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0" r:id="rId5"/>
    <p:sldMasterId id="2147483672" r:id="rId6"/>
    <p:sldMasterId id="2147483678" r:id="rId7"/>
  </p:sldMasterIdLst>
  <p:notesMasterIdLst>
    <p:notesMasterId r:id="rId34"/>
  </p:notesMasterIdLst>
  <p:sldIdLst>
    <p:sldId id="277" r:id="rId8"/>
    <p:sldId id="286" r:id="rId9"/>
    <p:sldId id="256" r:id="rId10"/>
    <p:sldId id="279" r:id="rId11"/>
    <p:sldId id="280" r:id="rId12"/>
    <p:sldId id="281" r:id="rId13"/>
    <p:sldId id="282" r:id="rId14"/>
    <p:sldId id="257" r:id="rId15"/>
    <p:sldId id="294" r:id="rId16"/>
    <p:sldId id="295" r:id="rId17"/>
    <p:sldId id="296" r:id="rId18"/>
    <p:sldId id="297" r:id="rId19"/>
    <p:sldId id="288" r:id="rId20"/>
    <p:sldId id="289" r:id="rId21"/>
    <p:sldId id="258" r:id="rId22"/>
    <p:sldId id="259" r:id="rId23"/>
    <p:sldId id="260" r:id="rId24"/>
    <p:sldId id="290" r:id="rId25"/>
    <p:sldId id="291" r:id="rId26"/>
    <p:sldId id="292" r:id="rId27"/>
    <p:sldId id="293" r:id="rId28"/>
    <p:sldId id="276" r:id="rId29"/>
    <p:sldId id="283" r:id="rId30"/>
    <p:sldId id="284" r:id="rId31"/>
    <p:sldId id="275" r:id="rId32"/>
    <p:sldId id="287" r:id="rId33"/>
  </p:sldIdLst>
  <p:sldSz cx="12192000" cy="6858000"/>
  <p:notesSz cx="6858000" cy="9144000"/>
  <p:embeddedFontLst>
    <p:embeddedFont>
      <p:font typeface="Gill Sans MT" panose="020B0502020104020203" pitchFamily="34" charset="0"/>
      <p:regular r:id="rId35"/>
      <p:bold r:id="rId36"/>
      <p:italic r:id="rId37"/>
      <p:boldItalic r:id="rId38"/>
    </p:embeddedFont>
    <p:embeddedFont>
      <p:font typeface="Play" panose="020B0604020202020204" charset="0"/>
      <p:regular r:id="rId39"/>
      <p:bold r:id="rId40"/>
    </p:embeddedFont>
    <p:embeddedFont>
      <p:font typeface="Roboto" panose="02000000000000000000" pitchFamily="2" charset="0"/>
      <p:regular r:id="rId41"/>
      <p:bold r:id="rId42"/>
      <p:italic r:id="rId43"/>
      <p:boldItalic r:id="rId44"/>
    </p:embeddedFont>
    <p:embeddedFont>
      <p:font typeface="Trebuchet MS" panose="020B060302020202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elle A Co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2E2AEC-7300-4462-B5EE-A77AAB53F39E}" v="2" dt="2026-06-16T18:20:23.7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09" autoAdjust="0"/>
    <p:restoredTop sz="86339" autoAdjust="0"/>
  </p:normalViewPr>
  <p:slideViewPr>
    <p:cSldViewPr snapToGrid="0">
      <p:cViewPr varScale="1">
        <p:scale>
          <a:sx n="64" d="100"/>
          <a:sy n="64" d="100"/>
        </p:scale>
        <p:origin x="531"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5.fntdata"/><Relationship Id="rId21" Type="http://schemas.openxmlformats.org/officeDocument/2006/relationships/slide" Target="slides/slide14.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font" Target="fonts/font10.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1.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3.xml"/><Relationship Id="rId41" Type="http://schemas.openxmlformats.org/officeDocument/2006/relationships/font" Target="fonts/font7.fntdata"/><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2.fntdata"/><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e, Michelle A - (macoe)" userId="267cf815-f901-4f3d-846e-a66987aecd5d" providerId="ADAL" clId="{3CBB4E31-0F47-4948-BDB7-1E0C9ECDCAFB}"/>
    <pc:docChg chg="addSld delSld modSld">
      <pc:chgData name="Coe, Michelle A - (macoe)" userId="267cf815-f901-4f3d-846e-a66987aecd5d" providerId="ADAL" clId="{3CBB4E31-0F47-4948-BDB7-1E0C9ECDCAFB}" dt="2026-06-16T18:20:29.943" v="2" actId="2696"/>
      <pc:docMkLst>
        <pc:docMk/>
      </pc:docMkLst>
      <pc:sldChg chg="del">
        <pc:chgData name="Coe, Michelle A - (macoe)" userId="267cf815-f901-4f3d-846e-a66987aecd5d" providerId="ADAL" clId="{3CBB4E31-0F47-4948-BDB7-1E0C9ECDCAFB}" dt="2026-06-16T18:20:29.943" v="2" actId="2696"/>
        <pc:sldMkLst>
          <pc:docMk/>
          <pc:sldMk cId="639760205" sldId="285"/>
        </pc:sldMkLst>
      </pc:sldChg>
      <pc:sldChg chg="add">
        <pc:chgData name="Coe, Michelle A - (macoe)" userId="267cf815-f901-4f3d-846e-a66987aecd5d" providerId="ADAL" clId="{3CBB4E31-0F47-4948-BDB7-1E0C9ECDCAFB}" dt="2026-06-16T14:50:22.921" v="0"/>
        <pc:sldMkLst>
          <pc:docMk/>
          <pc:sldMk cId="0" sldId="290"/>
        </pc:sldMkLst>
      </pc:sldChg>
      <pc:sldChg chg="add">
        <pc:chgData name="Coe, Michelle A - (macoe)" userId="267cf815-f901-4f3d-846e-a66987aecd5d" providerId="ADAL" clId="{3CBB4E31-0F47-4948-BDB7-1E0C9ECDCAFB}" dt="2026-06-16T14:50:22.921" v="0"/>
        <pc:sldMkLst>
          <pc:docMk/>
          <pc:sldMk cId="0" sldId="291"/>
        </pc:sldMkLst>
      </pc:sldChg>
      <pc:sldChg chg="add">
        <pc:chgData name="Coe, Michelle A - (macoe)" userId="267cf815-f901-4f3d-846e-a66987aecd5d" providerId="ADAL" clId="{3CBB4E31-0F47-4948-BDB7-1E0C9ECDCAFB}" dt="2026-06-16T14:50:22.921" v="0"/>
        <pc:sldMkLst>
          <pc:docMk/>
          <pc:sldMk cId="0" sldId="292"/>
        </pc:sldMkLst>
      </pc:sldChg>
      <pc:sldChg chg="add">
        <pc:chgData name="Coe, Michelle A - (macoe)" userId="267cf815-f901-4f3d-846e-a66987aecd5d" providerId="ADAL" clId="{3CBB4E31-0F47-4948-BDB7-1E0C9ECDCAFB}" dt="2026-06-16T14:50:22.921" v="0"/>
        <pc:sldMkLst>
          <pc:docMk/>
          <pc:sldMk cId="0" sldId="293"/>
        </pc:sldMkLst>
      </pc:sldChg>
      <pc:sldChg chg="add">
        <pc:chgData name="Coe, Michelle A - (macoe)" userId="267cf815-f901-4f3d-846e-a66987aecd5d" providerId="ADAL" clId="{3CBB4E31-0F47-4948-BDB7-1E0C9ECDCAFB}" dt="2026-06-16T18:20:23.696" v="1"/>
        <pc:sldMkLst>
          <pc:docMk/>
          <pc:sldMk cId="520663904" sldId="294"/>
        </pc:sldMkLst>
      </pc:sldChg>
      <pc:sldChg chg="add">
        <pc:chgData name="Coe, Michelle A - (macoe)" userId="267cf815-f901-4f3d-846e-a66987aecd5d" providerId="ADAL" clId="{3CBB4E31-0F47-4948-BDB7-1E0C9ECDCAFB}" dt="2026-06-16T18:20:23.696" v="1"/>
        <pc:sldMkLst>
          <pc:docMk/>
          <pc:sldMk cId="3611918001" sldId="295"/>
        </pc:sldMkLst>
      </pc:sldChg>
      <pc:sldChg chg="add">
        <pc:chgData name="Coe, Michelle A - (macoe)" userId="267cf815-f901-4f3d-846e-a66987aecd5d" providerId="ADAL" clId="{3CBB4E31-0F47-4948-BDB7-1E0C9ECDCAFB}" dt="2026-06-16T18:20:23.696" v="1"/>
        <pc:sldMkLst>
          <pc:docMk/>
          <pc:sldMk cId="629919956" sldId="296"/>
        </pc:sldMkLst>
      </pc:sldChg>
      <pc:sldChg chg="add">
        <pc:chgData name="Coe, Michelle A - (macoe)" userId="267cf815-f901-4f3d-846e-a66987aecd5d" providerId="ADAL" clId="{3CBB4E31-0F47-4948-BDB7-1E0C9ECDCAFB}" dt="2026-06-16T18:20:23.696" v="1"/>
        <pc:sldMkLst>
          <pc:docMk/>
          <pc:sldMk cId="4236157623" sldId="297"/>
        </pc:sldMkLst>
      </pc:sldChg>
      <pc:sldMasterChg chg="delSldLayout">
        <pc:chgData name="Coe, Michelle A - (macoe)" userId="267cf815-f901-4f3d-846e-a66987aecd5d" providerId="ADAL" clId="{3CBB4E31-0F47-4948-BDB7-1E0C9ECDCAFB}" dt="2026-06-16T18:20:29.943" v="2" actId="2696"/>
        <pc:sldMasterMkLst>
          <pc:docMk/>
          <pc:sldMasterMk cId="0" sldId="2147483659"/>
        </pc:sldMasterMkLst>
        <pc:sldLayoutChg chg="del">
          <pc:chgData name="Coe, Michelle A - (macoe)" userId="267cf815-f901-4f3d-846e-a66987aecd5d" providerId="ADAL" clId="{3CBB4E31-0F47-4948-BDB7-1E0C9ECDCAFB}" dt="2026-06-16T18:20:29.943" v="2" actId="2696"/>
          <pc:sldLayoutMkLst>
            <pc:docMk/>
            <pc:sldMasterMk cId="0" sldId="2147483659"/>
            <pc:sldLayoutMk cId="0" sldId="214748365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AA875D28-6E7B-049C-94B0-CDB9CEB5C642}"/>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53A9D4C0-F599-C64F-F693-B6345919559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Welcome - COLLEEN</a:t>
            </a:r>
            <a:endParaRPr dirty="0"/>
          </a:p>
        </p:txBody>
      </p:sp>
      <p:sp>
        <p:nvSpPr>
          <p:cNvPr id="82" name="Google Shape;82;p1:notes">
            <a:extLst>
              <a:ext uri="{FF2B5EF4-FFF2-40B4-BE49-F238E27FC236}">
                <a16:creationId xmlns:a16="http://schemas.microsoft.com/office/drawing/2014/main" id="{96556062-E2D7-E021-C3B7-5115FC7B9B7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6902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Right now, we’re defining our goals and what these broader categories mean. Once we have clear working definitions for each category, we will identify KPIs that inform progress in each category and are already accessible through existing data collection avenues like Gateway, built-in social media analytics, and longitudinal tracking. Consortia can then choose the measures that best fit their own communication strategies and the data they already have available using this menu as inspiration.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08F32E-7955-4BC7-B0F8-906F9C0DB0C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41294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5340E-8688-274B-4779-71D1FABE2C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0525F7-8A56-0F92-77FF-F03B1D663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0CBBBF-1D4F-9AFA-154B-5F66AAF293F3}"/>
              </a:ext>
            </a:extLst>
          </p:cNvPr>
          <p:cNvSpPr>
            <a:spLocks noGrp="1"/>
          </p:cNvSpPr>
          <p:nvPr>
            <p:ph type="body" idx="1"/>
          </p:nvPr>
        </p:nvSpPr>
        <p:spPr/>
        <p:txBody>
          <a:bodyPr/>
          <a:lstStyle/>
          <a:p>
            <a:r>
              <a:rPr lang="en-US" dirty="0"/>
              <a:t>The plan is to have all working definitions, goals, and KPI options ready for community discussion and feedback in Omaha this fall.</a:t>
            </a:r>
          </a:p>
          <a:p>
            <a:endParaRPr lang="en-US" dirty="0"/>
          </a:p>
        </p:txBody>
      </p:sp>
      <p:sp>
        <p:nvSpPr>
          <p:cNvPr id="4" name="Slide Number Placeholder 3">
            <a:extLst>
              <a:ext uri="{FF2B5EF4-FFF2-40B4-BE49-F238E27FC236}">
                <a16:creationId xmlns:a16="http://schemas.microsoft.com/office/drawing/2014/main" id="{F1547143-DAEF-0D75-461C-6941A35D970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08F32E-7955-4BC7-B0F8-906F9C0DB0C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762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f11c6e083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f11c6e08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f11c6e083e_2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f11c6e083e_2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f11c6e083e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f11c6e083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f11c6e083e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f11c6e083e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f11c6e083e_2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f11c6e083e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a:extLst>
            <a:ext uri="{FF2B5EF4-FFF2-40B4-BE49-F238E27FC236}">
              <a16:creationId xmlns:a16="http://schemas.microsoft.com/office/drawing/2014/main" id="{5902DD89-D8AD-2B67-37B8-67EFD68F8313}"/>
            </a:ext>
          </a:extLst>
        </p:cNvPr>
        <p:cNvGrpSpPr/>
        <p:nvPr/>
      </p:nvGrpSpPr>
      <p:grpSpPr>
        <a:xfrm>
          <a:off x="0" y="0"/>
          <a:ext cx="0" cy="0"/>
          <a:chOff x="0" y="0"/>
          <a:chExt cx="0" cy="0"/>
        </a:xfrm>
      </p:grpSpPr>
      <p:sp>
        <p:nvSpPr>
          <p:cNvPr id="88" name="Google Shape;88;g33a9cbcaee9_3_5:notes">
            <a:extLst>
              <a:ext uri="{FF2B5EF4-FFF2-40B4-BE49-F238E27FC236}">
                <a16:creationId xmlns:a16="http://schemas.microsoft.com/office/drawing/2014/main" id="{464AE638-77B2-41D0-ACAB-5C49F2C15F8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9" name="Google Shape;89;g33a9cbcaee9_3_5:notes">
            <a:extLst>
              <a:ext uri="{FF2B5EF4-FFF2-40B4-BE49-F238E27FC236}">
                <a16:creationId xmlns:a16="http://schemas.microsoft.com/office/drawing/2014/main" id="{651D9049-CE75-C77E-5F4A-B9F240D537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1433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a:extLst>
            <a:ext uri="{FF2B5EF4-FFF2-40B4-BE49-F238E27FC236}">
              <a16:creationId xmlns:a16="http://schemas.microsoft.com/office/drawing/2014/main" id="{F0A59ACF-33DA-EACC-F5EC-4B54477FDB1E}"/>
            </a:ext>
          </a:extLst>
        </p:cNvPr>
        <p:cNvGrpSpPr/>
        <p:nvPr/>
      </p:nvGrpSpPr>
      <p:grpSpPr>
        <a:xfrm>
          <a:off x="0" y="0"/>
          <a:ext cx="0" cy="0"/>
          <a:chOff x="0" y="0"/>
          <a:chExt cx="0" cy="0"/>
        </a:xfrm>
      </p:grpSpPr>
      <p:sp>
        <p:nvSpPr>
          <p:cNvPr id="88" name="Google Shape;88;g33a9cbcaee9_3_5:notes">
            <a:extLst>
              <a:ext uri="{FF2B5EF4-FFF2-40B4-BE49-F238E27FC236}">
                <a16:creationId xmlns:a16="http://schemas.microsoft.com/office/drawing/2014/main" id="{CE3B7E79-C142-6173-FBB9-A03E0C2CA06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9" name="Google Shape;89;g33a9cbcaee9_3_5:notes">
            <a:extLst>
              <a:ext uri="{FF2B5EF4-FFF2-40B4-BE49-F238E27FC236}">
                <a16:creationId xmlns:a16="http://schemas.microsoft.com/office/drawing/2014/main" id="{61231B86-79C1-FE4D-BAE3-EB0D1020326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5701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a:extLst>
            <a:ext uri="{FF2B5EF4-FFF2-40B4-BE49-F238E27FC236}">
              <a16:creationId xmlns:a16="http://schemas.microsoft.com/office/drawing/2014/main" id="{04289715-A5AA-173F-69B5-0C66023CAA0C}"/>
            </a:ext>
          </a:extLst>
        </p:cNvPr>
        <p:cNvGrpSpPr/>
        <p:nvPr/>
      </p:nvGrpSpPr>
      <p:grpSpPr>
        <a:xfrm>
          <a:off x="0" y="0"/>
          <a:ext cx="0" cy="0"/>
          <a:chOff x="0" y="0"/>
          <a:chExt cx="0" cy="0"/>
        </a:xfrm>
      </p:grpSpPr>
      <p:sp>
        <p:nvSpPr>
          <p:cNvPr id="88" name="Google Shape;88;g33a9cbcaee9_3_5:notes">
            <a:extLst>
              <a:ext uri="{FF2B5EF4-FFF2-40B4-BE49-F238E27FC236}">
                <a16:creationId xmlns:a16="http://schemas.microsoft.com/office/drawing/2014/main" id="{D06D6BA6-4BD9-5EEC-FE9C-543D64F14B8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9" name="Google Shape;89;g33a9cbcaee9_3_5:notes">
            <a:extLst>
              <a:ext uri="{FF2B5EF4-FFF2-40B4-BE49-F238E27FC236}">
                <a16:creationId xmlns:a16="http://schemas.microsoft.com/office/drawing/2014/main" id="{14433A8A-B982-D921-68AB-CC29E04BA5B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3487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07DE3312-8E56-0944-F733-B0956E0A16C6}"/>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A8FF316F-7386-C85A-422E-CDC4D3B66A9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Welcome - COLLEEN</a:t>
            </a:r>
            <a:endParaRPr dirty="0"/>
          </a:p>
        </p:txBody>
      </p:sp>
      <p:sp>
        <p:nvSpPr>
          <p:cNvPr id="82" name="Google Shape;82;p1:notes">
            <a:extLst>
              <a:ext uri="{FF2B5EF4-FFF2-40B4-BE49-F238E27FC236}">
                <a16:creationId xmlns:a16="http://schemas.microsoft.com/office/drawing/2014/main" id="{140E9201-9ED8-A9BB-9EFD-8741A050BE4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2267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EB10F6A5-DCBF-44FC-4A73-66642B53209C}"/>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EA5DFA5B-6CE4-7B0B-1994-E9285CF76EF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Welcome - COLLEEN</a:t>
            </a:r>
            <a:endParaRPr dirty="0"/>
          </a:p>
        </p:txBody>
      </p:sp>
      <p:sp>
        <p:nvSpPr>
          <p:cNvPr id="82" name="Google Shape;82;p1:notes">
            <a:extLst>
              <a:ext uri="{FF2B5EF4-FFF2-40B4-BE49-F238E27FC236}">
                <a16:creationId xmlns:a16="http://schemas.microsoft.com/office/drawing/2014/main" id="{6CE15C80-9529-FF61-F942-51073606E74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4830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Welcome - COLLEEN</a:t>
            </a: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46E725A4-EE62-504A-506F-6CE67A174C79}"/>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936950E7-D7F2-6171-EEB4-1A7B36B6367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Welcome - COLLEEN</a:t>
            </a:r>
            <a:endParaRPr dirty="0"/>
          </a:p>
        </p:txBody>
      </p:sp>
      <p:sp>
        <p:nvSpPr>
          <p:cNvPr id="82" name="Google Shape;82;p1:notes">
            <a:extLst>
              <a:ext uri="{FF2B5EF4-FFF2-40B4-BE49-F238E27FC236}">
                <a16:creationId xmlns:a16="http://schemas.microsoft.com/office/drawing/2014/main" id="{909024E9-BB7A-FA2E-E812-BAED35AD6C4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8087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a:extLst>
            <a:ext uri="{FF2B5EF4-FFF2-40B4-BE49-F238E27FC236}">
              <a16:creationId xmlns:a16="http://schemas.microsoft.com/office/drawing/2014/main" id="{FA628660-0777-14A5-3C62-D66057F4A850}"/>
            </a:ext>
          </a:extLst>
        </p:cNvPr>
        <p:cNvGrpSpPr/>
        <p:nvPr/>
      </p:nvGrpSpPr>
      <p:grpSpPr>
        <a:xfrm>
          <a:off x="0" y="0"/>
          <a:ext cx="0" cy="0"/>
          <a:chOff x="0" y="0"/>
          <a:chExt cx="0" cy="0"/>
        </a:xfrm>
      </p:grpSpPr>
      <p:sp>
        <p:nvSpPr>
          <p:cNvPr id="88" name="Google Shape;88;g33a9cbcaee9_3_5:notes">
            <a:extLst>
              <a:ext uri="{FF2B5EF4-FFF2-40B4-BE49-F238E27FC236}">
                <a16:creationId xmlns:a16="http://schemas.microsoft.com/office/drawing/2014/main" id="{49A36B03-9A15-B975-A0AC-C222EA49314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9" name="Google Shape;89;g33a9cbcaee9_3_5:notes">
            <a:extLst>
              <a:ext uri="{FF2B5EF4-FFF2-40B4-BE49-F238E27FC236}">
                <a16:creationId xmlns:a16="http://schemas.microsoft.com/office/drawing/2014/main" id="{2F962237-6911-3003-B274-27EAA8F8076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6936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a:extLst>
            <a:ext uri="{FF2B5EF4-FFF2-40B4-BE49-F238E27FC236}">
              <a16:creationId xmlns:a16="http://schemas.microsoft.com/office/drawing/2014/main" id="{214A84A6-0AA5-3AF5-18A7-3671520BBD46}"/>
            </a:ext>
          </a:extLst>
        </p:cNvPr>
        <p:cNvGrpSpPr/>
        <p:nvPr/>
      </p:nvGrpSpPr>
      <p:grpSpPr>
        <a:xfrm>
          <a:off x="0" y="0"/>
          <a:ext cx="0" cy="0"/>
          <a:chOff x="0" y="0"/>
          <a:chExt cx="0" cy="0"/>
        </a:xfrm>
      </p:grpSpPr>
      <p:sp>
        <p:nvSpPr>
          <p:cNvPr id="88" name="Google Shape;88;g33a9cbcaee9_3_5:notes">
            <a:extLst>
              <a:ext uri="{FF2B5EF4-FFF2-40B4-BE49-F238E27FC236}">
                <a16:creationId xmlns:a16="http://schemas.microsoft.com/office/drawing/2014/main" id="{8AF49C38-686B-6731-863E-614F63D4C34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9" name="Google Shape;89;g33a9cbcaee9_3_5:notes">
            <a:extLst>
              <a:ext uri="{FF2B5EF4-FFF2-40B4-BE49-F238E27FC236}">
                <a16:creationId xmlns:a16="http://schemas.microsoft.com/office/drawing/2014/main" id="{612EDCFE-5426-D460-6F47-098F5896643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7048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a:extLst>
            <a:ext uri="{FF2B5EF4-FFF2-40B4-BE49-F238E27FC236}">
              <a16:creationId xmlns:a16="http://schemas.microsoft.com/office/drawing/2014/main" id="{56E66FDF-F080-6C78-EE4B-ED95344E7B12}"/>
            </a:ext>
          </a:extLst>
        </p:cNvPr>
        <p:cNvGrpSpPr/>
        <p:nvPr/>
      </p:nvGrpSpPr>
      <p:grpSpPr>
        <a:xfrm>
          <a:off x="0" y="0"/>
          <a:ext cx="0" cy="0"/>
          <a:chOff x="0" y="0"/>
          <a:chExt cx="0" cy="0"/>
        </a:xfrm>
      </p:grpSpPr>
      <p:sp>
        <p:nvSpPr>
          <p:cNvPr id="88" name="Google Shape;88;g33a9cbcaee9_3_5:notes">
            <a:extLst>
              <a:ext uri="{FF2B5EF4-FFF2-40B4-BE49-F238E27FC236}">
                <a16:creationId xmlns:a16="http://schemas.microsoft.com/office/drawing/2014/main" id="{B2F0008C-8064-0552-0AC6-CAA350AE9B6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9" name="Google Shape;89;g33a9cbcaee9_3_5:notes">
            <a:extLst>
              <a:ext uri="{FF2B5EF4-FFF2-40B4-BE49-F238E27FC236}">
                <a16:creationId xmlns:a16="http://schemas.microsoft.com/office/drawing/2014/main" id="{83E03FFC-2F82-5FE3-4277-F09E2362C4F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1345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3a9cbcaee9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9" name="Google Shape;89;g33a9cbcaee9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08F32E-7955-4BC7-B0F8-906F9C0DB0C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68966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12464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88798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01010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80827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36226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2007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37873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5755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91311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60233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7010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1"/>
            <a:ext cx="10363200" cy="410433"/>
          </a:xfrm>
          <a:prstGeom prst="rect">
            <a:avLst/>
          </a:prstGeom>
        </p:spPr>
        <p:txBody>
          <a:bodyPr wrap="square" lIns="0" tIns="0" rIns="0" bIns="0">
            <a:spAutoFit/>
          </a:bodyPr>
          <a:lstStyle>
            <a:lvl1pPr>
              <a:defRPr sz="2667" b="0" i="0">
                <a:solidFill>
                  <a:schemeClr val="tx1"/>
                </a:solidFill>
                <a:latin typeface="Trebuchet MS"/>
                <a:cs typeface="Trebuchet MS"/>
              </a:defRPr>
            </a:lvl1pPr>
          </a:lstStyle>
          <a:p>
            <a:endParaRPr/>
          </a:p>
        </p:txBody>
      </p:sp>
      <p:sp>
        <p:nvSpPr>
          <p:cNvPr id="3" name="Holder 3"/>
          <p:cNvSpPr>
            <a:spLocks noGrp="1"/>
          </p:cNvSpPr>
          <p:nvPr>
            <p:ph type="subTitle" idx="4"/>
          </p:nvPr>
        </p:nvSpPr>
        <p:spPr>
          <a:xfrm>
            <a:off x="1828800" y="3840481"/>
            <a:ext cx="8534400" cy="400110"/>
          </a:xfrm>
          <a:prstGeom prst="rect">
            <a:avLst/>
          </a:prstGeom>
        </p:spPr>
        <p:txBody>
          <a:bodyPr wrap="square" lIns="0" tIns="0" rIns="0" bIns="0">
            <a:spAutoFit/>
          </a:bodyPr>
          <a:lstStyle>
            <a:lvl1pPr>
              <a:defRPr sz="2600" b="1" i="0">
                <a:solidFill>
                  <a:schemeClr val="tx1"/>
                </a:solidFill>
                <a:latin typeface="Gill Sans MT"/>
                <a:cs typeface="Gill Sans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6/16/2026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40263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12967" y="673664"/>
            <a:ext cx="8982287" cy="410433"/>
          </a:xfrm>
        </p:spPr>
        <p:txBody>
          <a:bodyPr lIns="0" tIns="0" rIns="0" bIns="0"/>
          <a:lstStyle>
            <a:lvl1pPr>
              <a:defRPr sz="2667" b="0" i="0">
                <a:solidFill>
                  <a:schemeClr val="tx1"/>
                </a:solidFill>
                <a:latin typeface="Trebuchet MS"/>
                <a:cs typeface="Trebuchet MS"/>
              </a:defRPr>
            </a:lvl1pPr>
          </a:lstStyle>
          <a:p>
            <a:endParaRPr/>
          </a:p>
        </p:txBody>
      </p:sp>
      <p:sp>
        <p:nvSpPr>
          <p:cNvPr id="3" name="Holder 3"/>
          <p:cNvSpPr>
            <a:spLocks noGrp="1"/>
          </p:cNvSpPr>
          <p:nvPr>
            <p:ph type="body" idx="1"/>
          </p:nvPr>
        </p:nvSpPr>
        <p:spPr>
          <a:xfrm>
            <a:off x="512968" y="2393220"/>
            <a:ext cx="10209953" cy="400110"/>
          </a:xfrm>
        </p:spPr>
        <p:txBody>
          <a:bodyPr lIns="0" tIns="0" rIns="0" bIns="0"/>
          <a:lstStyle>
            <a:lvl1pPr>
              <a:defRPr sz="2600" b="1" i="0">
                <a:solidFill>
                  <a:schemeClr val="tx1"/>
                </a:solidFill>
                <a:latin typeface="Gill Sans MT"/>
                <a:cs typeface="Gill Sans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6/16/2026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56033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512967" y="673664"/>
            <a:ext cx="8982287" cy="410433"/>
          </a:xfrm>
        </p:spPr>
        <p:txBody>
          <a:bodyPr lIns="0" tIns="0" rIns="0" bIns="0"/>
          <a:lstStyle>
            <a:lvl1pPr>
              <a:defRPr sz="2667" b="0" i="0">
                <a:solidFill>
                  <a:schemeClr val="tx1"/>
                </a:solidFill>
                <a:latin typeface="Trebuchet MS"/>
                <a:cs typeface="Trebuchet MS"/>
              </a:defRPr>
            </a:lvl1pPr>
          </a:lstStyle>
          <a:p>
            <a:endParaRPr/>
          </a:p>
        </p:txBody>
      </p:sp>
      <p:sp>
        <p:nvSpPr>
          <p:cNvPr id="3" name="Holder 3"/>
          <p:cNvSpPr>
            <a:spLocks noGrp="1"/>
          </p:cNvSpPr>
          <p:nvPr>
            <p:ph sz="half" idx="2"/>
          </p:nvPr>
        </p:nvSpPr>
        <p:spPr>
          <a:xfrm>
            <a:off x="609600" y="1577340"/>
            <a:ext cx="5303520" cy="30008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0008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6/16/2026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082226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512967" y="673664"/>
            <a:ext cx="8982287" cy="410433"/>
          </a:xfrm>
        </p:spPr>
        <p:txBody>
          <a:bodyPr lIns="0" tIns="0" rIns="0" bIns="0"/>
          <a:lstStyle>
            <a:lvl1pPr>
              <a:defRPr sz="2667" b="0" i="0">
                <a:solidFill>
                  <a:schemeClr val="tx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6/16/2026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570667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6/16/2026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798049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3947C-4109-5B22-F259-EE52AC4A97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BC9CB2-9534-DB4B-91B7-B3B33B5A17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583ED2-C908-E301-782A-3A3762906AA0}"/>
              </a:ext>
            </a:extLst>
          </p:cNvPr>
          <p:cNvSpPr>
            <a:spLocks noGrp="1"/>
          </p:cNvSpPr>
          <p:nvPr>
            <p:ph type="dt" sz="half" idx="10"/>
          </p:nvPr>
        </p:nvSpPr>
        <p:spPr/>
        <p:txBody>
          <a:bodyPr/>
          <a:lstStyle/>
          <a:p>
            <a:fld id="{74F424D6-0A41-44E8-A677-9D186360D3D6}" type="datetimeFigureOut">
              <a:rPr lang="en-US" smtClean="0"/>
              <a:t>6/16/2026</a:t>
            </a:fld>
            <a:endParaRPr lang="en-US"/>
          </a:p>
        </p:txBody>
      </p:sp>
      <p:sp>
        <p:nvSpPr>
          <p:cNvPr id="5" name="Footer Placeholder 4">
            <a:extLst>
              <a:ext uri="{FF2B5EF4-FFF2-40B4-BE49-F238E27FC236}">
                <a16:creationId xmlns:a16="http://schemas.microsoft.com/office/drawing/2014/main" id="{542A7629-D7C2-A808-6670-0977CCE87D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6F9754-E159-A908-57DD-8030D3B5C470}"/>
              </a:ext>
            </a:extLst>
          </p:cNvPr>
          <p:cNvSpPr>
            <a:spLocks noGrp="1"/>
          </p:cNvSpPr>
          <p:nvPr>
            <p:ph type="sldNum" sz="quarter" idx="12"/>
          </p:nvPr>
        </p:nvSpPr>
        <p:spPr/>
        <p:txBody>
          <a:bodyPr/>
          <a:lstStyle/>
          <a:p>
            <a:fld id="{A5663240-AF30-427E-A7BD-B2757F7C785E}" type="slidenum">
              <a:rPr lang="en-US" smtClean="0"/>
              <a:t>‹#›</a:t>
            </a:fld>
            <a:endParaRPr lang="en-US"/>
          </a:p>
        </p:txBody>
      </p:sp>
    </p:spTree>
    <p:extLst>
      <p:ext uri="{BB962C8B-B14F-4D97-AF65-F5344CB8AC3E}">
        <p14:creationId xmlns:p14="http://schemas.microsoft.com/office/powerpoint/2010/main" val="27255631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7E157-2804-DB76-A614-1D5CA3BBE2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EC0DB9-D18B-E5AA-610A-EDFEBF537E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E0611-C1FF-FF85-6721-515CF74672A9}"/>
              </a:ext>
            </a:extLst>
          </p:cNvPr>
          <p:cNvSpPr>
            <a:spLocks noGrp="1"/>
          </p:cNvSpPr>
          <p:nvPr>
            <p:ph type="dt" sz="half" idx="10"/>
          </p:nvPr>
        </p:nvSpPr>
        <p:spPr/>
        <p:txBody>
          <a:bodyPr/>
          <a:lstStyle/>
          <a:p>
            <a:fld id="{74F424D6-0A41-44E8-A677-9D186360D3D6}" type="datetimeFigureOut">
              <a:rPr lang="en-US" smtClean="0"/>
              <a:t>6/16/2026</a:t>
            </a:fld>
            <a:endParaRPr lang="en-US"/>
          </a:p>
        </p:txBody>
      </p:sp>
      <p:sp>
        <p:nvSpPr>
          <p:cNvPr id="5" name="Footer Placeholder 4">
            <a:extLst>
              <a:ext uri="{FF2B5EF4-FFF2-40B4-BE49-F238E27FC236}">
                <a16:creationId xmlns:a16="http://schemas.microsoft.com/office/drawing/2014/main" id="{EA1C0DE0-190F-AFF2-E15F-9DD552631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B1CF26-30C5-215E-DB0A-1CB153731DFB}"/>
              </a:ext>
            </a:extLst>
          </p:cNvPr>
          <p:cNvSpPr>
            <a:spLocks noGrp="1"/>
          </p:cNvSpPr>
          <p:nvPr>
            <p:ph type="sldNum" sz="quarter" idx="12"/>
          </p:nvPr>
        </p:nvSpPr>
        <p:spPr/>
        <p:txBody>
          <a:bodyPr/>
          <a:lstStyle/>
          <a:p>
            <a:fld id="{A5663240-AF30-427E-A7BD-B2757F7C785E}" type="slidenum">
              <a:rPr lang="en-US" smtClean="0"/>
              <a:t>‹#›</a:t>
            </a:fld>
            <a:endParaRPr lang="en-US"/>
          </a:p>
        </p:txBody>
      </p:sp>
    </p:spTree>
    <p:extLst>
      <p:ext uri="{BB962C8B-B14F-4D97-AF65-F5344CB8AC3E}">
        <p14:creationId xmlns:p14="http://schemas.microsoft.com/office/powerpoint/2010/main" val="13103729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01C84-0A4C-A405-25BD-EEBC66E0F6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A9B976-392C-4B08-E391-AF1387EEBDA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DD2B0B-561B-E7F3-891F-5D43A3402B5C}"/>
              </a:ext>
            </a:extLst>
          </p:cNvPr>
          <p:cNvSpPr>
            <a:spLocks noGrp="1"/>
          </p:cNvSpPr>
          <p:nvPr>
            <p:ph type="dt" sz="half" idx="10"/>
          </p:nvPr>
        </p:nvSpPr>
        <p:spPr/>
        <p:txBody>
          <a:bodyPr/>
          <a:lstStyle/>
          <a:p>
            <a:fld id="{74F424D6-0A41-44E8-A677-9D186360D3D6}" type="datetimeFigureOut">
              <a:rPr lang="en-US" smtClean="0"/>
              <a:t>6/16/2026</a:t>
            </a:fld>
            <a:endParaRPr lang="en-US"/>
          </a:p>
        </p:txBody>
      </p:sp>
      <p:sp>
        <p:nvSpPr>
          <p:cNvPr id="5" name="Footer Placeholder 4">
            <a:extLst>
              <a:ext uri="{FF2B5EF4-FFF2-40B4-BE49-F238E27FC236}">
                <a16:creationId xmlns:a16="http://schemas.microsoft.com/office/drawing/2014/main" id="{B6A62252-3333-FF3E-30D1-0A16210ED1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9E3CCB-8FB7-E281-D6D1-BAB9C4F60549}"/>
              </a:ext>
            </a:extLst>
          </p:cNvPr>
          <p:cNvSpPr>
            <a:spLocks noGrp="1"/>
          </p:cNvSpPr>
          <p:nvPr>
            <p:ph type="sldNum" sz="quarter" idx="12"/>
          </p:nvPr>
        </p:nvSpPr>
        <p:spPr/>
        <p:txBody>
          <a:bodyPr/>
          <a:lstStyle/>
          <a:p>
            <a:fld id="{A5663240-AF30-427E-A7BD-B2757F7C785E}" type="slidenum">
              <a:rPr lang="en-US" smtClean="0"/>
              <a:t>‹#›</a:t>
            </a:fld>
            <a:endParaRPr lang="en-US"/>
          </a:p>
        </p:txBody>
      </p:sp>
    </p:spTree>
    <p:extLst>
      <p:ext uri="{BB962C8B-B14F-4D97-AF65-F5344CB8AC3E}">
        <p14:creationId xmlns:p14="http://schemas.microsoft.com/office/powerpoint/2010/main" val="33399708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3D62A-1D01-B719-C283-D9A11D773C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71BC42-0B56-6ABB-EC0D-A187E9FFC6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2712E0-CD43-6E4B-8C6B-65BA13872A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EF46FD-9EDE-A05D-6C96-C44CED68CFB6}"/>
              </a:ext>
            </a:extLst>
          </p:cNvPr>
          <p:cNvSpPr>
            <a:spLocks noGrp="1"/>
          </p:cNvSpPr>
          <p:nvPr>
            <p:ph type="dt" sz="half" idx="10"/>
          </p:nvPr>
        </p:nvSpPr>
        <p:spPr/>
        <p:txBody>
          <a:bodyPr/>
          <a:lstStyle/>
          <a:p>
            <a:fld id="{74F424D6-0A41-44E8-A677-9D186360D3D6}" type="datetimeFigureOut">
              <a:rPr lang="en-US" smtClean="0"/>
              <a:t>6/16/2026</a:t>
            </a:fld>
            <a:endParaRPr lang="en-US"/>
          </a:p>
        </p:txBody>
      </p:sp>
      <p:sp>
        <p:nvSpPr>
          <p:cNvPr id="6" name="Footer Placeholder 5">
            <a:extLst>
              <a:ext uri="{FF2B5EF4-FFF2-40B4-BE49-F238E27FC236}">
                <a16:creationId xmlns:a16="http://schemas.microsoft.com/office/drawing/2014/main" id="{239403A2-D0F7-6694-9F7B-AF4DBB62FE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F20F97-DEC5-3C0C-FEAB-7AB8138A7FE2}"/>
              </a:ext>
            </a:extLst>
          </p:cNvPr>
          <p:cNvSpPr>
            <a:spLocks noGrp="1"/>
          </p:cNvSpPr>
          <p:nvPr>
            <p:ph type="sldNum" sz="quarter" idx="12"/>
          </p:nvPr>
        </p:nvSpPr>
        <p:spPr/>
        <p:txBody>
          <a:bodyPr/>
          <a:lstStyle/>
          <a:p>
            <a:fld id="{A5663240-AF30-427E-A7BD-B2757F7C785E}" type="slidenum">
              <a:rPr lang="en-US" smtClean="0"/>
              <a:t>‹#›</a:t>
            </a:fld>
            <a:endParaRPr lang="en-US"/>
          </a:p>
        </p:txBody>
      </p:sp>
    </p:spTree>
    <p:extLst>
      <p:ext uri="{BB962C8B-B14F-4D97-AF65-F5344CB8AC3E}">
        <p14:creationId xmlns:p14="http://schemas.microsoft.com/office/powerpoint/2010/main" val="4055216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137BE-3CB8-B294-0721-B9EAEC4B0A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42D0A7-001E-6700-9BB1-AA5967ABD9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1C5BED-CD7B-9B70-B14C-30E2DB7244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EB88E4-7DE1-FADC-43BC-CB695D4A9C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4B6356-D662-3B68-A44A-45AEFDF122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93BE2A-DD77-BEAF-0802-5887C2C8FE68}"/>
              </a:ext>
            </a:extLst>
          </p:cNvPr>
          <p:cNvSpPr>
            <a:spLocks noGrp="1"/>
          </p:cNvSpPr>
          <p:nvPr>
            <p:ph type="dt" sz="half" idx="10"/>
          </p:nvPr>
        </p:nvSpPr>
        <p:spPr/>
        <p:txBody>
          <a:bodyPr/>
          <a:lstStyle/>
          <a:p>
            <a:fld id="{74F424D6-0A41-44E8-A677-9D186360D3D6}" type="datetimeFigureOut">
              <a:rPr lang="en-US" smtClean="0"/>
              <a:t>6/16/2026</a:t>
            </a:fld>
            <a:endParaRPr lang="en-US"/>
          </a:p>
        </p:txBody>
      </p:sp>
      <p:sp>
        <p:nvSpPr>
          <p:cNvPr id="8" name="Footer Placeholder 7">
            <a:extLst>
              <a:ext uri="{FF2B5EF4-FFF2-40B4-BE49-F238E27FC236}">
                <a16:creationId xmlns:a16="http://schemas.microsoft.com/office/drawing/2014/main" id="{DD4236E0-7B4E-1107-6F7E-96B6154DFD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FA5269-B123-9F76-65D3-D60015765DD5}"/>
              </a:ext>
            </a:extLst>
          </p:cNvPr>
          <p:cNvSpPr>
            <a:spLocks noGrp="1"/>
          </p:cNvSpPr>
          <p:nvPr>
            <p:ph type="sldNum" sz="quarter" idx="12"/>
          </p:nvPr>
        </p:nvSpPr>
        <p:spPr/>
        <p:txBody>
          <a:bodyPr/>
          <a:lstStyle/>
          <a:p>
            <a:fld id="{A5663240-AF30-427E-A7BD-B2757F7C785E}" type="slidenum">
              <a:rPr lang="en-US" smtClean="0"/>
              <a:t>‹#›</a:t>
            </a:fld>
            <a:endParaRPr lang="en-US"/>
          </a:p>
        </p:txBody>
      </p:sp>
    </p:spTree>
    <p:extLst>
      <p:ext uri="{BB962C8B-B14F-4D97-AF65-F5344CB8AC3E}">
        <p14:creationId xmlns:p14="http://schemas.microsoft.com/office/powerpoint/2010/main" val="9038217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34F43-F4C6-6FAA-71D7-49810C56CE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4C7751-F6BD-09CE-53FA-CA0954619E78}"/>
              </a:ext>
            </a:extLst>
          </p:cNvPr>
          <p:cNvSpPr>
            <a:spLocks noGrp="1"/>
          </p:cNvSpPr>
          <p:nvPr>
            <p:ph type="dt" sz="half" idx="10"/>
          </p:nvPr>
        </p:nvSpPr>
        <p:spPr/>
        <p:txBody>
          <a:bodyPr/>
          <a:lstStyle/>
          <a:p>
            <a:fld id="{74F424D6-0A41-44E8-A677-9D186360D3D6}" type="datetimeFigureOut">
              <a:rPr lang="en-US" smtClean="0"/>
              <a:t>6/16/2026</a:t>
            </a:fld>
            <a:endParaRPr lang="en-US"/>
          </a:p>
        </p:txBody>
      </p:sp>
      <p:sp>
        <p:nvSpPr>
          <p:cNvPr id="4" name="Footer Placeholder 3">
            <a:extLst>
              <a:ext uri="{FF2B5EF4-FFF2-40B4-BE49-F238E27FC236}">
                <a16:creationId xmlns:a16="http://schemas.microsoft.com/office/drawing/2014/main" id="{C7FE82FD-38D3-ADEA-8C4B-3695BE6A31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EAED2F-E064-6452-64D1-130C0B59F312}"/>
              </a:ext>
            </a:extLst>
          </p:cNvPr>
          <p:cNvSpPr>
            <a:spLocks noGrp="1"/>
          </p:cNvSpPr>
          <p:nvPr>
            <p:ph type="sldNum" sz="quarter" idx="12"/>
          </p:nvPr>
        </p:nvSpPr>
        <p:spPr/>
        <p:txBody>
          <a:bodyPr/>
          <a:lstStyle/>
          <a:p>
            <a:fld id="{A5663240-AF30-427E-A7BD-B2757F7C785E}" type="slidenum">
              <a:rPr lang="en-US" smtClean="0"/>
              <a:t>‹#›</a:t>
            </a:fld>
            <a:endParaRPr lang="en-US"/>
          </a:p>
        </p:txBody>
      </p:sp>
    </p:spTree>
    <p:extLst>
      <p:ext uri="{BB962C8B-B14F-4D97-AF65-F5344CB8AC3E}">
        <p14:creationId xmlns:p14="http://schemas.microsoft.com/office/powerpoint/2010/main" val="40534429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5BA494-4D76-B0B0-2D38-55B25C047702}"/>
              </a:ext>
            </a:extLst>
          </p:cNvPr>
          <p:cNvSpPr>
            <a:spLocks noGrp="1"/>
          </p:cNvSpPr>
          <p:nvPr>
            <p:ph type="dt" sz="half" idx="10"/>
          </p:nvPr>
        </p:nvSpPr>
        <p:spPr/>
        <p:txBody>
          <a:bodyPr/>
          <a:lstStyle/>
          <a:p>
            <a:fld id="{74F424D6-0A41-44E8-A677-9D186360D3D6}" type="datetimeFigureOut">
              <a:rPr lang="en-US" smtClean="0"/>
              <a:t>6/16/2026</a:t>
            </a:fld>
            <a:endParaRPr lang="en-US"/>
          </a:p>
        </p:txBody>
      </p:sp>
      <p:sp>
        <p:nvSpPr>
          <p:cNvPr id="3" name="Footer Placeholder 2">
            <a:extLst>
              <a:ext uri="{FF2B5EF4-FFF2-40B4-BE49-F238E27FC236}">
                <a16:creationId xmlns:a16="http://schemas.microsoft.com/office/drawing/2014/main" id="{3C24EA45-25D6-B425-8FAC-68460E1F7B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6C716E-E09E-D5D2-9C40-7A4046EA91D2}"/>
              </a:ext>
            </a:extLst>
          </p:cNvPr>
          <p:cNvSpPr>
            <a:spLocks noGrp="1"/>
          </p:cNvSpPr>
          <p:nvPr>
            <p:ph type="sldNum" sz="quarter" idx="12"/>
          </p:nvPr>
        </p:nvSpPr>
        <p:spPr/>
        <p:txBody>
          <a:bodyPr/>
          <a:lstStyle/>
          <a:p>
            <a:fld id="{A5663240-AF30-427E-A7BD-B2757F7C785E}" type="slidenum">
              <a:rPr lang="en-US" smtClean="0"/>
              <a:t>‹#›</a:t>
            </a:fld>
            <a:endParaRPr lang="en-US"/>
          </a:p>
        </p:txBody>
      </p:sp>
    </p:spTree>
    <p:extLst>
      <p:ext uri="{BB962C8B-B14F-4D97-AF65-F5344CB8AC3E}">
        <p14:creationId xmlns:p14="http://schemas.microsoft.com/office/powerpoint/2010/main" val="26304274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DD2BF-652E-138E-ACBD-018605DC06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AC3796-FD4B-29D2-84F0-B0ABAA5611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1CC370-3A86-6FAE-5411-F3A961C3C5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AA499A-C3AD-D1F1-BEF0-07069334028D}"/>
              </a:ext>
            </a:extLst>
          </p:cNvPr>
          <p:cNvSpPr>
            <a:spLocks noGrp="1"/>
          </p:cNvSpPr>
          <p:nvPr>
            <p:ph type="dt" sz="half" idx="10"/>
          </p:nvPr>
        </p:nvSpPr>
        <p:spPr/>
        <p:txBody>
          <a:bodyPr/>
          <a:lstStyle/>
          <a:p>
            <a:fld id="{74F424D6-0A41-44E8-A677-9D186360D3D6}" type="datetimeFigureOut">
              <a:rPr lang="en-US" smtClean="0"/>
              <a:t>6/16/2026</a:t>
            </a:fld>
            <a:endParaRPr lang="en-US"/>
          </a:p>
        </p:txBody>
      </p:sp>
      <p:sp>
        <p:nvSpPr>
          <p:cNvPr id="6" name="Footer Placeholder 5">
            <a:extLst>
              <a:ext uri="{FF2B5EF4-FFF2-40B4-BE49-F238E27FC236}">
                <a16:creationId xmlns:a16="http://schemas.microsoft.com/office/drawing/2014/main" id="{DCE9DE19-F54B-F455-DC73-36385BA67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8B74D3-8FD3-40E1-A7FA-1414F29CD0A5}"/>
              </a:ext>
            </a:extLst>
          </p:cNvPr>
          <p:cNvSpPr>
            <a:spLocks noGrp="1"/>
          </p:cNvSpPr>
          <p:nvPr>
            <p:ph type="sldNum" sz="quarter" idx="12"/>
          </p:nvPr>
        </p:nvSpPr>
        <p:spPr/>
        <p:txBody>
          <a:bodyPr/>
          <a:lstStyle/>
          <a:p>
            <a:fld id="{A5663240-AF30-427E-A7BD-B2757F7C785E}" type="slidenum">
              <a:rPr lang="en-US" smtClean="0"/>
              <a:t>‹#›</a:t>
            </a:fld>
            <a:endParaRPr lang="en-US"/>
          </a:p>
        </p:txBody>
      </p:sp>
    </p:spTree>
    <p:extLst>
      <p:ext uri="{BB962C8B-B14F-4D97-AF65-F5344CB8AC3E}">
        <p14:creationId xmlns:p14="http://schemas.microsoft.com/office/powerpoint/2010/main" val="11617860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7C2F9-49DD-9D1B-E405-181E0A8936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19B38E-D641-8C06-7BAB-D5B1551B5B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F51538-9FE1-AD37-274A-E4C402EF19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B38F53-47BC-C577-C26A-792B47CB7F12}"/>
              </a:ext>
            </a:extLst>
          </p:cNvPr>
          <p:cNvSpPr>
            <a:spLocks noGrp="1"/>
          </p:cNvSpPr>
          <p:nvPr>
            <p:ph type="dt" sz="half" idx="10"/>
          </p:nvPr>
        </p:nvSpPr>
        <p:spPr/>
        <p:txBody>
          <a:bodyPr/>
          <a:lstStyle/>
          <a:p>
            <a:fld id="{74F424D6-0A41-44E8-A677-9D186360D3D6}" type="datetimeFigureOut">
              <a:rPr lang="en-US" smtClean="0"/>
              <a:t>6/16/2026</a:t>
            </a:fld>
            <a:endParaRPr lang="en-US"/>
          </a:p>
        </p:txBody>
      </p:sp>
      <p:sp>
        <p:nvSpPr>
          <p:cNvPr id="6" name="Footer Placeholder 5">
            <a:extLst>
              <a:ext uri="{FF2B5EF4-FFF2-40B4-BE49-F238E27FC236}">
                <a16:creationId xmlns:a16="http://schemas.microsoft.com/office/drawing/2014/main" id="{0B082D9C-9970-3372-8392-97E93BA556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C6D125-027D-22AF-2194-45EBE54A92EA}"/>
              </a:ext>
            </a:extLst>
          </p:cNvPr>
          <p:cNvSpPr>
            <a:spLocks noGrp="1"/>
          </p:cNvSpPr>
          <p:nvPr>
            <p:ph type="sldNum" sz="quarter" idx="12"/>
          </p:nvPr>
        </p:nvSpPr>
        <p:spPr/>
        <p:txBody>
          <a:bodyPr/>
          <a:lstStyle/>
          <a:p>
            <a:fld id="{A5663240-AF30-427E-A7BD-B2757F7C785E}" type="slidenum">
              <a:rPr lang="en-US" smtClean="0"/>
              <a:t>‹#›</a:t>
            </a:fld>
            <a:endParaRPr lang="en-US"/>
          </a:p>
        </p:txBody>
      </p:sp>
    </p:spTree>
    <p:extLst>
      <p:ext uri="{BB962C8B-B14F-4D97-AF65-F5344CB8AC3E}">
        <p14:creationId xmlns:p14="http://schemas.microsoft.com/office/powerpoint/2010/main" val="23816776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E3516-4AEA-314D-9995-ECD22F47E2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0245B6-970F-9BDA-8A55-33AE429FA6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5A6BA-E57B-8262-CACE-FDBE19424173}"/>
              </a:ext>
            </a:extLst>
          </p:cNvPr>
          <p:cNvSpPr>
            <a:spLocks noGrp="1"/>
          </p:cNvSpPr>
          <p:nvPr>
            <p:ph type="dt" sz="half" idx="10"/>
          </p:nvPr>
        </p:nvSpPr>
        <p:spPr/>
        <p:txBody>
          <a:bodyPr/>
          <a:lstStyle/>
          <a:p>
            <a:fld id="{74F424D6-0A41-44E8-A677-9D186360D3D6}" type="datetimeFigureOut">
              <a:rPr lang="en-US" smtClean="0"/>
              <a:t>6/16/2026</a:t>
            </a:fld>
            <a:endParaRPr lang="en-US"/>
          </a:p>
        </p:txBody>
      </p:sp>
      <p:sp>
        <p:nvSpPr>
          <p:cNvPr id="5" name="Footer Placeholder 4">
            <a:extLst>
              <a:ext uri="{FF2B5EF4-FFF2-40B4-BE49-F238E27FC236}">
                <a16:creationId xmlns:a16="http://schemas.microsoft.com/office/drawing/2014/main" id="{AFF2385E-7714-D582-D3DF-606E4F294F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E6BE52-5007-D7A2-B497-4B22B3B32F8D}"/>
              </a:ext>
            </a:extLst>
          </p:cNvPr>
          <p:cNvSpPr>
            <a:spLocks noGrp="1"/>
          </p:cNvSpPr>
          <p:nvPr>
            <p:ph type="sldNum" sz="quarter" idx="12"/>
          </p:nvPr>
        </p:nvSpPr>
        <p:spPr/>
        <p:txBody>
          <a:bodyPr/>
          <a:lstStyle/>
          <a:p>
            <a:fld id="{A5663240-AF30-427E-A7BD-B2757F7C785E}" type="slidenum">
              <a:rPr lang="en-US" smtClean="0"/>
              <a:t>‹#›</a:t>
            </a:fld>
            <a:endParaRPr lang="en-US"/>
          </a:p>
        </p:txBody>
      </p:sp>
    </p:spTree>
    <p:extLst>
      <p:ext uri="{BB962C8B-B14F-4D97-AF65-F5344CB8AC3E}">
        <p14:creationId xmlns:p14="http://schemas.microsoft.com/office/powerpoint/2010/main" val="34751069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FF20B8-00D8-0D2F-0977-F5B1A522AC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8DD831-700D-4A94-972B-05B0246C11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BA1CC9-DAC9-8F9A-C54D-EB5F49370F22}"/>
              </a:ext>
            </a:extLst>
          </p:cNvPr>
          <p:cNvSpPr>
            <a:spLocks noGrp="1"/>
          </p:cNvSpPr>
          <p:nvPr>
            <p:ph type="dt" sz="half" idx="10"/>
          </p:nvPr>
        </p:nvSpPr>
        <p:spPr/>
        <p:txBody>
          <a:bodyPr/>
          <a:lstStyle/>
          <a:p>
            <a:fld id="{74F424D6-0A41-44E8-A677-9D186360D3D6}" type="datetimeFigureOut">
              <a:rPr lang="en-US" smtClean="0"/>
              <a:t>6/16/2026</a:t>
            </a:fld>
            <a:endParaRPr lang="en-US"/>
          </a:p>
        </p:txBody>
      </p:sp>
      <p:sp>
        <p:nvSpPr>
          <p:cNvPr id="5" name="Footer Placeholder 4">
            <a:extLst>
              <a:ext uri="{FF2B5EF4-FFF2-40B4-BE49-F238E27FC236}">
                <a16:creationId xmlns:a16="http://schemas.microsoft.com/office/drawing/2014/main" id="{50411774-7657-FE4E-1A57-4344DEE28E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2D75F-6727-C541-14DC-07191F21BC95}"/>
              </a:ext>
            </a:extLst>
          </p:cNvPr>
          <p:cNvSpPr>
            <a:spLocks noGrp="1"/>
          </p:cNvSpPr>
          <p:nvPr>
            <p:ph type="sldNum" sz="quarter" idx="12"/>
          </p:nvPr>
        </p:nvSpPr>
        <p:spPr/>
        <p:txBody>
          <a:bodyPr/>
          <a:lstStyle/>
          <a:p>
            <a:fld id="{A5663240-AF30-427E-A7BD-B2757F7C785E}" type="slidenum">
              <a:rPr lang="en-US" smtClean="0"/>
              <a:t>‹#›</a:t>
            </a:fld>
            <a:endParaRPr lang="en-US"/>
          </a:p>
        </p:txBody>
      </p:sp>
    </p:spTree>
    <p:extLst>
      <p:ext uri="{BB962C8B-B14F-4D97-AF65-F5344CB8AC3E}">
        <p14:creationId xmlns:p14="http://schemas.microsoft.com/office/powerpoint/2010/main" val="4254170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1.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3.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8603621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285750"/>
            <a:ext cx="12192000" cy="6572249"/>
          </a:xfrm>
          <a:prstGeom prst="rect">
            <a:avLst/>
          </a:prstGeom>
        </p:spPr>
      </p:pic>
      <p:sp>
        <p:nvSpPr>
          <p:cNvPr id="2" name="Holder 2"/>
          <p:cNvSpPr>
            <a:spLocks noGrp="1"/>
          </p:cNvSpPr>
          <p:nvPr>
            <p:ph type="title"/>
          </p:nvPr>
        </p:nvSpPr>
        <p:spPr>
          <a:xfrm>
            <a:off x="512967" y="673664"/>
            <a:ext cx="8982287" cy="307777"/>
          </a:xfrm>
          <a:prstGeom prst="rect">
            <a:avLst/>
          </a:prstGeom>
        </p:spPr>
        <p:txBody>
          <a:bodyPr wrap="square" lIns="0" tIns="0" rIns="0" bIns="0">
            <a:spAutoFit/>
          </a:bodyPr>
          <a:lstStyle>
            <a:lvl1pPr>
              <a:defRPr sz="2000" b="0" i="0">
                <a:solidFill>
                  <a:schemeClr val="tx1"/>
                </a:solidFill>
                <a:latin typeface="Trebuchet MS"/>
                <a:cs typeface="Trebuchet MS"/>
              </a:defRPr>
            </a:lvl1pPr>
          </a:lstStyle>
          <a:p>
            <a:endParaRPr/>
          </a:p>
        </p:txBody>
      </p:sp>
      <p:sp>
        <p:nvSpPr>
          <p:cNvPr id="3" name="Holder 3"/>
          <p:cNvSpPr>
            <a:spLocks noGrp="1"/>
          </p:cNvSpPr>
          <p:nvPr>
            <p:ph type="body" idx="1"/>
          </p:nvPr>
        </p:nvSpPr>
        <p:spPr>
          <a:xfrm>
            <a:off x="512968" y="2393220"/>
            <a:ext cx="10209953" cy="300082"/>
          </a:xfrm>
          <a:prstGeom prst="rect">
            <a:avLst/>
          </a:prstGeom>
        </p:spPr>
        <p:txBody>
          <a:bodyPr wrap="square" lIns="0" tIns="0" rIns="0" bIns="0">
            <a:spAutoFit/>
          </a:bodyPr>
          <a:lstStyle>
            <a:lvl1pPr>
              <a:defRPr sz="1950" b="1" i="0">
                <a:solidFill>
                  <a:schemeClr val="tx1"/>
                </a:solidFill>
                <a:latin typeface="Gill Sans MT"/>
                <a:cs typeface="Gill Sans MT"/>
              </a:defRPr>
            </a:lvl1pPr>
          </a:lstStyle>
          <a:p>
            <a:endParaRPr/>
          </a:p>
        </p:txBody>
      </p:sp>
      <p:sp>
        <p:nvSpPr>
          <p:cNvPr id="4" name="Holder 4"/>
          <p:cNvSpPr>
            <a:spLocks noGrp="1"/>
          </p:cNvSpPr>
          <p:nvPr>
            <p:ph type="ftr" sz="quarter" idx="5"/>
          </p:nvPr>
        </p:nvSpPr>
        <p:spPr>
          <a:xfrm>
            <a:off x="4145280" y="6377941"/>
            <a:ext cx="3901440" cy="215444"/>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1"/>
            <a:ext cx="2804160" cy="215444"/>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6/16/2026</a:t>
            </a:fld>
            <a:endParaRPr lang="en-US"/>
          </a:p>
        </p:txBody>
      </p:sp>
      <p:sp>
        <p:nvSpPr>
          <p:cNvPr id="6" name="Holder 6"/>
          <p:cNvSpPr>
            <a:spLocks noGrp="1"/>
          </p:cNvSpPr>
          <p:nvPr>
            <p:ph type="sldNum" sz="quarter" idx="7"/>
          </p:nvPr>
        </p:nvSpPr>
        <p:spPr>
          <a:xfrm>
            <a:off x="8778240" y="6377941"/>
            <a:ext cx="2804160" cy="215444"/>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333078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defRPr>
          <a:latin typeface="+mj-lt"/>
          <a:ea typeface="+mj-ea"/>
          <a:cs typeface="+mj-cs"/>
        </a:defRPr>
      </a:lvl1pPr>
    </p:titleStyle>
    <p:body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bodyStyle>
    <p:other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3EDB61-A00F-0620-7CC3-4130C07DB7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8A15A5-B3AF-E0CC-8022-8000193486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330A7C-6B89-77C9-95AA-AC04D2962D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4F424D6-0A41-44E8-A677-9D186360D3D6}" type="datetimeFigureOut">
              <a:rPr lang="en-US" smtClean="0"/>
              <a:t>6/16/2026</a:t>
            </a:fld>
            <a:endParaRPr lang="en-US"/>
          </a:p>
        </p:txBody>
      </p:sp>
      <p:sp>
        <p:nvSpPr>
          <p:cNvPr id="5" name="Footer Placeholder 4">
            <a:extLst>
              <a:ext uri="{FF2B5EF4-FFF2-40B4-BE49-F238E27FC236}">
                <a16:creationId xmlns:a16="http://schemas.microsoft.com/office/drawing/2014/main" id="{F81D8DDB-1781-185C-3EAA-ADBED3B113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3D466F1-540A-A438-FECC-57F84BCE5B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5663240-AF30-427E-A7BD-B2757F7C785E}" type="slidenum">
              <a:rPr lang="en-US" smtClean="0"/>
              <a:t>‹#›</a:t>
            </a:fld>
            <a:endParaRPr lang="en-US"/>
          </a:p>
        </p:txBody>
      </p:sp>
    </p:spTree>
    <p:extLst>
      <p:ext uri="{BB962C8B-B14F-4D97-AF65-F5344CB8AC3E}">
        <p14:creationId xmlns:p14="http://schemas.microsoft.com/office/powerpoint/2010/main" val="157737757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olleenf@ls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macoe@arizona.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7.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mailto:gfarina@umich.edu"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docs.google.com/spreadsheets/d/1p7S4-XCSsgfLgrJ0wvnyBM2ZoA0rtP9ZO7MFlD89TRM/edit?resourcekey&amp;gid=1925967126&amp;gid=1925967126" TargetMode="External"/><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2.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laspace.lsu.edu/promising-programs-practices-p3/"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4.png"/><Relationship Id="rId1" Type="http://schemas.openxmlformats.org/officeDocument/2006/relationships/slideLayout" Target="../slideLayouts/slideLayout22.xml"/><Relationship Id="rId5" Type="http://schemas.openxmlformats.org/officeDocument/2006/relationships/image" Target="../media/image19.jpg"/><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4.png"/><Relationship Id="rId1" Type="http://schemas.openxmlformats.org/officeDocument/2006/relationships/slideLayout" Target="../slideLayouts/slideLayout22.xml"/><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hyperlink" Target="mailto:macoe@arizona.edu"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hyperlink" Target="mailto:colleenf@lsu.edu"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colleenf@lsu.edu"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macoe@arizona.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s://url.usb.m.mimecastprotect.com/s/emx8CjAWEjf33P3zXtjCmImcBit?domain=nasa.gov/" TargetMode="External"/><Relationship Id="rId4" Type="http://schemas.openxmlformats.org/officeDocument/2006/relationships/hyperlink" Target="mailto:Gamaliel.r.cherry@nasa.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904931A3-0204-D258-5619-826F91CDE148}"/>
            </a:ext>
          </a:extLst>
        </p:cNvPr>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73058E5-F727-4497-99D6-3EDCC3FE2AF4}"/>
              </a:ext>
            </a:extLst>
          </p:cNvPr>
          <p:cNvCxnSpPr>
            <a:cxnSpLocks/>
          </p:cNvCxnSpPr>
          <p:nvPr/>
        </p:nvCxnSpPr>
        <p:spPr>
          <a:xfrm>
            <a:off x="25215" y="367534"/>
            <a:ext cx="12192000" cy="0"/>
          </a:xfrm>
          <a:prstGeom prst="line">
            <a:avLst/>
          </a:prstGeom>
          <a:ln w="12700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0F9329E-E82C-279F-0514-8EC51D5A91A9}"/>
              </a:ext>
            </a:extLst>
          </p:cNvPr>
          <p:cNvCxnSpPr>
            <a:cxnSpLocks/>
          </p:cNvCxnSpPr>
          <p:nvPr/>
        </p:nvCxnSpPr>
        <p:spPr>
          <a:xfrm>
            <a:off x="0" y="6598004"/>
            <a:ext cx="12192000" cy="0"/>
          </a:xfrm>
          <a:prstGeom prst="line">
            <a:avLst/>
          </a:prstGeom>
          <a:ln w="127000" cmpd="thickThin">
            <a:solidFill>
              <a:srgbClr val="0000F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563529E-2BCF-B8B3-5FA3-99E12840BBD1}"/>
              </a:ext>
            </a:extLst>
          </p:cNvPr>
          <p:cNvSpPr txBox="1"/>
          <p:nvPr/>
        </p:nvSpPr>
        <p:spPr>
          <a:xfrm>
            <a:off x="134911" y="967243"/>
            <a:ext cx="12192000" cy="646331"/>
          </a:xfrm>
          <a:prstGeom prst="rect">
            <a:avLst/>
          </a:prstGeom>
          <a:noFill/>
        </p:spPr>
        <p:txBody>
          <a:bodyPr wrap="square" rtlCol="0">
            <a:spAutoFit/>
          </a:bodyPr>
          <a:lstStyle/>
          <a:p>
            <a:pPr algn="ctr"/>
            <a:r>
              <a:rPr lang="en-US" sz="3600" b="1" dirty="0">
                <a:solidFill>
                  <a:srgbClr val="002060"/>
                </a:solidFill>
              </a:rPr>
              <a:t>Promising Programs &amp; Practices (P</a:t>
            </a:r>
            <a:r>
              <a:rPr lang="en-US" sz="3600" b="1" baseline="30000" dirty="0">
                <a:solidFill>
                  <a:srgbClr val="002060"/>
                </a:solidFill>
              </a:rPr>
              <a:t>3</a:t>
            </a:r>
            <a:r>
              <a:rPr lang="en-US" sz="3600" b="1" dirty="0">
                <a:solidFill>
                  <a:srgbClr val="002060"/>
                </a:solidFill>
              </a:rPr>
              <a:t>) </a:t>
            </a:r>
          </a:p>
        </p:txBody>
      </p:sp>
      <p:sp>
        <p:nvSpPr>
          <p:cNvPr id="6" name="TextBox 5">
            <a:extLst>
              <a:ext uri="{FF2B5EF4-FFF2-40B4-BE49-F238E27FC236}">
                <a16:creationId xmlns:a16="http://schemas.microsoft.com/office/drawing/2014/main" id="{D941E058-47F8-B9B0-0DC5-87B2380B9FED}"/>
              </a:ext>
            </a:extLst>
          </p:cNvPr>
          <p:cNvSpPr txBox="1"/>
          <p:nvPr/>
        </p:nvSpPr>
        <p:spPr>
          <a:xfrm>
            <a:off x="25215" y="5000855"/>
            <a:ext cx="12192000" cy="1446550"/>
          </a:xfrm>
          <a:prstGeom prst="rect">
            <a:avLst/>
          </a:prstGeom>
          <a:noFill/>
        </p:spPr>
        <p:txBody>
          <a:bodyPr wrap="square" rtlCol="0">
            <a:spAutoFit/>
          </a:bodyPr>
          <a:lstStyle/>
          <a:p>
            <a:pPr algn="ctr"/>
            <a:r>
              <a:rPr lang="en-US" sz="2000" dirty="0"/>
              <a:t>Hosted by the Space Grant Communications Working Group</a:t>
            </a:r>
          </a:p>
          <a:p>
            <a:pPr algn="ctr"/>
            <a:r>
              <a:rPr lang="en-US" sz="2000" dirty="0"/>
              <a:t>Co-Chairs: Colleen H. Fava </a:t>
            </a:r>
            <a:r>
              <a:rPr lang="en-US" sz="1600" dirty="0">
                <a:hlinkClick r:id="rId3">
                  <a:extLst>
                    <a:ext uri="{A12FA001-AC4F-418D-AE19-62706E023703}">
                      <ahyp:hlinkClr xmlns:ahyp="http://schemas.microsoft.com/office/drawing/2018/hyperlinkcolor" val="tx"/>
                    </a:ext>
                  </a:extLst>
                </a:hlinkClick>
              </a:rPr>
              <a:t>colleenf@lsu.edu</a:t>
            </a:r>
            <a:r>
              <a:rPr lang="en-US" sz="1600" dirty="0"/>
              <a:t> &amp; </a:t>
            </a:r>
            <a:r>
              <a:rPr lang="en-US" sz="2000" dirty="0"/>
              <a:t>Michelle Coe </a:t>
            </a:r>
            <a:r>
              <a:rPr lang="en-US" sz="1600" dirty="0">
                <a:hlinkClick r:id="rId4">
                  <a:extLst>
                    <a:ext uri="{A12FA001-AC4F-418D-AE19-62706E023703}">
                      <ahyp:hlinkClr xmlns:ahyp="http://schemas.microsoft.com/office/drawing/2018/hyperlinkcolor" val="tx"/>
                    </a:ext>
                  </a:extLst>
                </a:hlinkClick>
              </a:rPr>
              <a:t>macoe@arizona.edu</a:t>
            </a:r>
            <a:r>
              <a:rPr lang="en-US" sz="1600" dirty="0"/>
              <a:t> </a:t>
            </a:r>
          </a:p>
          <a:p>
            <a:pPr algn="ctr"/>
            <a:endParaRPr lang="en-US" sz="1600" b="1" dirty="0">
              <a:solidFill>
                <a:srgbClr val="0000FF"/>
              </a:solidFill>
            </a:endParaRPr>
          </a:p>
          <a:p>
            <a:pPr algn="ctr"/>
            <a:r>
              <a:rPr lang="en-US" sz="3200" b="1" dirty="0">
                <a:solidFill>
                  <a:srgbClr val="002060"/>
                </a:solidFill>
              </a:rPr>
              <a:t>June 15, 2026</a:t>
            </a:r>
            <a:endParaRPr lang="en-US" sz="1600" dirty="0">
              <a:solidFill>
                <a:srgbClr val="002060"/>
              </a:solidFill>
            </a:endParaRPr>
          </a:p>
        </p:txBody>
      </p:sp>
      <p:sp>
        <p:nvSpPr>
          <p:cNvPr id="8" name="Rectangle 2">
            <a:extLst>
              <a:ext uri="{FF2B5EF4-FFF2-40B4-BE49-F238E27FC236}">
                <a16:creationId xmlns:a16="http://schemas.microsoft.com/office/drawing/2014/main" id="{5D1B2743-9CD6-76F8-1F86-FD7BCA52ABFF}"/>
              </a:ext>
            </a:extLst>
          </p:cNvPr>
          <p:cNvSpPr>
            <a:spLocks noGrp="1" noChangeArrowheads="1"/>
          </p:cNvSpPr>
          <p:nvPr>
            <p:ph type="ctrTitle"/>
          </p:nvPr>
        </p:nvSpPr>
        <p:spPr bwMode="auto">
          <a:xfrm>
            <a:off x="25215" y="2390162"/>
            <a:ext cx="12051715" cy="109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6500" b="1" i="0" u="none" strike="noStrike" cap="none" normalizeH="0" baseline="0" dirty="0">
                <a:ln>
                  <a:noFill/>
                </a:ln>
                <a:solidFill>
                  <a:srgbClr val="002060"/>
                </a:solidFill>
                <a:effectLst/>
                <a:latin typeface="Arial" panose="020B0604020202020204" pitchFamily="34" charset="0"/>
              </a:rPr>
              <a:t>Welcome!</a:t>
            </a:r>
          </a:p>
        </p:txBody>
      </p:sp>
      <p:pic>
        <p:nvPicPr>
          <p:cNvPr id="9" name="Picture 8">
            <a:extLst>
              <a:ext uri="{FF2B5EF4-FFF2-40B4-BE49-F238E27FC236}">
                <a16:creationId xmlns:a16="http://schemas.microsoft.com/office/drawing/2014/main" id="{DC25D046-0ECE-B053-3EC9-ED67EF3DD456}"/>
              </a:ext>
            </a:extLst>
          </p:cNvPr>
          <p:cNvPicPr>
            <a:picLocks noChangeAspect="1"/>
          </p:cNvPicPr>
          <p:nvPr/>
        </p:nvPicPr>
        <p:blipFill>
          <a:blip r:embed="rId5"/>
          <a:stretch>
            <a:fillRect/>
          </a:stretch>
        </p:blipFill>
        <p:spPr>
          <a:xfrm>
            <a:off x="134911" y="708788"/>
            <a:ext cx="1428750" cy="1504950"/>
          </a:xfrm>
          <a:prstGeom prst="rect">
            <a:avLst/>
          </a:prstGeom>
        </p:spPr>
      </p:pic>
      <p:pic>
        <p:nvPicPr>
          <p:cNvPr id="11" name="Picture 10">
            <a:extLst>
              <a:ext uri="{FF2B5EF4-FFF2-40B4-BE49-F238E27FC236}">
                <a16:creationId xmlns:a16="http://schemas.microsoft.com/office/drawing/2014/main" id="{C3D92EE7-54FA-B308-8902-CA54FFFC516F}"/>
              </a:ext>
            </a:extLst>
          </p:cNvPr>
          <p:cNvPicPr>
            <a:picLocks noChangeAspect="1"/>
          </p:cNvPicPr>
          <p:nvPr/>
        </p:nvPicPr>
        <p:blipFill>
          <a:blip r:embed="rId6"/>
          <a:stretch>
            <a:fillRect/>
          </a:stretch>
        </p:blipFill>
        <p:spPr>
          <a:xfrm>
            <a:off x="10764887" y="681573"/>
            <a:ext cx="1286828" cy="1284391"/>
          </a:xfrm>
          <a:prstGeom prst="rect">
            <a:avLst/>
          </a:prstGeom>
        </p:spPr>
      </p:pic>
    </p:spTree>
    <p:extLst>
      <p:ext uri="{BB962C8B-B14F-4D97-AF65-F5344CB8AC3E}">
        <p14:creationId xmlns:p14="http://schemas.microsoft.com/office/powerpoint/2010/main" val="7862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08482-6A60-A830-AF7D-D6017A5C0E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92E9F4-834C-7CA5-B9B3-5D0A2DD55AE8}"/>
              </a:ext>
            </a:extLst>
          </p:cNvPr>
          <p:cNvSpPr>
            <a:spLocks noGrp="1"/>
          </p:cNvSpPr>
          <p:nvPr>
            <p:ph type="title"/>
          </p:nvPr>
        </p:nvSpPr>
        <p:spPr/>
        <p:txBody>
          <a:bodyPr/>
          <a:lstStyle/>
          <a:p>
            <a:r>
              <a:rPr lang="en-US" dirty="0"/>
              <a:t>     Metrics &amp; Continuous Improvement</a:t>
            </a:r>
          </a:p>
        </p:txBody>
      </p:sp>
      <p:sp>
        <p:nvSpPr>
          <p:cNvPr id="3" name="Content Placeholder 2">
            <a:extLst>
              <a:ext uri="{FF2B5EF4-FFF2-40B4-BE49-F238E27FC236}">
                <a16:creationId xmlns:a16="http://schemas.microsoft.com/office/drawing/2014/main" id="{067463AB-8726-B1DC-5BB7-416BFF6AE39F}"/>
              </a:ext>
            </a:extLst>
          </p:cNvPr>
          <p:cNvSpPr>
            <a:spLocks noGrp="1"/>
          </p:cNvSpPr>
          <p:nvPr>
            <p:ph idx="1"/>
          </p:nvPr>
        </p:nvSpPr>
        <p:spPr/>
        <p:txBody>
          <a:bodyPr/>
          <a:lstStyle/>
          <a:p>
            <a:r>
              <a:rPr lang="en-US" b="1" dirty="0"/>
              <a:t>Goal 1: </a:t>
            </a:r>
            <a:r>
              <a:rPr lang="en-US" dirty="0"/>
              <a:t>Increase awareness of Space Grant activities through a wide </a:t>
            </a:r>
            <a:r>
              <a:rPr lang="en-US" u="sng" dirty="0"/>
              <a:t>Reach</a:t>
            </a:r>
            <a:r>
              <a:rPr lang="en-US" dirty="0"/>
              <a:t> of communication.</a:t>
            </a:r>
            <a:endParaRPr lang="en-US" b="0" dirty="0">
              <a:effectLst/>
            </a:endParaRPr>
          </a:p>
          <a:p>
            <a:r>
              <a:rPr lang="en-US" b="1" dirty="0"/>
              <a:t>Goal 2: </a:t>
            </a:r>
            <a:r>
              <a:rPr lang="en-US" dirty="0"/>
              <a:t>Increase simple </a:t>
            </a:r>
            <a:r>
              <a:rPr lang="en-US" u="sng" dirty="0"/>
              <a:t>Outreach</a:t>
            </a:r>
            <a:r>
              <a:rPr lang="en-US" dirty="0"/>
              <a:t> interactions that engage a broad audience.</a:t>
            </a:r>
            <a:endParaRPr lang="en-US" b="0" dirty="0">
              <a:effectLst/>
            </a:endParaRPr>
          </a:p>
          <a:p>
            <a:r>
              <a:rPr lang="en-US" b="1" dirty="0"/>
              <a:t>Goal 3: </a:t>
            </a:r>
            <a:r>
              <a:rPr lang="en-US" dirty="0"/>
              <a:t>Increase meaningful </a:t>
            </a:r>
            <a:r>
              <a:rPr lang="en-US" u="sng" dirty="0"/>
              <a:t>Engagement</a:t>
            </a:r>
            <a:r>
              <a:rPr lang="en-US" dirty="0"/>
              <a:t> with Space Grant activities.</a:t>
            </a:r>
          </a:p>
          <a:p>
            <a:r>
              <a:rPr lang="en-US" b="1" dirty="0"/>
              <a:t>Goal 4: </a:t>
            </a:r>
            <a:r>
              <a:rPr lang="en-US" dirty="0"/>
              <a:t>Expand the Space Grant network by engaging </a:t>
            </a:r>
            <a:r>
              <a:rPr lang="en-US" u="sng" dirty="0"/>
              <a:t>Partners</a:t>
            </a:r>
            <a:r>
              <a:rPr lang="en-US" dirty="0"/>
              <a:t> across disciplines, from academic to industry to informal education.</a:t>
            </a:r>
            <a:endParaRPr lang="en-US" b="1" dirty="0"/>
          </a:p>
        </p:txBody>
      </p:sp>
      <p:pic>
        <p:nvPicPr>
          <p:cNvPr id="4" name="Picture 2" descr="NASA Space Grant: Inspiring &amp; preparing the next generation STEM workforce">
            <a:extLst>
              <a:ext uri="{FF2B5EF4-FFF2-40B4-BE49-F238E27FC236}">
                <a16:creationId xmlns:a16="http://schemas.microsoft.com/office/drawing/2014/main" id="{635B6512-00EB-709F-FC41-EFC5029DF4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365125"/>
            <a:ext cx="1196761" cy="1194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918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1135A-CE88-B48F-8C99-C4C3C103072A}"/>
            </a:ext>
          </a:extLst>
        </p:cNvPr>
        <p:cNvGrpSpPr/>
        <p:nvPr/>
      </p:nvGrpSpPr>
      <p:grpSpPr>
        <a:xfrm>
          <a:off x="0" y="0"/>
          <a:ext cx="0" cy="0"/>
          <a:chOff x="0" y="0"/>
          <a:chExt cx="0" cy="0"/>
        </a:xfrm>
      </p:grpSpPr>
      <p:pic>
        <p:nvPicPr>
          <p:cNvPr id="4" name="Picture 2" descr="NASA Space Grant: Inspiring &amp; preparing the next generation STEM workforce">
            <a:extLst>
              <a:ext uri="{FF2B5EF4-FFF2-40B4-BE49-F238E27FC236}">
                <a16:creationId xmlns:a16="http://schemas.microsoft.com/office/drawing/2014/main" id="{5C3D42C8-D08A-15BC-D47E-488493F097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365125"/>
            <a:ext cx="1196761" cy="11944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BD3142D-860B-90ED-368F-A3CDEB09F67F}"/>
              </a:ext>
            </a:extLst>
          </p:cNvPr>
          <p:cNvPicPr>
            <a:picLocks noChangeAspect="1"/>
          </p:cNvPicPr>
          <p:nvPr/>
        </p:nvPicPr>
        <p:blipFill>
          <a:blip r:embed="rId4">
            <a:extLst>
              <a:ext uri="{28A0092B-C50C-407E-A947-70E740481C1C}">
                <a14:useLocalDpi xmlns:a14="http://schemas.microsoft.com/office/drawing/2010/main" val="0"/>
              </a:ext>
            </a:extLst>
          </a:blip>
          <a:srcRect b="8174"/>
          <a:stretch>
            <a:fillRect/>
          </a:stretch>
        </p:blipFill>
        <p:spPr>
          <a:xfrm>
            <a:off x="1499185" y="496837"/>
            <a:ext cx="9193630" cy="5384980"/>
          </a:xfrm>
          <a:prstGeom prst="rect">
            <a:avLst/>
          </a:prstGeom>
        </p:spPr>
      </p:pic>
      <p:sp>
        <p:nvSpPr>
          <p:cNvPr id="9" name="TextBox 8">
            <a:extLst>
              <a:ext uri="{FF2B5EF4-FFF2-40B4-BE49-F238E27FC236}">
                <a16:creationId xmlns:a16="http://schemas.microsoft.com/office/drawing/2014/main" id="{44CA62FE-25FC-15E8-C9AE-65D364733447}"/>
              </a:ext>
            </a:extLst>
          </p:cNvPr>
          <p:cNvSpPr txBox="1"/>
          <p:nvPr/>
        </p:nvSpPr>
        <p:spPr>
          <a:xfrm>
            <a:off x="1717589" y="5857100"/>
            <a:ext cx="892263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21428E"/>
                </a:solidFill>
                <a:effectLst/>
                <a:uLnTx/>
                <a:uFillTx/>
                <a:latin typeface="Arial" panose="020B0604020202020204" pitchFamily="34" charset="0"/>
                <a:ea typeface="+mn-ea"/>
                <a:cs typeface="Arial" panose="020B0604020202020204" pitchFamily="34" charset="0"/>
              </a:rPr>
              <a:t>*all categories and KPIs are stand-in examples and not endorsed by this committee. Build your burger at your own risk.</a:t>
            </a:r>
          </a:p>
        </p:txBody>
      </p:sp>
    </p:spTree>
    <p:extLst>
      <p:ext uri="{BB962C8B-B14F-4D97-AF65-F5344CB8AC3E}">
        <p14:creationId xmlns:p14="http://schemas.microsoft.com/office/powerpoint/2010/main" val="629919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0E758-4A95-86A9-DBC9-0361CBF2CF5E}"/>
            </a:ext>
          </a:extLst>
        </p:cNvPr>
        <p:cNvGrpSpPr/>
        <p:nvPr/>
      </p:nvGrpSpPr>
      <p:grpSpPr>
        <a:xfrm>
          <a:off x="0" y="0"/>
          <a:ext cx="0" cy="0"/>
          <a:chOff x="0" y="0"/>
          <a:chExt cx="0" cy="0"/>
        </a:xfrm>
      </p:grpSpPr>
      <p:pic>
        <p:nvPicPr>
          <p:cNvPr id="4" name="Picture 2" descr="NASA Space Grant: Inspiring &amp; preparing the next generation STEM workforce">
            <a:extLst>
              <a:ext uri="{FF2B5EF4-FFF2-40B4-BE49-F238E27FC236}">
                <a16:creationId xmlns:a16="http://schemas.microsoft.com/office/drawing/2014/main" id="{2FB9AB24-5BA0-AC8C-7686-0A983E0D2C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365125"/>
            <a:ext cx="1196761" cy="11944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1C74EF6-4CA3-E168-AD66-07A5B5FB5D16}"/>
              </a:ext>
            </a:extLst>
          </p:cNvPr>
          <p:cNvPicPr>
            <a:picLocks noChangeAspect="1"/>
          </p:cNvPicPr>
          <p:nvPr/>
        </p:nvPicPr>
        <p:blipFill>
          <a:blip r:embed="rId4">
            <a:alphaModFix amt="20000"/>
            <a:extLst>
              <a:ext uri="{28A0092B-C50C-407E-A947-70E740481C1C}">
                <a14:useLocalDpi xmlns:a14="http://schemas.microsoft.com/office/drawing/2010/main" val="0"/>
              </a:ext>
            </a:extLst>
          </a:blip>
          <a:srcRect b="8174"/>
          <a:stretch>
            <a:fillRect/>
          </a:stretch>
        </p:blipFill>
        <p:spPr>
          <a:xfrm>
            <a:off x="1499185" y="496837"/>
            <a:ext cx="9193630" cy="5384980"/>
          </a:xfrm>
          <a:prstGeom prst="rect">
            <a:avLst/>
          </a:prstGeom>
        </p:spPr>
      </p:pic>
      <p:pic>
        <p:nvPicPr>
          <p:cNvPr id="3" name="Picture 2">
            <a:extLst>
              <a:ext uri="{FF2B5EF4-FFF2-40B4-BE49-F238E27FC236}">
                <a16:creationId xmlns:a16="http://schemas.microsoft.com/office/drawing/2014/main" id="{583B639E-08C1-5F02-0DBC-702CD3A557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2147" y="721145"/>
            <a:ext cx="9358077" cy="5247169"/>
          </a:xfrm>
          <a:prstGeom prst="rect">
            <a:avLst/>
          </a:prstGeom>
        </p:spPr>
      </p:pic>
    </p:spTree>
    <p:extLst>
      <p:ext uri="{BB962C8B-B14F-4D97-AF65-F5344CB8AC3E}">
        <p14:creationId xmlns:p14="http://schemas.microsoft.com/office/powerpoint/2010/main" val="4236157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53"/>
        <p:cNvGrpSpPr/>
        <p:nvPr/>
      </p:nvGrpSpPr>
      <p:grpSpPr>
        <a:xfrm>
          <a:off x="0" y="0"/>
          <a:ext cx="0" cy="0"/>
          <a:chOff x="0" y="0"/>
          <a:chExt cx="0" cy="0"/>
        </a:xfrm>
      </p:grpSpPr>
      <p:sp>
        <p:nvSpPr>
          <p:cNvPr id="54" name="Google Shape;54;p13"/>
          <p:cNvSpPr/>
          <p:nvPr/>
        </p:nvSpPr>
        <p:spPr>
          <a:xfrm>
            <a:off x="3133" y="1086673"/>
            <a:ext cx="12192000" cy="2160800"/>
          </a:xfrm>
          <a:prstGeom prst="rect">
            <a:avLst/>
          </a:prstGeom>
          <a:solidFill>
            <a:srgbClr val="9FC5E8"/>
          </a:solidFill>
          <a:ln>
            <a:noFill/>
          </a:ln>
        </p:spPr>
        <p:txBody>
          <a:bodyPr spcFirstLastPara="1" wrap="square" lIns="121900" tIns="121900" rIns="121900" bIns="121900" anchor="ctr" anchorCtr="0">
            <a:noAutofit/>
          </a:bodyPr>
          <a:lstStyle/>
          <a:p>
            <a:pPr algn="ctr" defTabSz="1219170"/>
            <a:endParaRPr sz="1867">
              <a:solidFill>
                <a:srgbClr val="9FC5E8"/>
              </a:solidFill>
            </a:endParaRPr>
          </a:p>
        </p:txBody>
      </p:sp>
      <p:sp>
        <p:nvSpPr>
          <p:cNvPr id="55" name="Google Shape;55;p13"/>
          <p:cNvSpPr txBox="1">
            <a:spLocks noGrp="1"/>
          </p:cNvSpPr>
          <p:nvPr>
            <p:ph type="title"/>
          </p:nvPr>
        </p:nvSpPr>
        <p:spPr>
          <a:xfrm>
            <a:off x="243367" y="1209288"/>
            <a:ext cx="11360800" cy="900400"/>
          </a:xfrm>
          <a:prstGeom prst="rect">
            <a:avLst/>
          </a:prstGeom>
        </p:spPr>
        <p:txBody>
          <a:bodyPr spcFirstLastPara="1" wrap="square" lIns="121900" tIns="121900" rIns="121900" bIns="121900" anchor="t" anchorCtr="0">
            <a:noAutofit/>
          </a:bodyPr>
          <a:lstStyle/>
          <a:p>
            <a:pPr>
              <a:buSzPts val="990"/>
            </a:pPr>
            <a:r>
              <a:rPr lang="en" sz="3653" b="1">
                <a:solidFill>
                  <a:srgbClr val="073763"/>
                </a:solidFill>
              </a:rPr>
              <a:t>Channels &amp; Platforms Tiger Team Update</a:t>
            </a:r>
            <a:endParaRPr sz="3653" b="1">
              <a:solidFill>
                <a:srgbClr val="073763"/>
              </a:solidFill>
            </a:endParaRPr>
          </a:p>
        </p:txBody>
      </p:sp>
      <p:sp>
        <p:nvSpPr>
          <p:cNvPr id="56" name="Google Shape;56;p13"/>
          <p:cNvSpPr/>
          <p:nvPr/>
        </p:nvSpPr>
        <p:spPr>
          <a:xfrm>
            <a:off x="3133" y="6457160"/>
            <a:ext cx="12192000" cy="281600"/>
          </a:xfrm>
          <a:prstGeom prst="rect">
            <a:avLst/>
          </a:prstGeom>
          <a:solidFill>
            <a:srgbClr val="9FC5E8"/>
          </a:solidFill>
          <a:ln>
            <a:noFill/>
          </a:ln>
        </p:spPr>
        <p:txBody>
          <a:bodyPr spcFirstLastPara="1" wrap="square" lIns="121900" tIns="121900" rIns="121900" bIns="121900" anchor="ctr" anchorCtr="0">
            <a:noAutofit/>
          </a:bodyPr>
          <a:lstStyle/>
          <a:p>
            <a:pPr algn="ctr" defTabSz="1219170"/>
            <a:endParaRPr sz="1867">
              <a:solidFill>
                <a:srgbClr val="9FC5E8"/>
              </a:solidFill>
            </a:endParaRPr>
          </a:p>
        </p:txBody>
      </p:sp>
      <p:sp>
        <p:nvSpPr>
          <p:cNvPr id="57" name="Google Shape;57;p13"/>
          <p:cNvSpPr txBox="1">
            <a:spLocks noGrp="1"/>
          </p:cNvSpPr>
          <p:nvPr>
            <p:ph type="title"/>
          </p:nvPr>
        </p:nvSpPr>
        <p:spPr>
          <a:xfrm>
            <a:off x="415600" y="1993147"/>
            <a:ext cx="5205600" cy="1136800"/>
          </a:xfrm>
          <a:prstGeom prst="rect">
            <a:avLst/>
          </a:prstGeom>
        </p:spPr>
        <p:txBody>
          <a:bodyPr spcFirstLastPara="1" wrap="square" lIns="121900" tIns="121900" rIns="121900" bIns="121900" anchor="t" anchorCtr="0">
            <a:noAutofit/>
          </a:bodyPr>
          <a:lstStyle/>
          <a:p>
            <a:pPr>
              <a:buSzPts val="990"/>
            </a:pPr>
            <a:r>
              <a:rPr lang="en" sz="2680">
                <a:solidFill>
                  <a:srgbClr val="073763"/>
                </a:solidFill>
              </a:rPr>
              <a:t>Space Grant P3 Session</a:t>
            </a:r>
            <a:endParaRPr sz="2680">
              <a:solidFill>
                <a:srgbClr val="073763"/>
              </a:solidFill>
            </a:endParaRPr>
          </a:p>
          <a:p>
            <a:pPr>
              <a:buSzPts val="990"/>
            </a:pPr>
            <a:r>
              <a:rPr lang="en" sz="2680">
                <a:solidFill>
                  <a:srgbClr val="073763"/>
                </a:solidFill>
              </a:rPr>
              <a:t>June 15, 2026</a:t>
            </a:r>
            <a:endParaRPr sz="2680">
              <a:solidFill>
                <a:srgbClr val="073763"/>
              </a:solidFill>
            </a:endParaRPr>
          </a:p>
        </p:txBody>
      </p:sp>
      <p:sp>
        <p:nvSpPr>
          <p:cNvPr id="58" name="Google Shape;58;p13"/>
          <p:cNvSpPr txBox="1">
            <a:spLocks noGrp="1"/>
          </p:cNvSpPr>
          <p:nvPr>
            <p:ph type="title"/>
          </p:nvPr>
        </p:nvSpPr>
        <p:spPr>
          <a:xfrm>
            <a:off x="415600" y="4907069"/>
            <a:ext cx="6348400" cy="1362000"/>
          </a:xfrm>
          <a:prstGeom prst="rect">
            <a:avLst/>
          </a:prstGeom>
        </p:spPr>
        <p:txBody>
          <a:bodyPr spcFirstLastPara="1" wrap="square" lIns="121900" tIns="121900" rIns="121900" bIns="121900" anchor="t" anchorCtr="0">
            <a:noAutofit/>
          </a:bodyPr>
          <a:lstStyle/>
          <a:p>
            <a:pPr>
              <a:buSzPts val="990"/>
            </a:pPr>
            <a:r>
              <a:rPr lang="en" sz="2413" b="1">
                <a:solidFill>
                  <a:schemeClr val="lt1"/>
                </a:solidFill>
              </a:rPr>
              <a:t>Brie Farina</a:t>
            </a:r>
            <a:endParaRPr sz="2413" b="1">
              <a:solidFill>
                <a:schemeClr val="lt1"/>
              </a:solidFill>
            </a:endParaRPr>
          </a:p>
          <a:p>
            <a:pPr>
              <a:buSzPts val="990"/>
            </a:pPr>
            <a:r>
              <a:rPr lang="en" sz="2413">
                <a:solidFill>
                  <a:schemeClr val="lt1"/>
                </a:solidFill>
              </a:rPr>
              <a:t>MI Space Grant Program Coordinator</a:t>
            </a:r>
            <a:endParaRPr sz="2413">
              <a:solidFill>
                <a:schemeClr val="lt1"/>
              </a:solidFill>
            </a:endParaRPr>
          </a:p>
          <a:p>
            <a:pPr>
              <a:buSzPts val="990"/>
            </a:pPr>
            <a:r>
              <a:rPr lang="en" sz="2413">
                <a:solidFill>
                  <a:schemeClr val="lt1"/>
                </a:solidFill>
              </a:rPr>
              <a:t>C&amp;P Tiger Team Lead</a:t>
            </a:r>
            <a:endParaRPr sz="2413">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62"/>
        <p:cNvGrpSpPr/>
        <p:nvPr/>
      </p:nvGrpSpPr>
      <p:grpSpPr>
        <a:xfrm>
          <a:off x="0" y="0"/>
          <a:ext cx="0" cy="0"/>
          <a:chOff x="0" y="0"/>
          <a:chExt cx="0" cy="0"/>
        </a:xfrm>
      </p:grpSpPr>
      <p:sp>
        <p:nvSpPr>
          <p:cNvPr id="63" name="Google Shape;63;p14"/>
          <p:cNvSpPr/>
          <p:nvPr/>
        </p:nvSpPr>
        <p:spPr>
          <a:xfrm>
            <a:off x="3133" y="413357"/>
            <a:ext cx="12192000" cy="955200"/>
          </a:xfrm>
          <a:prstGeom prst="rect">
            <a:avLst/>
          </a:prstGeom>
          <a:solidFill>
            <a:srgbClr val="9FC5E8"/>
          </a:solidFill>
          <a:ln>
            <a:noFill/>
          </a:ln>
        </p:spPr>
        <p:txBody>
          <a:bodyPr spcFirstLastPara="1" wrap="square" lIns="121900" tIns="121900" rIns="121900" bIns="121900" anchor="ctr" anchorCtr="0">
            <a:noAutofit/>
          </a:bodyPr>
          <a:lstStyle/>
          <a:p>
            <a:pPr algn="ctr" defTabSz="1219170"/>
            <a:endParaRPr sz="1867">
              <a:solidFill>
                <a:srgbClr val="9FC5E8"/>
              </a:solidFill>
            </a:endParaRPr>
          </a:p>
        </p:txBody>
      </p:sp>
      <p:sp>
        <p:nvSpPr>
          <p:cNvPr id="64" name="Google Shape;64;p14"/>
          <p:cNvSpPr txBox="1">
            <a:spLocks noGrp="1"/>
          </p:cNvSpPr>
          <p:nvPr>
            <p:ph type="title"/>
          </p:nvPr>
        </p:nvSpPr>
        <p:spPr>
          <a:xfrm>
            <a:off x="415600" y="499425"/>
            <a:ext cx="11360800" cy="884800"/>
          </a:xfrm>
          <a:prstGeom prst="rect">
            <a:avLst/>
          </a:prstGeom>
        </p:spPr>
        <p:txBody>
          <a:bodyPr spcFirstLastPara="1" wrap="square" lIns="121900" tIns="121900" rIns="121900" bIns="121900" anchor="t" anchorCtr="0">
            <a:normAutofit/>
          </a:bodyPr>
          <a:lstStyle/>
          <a:p>
            <a:r>
              <a:rPr lang="en" sz="3467" b="1">
                <a:solidFill>
                  <a:srgbClr val="073763"/>
                </a:solidFill>
              </a:rPr>
              <a:t>Two Main Deliverables</a:t>
            </a:r>
            <a:endParaRPr sz="3467" b="1">
              <a:solidFill>
                <a:srgbClr val="073763"/>
              </a:solidFill>
            </a:endParaRPr>
          </a:p>
        </p:txBody>
      </p:sp>
      <p:sp>
        <p:nvSpPr>
          <p:cNvPr id="65" name="Google Shape;65;p14"/>
          <p:cNvSpPr txBox="1">
            <a:spLocks noGrp="1"/>
          </p:cNvSpPr>
          <p:nvPr>
            <p:ph type="body" idx="1"/>
          </p:nvPr>
        </p:nvSpPr>
        <p:spPr>
          <a:xfrm>
            <a:off x="210933" y="1736700"/>
            <a:ext cx="11776400" cy="4430800"/>
          </a:xfrm>
          <a:prstGeom prst="rect">
            <a:avLst/>
          </a:prstGeom>
        </p:spPr>
        <p:txBody>
          <a:bodyPr spcFirstLastPara="1" wrap="square" lIns="121900" tIns="121900" rIns="121900" bIns="121900" anchor="t" anchorCtr="0">
            <a:noAutofit/>
          </a:bodyPr>
          <a:lstStyle/>
          <a:p>
            <a:pPr indent="-476303">
              <a:buClr>
                <a:schemeClr val="lt1"/>
              </a:buClr>
              <a:buSzPts val="2026"/>
            </a:pPr>
            <a:r>
              <a:rPr lang="en" sz="2701" b="1">
                <a:solidFill>
                  <a:schemeClr val="lt1"/>
                </a:solidFill>
              </a:rPr>
              <a:t>Comprehensive, internal directory</a:t>
            </a:r>
            <a:r>
              <a:rPr lang="en" sz="2701">
                <a:solidFill>
                  <a:schemeClr val="lt1"/>
                </a:solidFill>
              </a:rPr>
              <a:t> that includes each Space Grant’s:</a:t>
            </a:r>
            <a:endParaRPr sz="2701">
              <a:solidFill>
                <a:schemeClr val="lt1"/>
              </a:solidFill>
            </a:endParaRPr>
          </a:p>
          <a:p>
            <a:pPr lvl="1" indent="-466463">
              <a:buClr>
                <a:schemeClr val="lt1"/>
              </a:buClr>
              <a:buSzPts val="1910"/>
            </a:pPr>
            <a:r>
              <a:rPr lang="en" sz="2547">
                <a:solidFill>
                  <a:schemeClr val="lt1"/>
                </a:solidFill>
              </a:rPr>
              <a:t>social media accounts &amp; followings </a:t>
            </a:r>
            <a:endParaRPr sz="2547">
              <a:solidFill>
                <a:schemeClr val="lt1"/>
              </a:solidFill>
            </a:endParaRPr>
          </a:p>
          <a:p>
            <a:pPr lvl="1" indent="-466463">
              <a:buClr>
                <a:schemeClr val="lt1"/>
              </a:buClr>
              <a:buSzPts val="1910"/>
            </a:pPr>
            <a:r>
              <a:rPr lang="en" sz="2547">
                <a:solidFill>
                  <a:schemeClr val="lt1"/>
                </a:solidFill>
              </a:rPr>
              <a:t>websites, blogs, newsletters, etc.</a:t>
            </a:r>
            <a:endParaRPr sz="2547">
              <a:solidFill>
                <a:schemeClr val="lt1"/>
              </a:solidFill>
            </a:endParaRPr>
          </a:p>
          <a:p>
            <a:pPr lvl="1" indent="-466463">
              <a:buClr>
                <a:schemeClr val="lt1"/>
              </a:buClr>
              <a:buSzPts val="1910"/>
            </a:pPr>
            <a:r>
              <a:rPr lang="en" sz="2547">
                <a:solidFill>
                  <a:schemeClr val="lt1"/>
                </a:solidFill>
              </a:rPr>
              <a:t>communications POC</a:t>
            </a:r>
            <a:endParaRPr sz="400">
              <a:solidFill>
                <a:schemeClr val="lt1"/>
              </a:solidFill>
            </a:endParaRPr>
          </a:p>
          <a:p>
            <a:pPr indent="-457997">
              <a:spcBef>
                <a:spcPts val="1333"/>
              </a:spcBef>
              <a:buClr>
                <a:schemeClr val="lt1"/>
              </a:buClr>
              <a:buSzPts val="1810"/>
            </a:pPr>
            <a:r>
              <a:rPr lang="en" sz="2701" b="1">
                <a:solidFill>
                  <a:schemeClr val="lt1"/>
                </a:solidFill>
              </a:rPr>
              <a:t>Multi-Channel Communications Best Practices Guide</a:t>
            </a:r>
            <a:r>
              <a:rPr lang="en" sz="2701">
                <a:solidFill>
                  <a:schemeClr val="lt1"/>
                </a:solidFill>
              </a:rPr>
              <a:t> that covers:</a:t>
            </a:r>
            <a:endParaRPr sz="2701">
              <a:solidFill>
                <a:schemeClr val="lt1"/>
              </a:solidFill>
            </a:endParaRPr>
          </a:p>
          <a:p>
            <a:pPr lvl="1" indent="-467836">
              <a:buClr>
                <a:schemeClr val="lt1"/>
              </a:buClr>
              <a:buSzPts val="1926"/>
            </a:pPr>
            <a:r>
              <a:rPr lang="en" sz="2568">
                <a:solidFill>
                  <a:schemeClr val="lt1"/>
                </a:solidFill>
              </a:rPr>
              <a:t>formal communications strategies</a:t>
            </a:r>
            <a:endParaRPr sz="2568">
              <a:solidFill>
                <a:schemeClr val="lt1"/>
              </a:solidFill>
            </a:endParaRPr>
          </a:p>
          <a:p>
            <a:pPr lvl="1" indent="-467836">
              <a:buClr>
                <a:schemeClr val="lt1"/>
              </a:buClr>
              <a:buSzPts val="1926"/>
            </a:pPr>
            <a:r>
              <a:rPr lang="en" sz="2568">
                <a:solidFill>
                  <a:schemeClr val="lt1"/>
                </a:solidFill>
              </a:rPr>
              <a:t>social media engagement</a:t>
            </a:r>
            <a:endParaRPr sz="2568">
              <a:solidFill>
                <a:schemeClr val="lt1"/>
              </a:solidFill>
            </a:endParaRPr>
          </a:p>
          <a:p>
            <a:pPr lvl="1" indent="-467836">
              <a:buClr>
                <a:schemeClr val="lt1"/>
              </a:buClr>
              <a:buSzPts val="1926"/>
            </a:pPr>
            <a:r>
              <a:rPr lang="en" sz="2568">
                <a:solidFill>
                  <a:schemeClr val="lt1"/>
                </a:solidFill>
              </a:rPr>
              <a:t>websites &amp; web analytics</a:t>
            </a:r>
            <a:endParaRPr sz="2568">
              <a:solidFill>
                <a:schemeClr val="lt1"/>
              </a:solidFill>
            </a:endParaRPr>
          </a:p>
          <a:p>
            <a:pPr lvl="1" indent="-467836">
              <a:buClr>
                <a:schemeClr val="lt1"/>
              </a:buClr>
              <a:buSzPts val="1926"/>
            </a:pPr>
            <a:r>
              <a:rPr lang="en" sz="2568">
                <a:solidFill>
                  <a:schemeClr val="lt1"/>
                </a:solidFill>
              </a:rPr>
              <a:t>news media interaction</a:t>
            </a:r>
            <a:endParaRPr sz="2133">
              <a:solidFill>
                <a:schemeClr val="lt1"/>
              </a:solidFill>
            </a:endParaRPr>
          </a:p>
        </p:txBody>
      </p:sp>
      <p:sp>
        <p:nvSpPr>
          <p:cNvPr id="66" name="Google Shape;66;p14"/>
          <p:cNvSpPr/>
          <p:nvPr/>
        </p:nvSpPr>
        <p:spPr>
          <a:xfrm>
            <a:off x="3133" y="6457160"/>
            <a:ext cx="12192000" cy="281600"/>
          </a:xfrm>
          <a:prstGeom prst="rect">
            <a:avLst/>
          </a:prstGeom>
          <a:solidFill>
            <a:srgbClr val="9FC5E8"/>
          </a:solidFill>
          <a:ln>
            <a:noFill/>
          </a:ln>
        </p:spPr>
        <p:txBody>
          <a:bodyPr spcFirstLastPara="1" wrap="square" lIns="121900" tIns="121900" rIns="121900" bIns="121900" anchor="ctr" anchorCtr="0">
            <a:noAutofit/>
          </a:bodyPr>
          <a:lstStyle/>
          <a:p>
            <a:pPr algn="ctr" defTabSz="1219170"/>
            <a:endParaRPr sz="1867">
              <a:solidFill>
                <a:srgbClr val="9FC5E8"/>
              </a:solidFill>
            </a:endParaRPr>
          </a:p>
        </p:txBody>
      </p:sp>
      <p:sp>
        <p:nvSpPr>
          <p:cNvPr id="67" name="Google Shape;67;p14"/>
          <p:cNvSpPr txBox="1">
            <a:spLocks noGrp="1"/>
          </p:cNvSpPr>
          <p:nvPr>
            <p:ph type="title"/>
          </p:nvPr>
        </p:nvSpPr>
        <p:spPr>
          <a:xfrm>
            <a:off x="6986400" y="6394544"/>
            <a:ext cx="5205600" cy="281600"/>
          </a:xfrm>
          <a:prstGeom prst="rect">
            <a:avLst/>
          </a:prstGeom>
        </p:spPr>
        <p:txBody>
          <a:bodyPr spcFirstLastPara="1" wrap="square" lIns="121900" tIns="121900" rIns="121900" bIns="121900" anchor="t" anchorCtr="0">
            <a:normAutofit fontScale="90000"/>
          </a:bodyPr>
          <a:lstStyle/>
          <a:p>
            <a:pPr algn="r"/>
            <a:r>
              <a:rPr lang="en" sz="1200" b="1">
                <a:solidFill>
                  <a:srgbClr val="073763"/>
                </a:solidFill>
              </a:rPr>
              <a:t>Space Grant P3 Session | Channels &amp; Platforms Tiger Team | June 15, 2026</a:t>
            </a:r>
            <a:endParaRPr sz="1200" b="1">
              <a:solidFill>
                <a:srgbClr val="07376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71"/>
        <p:cNvGrpSpPr/>
        <p:nvPr/>
      </p:nvGrpSpPr>
      <p:grpSpPr>
        <a:xfrm>
          <a:off x="0" y="0"/>
          <a:ext cx="0" cy="0"/>
          <a:chOff x="0" y="0"/>
          <a:chExt cx="0" cy="0"/>
        </a:xfrm>
      </p:grpSpPr>
      <p:sp>
        <p:nvSpPr>
          <p:cNvPr id="72" name="Google Shape;72;p15"/>
          <p:cNvSpPr/>
          <p:nvPr/>
        </p:nvSpPr>
        <p:spPr>
          <a:xfrm>
            <a:off x="3133" y="413357"/>
            <a:ext cx="12192000" cy="955200"/>
          </a:xfrm>
          <a:prstGeom prst="rect">
            <a:avLst/>
          </a:prstGeom>
          <a:solidFill>
            <a:srgbClr val="9FC5E8"/>
          </a:solidFill>
          <a:ln>
            <a:noFill/>
          </a:ln>
        </p:spPr>
        <p:txBody>
          <a:bodyPr spcFirstLastPara="1" wrap="square" lIns="121900" tIns="121900" rIns="121900" bIns="121900" anchor="ctr" anchorCtr="0">
            <a:noAutofit/>
          </a:bodyPr>
          <a:lstStyle/>
          <a:p>
            <a:pPr algn="ctr" defTabSz="1219170"/>
            <a:endParaRPr sz="1867">
              <a:solidFill>
                <a:srgbClr val="9FC5E8"/>
              </a:solidFill>
            </a:endParaRPr>
          </a:p>
        </p:txBody>
      </p:sp>
      <p:sp>
        <p:nvSpPr>
          <p:cNvPr id="73" name="Google Shape;73;p15"/>
          <p:cNvSpPr txBox="1">
            <a:spLocks noGrp="1"/>
          </p:cNvSpPr>
          <p:nvPr>
            <p:ph type="title"/>
          </p:nvPr>
        </p:nvSpPr>
        <p:spPr>
          <a:xfrm>
            <a:off x="415600" y="499425"/>
            <a:ext cx="11360800" cy="884800"/>
          </a:xfrm>
          <a:prstGeom prst="rect">
            <a:avLst/>
          </a:prstGeom>
        </p:spPr>
        <p:txBody>
          <a:bodyPr spcFirstLastPara="1" wrap="square" lIns="121900" tIns="121900" rIns="121900" bIns="121900" anchor="t" anchorCtr="0">
            <a:normAutofit/>
          </a:bodyPr>
          <a:lstStyle/>
          <a:p>
            <a:r>
              <a:rPr lang="en" sz="3467" b="1">
                <a:solidFill>
                  <a:srgbClr val="073763"/>
                </a:solidFill>
              </a:rPr>
              <a:t>Timeline</a:t>
            </a:r>
            <a:endParaRPr sz="3467" b="1">
              <a:solidFill>
                <a:srgbClr val="073763"/>
              </a:solidFill>
            </a:endParaRPr>
          </a:p>
        </p:txBody>
      </p:sp>
      <p:sp>
        <p:nvSpPr>
          <p:cNvPr id="74" name="Google Shape;74;p15"/>
          <p:cNvSpPr txBox="1">
            <a:spLocks noGrp="1"/>
          </p:cNvSpPr>
          <p:nvPr>
            <p:ph type="body" idx="1"/>
          </p:nvPr>
        </p:nvSpPr>
        <p:spPr>
          <a:xfrm>
            <a:off x="857452" y="1683252"/>
            <a:ext cx="1387200" cy="798400"/>
          </a:xfrm>
          <a:prstGeom prst="rect">
            <a:avLst/>
          </a:prstGeom>
        </p:spPr>
        <p:txBody>
          <a:bodyPr spcFirstLastPara="1" wrap="square" lIns="121900" tIns="121900" rIns="121900" bIns="121900" anchor="t" anchorCtr="0">
            <a:noAutofit/>
          </a:bodyPr>
          <a:lstStyle/>
          <a:p>
            <a:pPr marL="0" indent="0" algn="ctr">
              <a:spcAft>
                <a:spcPts val="1600"/>
              </a:spcAft>
              <a:buNone/>
            </a:pPr>
            <a:r>
              <a:rPr lang="en" sz="2835" b="1">
                <a:solidFill>
                  <a:schemeClr val="lt1"/>
                </a:solidFill>
              </a:rPr>
              <a:t>June</a:t>
            </a:r>
            <a:endParaRPr b="1">
              <a:solidFill>
                <a:schemeClr val="lt1"/>
              </a:solidFill>
            </a:endParaRPr>
          </a:p>
        </p:txBody>
      </p:sp>
      <p:sp>
        <p:nvSpPr>
          <p:cNvPr id="75" name="Google Shape;75;p15"/>
          <p:cNvSpPr/>
          <p:nvPr/>
        </p:nvSpPr>
        <p:spPr>
          <a:xfrm>
            <a:off x="3133" y="2683699"/>
            <a:ext cx="12192000" cy="140800"/>
          </a:xfrm>
          <a:prstGeom prst="rect">
            <a:avLst/>
          </a:prstGeom>
          <a:solidFill>
            <a:srgbClr val="9FC5E8"/>
          </a:solidFill>
          <a:ln>
            <a:noFill/>
          </a:ln>
        </p:spPr>
        <p:txBody>
          <a:bodyPr spcFirstLastPara="1" wrap="square" lIns="121900" tIns="121900" rIns="121900" bIns="121900" anchor="ctr" anchorCtr="0">
            <a:noAutofit/>
          </a:bodyPr>
          <a:lstStyle/>
          <a:p>
            <a:pPr algn="ctr" defTabSz="1219170"/>
            <a:endParaRPr sz="1867">
              <a:solidFill>
                <a:srgbClr val="9FC5E8"/>
              </a:solidFill>
            </a:endParaRPr>
          </a:p>
        </p:txBody>
      </p:sp>
      <p:sp>
        <p:nvSpPr>
          <p:cNvPr id="76" name="Google Shape;76;p15"/>
          <p:cNvSpPr txBox="1">
            <a:spLocks noGrp="1"/>
          </p:cNvSpPr>
          <p:nvPr>
            <p:ph type="body" idx="1"/>
          </p:nvPr>
        </p:nvSpPr>
        <p:spPr>
          <a:xfrm>
            <a:off x="4142119" y="1738119"/>
            <a:ext cx="1075200" cy="798400"/>
          </a:xfrm>
          <a:prstGeom prst="rect">
            <a:avLst/>
          </a:prstGeom>
        </p:spPr>
        <p:txBody>
          <a:bodyPr spcFirstLastPara="1" wrap="square" lIns="121900" tIns="121900" rIns="121900" bIns="121900" anchor="t" anchorCtr="0">
            <a:noAutofit/>
          </a:bodyPr>
          <a:lstStyle/>
          <a:p>
            <a:pPr marL="0" indent="0" algn="ctr">
              <a:spcAft>
                <a:spcPts val="1600"/>
              </a:spcAft>
              <a:buNone/>
            </a:pPr>
            <a:r>
              <a:rPr lang="en" sz="2835" b="1">
                <a:solidFill>
                  <a:schemeClr val="lt1"/>
                </a:solidFill>
              </a:rPr>
              <a:t>July</a:t>
            </a:r>
            <a:endParaRPr b="1">
              <a:solidFill>
                <a:schemeClr val="lt1"/>
              </a:solidFill>
            </a:endParaRPr>
          </a:p>
        </p:txBody>
      </p:sp>
      <p:sp>
        <p:nvSpPr>
          <p:cNvPr id="77" name="Google Shape;77;p15"/>
          <p:cNvSpPr txBox="1">
            <a:spLocks noGrp="1"/>
          </p:cNvSpPr>
          <p:nvPr>
            <p:ph type="body" idx="1"/>
          </p:nvPr>
        </p:nvSpPr>
        <p:spPr>
          <a:xfrm>
            <a:off x="6692563" y="1738133"/>
            <a:ext cx="2231600" cy="798400"/>
          </a:xfrm>
          <a:prstGeom prst="rect">
            <a:avLst/>
          </a:prstGeom>
        </p:spPr>
        <p:txBody>
          <a:bodyPr spcFirstLastPara="1" wrap="square" lIns="121900" tIns="121900" rIns="121900" bIns="121900" anchor="t" anchorCtr="0">
            <a:noAutofit/>
          </a:bodyPr>
          <a:lstStyle/>
          <a:p>
            <a:pPr marL="0" indent="0" algn="ctr">
              <a:spcAft>
                <a:spcPts val="1600"/>
              </a:spcAft>
              <a:buNone/>
            </a:pPr>
            <a:r>
              <a:rPr lang="en" sz="2835" b="1">
                <a:solidFill>
                  <a:schemeClr val="lt1"/>
                </a:solidFill>
              </a:rPr>
              <a:t>Aug - Sept</a:t>
            </a:r>
            <a:endParaRPr b="1">
              <a:solidFill>
                <a:schemeClr val="lt1"/>
              </a:solidFill>
            </a:endParaRPr>
          </a:p>
        </p:txBody>
      </p:sp>
      <p:grpSp>
        <p:nvGrpSpPr>
          <p:cNvPr id="78" name="Google Shape;78;p15"/>
          <p:cNvGrpSpPr/>
          <p:nvPr/>
        </p:nvGrpSpPr>
        <p:grpSpPr>
          <a:xfrm>
            <a:off x="1316214" y="2519294"/>
            <a:ext cx="469673" cy="469673"/>
            <a:chOff x="-1782600" y="2764400"/>
            <a:chExt cx="1831800" cy="1831800"/>
          </a:xfrm>
        </p:grpSpPr>
        <p:sp>
          <p:nvSpPr>
            <p:cNvPr id="79" name="Google Shape;79;p15"/>
            <p:cNvSpPr/>
            <p:nvPr/>
          </p:nvSpPr>
          <p:spPr>
            <a:xfrm>
              <a:off x="-1782600" y="2764400"/>
              <a:ext cx="1831800" cy="1831800"/>
            </a:xfrm>
            <a:prstGeom prst="ellipse">
              <a:avLst/>
            </a:prstGeom>
            <a:solidFill>
              <a:srgbClr val="9FC5E8"/>
            </a:solidFill>
            <a:ln>
              <a:noFill/>
            </a:ln>
          </p:spPr>
          <p:txBody>
            <a:bodyPr spcFirstLastPara="1" wrap="square" lIns="23433" tIns="23433" rIns="23433" bIns="23433" anchor="ctr" anchorCtr="0">
              <a:noAutofit/>
            </a:bodyPr>
            <a:lstStyle/>
            <a:p>
              <a:pPr algn="ctr" defTabSz="1219170"/>
              <a:endParaRPr sz="359"/>
            </a:p>
          </p:txBody>
        </p:sp>
        <p:sp>
          <p:nvSpPr>
            <p:cNvPr id="80" name="Google Shape;80;p15"/>
            <p:cNvSpPr/>
            <p:nvPr/>
          </p:nvSpPr>
          <p:spPr>
            <a:xfrm>
              <a:off x="-1313100" y="3233900"/>
              <a:ext cx="892800" cy="892800"/>
            </a:xfrm>
            <a:prstGeom prst="ellipse">
              <a:avLst/>
            </a:prstGeom>
            <a:solidFill>
              <a:srgbClr val="073763"/>
            </a:solidFill>
            <a:ln>
              <a:noFill/>
            </a:ln>
          </p:spPr>
          <p:txBody>
            <a:bodyPr spcFirstLastPara="1" wrap="square" lIns="23433" tIns="23433" rIns="23433" bIns="23433" anchor="ctr" anchorCtr="0">
              <a:noAutofit/>
            </a:bodyPr>
            <a:lstStyle/>
            <a:p>
              <a:pPr algn="ctr" defTabSz="1219170"/>
              <a:endParaRPr sz="359">
                <a:solidFill>
                  <a:srgbClr val="073763"/>
                </a:solidFill>
              </a:endParaRPr>
            </a:p>
          </p:txBody>
        </p:sp>
      </p:grpSp>
      <p:grpSp>
        <p:nvGrpSpPr>
          <p:cNvPr id="81" name="Google Shape;81;p15"/>
          <p:cNvGrpSpPr/>
          <p:nvPr/>
        </p:nvGrpSpPr>
        <p:grpSpPr>
          <a:xfrm>
            <a:off x="4444880" y="2536537"/>
            <a:ext cx="469673" cy="469673"/>
            <a:chOff x="-1782600" y="2764400"/>
            <a:chExt cx="1831800" cy="1831800"/>
          </a:xfrm>
        </p:grpSpPr>
        <p:sp>
          <p:nvSpPr>
            <p:cNvPr id="82" name="Google Shape;82;p15"/>
            <p:cNvSpPr/>
            <p:nvPr/>
          </p:nvSpPr>
          <p:spPr>
            <a:xfrm>
              <a:off x="-1782600" y="2764400"/>
              <a:ext cx="1831800" cy="1831800"/>
            </a:xfrm>
            <a:prstGeom prst="ellipse">
              <a:avLst/>
            </a:prstGeom>
            <a:solidFill>
              <a:srgbClr val="9FC5E8"/>
            </a:solidFill>
            <a:ln>
              <a:noFill/>
            </a:ln>
          </p:spPr>
          <p:txBody>
            <a:bodyPr spcFirstLastPara="1" wrap="square" lIns="23433" tIns="23433" rIns="23433" bIns="23433" anchor="ctr" anchorCtr="0">
              <a:noAutofit/>
            </a:bodyPr>
            <a:lstStyle/>
            <a:p>
              <a:pPr algn="ctr" defTabSz="1219170"/>
              <a:endParaRPr sz="359"/>
            </a:p>
          </p:txBody>
        </p:sp>
        <p:sp>
          <p:nvSpPr>
            <p:cNvPr id="83" name="Google Shape;83;p15"/>
            <p:cNvSpPr/>
            <p:nvPr/>
          </p:nvSpPr>
          <p:spPr>
            <a:xfrm>
              <a:off x="-1313100" y="3233900"/>
              <a:ext cx="892800" cy="892800"/>
            </a:xfrm>
            <a:prstGeom prst="ellipse">
              <a:avLst/>
            </a:prstGeom>
            <a:solidFill>
              <a:srgbClr val="073763"/>
            </a:solidFill>
            <a:ln>
              <a:noFill/>
            </a:ln>
          </p:spPr>
          <p:txBody>
            <a:bodyPr spcFirstLastPara="1" wrap="square" lIns="23433" tIns="23433" rIns="23433" bIns="23433" anchor="ctr" anchorCtr="0">
              <a:noAutofit/>
            </a:bodyPr>
            <a:lstStyle/>
            <a:p>
              <a:pPr algn="ctr" defTabSz="1219170"/>
              <a:endParaRPr sz="359">
                <a:solidFill>
                  <a:srgbClr val="073763"/>
                </a:solidFill>
              </a:endParaRPr>
            </a:p>
          </p:txBody>
        </p:sp>
      </p:grpSp>
      <p:grpSp>
        <p:nvGrpSpPr>
          <p:cNvPr id="84" name="Google Shape;84;p15"/>
          <p:cNvGrpSpPr/>
          <p:nvPr/>
        </p:nvGrpSpPr>
        <p:grpSpPr>
          <a:xfrm>
            <a:off x="7611790" y="2536537"/>
            <a:ext cx="469673" cy="469673"/>
            <a:chOff x="-1782600" y="2764400"/>
            <a:chExt cx="1831800" cy="1831800"/>
          </a:xfrm>
        </p:grpSpPr>
        <p:sp>
          <p:nvSpPr>
            <p:cNvPr id="85" name="Google Shape;85;p15"/>
            <p:cNvSpPr/>
            <p:nvPr/>
          </p:nvSpPr>
          <p:spPr>
            <a:xfrm>
              <a:off x="-1782600" y="2764400"/>
              <a:ext cx="1831800" cy="1831800"/>
            </a:xfrm>
            <a:prstGeom prst="ellipse">
              <a:avLst/>
            </a:prstGeom>
            <a:solidFill>
              <a:srgbClr val="9FC5E8"/>
            </a:solidFill>
            <a:ln>
              <a:noFill/>
            </a:ln>
          </p:spPr>
          <p:txBody>
            <a:bodyPr spcFirstLastPara="1" wrap="square" lIns="23433" tIns="23433" rIns="23433" bIns="23433" anchor="ctr" anchorCtr="0">
              <a:noAutofit/>
            </a:bodyPr>
            <a:lstStyle/>
            <a:p>
              <a:pPr algn="ctr" defTabSz="1219170"/>
              <a:endParaRPr sz="359"/>
            </a:p>
          </p:txBody>
        </p:sp>
        <p:sp>
          <p:nvSpPr>
            <p:cNvPr id="86" name="Google Shape;86;p15"/>
            <p:cNvSpPr/>
            <p:nvPr/>
          </p:nvSpPr>
          <p:spPr>
            <a:xfrm>
              <a:off x="-1313100" y="3233900"/>
              <a:ext cx="892800" cy="892800"/>
            </a:xfrm>
            <a:prstGeom prst="ellipse">
              <a:avLst/>
            </a:prstGeom>
            <a:solidFill>
              <a:srgbClr val="073763"/>
            </a:solidFill>
            <a:ln>
              <a:noFill/>
            </a:ln>
          </p:spPr>
          <p:txBody>
            <a:bodyPr spcFirstLastPara="1" wrap="square" lIns="23433" tIns="23433" rIns="23433" bIns="23433" anchor="ctr" anchorCtr="0">
              <a:noAutofit/>
            </a:bodyPr>
            <a:lstStyle/>
            <a:p>
              <a:pPr algn="ctr" defTabSz="1219170"/>
              <a:endParaRPr sz="359">
                <a:solidFill>
                  <a:srgbClr val="073763"/>
                </a:solidFill>
              </a:endParaRPr>
            </a:p>
          </p:txBody>
        </p:sp>
      </p:grpSp>
      <p:sp>
        <p:nvSpPr>
          <p:cNvPr id="87" name="Google Shape;87;p15"/>
          <p:cNvSpPr txBox="1">
            <a:spLocks noGrp="1"/>
          </p:cNvSpPr>
          <p:nvPr>
            <p:ph type="body" idx="1"/>
          </p:nvPr>
        </p:nvSpPr>
        <p:spPr>
          <a:xfrm>
            <a:off x="162663" y="3131400"/>
            <a:ext cx="2776800" cy="3004800"/>
          </a:xfrm>
          <a:prstGeom prst="rect">
            <a:avLst/>
          </a:prstGeom>
        </p:spPr>
        <p:txBody>
          <a:bodyPr spcFirstLastPara="1" wrap="square" lIns="121900" tIns="121900" rIns="121900" bIns="121900" anchor="t" anchorCtr="0">
            <a:noAutofit/>
          </a:bodyPr>
          <a:lstStyle/>
          <a:p>
            <a:pPr marL="0" indent="0" algn="ctr">
              <a:spcAft>
                <a:spcPts val="1600"/>
              </a:spcAft>
              <a:buNone/>
            </a:pPr>
            <a:r>
              <a:rPr lang="en" sz="2133">
                <a:solidFill>
                  <a:schemeClr val="lt1"/>
                </a:solidFill>
              </a:rPr>
              <a:t>Draft Communications Directory, send to comms POCs to verify and add information, </a:t>
            </a:r>
            <a:r>
              <a:rPr lang="en" sz="2133" b="1">
                <a:solidFill>
                  <a:schemeClr val="lt1"/>
                </a:solidFill>
              </a:rPr>
              <a:t>directory complete by end of June</a:t>
            </a:r>
            <a:endParaRPr sz="2133" b="1">
              <a:solidFill>
                <a:schemeClr val="lt1"/>
              </a:solidFill>
            </a:endParaRPr>
          </a:p>
        </p:txBody>
      </p:sp>
      <p:sp>
        <p:nvSpPr>
          <p:cNvPr id="88" name="Google Shape;88;p15"/>
          <p:cNvSpPr txBox="1">
            <a:spLocks noGrp="1"/>
          </p:cNvSpPr>
          <p:nvPr>
            <p:ph type="body" idx="1"/>
          </p:nvPr>
        </p:nvSpPr>
        <p:spPr>
          <a:xfrm>
            <a:off x="3055075" y="3131400"/>
            <a:ext cx="3234400" cy="3765600"/>
          </a:xfrm>
          <a:prstGeom prst="rect">
            <a:avLst/>
          </a:prstGeom>
        </p:spPr>
        <p:txBody>
          <a:bodyPr spcFirstLastPara="1" wrap="square" lIns="121900" tIns="121900" rIns="121900" bIns="121900" anchor="t" anchorCtr="0">
            <a:noAutofit/>
          </a:bodyPr>
          <a:lstStyle/>
          <a:p>
            <a:pPr marL="0" indent="0" algn="ctr">
              <a:spcAft>
                <a:spcPts val="1600"/>
              </a:spcAft>
              <a:buNone/>
            </a:pPr>
            <a:r>
              <a:rPr lang="en" sz="2133">
                <a:solidFill>
                  <a:schemeClr val="lt1"/>
                </a:solidFill>
              </a:rPr>
              <a:t>Conduct in-depth survey to gather each Space Grant’s best practices for communications, ask for volunteers to participate in focus groups or 1:1 discussions</a:t>
            </a:r>
            <a:endParaRPr sz="2133"/>
          </a:p>
        </p:txBody>
      </p:sp>
      <p:sp>
        <p:nvSpPr>
          <p:cNvPr id="89" name="Google Shape;89;p15"/>
          <p:cNvSpPr txBox="1">
            <a:spLocks noGrp="1"/>
          </p:cNvSpPr>
          <p:nvPr>
            <p:ph type="body" idx="1"/>
          </p:nvPr>
        </p:nvSpPr>
        <p:spPr>
          <a:xfrm>
            <a:off x="6528029" y="3131415"/>
            <a:ext cx="2637200" cy="3443200"/>
          </a:xfrm>
          <a:prstGeom prst="rect">
            <a:avLst/>
          </a:prstGeom>
        </p:spPr>
        <p:txBody>
          <a:bodyPr spcFirstLastPara="1" wrap="square" lIns="121900" tIns="121900" rIns="121900" bIns="121900" anchor="t" anchorCtr="0">
            <a:noAutofit/>
          </a:bodyPr>
          <a:lstStyle/>
          <a:p>
            <a:pPr marL="0" indent="0" algn="ctr">
              <a:spcAft>
                <a:spcPts val="1600"/>
              </a:spcAft>
              <a:buNone/>
            </a:pPr>
            <a:r>
              <a:rPr lang="en" sz="2133">
                <a:solidFill>
                  <a:schemeClr val="lt1"/>
                </a:solidFill>
              </a:rPr>
              <a:t>Analyze survey results, conduct focus groups and 1:1s, present progress at Fall National Meeting in Omaha</a:t>
            </a:r>
            <a:endParaRPr sz="2133"/>
          </a:p>
        </p:txBody>
      </p:sp>
      <p:grpSp>
        <p:nvGrpSpPr>
          <p:cNvPr id="90" name="Google Shape;90;p15"/>
          <p:cNvGrpSpPr/>
          <p:nvPr/>
        </p:nvGrpSpPr>
        <p:grpSpPr>
          <a:xfrm>
            <a:off x="10475924" y="2519261"/>
            <a:ext cx="469673" cy="469673"/>
            <a:chOff x="-1782600" y="2764400"/>
            <a:chExt cx="1831800" cy="1831800"/>
          </a:xfrm>
        </p:grpSpPr>
        <p:sp>
          <p:nvSpPr>
            <p:cNvPr id="91" name="Google Shape;91;p15"/>
            <p:cNvSpPr/>
            <p:nvPr/>
          </p:nvSpPr>
          <p:spPr>
            <a:xfrm>
              <a:off x="-1782600" y="2764400"/>
              <a:ext cx="1831800" cy="1831800"/>
            </a:xfrm>
            <a:prstGeom prst="ellipse">
              <a:avLst/>
            </a:prstGeom>
            <a:solidFill>
              <a:srgbClr val="9FC5E8"/>
            </a:solidFill>
            <a:ln>
              <a:noFill/>
            </a:ln>
          </p:spPr>
          <p:txBody>
            <a:bodyPr spcFirstLastPara="1" wrap="square" lIns="23433" tIns="23433" rIns="23433" bIns="23433" anchor="ctr" anchorCtr="0">
              <a:noAutofit/>
            </a:bodyPr>
            <a:lstStyle/>
            <a:p>
              <a:pPr algn="ctr" defTabSz="1219170"/>
              <a:endParaRPr sz="359"/>
            </a:p>
          </p:txBody>
        </p:sp>
        <p:sp>
          <p:nvSpPr>
            <p:cNvPr id="92" name="Google Shape;92;p15"/>
            <p:cNvSpPr/>
            <p:nvPr/>
          </p:nvSpPr>
          <p:spPr>
            <a:xfrm>
              <a:off x="-1313100" y="3233900"/>
              <a:ext cx="892800" cy="892800"/>
            </a:xfrm>
            <a:prstGeom prst="ellipse">
              <a:avLst/>
            </a:prstGeom>
            <a:solidFill>
              <a:srgbClr val="073763"/>
            </a:solidFill>
            <a:ln>
              <a:noFill/>
            </a:ln>
          </p:spPr>
          <p:txBody>
            <a:bodyPr spcFirstLastPara="1" wrap="square" lIns="23433" tIns="23433" rIns="23433" bIns="23433" anchor="ctr" anchorCtr="0">
              <a:noAutofit/>
            </a:bodyPr>
            <a:lstStyle/>
            <a:p>
              <a:pPr algn="ctr" defTabSz="1219170"/>
              <a:endParaRPr sz="359">
                <a:solidFill>
                  <a:srgbClr val="073763"/>
                </a:solidFill>
              </a:endParaRPr>
            </a:p>
          </p:txBody>
        </p:sp>
      </p:grpSp>
      <p:sp>
        <p:nvSpPr>
          <p:cNvPr id="93" name="Google Shape;93;p15"/>
          <p:cNvSpPr txBox="1">
            <a:spLocks noGrp="1"/>
          </p:cNvSpPr>
          <p:nvPr>
            <p:ph type="body" idx="1"/>
          </p:nvPr>
        </p:nvSpPr>
        <p:spPr>
          <a:xfrm>
            <a:off x="9594963" y="1738133"/>
            <a:ext cx="2231600" cy="798400"/>
          </a:xfrm>
          <a:prstGeom prst="rect">
            <a:avLst/>
          </a:prstGeom>
        </p:spPr>
        <p:txBody>
          <a:bodyPr spcFirstLastPara="1" wrap="square" lIns="121900" tIns="121900" rIns="121900" bIns="121900" anchor="t" anchorCtr="0">
            <a:noAutofit/>
          </a:bodyPr>
          <a:lstStyle/>
          <a:p>
            <a:pPr marL="0" indent="0" algn="ctr">
              <a:spcAft>
                <a:spcPts val="1600"/>
              </a:spcAft>
              <a:buNone/>
            </a:pPr>
            <a:r>
              <a:rPr lang="en" sz="2835" b="1">
                <a:solidFill>
                  <a:schemeClr val="lt1"/>
                </a:solidFill>
              </a:rPr>
              <a:t>Sept - Oct</a:t>
            </a:r>
            <a:endParaRPr b="1">
              <a:solidFill>
                <a:schemeClr val="lt1"/>
              </a:solidFill>
            </a:endParaRPr>
          </a:p>
        </p:txBody>
      </p:sp>
      <p:sp>
        <p:nvSpPr>
          <p:cNvPr id="94" name="Google Shape;94;p15"/>
          <p:cNvSpPr txBox="1">
            <a:spLocks noGrp="1"/>
          </p:cNvSpPr>
          <p:nvPr>
            <p:ph type="body" idx="1"/>
          </p:nvPr>
        </p:nvSpPr>
        <p:spPr>
          <a:xfrm>
            <a:off x="9431967" y="3131400"/>
            <a:ext cx="2557600" cy="3443200"/>
          </a:xfrm>
          <a:prstGeom prst="rect">
            <a:avLst/>
          </a:prstGeom>
        </p:spPr>
        <p:txBody>
          <a:bodyPr spcFirstLastPara="1" wrap="square" lIns="121900" tIns="121900" rIns="121900" bIns="121900" anchor="t" anchorCtr="0">
            <a:noAutofit/>
          </a:bodyPr>
          <a:lstStyle/>
          <a:p>
            <a:pPr marL="0" indent="0" algn="ctr">
              <a:spcAft>
                <a:spcPts val="1600"/>
              </a:spcAft>
              <a:buClr>
                <a:schemeClr val="dk1"/>
              </a:buClr>
              <a:buSzPts val="1100"/>
              <a:buNone/>
            </a:pPr>
            <a:r>
              <a:rPr lang="en" sz="2133">
                <a:solidFill>
                  <a:schemeClr val="lt1"/>
                </a:solidFill>
              </a:rPr>
              <a:t>Compile findings into Multi-Channel Best Practices Guide, </a:t>
            </a:r>
            <a:r>
              <a:rPr lang="en" sz="2133" b="1">
                <a:solidFill>
                  <a:schemeClr val="lt1"/>
                </a:solidFill>
              </a:rPr>
              <a:t>complete by October 30</a:t>
            </a:r>
            <a:endParaRPr sz="2133" b="1"/>
          </a:p>
        </p:txBody>
      </p:sp>
      <p:sp>
        <p:nvSpPr>
          <p:cNvPr id="95" name="Google Shape;95;p15"/>
          <p:cNvSpPr/>
          <p:nvPr/>
        </p:nvSpPr>
        <p:spPr>
          <a:xfrm>
            <a:off x="3133" y="6457160"/>
            <a:ext cx="12192000" cy="281600"/>
          </a:xfrm>
          <a:prstGeom prst="rect">
            <a:avLst/>
          </a:prstGeom>
          <a:solidFill>
            <a:srgbClr val="9FC5E8"/>
          </a:solidFill>
          <a:ln>
            <a:noFill/>
          </a:ln>
        </p:spPr>
        <p:txBody>
          <a:bodyPr spcFirstLastPara="1" wrap="square" lIns="121900" tIns="121900" rIns="121900" bIns="121900" anchor="ctr" anchorCtr="0">
            <a:noAutofit/>
          </a:bodyPr>
          <a:lstStyle/>
          <a:p>
            <a:pPr algn="ctr" defTabSz="1219170"/>
            <a:endParaRPr sz="1867">
              <a:solidFill>
                <a:srgbClr val="9FC5E8"/>
              </a:solidFill>
            </a:endParaRPr>
          </a:p>
        </p:txBody>
      </p:sp>
      <p:sp>
        <p:nvSpPr>
          <p:cNvPr id="96" name="Google Shape;96;p15"/>
          <p:cNvSpPr txBox="1">
            <a:spLocks noGrp="1"/>
          </p:cNvSpPr>
          <p:nvPr>
            <p:ph type="title"/>
          </p:nvPr>
        </p:nvSpPr>
        <p:spPr>
          <a:xfrm>
            <a:off x="6986400" y="6394544"/>
            <a:ext cx="5205600" cy="281600"/>
          </a:xfrm>
          <a:prstGeom prst="rect">
            <a:avLst/>
          </a:prstGeom>
        </p:spPr>
        <p:txBody>
          <a:bodyPr spcFirstLastPara="1" wrap="square" lIns="121900" tIns="121900" rIns="121900" bIns="121900" anchor="t" anchorCtr="0">
            <a:normAutofit fontScale="90000"/>
          </a:bodyPr>
          <a:lstStyle/>
          <a:p>
            <a:pPr algn="r"/>
            <a:r>
              <a:rPr lang="en" sz="1200" b="1">
                <a:solidFill>
                  <a:srgbClr val="073763"/>
                </a:solidFill>
              </a:rPr>
              <a:t>Space Grant P3 Session | Channels &amp; Platforms Tiger Team | June 15, 2026</a:t>
            </a:r>
            <a:endParaRPr sz="1200" b="1">
              <a:solidFill>
                <a:srgbClr val="073763"/>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100"/>
        <p:cNvGrpSpPr/>
        <p:nvPr/>
      </p:nvGrpSpPr>
      <p:grpSpPr>
        <a:xfrm>
          <a:off x="0" y="0"/>
          <a:ext cx="0" cy="0"/>
          <a:chOff x="0" y="0"/>
          <a:chExt cx="0" cy="0"/>
        </a:xfrm>
      </p:grpSpPr>
      <p:sp>
        <p:nvSpPr>
          <p:cNvPr id="101" name="Google Shape;101;p16"/>
          <p:cNvSpPr/>
          <p:nvPr/>
        </p:nvSpPr>
        <p:spPr>
          <a:xfrm>
            <a:off x="3133" y="413357"/>
            <a:ext cx="12192000" cy="955200"/>
          </a:xfrm>
          <a:prstGeom prst="rect">
            <a:avLst/>
          </a:prstGeom>
          <a:solidFill>
            <a:srgbClr val="9FC5E8"/>
          </a:solidFill>
          <a:ln>
            <a:noFill/>
          </a:ln>
        </p:spPr>
        <p:txBody>
          <a:bodyPr spcFirstLastPara="1" wrap="square" lIns="121900" tIns="121900" rIns="121900" bIns="121900" anchor="ctr" anchorCtr="0">
            <a:noAutofit/>
          </a:bodyPr>
          <a:lstStyle/>
          <a:p>
            <a:pPr algn="ctr" defTabSz="1219170"/>
            <a:endParaRPr sz="1867">
              <a:solidFill>
                <a:srgbClr val="9FC5E8"/>
              </a:solidFill>
            </a:endParaRPr>
          </a:p>
        </p:txBody>
      </p:sp>
      <p:sp>
        <p:nvSpPr>
          <p:cNvPr id="102" name="Google Shape;102;p16"/>
          <p:cNvSpPr txBox="1">
            <a:spLocks noGrp="1"/>
          </p:cNvSpPr>
          <p:nvPr>
            <p:ph type="title"/>
          </p:nvPr>
        </p:nvSpPr>
        <p:spPr>
          <a:xfrm>
            <a:off x="415600" y="499425"/>
            <a:ext cx="11360800" cy="884800"/>
          </a:xfrm>
          <a:prstGeom prst="rect">
            <a:avLst/>
          </a:prstGeom>
        </p:spPr>
        <p:txBody>
          <a:bodyPr spcFirstLastPara="1" wrap="square" lIns="121900" tIns="121900" rIns="121900" bIns="121900" anchor="t" anchorCtr="0">
            <a:normAutofit/>
          </a:bodyPr>
          <a:lstStyle/>
          <a:p>
            <a:r>
              <a:rPr lang="en" sz="3467" b="1">
                <a:solidFill>
                  <a:srgbClr val="073763"/>
                </a:solidFill>
              </a:rPr>
              <a:t>We need your help!</a:t>
            </a:r>
            <a:endParaRPr sz="3467" b="1">
              <a:solidFill>
                <a:srgbClr val="073763"/>
              </a:solidFill>
            </a:endParaRPr>
          </a:p>
        </p:txBody>
      </p:sp>
      <p:sp>
        <p:nvSpPr>
          <p:cNvPr id="103" name="Google Shape;103;p16"/>
          <p:cNvSpPr txBox="1">
            <a:spLocks noGrp="1"/>
          </p:cNvSpPr>
          <p:nvPr>
            <p:ph type="body" idx="1"/>
          </p:nvPr>
        </p:nvSpPr>
        <p:spPr>
          <a:xfrm>
            <a:off x="415600" y="1384116"/>
            <a:ext cx="6664800" cy="5333200"/>
          </a:xfrm>
          <a:prstGeom prst="rect">
            <a:avLst/>
          </a:prstGeom>
        </p:spPr>
        <p:txBody>
          <a:bodyPr spcFirstLastPara="1" wrap="square" lIns="121900" tIns="121900" rIns="121900" bIns="121900" anchor="t" anchorCtr="0">
            <a:noAutofit/>
          </a:bodyPr>
          <a:lstStyle/>
          <a:p>
            <a:pPr marL="0" indent="0">
              <a:buNone/>
            </a:pPr>
            <a:r>
              <a:rPr lang="en" sz="2568">
                <a:solidFill>
                  <a:schemeClr val="lt1"/>
                </a:solidFill>
              </a:rPr>
              <a:t>If </a:t>
            </a:r>
            <a:r>
              <a:rPr lang="en" sz="2568" b="1">
                <a:solidFill>
                  <a:schemeClr val="lt1"/>
                </a:solidFill>
              </a:rPr>
              <a:t>you</a:t>
            </a:r>
            <a:r>
              <a:rPr lang="en" sz="2568">
                <a:solidFill>
                  <a:schemeClr val="lt1"/>
                </a:solidFill>
              </a:rPr>
              <a:t> handle communications for your consortium…</a:t>
            </a:r>
            <a:endParaRPr sz="2568">
              <a:solidFill>
                <a:schemeClr val="lt1"/>
              </a:solidFill>
            </a:endParaRPr>
          </a:p>
          <a:p>
            <a:pPr indent="-442437">
              <a:spcBef>
                <a:spcPts val="1600"/>
              </a:spcBef>
              <a:buClr>
                <a:schemeClr val="lt1"/>
              </a:buClr>
              <a:buSzPts val="1626"/>
            </a:pPr>
            <a:r>
              <a:rPr lang="en" sz="2168" b="1">
                <a:solidFill>
                  <a:schemeClr val="lt1"/>
                </a:solidFill>
              </a:rPr>
              <a:t>This week:</a:t>
            </a:r>
            <a:r>
              <a:rPr lang="en" sz="2168">
                <a:solidFill>
                  <a:schemeClr val="lt1"/>
                </a:solidFill>
              </a:rPr>
              <a:t> be on the lookout for an email with the draft Communications Directory to fill in your social media handles, followers, websites, and other channel links.</a:t>
            </a:r>
            <a:endParaRPr sz="2168">
              <a:solidFill>
                <a:schemeClr val="lt1"/>
              </a:solidFill>
            </a:endParaRPr>
          </a:p>
          <a:p>
            <a:pPr indent="-442437">
              <a:spcBef>
                <a:spcPts val="1600"/>
              </a:spcBef>
              <a:buClr>
                <a:schemeClr val="lt1"/>
              </a:buClr>
              <a:buSzPts val="1626"/>
            </a:pPr>
            <a:r>
              <a:rPr lang="en" sz="2168" b="1">
                <a:solidFill>
                  <a:schemeClr val="lt1"/>
                </a:solidFill>
              </a:rPr>
              <a:t>In July:</a:t>
            </a:r>
            <a:r>
              <a:rPr lang="en" sz="2168">
                <a:solidFill>
                  <a:schemeClr val="lt1"/>
                </a:solidFill>
              </a:rPr>
              <a:t> look out for a survey with questions about your communications best practices</a:t>
            </a:r>
            <a:endParaRPr sz="2168">
              <a:solidFill>
                <a:schemeClr val="lt1"/>
              </a:solidFill>
            </a:endParaRPr>
          </a:p>
          <a:p>
            <a:pPr indent="-442437">
              <a:spcBef>
                <a:spcPts val="1333"/>
              </a:spcBef>
              <a:spcAft>
                <a:spcPts val="1600"/>
              </a:spcAft>
              <a:buClr>
                <a:schemeClr val="lt1"/>
              </a:buClr>
              <a:buSzPts val="1626"/>
            </a:pPr>
            <a:r>
              <a:rPr lang="en" sz="2168">
                <a:solidFill>
                  <a:schemeClr val="lt1"/>
                </a:solidFill>
              </a:rPr>
              <a:t>Consider volunteering to discuss your best practices further in our focus groups or 1:1 conversations</a:t>
            </a:r>
            <a:endParaRPr sz="2168">
              <a:solidFill>
                <a:schemeClr val="lt1"/>
              </a:solidFill>
            </a:endParaRPr>
          </a:p>
        </p:txBody>
      </p:sp>
      <p:pic>
        <p:nvPicPr>
          <p:cNvPr id="104" name="Google Shape;104;p16"/>
          <p:cNvPicPr preferRelativeResize="0"/>
          <p:nvPr/>
        </p:nvPicPr>
        <p:blipFill>
          <a:blip r:embed="rId3">
            <a:alphaModFix/>
          </a:blip>
          <a:stretch>
            <a:fillRect/>
          </a:stretch>
        </p:blipFill>
        <p:spPr>
          <a:xfrm>
            <a:off x="7283901" y="569080"/>
            <a:ext cx="4304633" cy="5782499"/>
          </a:xfrm>
          <a:prstGeom prst="rect">
            <a:avLst/>
          </a:prstGeom>
          <a:noFill/>
          <a:ln>
            <a:noFill/>
          </a:ln>
        </p:spPr>
      </p:pic>
      <p:sp>
        <p:nvSpPr>
          <p:cNvPr id="105" name="Google Shape;105;p16"/>
          <p:cNvSpPr/>
          <p:nvPr/>
        </p:nvSpPr>
        <p:spPr>
          <a:xfrm>
            <a:off x="3133" y="6457160"/>
            <a:ext cx="12192000" cy="281600"/>
          </a:xfrm>
          <a:prstGeom prst="rect">
            <a:avLst/>
          </a:prstGeom>
          <a:solidFill>
            <a:srgbClr val="9FC5E8"/>
          </a:solidFill>
          <a:ln>
            <a:noFill/>
          </a:ln>
        </p:spPr>
        <p:txBody>
          <a:bodyPr spcFirstLastPara="1" wrap="square" lIns="121900" tIns="121900" rIns="121900" bIns="121900" anchor="ctr" anchorCtr="0">
            <a:noAutofit/>
          </a:bodyPr>
          <a:lstStyle/>
          <a:p>
            <a:pPr algn="ctr" defTabSz="1219170"/>
            <a:endParaRPr sz="1867">
              <a:solidFill>
                <a:srgbClr val="9FC5E8"/>
              </a:solidFill>
            </a:endParaRPr>
          </a:p>
        </p:txBody>
      </p:sp>
      <p:sp>
        <p:nvSpPr>
          <p:cNvPr id="106" name="Google Shape;106;p16"/>
          <p:cNvSpPr txBox="1">
            <a:spLocks noGrp="1"/>
          </p:cNvSpPr>
          <p:nvPr>
            <p:ph type="title"/>
          </p:nvPr>
        </p:nvSpPr>
        <p:spPr>
          <a:xfrm>
            <a:off x="6986400" y="6394544"/>
            <a:ext cx="5205600" cy="281600"/>
          </a:xfrm>
          <a:prstGeom prst="rect">
            <a:avLst/>
          </a:prstGeom>
        </p:spPr>
        <p:txBody>
          <a:bodyPr spcFirstLastPara="1" wrap="square" lIns="121900" tIns="121900" rIns="121900" bIns="121900" anchor="t" anchorCtr="0">
            <a:normAutofit fontScale="90000"/>
          </a:bodyPr>
          <a:lstStyle/>
          <a:p>
            <a:pPr algn="r"/>
            <a:r>
              <a:rPr lang="en" sz="1200" b="1">
                <a:solidFill>
                  <a:srgbClr val="073763"/>
                </a:solidFill>
              </a:rPr>
              <a:t>Space Grant P3 Session | Channels &amp; Platforms Tiger Team | June 15, 2026</a:t>
            </a:r>
            <a:endParaRPr sz="1200" b="1">
              <a:solidFill>
                <a:srgbClr val="073763"/>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110"/>
        <p:cNvGrpSpPr/>
        <p:nvPr/>
      </p:nvGrpSpPr>
      <p:grpSpPr>
        <a:xfrm>
          <a:off x="0" y="0"/>
          <a:ext cx="0" cy="0"/>
          <a:chOff x="0" y="0"/>
          <a:chExt cx="0" cy="0"/>
        </a:xfrm>
      </p:grpSpPr>
      <p:sp>
        <p:nvSpPr>
          <p:cNvPr id="111" name="Google Shape;111;p17"/>
          <p:cNvSpPr/>
          <p:nvPr/>
        </p:nvSpPr>
        <p:spPr>
          <a:xfrm>
            <a:off x="3133" y="413357"/>
            <a:ext cx="12192000" cy="955200"/>
          </a:xfrm>
          <a:prstGeom prst="rect">
            <a:avLst/>
          </a:prstGeom>
          <a:solidFill>
            <a:srgbClr val="9FC5E8"/>
          </a:solidFill>
          <a:ln>
            <a:noFill/>
          </a:ln>
        </p:spPr>
        <p:txBody>
          <a:bodyPr spcFirstLastPara="1" wrap="square" lIns="121900" tIns="121900" rIns="121900" bIns="121900" anchor="ctr" anchorCtr="0">
            <a:noAutofit/>
          </a:bodyPr>
          <a:lstStyle/>
          <a:p>
            <a:pPr algn="ctr" defTabSz="1219170"/>
            <a:endParaRPr sz="1867">
              <a:solidFill>
                <a:srgbClr val="9FC5E8"/>
              </a:solidFill>
            </a:endParaRPr>
          </a:p>
        </p:txBody>
      </p:sp>
      <p:sp>
        <p:nvSpPr>
          <p:cNvPr id="112" name="Google Shape;112;p17"/>
          <p:cNvSpPr txBox="1">
            <a:spLocks noGrp="1"/>
          </p:cNvSpPr>
          <p:nvPr>
            <p:ph type="title"/>
          </p:nvPr>
        </p:nvSpPr>
        <p:spPr>
          <a:xfrm>
            <a:off x="415600" y="499425"/>
            <a:ext cx="11360800" cy="884800"/>
          </a:xfrm>
          <a:prstGeom prst="rect">
            <a:avLst/>
          </a:prstGeom>
        </p:spPr>
        <p:txBody>
          <a:bodyPr spcFirstLastPara="1" wrap="square" lIns="121900" tIns="121900" rIns="121900" bIns="121900" anchor="t" anchorCtr="0">
            <a:normAutofit/>
          </a:bodyPr>
          <a:lstStyle/>
          <a:p>
            <a:r>
              <a:rPr lang="en" sz="3467" b="1">
                <a:solidFill>
                  <a:srgbClr val="073763"/>
                </a:solidFill>
              </a:rPr>
              <a:t>Thank You!</a:t>
            </a:r>
            <a:endParaRPr sz="3467" b="1">
              <a:solidFill>
                <a:srgbClr val="073763"/>
              </a:solidFill>
            </a:endParaRPr>
          </a:p>
        </p:txBody>
      </p:sp>
      <p:sp>
        <p:nvSpPr>
          <p:cNvPr id="113" name="Google Shape;113;p17"/>
          <p:cNvSpPr txBox="1">
            <a:spLocks noGrp="1"/>
          </p:cNvSpPr>
          <p:nvPr>
            <p:ph type="body" idx="1"/>
          </p:nvPr>
        </p:nvSpPr>
        <p:spPr>
          <a:xfrm>
            <a:off x="415600" y="1525033"/>
            <a:ext cx="6664800" cy="5333200"/>
          </a:xfrm>
          <a:prstGeom prst="rect">
            <a:avLst/>
          </a:prstGeom>
        </p:spPr>
        <p:txBody>
          <a:bodyPr spcFirstLastPara="1" wrap="square" lIns="121900" tIns="121900" rIns="121900" bIns="121900" anchor="t" anchorCtr="0">
            <a:noAutofit/>
          </a:bodyPr>
          <a:lstStyle/>
          <a:p>
            <a:pPr marL="0" indent="0">
              <a:lnSpc>
                <a:spcPct val="100000"/>
              </a:lnSpc>
              <a:buNone/>
            </a:pPr>
            <a:r>
              <a:rPr lang="en" sz="2835">
                <a:solidFill>
                  <a:schemeClr val="lt1"/>
                </a:solidFill>
              </a:rPr>
              <a:t>Channels &amp; Platforms Tiger Team</a:t>
            </a:r>
            <a:endParaRPr sz="2835">
              <a:solidFill>
                <a:schemeClr val="lt1"/>
              </a:solidFill>
            </a:endParaRPr>
          </a:p>
          <a:p>
            <a:pPr marL="0" indent="0">
              <a:lnSpc>
                <a:spcPct val="100000"/>
              </a:lnSpc>
              <a:spcBef>
                <a:spcPts val="1600"/>
              </a:spcBef>
              <a:buNone/>
            </a:pPr>
            <a:r>
              <a:rPr lang="en" sz="2301">
                <a:solidFill>
                  <a:schemeClr val="lt1"/>
                </a:solidFill>
              </a:rPr>
              <a:t>	Kristyn Damadeo (VA)</a:t>
            </a:r>
            <a:endParaRPr sz="2301">
              <a:solidFill>
                <a:schemeClr val="lt1"/>
              </a:solidFill>
            </a:endParaRPr>
          </a:p>
          <a:p>
            <a:pPr marL="0" indent="609585">
              <a:lnSpc>
                <a:spcPct val="100000"/>
              </a:lnSpc>
              <a:spcBef>
                <a:spcPts val="1600"/>
              </a:spcBef>
              <a:buNone/>
            </a:pPr>
            <a:r>
              <a:rPr lang="en" sz="2301">
                <a:solidFill>
                  <a:schemeClr val="lt1"/>
                </a:solidFill>
              </a:rPr>
              <a:t>Patricia Gillis (NASA)</a:t>
            </a:r>
            <a:endParaRPr sz="2301">
              <a:solidFill>
                <a:schemeClr val="lt1"/>
              </a:solidFill>
            </a:endParaRPr>
          </a:p>
          <a:p>
            <a:pPr marL="0" indent="609585">
              <a:lnSpc>
                <a:spcPct val="100000"/>
              </a:lnSpc>
              <a:spcBef>
                <a:spcPts val="1600"/>
              </a:spcBef>
              <a:buNone/>
            </a:pPr>
            <a:r>
              <a:rPr lang="en" sz="2301">
                <a:solidFill>
                  <a:schemeClr val="lt1"/>
                </a:solidFill>
              </a:rPr>
              <a:t>Constance Meadors (AR)</a:t>
            </a:r>
            <a:endParaRPr sz="2301">
              <a:solidFill>
                <a:schemeClr val="lt1"/>
              </a:solidFill>
            </a:endParaRPr>
          </a:p>
          <a:p>
            <a:pPr marL="0" indent="609585">
              <a:lnSpc>
                <a:spcPct val="100000"/>
              </a:lnSpc>
              <a:spcBef>
                <a:spcPts val="1600"/>
              </a:spcBef>
              <a:buNone/>
            </a:pPr>
            <a:r>
              <a:rPr lang="en" sz="2301">
                <a:solidFill>
                  <a:schemeClr val="lt1"/>
                </a:solidFill>
              </a:rPr>
              <a:t>Meghan Megowan (OR)</a:t>
            </a:r>
            <a:endParaRPr sz="2301">
              <a:solidFill>
                <a:schemeClr val="lt1"/>
              </a:solidFill>
            </a:endParaRPr>
          </a:p>
          <a:p>
            <a:pPr marL="0" indent="609585">
              <a:lnSpc>
                <a:spcPct val="100000"/>
              </a:lnSpc>
              <a:spcBef>
                <a:spcPts val="1600"/>
              </a:spcBef>
              <a:buNone/>
            </a:pPr>
            <a:r>
              <a:rPr lang="en" sz="2301">
                <a:solidFill>
                  <a:schemeClr val="lt1"/>
                </a:solidFill>
              </a:rPr>
              <a:t>Michelle Stella Riordan (NJ)</a:t>
            </a:r>
            <a:endParaRPr sz="2301">
              <a:solidFill>
                <a:schemeClr val="lt1"/>
              </a:solidFill>
            </a:endParaRPr>
          </a:p>
          <a:p>
            <a:pPr marL="0" indent="609585">
              <a:lnSpc>
                <a:spcPct val="100000"/>
              </a:lnSpc>
              <a:spcBef>
                <a:spcPts val="1600"/>
              </a:spcBef>
              <a:buNone/>
            </a:pPr>
            <a:r>
              <a:rPr lang="en" sz="2301">
                <a:solidFill>
                  <a:schemeClr val="lt1"/>
                </a:solidFill>
              </a:rPr>
              <a:t>Veronica Wilson (NASA)</a:t>
            </a:r>
            <a:endParaRPr sz="2301">
              <a:solidFill>
                <a:schemeClr val="lt1"/>
              </a:solidFill>
            </a:endParaRPr>
          </a:p>
          <a:p>
            <a:pPr marL="0" indent="609585">
              <a:lnSpc>
                <a:spcPct val="100000"/>
              </a:lnSpc>
              <a:spcBef>
                <a:spcPts val="1600"/>
              </a:spcBef>
              <a:buNone/>
            </a:pPr>
            <a:r>
              <a:rPr lang="en" sz="2301">
                <a:solidFill>
                  <a:schemeClr val="lt1"/>
                </a:solidFill>
              </a:rPr>
              <a:t>Brie Farina (MI, Chair) – </a:t>
            </a:r>
            <a:r>
              <a:rPr lang="en" sz="2301">
                <a:solidFill>
                  <a:schemeClr val="lt1"/>
                </a:solidFill>
                <a:uFill>
                  <a:noFill/>
                </a:uFill>
                <a:hlinkClick r:id="rId3">
                  <a:extLst>
                    <a:ext uri="{A12FA001-AC4F-418D-AE19-62706E023703}">
                      <ahyp:hlinkClr xmlns:ahyp="http://schemas.microsoft.com/office/drawing/2018/hyperlinkcolor" val="tx"/>
                    </a:ext>
                  </a:extLst>
                </a:hlinkClick>
              </a:rPr>
              <a:t>gfarina@umich.edu</a:t>
            </a:r>
            <a:endParaRPr sz="2301">
              <a:solidFill>
                <a:schemeClr val="lt1"/>
              </a:solidFill>
            </a:endParaRPr>
          </a:p>
          <a:p>
            <a:pPr marL="0" indent="0">
              <a:lnSpc>
                <a:spcPct val="100000"/>
              </a:lnSpc>
              <a:spcBef>
                <a:spcPts val="1600"/>
              </a:spcBef>
              <a:spcAft>
                <a:spcPts val="1600"/>
              </a:spcAft>
              <a:buNone/>
            </a:pPr>
            <a:endParaRPr sz="2301">
              <a:solidFill>
                <a:schemeClr val="lt1"/>
              </a:solidFill>
            </a:endParaRPr>
          </a:p>
        </p:txBody>
      </p:sp>
      <p:sp>
        <p:nvSpPr>
          <p:cNvPr id="114" name="Google Shape;114;p17"/>
          <p:cNvSpPr/>
          <p:nvPr/>
        </p:nvSpPr>
        <p:spPr>
          <a:xfrm>
            <a:off x="3133" y="6457160"/>
            <a:ext cx="12192000" cy="281600"/>
          </a:xfrm>
          <a:prstGeom prst="rect">
            <a:avLst/>
          </a:prstGeom>
          <a:solidFill>
            <a:srgbClr val="9FC5E8"/>
          </a:solidFill>
          <a:ln>
            <a:noFill/>
          </a:ln>
        </p:spPr>
        <p:txBody>
          <a:bodyPr spcFirstLastPara="1" wrap="square" lIns="121900" tIns="121900" rIns="121900" bIns="121900" anchor="ctr" anchorCtr="0">
            <a:noAutofit/>
          </a:bodyPr>
          <a:lstStyle/>
          <a:p>
            <a:pPr algn="ctr" defTabSz="1219170"/>
            <a:endParaRPr sz="1867">
              <a:solidFill>
                <a:srgbClr val="9FC5E8"/>
              </a:solidFill>
            </a:endParaRPr>
          </a:p>
        </p:txBody>
      </p:sp>
      <p:sp>
        <p:nvSpPr>
          <p:cNvPr id="115" name="Google Shape;115;p17"/>
          <p:cNvSpPr txBox="1">
            <a:spLocks noGrp="1"/>
          </p:cNvSpPr>
          <p:nvPr>
            <p:ph type="title"/>
          </p:nvPr>
        </p:nvSpPr>
        <p:spPr>
          <a:xfrm>
            <a:off x="6986400" y="6394544"/>
            <a:ext cx="5205600" cy="281600"/>
          </a:xfrm>
          <a:prstGeom prst="rect">
            <a:avLst/>
          </a:prstGeom>
        </p:spPr>
        <p:txBody>
          <a:bodyPr spcFirstLastPara="1" wrap="square" lIns="121900" tIns="121900" rIns="121900" bIns="121900" anchor="t" anchorCtr="0">
            <a:normAutofit fontScale="90000"/>
          </a:bodyPr>
          <a:lstStyle/>
          <a:p>
            <a:pPr algn="r"/>
            <a:r>
              <a:rPr lang="en" sz="1200" b="1">
                <a:solidFill>
                  <a:srgbClr val="073763"/>
                </a:solidFill>
              </a:rPr>
              <a:t>Space Grant P3 Session | Channels &amp; Platforms Tiger Team | June 15, 2026</a:t>
            </a:r>
            <a:endParaRPr sz="1200" b="1">
              <a:solidFill>
                <a:srgbClr val="073763"/>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589467" y="5505734"/>
            <a:ext cx="2602532" cy="1352265"/>
          </a:xfrm>
          <a:prstGeom prst="rect">
            <a:avLst/>
          </a:prstGeom>
        </p:spPr>
      </p:pic>
      <p:sp>
        <p:nvSpPr>
          <p:cNvPr id="3" name="object 3" descr="$PPTXTitle"/>
          <p:cNvSpPr txBox="1">
            <a:spLocks noGrp="1"/>
          </p:cNvSpPr>
          <p:nvPr>
            <p:ph type="title"/>
          </p:nvPr>
        </p:nvSpPr>
        <p:spPr>
          <a:xfrm>
            <a:off x="683957" y="898219"/>
            <a:ext cx="11976383" cy="506699"/>
          </a:xfrm>
          <a:prstGeom prst="rect">
            <a:avLst/>
          </a:prstGeom>
        </p:spPr>
        <p:txBody>
          <a:bodyPr vert="horz" wrap="square" lIns="0" tIns="16087" rIns="0" bIns="0" rtlCol="0">
            <a:spAutoFit/>
          </a:bodyPr>
          <a:lstStyle/>
          <a:p>
            <a:pPr marL="16933" marR="6773">
              <a:lnSpc>
                <a:spcPct val="100800"/>
              </a:lnSpc>
              <a:spcBef>
                <a:spcPts val="127"/>
              </a:spcBef>
            </a:pPr>
            <a:r>
              <a:rPr sz="3333" b="1" spc="-133" dirty="0">
                <a:latin typeface="Gill Sans MT"/>
                <a:cs typeface="Gill Sans MT"/>
              </a:rPr>
              <a:t>Astronaut</a:t>
            </a:r>
            <a:r>
              <a:rPr sz="3333" b="1" spc="-67" dirty="0">
                <a:latin typeface="Gill Sans MT"/>
                <a:cs typeface="Gill Sans MT"/>
              </a:rPr>
              <a:t> </a:t>
            </a:r>
            <a:r>
              <a:rPr sz="3333" b="1" spc="-40" dirty="0">
                <a:latin typeface="Gill Sans MT"/>
                <a:cs typeface="Gill Sans MT"/>
              </a:rPr>
              <a:t>Alessandra’s</a:t>
            </a:r>
            <a:r>
              <a:rPr sz="3333" b="1" spc="-67" dirty="0">
                <a:latin typeface="Gill Sans MT"/>
                <a:cs typeface="Gill Sans MT"/>
              </a:rPr>
              <a:t> </a:t>
            </a:r>
            <a:r>
              <a:rPr sz="3333" b="1" dirty="0">
                <a:latin typeface="Gill Sans MT"/>
                <a:cs typeface="Gill Sans MT"/>
              </a:rPr>
              <a:t>Space</a:t>
            </a:r>
            <a:r>
              <a:rPr sz="3333" b="1" spc="-60" dirty="0">
                <a:latin typeface="Gill Sans MT"/>
                <a:cs typeface="Gill Sans MT"/>
              </a:rPr>
              <a:t> </a:t>
            </a:r>
            <a:r>
              <a:rPr sz="3333" b="1" spc="-220" dirty="0">
                <a:latin typeface="Gill Sans MT"/>
                <a:cs typeface="Gill Sans MT"/>
              </a:rPr>
              <a:t>Grant</a:t>
            </a:r>
            <a:r>
              <a:rPr sz="3333" b="1" spc="-67" dirty="0">
                <a:latin typeface="Gill Sans MT"/>
                <a:cs typeface="Gill Sans MT"/>
              </a:rPr>
              <a:t> </a:t>
            </a:r>
            <a:r>
              <a:rPr sz="3333" b="1" spc="-93" dirty="0">
                <a:latin typeface="Gill Sans MT"/>
                <a:cs typeface="Gill Sans MT"/>
              </a:rPr>
              <a:t>Adventure </a:t>
            </a:r>
            <a:r>
              <a:rPr sz="3333" b="1" u="heavy" spc="-260" dirty="0">
                <a:solidFill>
                  <a:srgbClr val="0000FF"/>
                </a:solidFill>
                <a:uFill>
                  <a:solidFill>
                    <a:srgbClr val="0000FF"/>
                  </a:solidFill>
                </a:uFill>
                <a:latin typeface="Gill Sans MT"/>
                <a:cs typeface="Gill Sans MT"/>
                <a:hlinkClick r:id="rId3"/>
              </a:rPr>
              <a:t>SIGN</a:t>
            </a:r>
            <a:r>
              <a:rPr sz="3333" b="1" u="heavy" spc="-73" dirty="0">
                <a:solidFill>
                  <a:srgbClr val="0000FF"/>
                </a:solidFill>
                <a:uFill>
                  <a:solidFill>
                    <a:srgbClr val="0000FF"/>
                  </a:solidFill>
                </a:uFill>
                <a:latin typeface="Gill Sans MT"/>
                <a:cs typeface="Gill Sans MT"/>
                <a:hlinkClick r:id="rId3"/>
              </a:rPr>
              <a:t> </a:t>
            </a:r>
            <a:r>
              <a:rPr sz="3333" b="1" u="heavy" spc="-300" dirty="0">
                <a:solidFill>
                  <a:srgbClr val="0000FF"/>
                </a:solidFill>
                <a:uFill>
                  <a:solidFill>
                    <a:srgbClr val="0000FF"/>
                  </a:solidFill>
                </a:uFill>
                <a:latin typeface="Gill Sans MT"/>
                <a:cs typeface="Gill Sans MT"/>
                <a:hlinkClick r:id="rId3"/>
              </a:rPr>
              <a:t>UP</a:t>
            </a:r>
            <a:r>
              <a:rPr sz="3333" b="1" u="heavy" spc="-67" dirty="0">
                <a:solidFill>
                  <a:srgbClr val="0000FF"/>
                </a:solidFill>
                <a:uFill>
                  <a:solidFill>
                    <a:srgbClr val="0000FF"/>
                  </a:solidFill>
                </a:uFill>
                <a:latin typeface="Gill Sans MT"/>
                <a:cs typeface="Gill Sans MT"/>
                <a:hlinkClick r:id="rId3"/>
              </a:rPr>
              <a:t> </a:t>
            </a:r>
            <a:r>
              <a:rPr sz="3333" b="1" u="heavy" spc="-27" dirty="0">
                <a:solidFill>
                  <a:srgbClr val="0000FF"/>
                </a:solidFill>
                <a:uFill>
                  <a:solidFill>
                    <a:srgbClr val="0000FF"/>
                  </a:solidFill>
                </a:uFill>
                <a:latin typeface="Gill Sans MT"/>
                <a:cs typeface="Gill Sans MT"/>
                <a:hlinkClick r:id="rId3"/>
              </a:rPr>
              <a:t>HERE</a:t>
            </a:r>
            <a:endParaRPr sz="3333">
              <a:latin typeface="Gill Sans MT"/>
              <a:cs typeface="Gill Sans MT"/>
            </a:endParaRPr>
          </a:p>
        </p:txBody>
      </p:sp>
      <p:sp>
        <p:nvSpPr>
          <p:cNvPr id="4" name="object 4"/>
          <p:cNvSpPr txBox="1">
            <a:spLocks noGrp="1"/>
          </p:cNvSpPr>
          <p:nvPr>
            <p:ph type="body" idx="1"/>
          </p:nvPr>
        </p:nvSpPr>
        <p:spPr>
          <a:xfrm>
            <a:off x="683958" y="3190961"/>
            <a:ext cx="13613271" cy="2849498"/>
          </a:xfrm>
          <a:prstGeom prst="rect">
            <a:avLst/>
          </a:prstGeom>
        </p:spPr>
        <p:txBody>
          <a:bodyPr vert="horz" wrap="square" lIns="0" tIns="15240" rIns="0" bIns="0" rtlCol="0">
            <a:spAutoFit/>
          </a:bodyPr>
          <a:lstStyle/>
          <a:p>
            <a:pPr marL="16933">
              <a:lnSpc>
                <a:spcPts val="3047"/>
              </a:lnSpc>
              <a:spcBef>
                <a:spcPts val="120"/>
              </a:spcBef>
            </a:pPr>
            <a:r>
              <a:rPr spc="-13" dirty="0"/>
              <a:t>Goal:</a:t>
            </a:r>
          </a:p>
          <a:p>
            <a:pPr marL="16933">
              <a:lnSpc>
                <a:spcPts val="2887"/>
              </a:lnSpc>
            </a:pPr>
            <a:r>
              <a:rPr sz="2467" b="0" spc="152" dirty="0"/>
              <a:t>Infuse</a:t>
            </a:r>
            <a:r>
              <a:rPr sz="2467" b="0" spc="-73" dirty="0"/>
              <a:t> </a:t>
            </a:r>
            <a:r>
              <a:rPr sz="2467" b="0" spc="160" dirty="0"/>
              <a:t>fun</a:t>
            </a:r>
            <a:r>
              <a:rPr sz="2467" b="0" spc="-67" dirty="0"/>
              <a:t> </a:t>
            </a:r>
            <a:r>
              <a:rPr sz="2467" b="0" dirty="0"/>
              <a:t>to</a:t>
            </a:r>
            <a:r>
              <a:rPr sz="2467" b="0" spc="-67" dirty="0"/>
              <a:t> </a:t>
            </a:r>
            <a:r>
              <a:rPr sz="2467" b="0" dirty="0"/>
              <a:t>our</a:t>
            </a:r>
            <a:r>
              <a:rPr sz="2467" b="0" spc="-67" dirty="0"/>
              <a:t> </a:t>
            </a:r>
            <a:r>
              <a:rPr sz="2467" b="0" dirty="0"/>
              <a:t>work</a:t>
            </a:r>
            <a:r>
              <a:rPr sz="2467" b="0" spc="-67" dirty="0"/>
              <a:t> </a:t>
            </a:r>
            <a:r>
              <a:rPr sz="2467" b="0" spc="167" dirty="0"/>
              <a:t>and</a:t>
            </a:r>
            <a:r>
              <a:rPr sz="2467" b="0" spc="-67" dirty="0"/>
              <a:t> </a:t>
            </a:r>
            <a:r>
              <a:rPr sz="2467" b="0" spc="93" dirty="0"/>
              <a:t>build</a:t>
            </a:r>
            <a:r>
              <a:rPr sz="2467" b="0" spc="-67" dirty="0"/>
              <a:t> </a:t>
            </a:r>
            <a:r>
              <a:rPr sz="2467" b="0" spc="147" dirty="0"/>
              <a:t>bonds</a:t>
            </a:r>
            <a:r>
              <a:rPr sz="2467" b="0" spc="-67" dirty="0"/>
              <a:t> </a:t>
            </a:r>
            <a:r>
              <a:rPr sz="2467" b="0" spc="87" dirty="0"/>
              <a:t>between</a:t>
            </a:r>
            <a:r>
              <a:rPr sz="2467" b="0" spc="-67" dirty="0"/>
              <a:t> </a:t>
            </a:r>
            <a:r>
              <a:rPr sz="2467" b="0" spc="67" dirty="0"/>
              <a:t>the</a:t>
            </a:r>
            <a:r>
              <a:rPr sz="2467" b="0" spc="-67" dirty="0"/>
              <a:t> </a:t>
            </a:r>
            <a:r>
              <a:rPr sz="2467" b="0" spc="207" dirty="0"/>
              <a:t>Space</a:t>
            </a:r>
            <a:r>
              <a:rPr sz="2467" b="0" spc="-67" dirty="0"/>
              <a:t> </a:t>
            </a:r>
            <a:r>
              <a:rPr sz="2467" b="0" dirty="0"/>
              <a:t>Grant</a:t>
            </a:r>
            <a:r>
              <a:rPr sz="2467" b="0" spc="-67" dirty="0"/>
              <a:t> </a:t>
            </a:r>
            <a:r>
              <a:rPr sz="2467" b="0" spc="-13" dirty="0"/>
              <a:t>network.</a:t>
            </a:r>
            <a:endParaRPr sz="2467"/>
          </a:p>
          <a:p>
            <a:pPr marL="625671" indent="-502907">
              <a:lnSpc>
                <a:spcPts val="3033"/>
              </a:lnSpc>
              <a:spcBef>
                <a:spcPts val="2647"/>
              </a:spcBef>
              <a:buFont typeface="Arial"/>
              <a:buChar char="●"/>
              <a:tabLst>
                <a:tab pos="625671" algn="l"/>
              </a:tabLst>
            </a:pPr>
            <a:r>
              <a:rPr spc="-73" dirty="0"/>
              <a:t>Launched</a:t>
            </a:r>
            <a:r>
              <a:rPr spc="-53" dirty="0"/>
              <a:t> </a:t>
            </a:r>
            <a:r>
              <a:rPr spc="-107" dirty="0"/>
              <a:t>Feb</a:t>
            </a:r>
            <a:r>
              <a:rPr spc="-47" dirty="0"/>
              <a:t> </a:t>
            </a:r>
            <a:r>
              <a:rPr spc="-27" dirty="0"/>
              <a:t>2026</a:t>
            </a:r>
          </a:p>
          <a:p>
            <a:pPr marL="625671" indent="-502907">
              <a:lnSpc>
                <a:spcPts val="2953"/>
              </a:lnSpc>
              <a:buFont typeface="Arial"/>
              <a:buChar char="●"/>
              <a:tabLst>
                <a:tab pos="625671" algn="l"/>
              </a:tabLst>
            </a:pPr>
            <a:r>
              <a:rPr dirty="0"/>
              <a:t>21</a:t>
            </a:r>
            <a:r>
              <a:rPr spc="-67" dirty="0"/>
              <a:t> </a:t>
            </a:r>
            <a:r>
              <a:rPr spc="-13" dirty="0"/>
              <a:t>Space</a:t>
            </a:r>
            <a:r>
              <a:rPr spc="-67" dirty="0"/>
              <a:t> </a:t>
            </a:r>
            <a:r>
              <a:rPr spc="-187" dirty="0"/>
              <a:t>Grant</a:t>
            </a:r>
            <a:r>
              <a:rPr spc="-67" dirty="0"/>
              <a:t> </a:t>
            </a:r>
            <a:r>
              <a:rPr spc="-60" dirty="0"/>
              <a:t>participating</a:t>
            </a:r>
            <a:r>
              <a:rPr spc="-67" dirty="0"/>
              <a:t> </a:t>
            </a:r>
            <a:r>
              <a:rPr dirty="0"/>
              <a:t>(so</a:t>
            </a:r>
            <a:r>
              <a:rPr spc="-67" dirty="0"/>
              <a:t> </a:t>
            </a:r>
            <a:r>
              <a:rPr spc="-27" dirty="0"/>
              <a:t>far)</a:t>
            </a:r>
          </a:p>
          <a:p>
            <a:pPr marL="625671" indent="-502907">
              <a:lnSpc>
                <a:spcPts val="3007"/>
              </a:lnSpc>
              <a:buFont typeface="Arial"/>
              <a:buChar char="●"/>
              <a:tabLst>
                <a:tab pos="625671" algn="l"/>
              </a:tabLst>
            </a:pPr>
            <a:r>
              <a:rPr spc="-280" dirty="0"/>
              <a:t>What</a:t>
            </a:r>
            <a:r>
              <a:rPr spc="-67" dirty="0"/>
              <a:t> </a:t>
            </a:r>
            <a:r>
              <a:rPr spc="-47" dirty="0"/>
              <a:t>worked?</a:t>
            </a:r>
            <a:r>
              <a:rPr spc="-67" dirty="0"/>
              <a:t> </a:t>
            </a:r>
            <a:r>
              <a:rPr spc="-240" dirty="0"/>
              <a:t>Not</a:t>
            </a:r>
            <a:r>
              <a:rPr spc="-60" dirty="0"/>
              <a:t> </a:t>
            </a:r>
            <a:r>
              <a:rPr spc="-73" dirty="0"/>
              <a:t>one</a:t>
            </a:r>
            <a:r>
              <a:rPr spc="-67" dirty="0"/>
              <a:t> </a:t>
            </a:r>
            <a:r>
              <a:rPr dirty="0"/>
              <a:t>size</a:t>
            </a:r>
            <a:r>
              <a:rPr spc="-60" dirty="0"/>
              <a:t> </a:t>
            </a:r>
            <a:r>
              <a:rPr dirty="0"/>
              <a:t>ﬁts</a:t>
            </a:r>
            <a:r>
              <a:rPr spc="-67" dirty="0"/>
              <a:t> </a:t>
            </a:r>
            <a:r>
              <a:rPr spc="-27" dirty="0"/>
              <a:t>all!</a:t>
            </a:r>
          </a:p>
          <a:p>
            <a:pPr marL="1235256" lvl="1" indent="-455495">
              <a:lnSpc>
                <a:spcPts val="2252"/>
              </a:lnSpc>
              <a:buFont typeface="Arial"/>
              <a:buChar char="○"/>
              <a:tabLst>
                <a:tab pos="1235256" algn="l"/>
              </a:tabLst>
            </a:pPr>
            <a:r>
              <a:rPr sz="1933" dirty="0">
                <a:latin typeface="Trebuchet MS"/>
                <a:cs typeface="Trebuchet MS"/>
              </a:rPr>
              <a:t>Self-directed</a:t>
            </a:r>
            <a:r>
              <a:rPr sz="1933" spc="113" dirty="0">
                <a:latin typeface="Trebuchet MS"/>
                <a:cs typeface="Trebuchet MS"/>
              </a:rPr>
              <a:t> </a:t>
            </a:r>
            <a:r>
              <a:rPr sz="1933" dirty="0">
                <a:latin typeface="Trebuchet MS"/>
                <a:cs typeface="Trebuchet MS"/>
              </a:rPr>
              <a:t>sign-</a:t>
            </a:r>
            <a:r>
              <a:rPr sz="1933" spc="-33" dirty="0">
                <a:latin typeface="Trebuchet MS"/>
                <a:cs typeface="Trebuchet MS"/>
              </a:rPr>
              <a:t>up</a:t>
            </a:r>
            <a:endParaRPr sz="1933">
              <a:latin typeface="Trebuchet MS"/>
              <a:cs typeface="Trebuchet MS"/>
            </a:endParaRPr>
          </a:p>
          <a:p>
            <a:pPr marL="1235256" lvl="1" indent="-455495">
              <a:lnSpc>
                <a:spcPts val="2285"/>
              </a:lnSpc>
              <a:buFont typeface="Arial"/>
              <a:buChar char="○"/>
              <a:tabLst>
                <a:tab pos="1235256" algn="l"/>
              </a:tabLst>
            </a:pPr>
            <a:r>
              <a:rPr sz="1933" dirty="0">
                <a:latin typeface="Trebuchet MS"/>
                <a:cs typeface="Trebuchet MS"/>
              </a:rPr>
              <a:t>Flex</a:t>
            </a:r>
            <a:r>
              <a:rPr sz="1933" spc="-87" dirty="0">
                <a:latin typeface="Trebuchet MS"/>
                <a:cs typeface="Trebuchet MS"/>
              </a:rPr>
              <a:t> </a:t>
            </a:r>
            <a:r>
              <a:rPr sz="1933" spc="-13" dirty="0">
                <a:latin typeface="Trebuchet MS"/>
                <a:cs typeface="Trebuchet MS"/>
              </a:rPr>
              <a:t>timing</a:t>
            </a:r>
            <a:endParaRPr sz="1933">
              <a:latin typeface="Trebuchet MS"/>
              <a:cs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792667" y="5708934"/>
            <a:ext cx="2399332" cy="1149065"/>
          </a:xfrm>
          <a:prstGeom prst="rect">
            <a:avLst/>
          </a:prstGeom>
        </p:spPr>
      </p:pic>
      <p:pic>
        <p:nvPicPr>
          <p:cNvPr id="3" name="object 3"/>
          <p:cNvPicPr/>
          <p:nvPr/>
        </p:nvPicPr>
        <p:blipFill>
          <a:blip r:embed="rId3" cstate="print"/>
          <a:stretch>
            <a:fillRect/>
          </a:stretch>
        </p:blipFill>
        <p:spPr>
          <a:xfrm>
            <a:off x="1" y="1"/>
            <a:ext cx="3073399" cy="6857999"/>
          </a:xfrm>
          <a:prstGeom prst="rect">
            <a:avLst/>
          </a:prstGeom>
        </p:spPr>
      </p:pic>
      <p:pic>
        <p:nvPicPr>
          <p:cNvPr id="4" name="object 4"/>
          <p:cNvPicPr/>
          <p:nvPr/>
        </p:nvPicPr>
        <p:blipFill>
          <a:blip r:embed="rId4" cstate="print"/>
          <a:stretch>
            <a:fillRect/>
          </a:stretch>
        </p:blipFill>
        <p:spPr>
          <a:xfrm>
            <a:off x="9118601" y="1"/>
            <a:ext cx="3073399" cy="6857999"/>
          </a:xfrm>
          <a:prstGeom prst="rect">
            <a:avLst/>
          </a:prstGeom>
        </p:spPr>
      </p:pic>
      <p:sp>
        <p:nvSpPr>
          <p:cNvPr id="5" name="object 5" descr="$PPTXTitle"/>
          <p:cNvSpPr txBox="1">
            <a:spLocks noGrp="1"/>
          </p:cNvSpPr>
          <p:nvPr>
            <p:ph type="title"/>
          </p:nvPr>
        </p:nvSpPr>
        <p:spPr>
          <a:xfrm>
            <a:off x="683957" y="898219"/>
            <a:ext cx="11976383" cy="994571"/>
          </a:xfrm>
          <a:prstGeom prst="rect">
            <a:avLst/>
          </a:prstGeom>
        </p:spPr>
        <p:txBody>
          <a:bodyPr vert="horz" wrap="square" lIns="0" tIns="578488" rIns="0" bIns="0" rtlCol="0">
            <a:spAutoFit/>
          </a:bodyPr>
          <a:lstStyle/>
          <a:p>
            <a:pPr marL="5254282">
              <a:spcBef>
                <a:spcPts val="133"/>
              </a:spcBef>
            </a:pPr>
            <a:r>
              <a:rPr spc="-27" dirty="0"/>
              <a:t>Tips</a:t>
            </a:r>
          </a:p>
        </p:txBody>
      </p:sp>
      <p:sp>
        <p:nvSpPr>
          <p:cNvPr id="6" name="object 6"/>
          <p:cNvSpPr txBox="1"/>
          <p:nvPr/>
        </p:nvSpPr>
        <p:spPr>
          <a:xfrm>
            <a:off x="4226162" y="1859720"/>
            <a:ext cx="3887047" cy="1153115"/>
          </a:xfrm>
          <a:prstGeom prst="rect">
            <a:avLst/>
          </a:prstGeom>
        </p:spPr>
        <p:txBody>
          <a:bodyPr vert="horz" wrap="square" lIns="0" tIns="65193" rIns="0" bIns="0" rtlCol="0">
            <a:spAutoFit/>
          </a:bodyPr>
          <a:lstStyle/>
          <a:p>
            <a:pPr marL="485128" indent="-468195" defTabSz="1219170">
              <a:spcBef>
                <a:spcPts val="513"/>
              </a:spcBef>
              <a:buClrTx/>
              <a:buFont typeface="Arial"/>
              <a:buChar char="○"/>
              <a:tabLst>
                <a:tab pos="485128" algn="l"/>
              </a:tabLst>
            </a:pPr>
            <a:r>
              <a:rPr sz="2133" dirty="0">
                <a:solidFill>
                  <a:sysClr val="windowText" lastClr="000000"/>
                </a:solidFill>
                <a:latin typeface="Trebuchet MS"/>
                <a:cs typeface="Trebuchet MS"/>
              </a:rPr>
              <a:t>One</a:t>
            </a:r>
            <a:r>
              <a:rPr sz="2133" spc="-120" dirty="0">
                <a:solidFill>
                  <a:sysClr val="windowText" lastClr="000000"/>
                </a:solidFill>
                <a:latin typeface="Trebuchet MS"/>
                <a:cs typeface="Trebuchet MS"/>
              </a:rPr>
              <a:t> </a:t>
            </a:r>
            <a:r>
              <a:rPr sz="2133" dirty="0">
                <a:solidFill>
                  <a:sysClr val="windowText" lastClr="000000"/>
                </a:solidFill>
                <a:latin typeface="Trebuchet MS"/>
                <a:cs typeface="Trebuchet MS"/>
              </a:rPr>
              <a:t>or</a:t>
            </a:r>
            <a:r>
              <a:rPr sz="2133" spc="-113" dirty="0">
                <a:solidFill>
                  <a:sysClr val="windowText" lastClr="000000"/>
                </a:solidFill>
                <a:latin typeface="Trebuchet MS"/>
                <a:cs typeface="Trebuchet MS"/>
              </a:rPr>
              <a:t> </a:t>
            </a:r>
            <a:r>
              <a:rPr sz="2133" spc="-53" dirty="0">
                <a:solidFill>
                  <a:sysClr val="windowText" lastClr="000000"/>
                </a:solidFill>
                <a:latin typeface="Trebuchet MS"/>
                <a:cs typeface="Trebuchet MS"/>
              </a:rPr>
              <a:t>multiple</a:t>
            </a:r>
            <a:r>
              <a:rPr sz="2133" spc="-113" dirty="0">
                <a:solidFill>
                  <a:sysClr val="windowText" lastClr="000000"/>
                </a:solidFill>
                <a:latin typeface="Trebuchet MS"/>
                <a:cs typeface="Trebuchet MS"/>
              </a:rPr>
              <a:t> </a:t>
            </a:r>
            <a:r>
              <a:rPr sz="2133" spc="40" dirty="0">
                <a:solidFill>
                  <a:sysClr val="windowText" lastClr="000000"/>
                </a:solidFill>
                <a:latin typeface="Trebuchet MS"/>
                <a:cs typeface="Trebuchet MS"/>
              </a:rPr>
              <a:t>posts</a:t>
            </a:r>
            <a:endParaRPr sz="2133">
              <a:solidFill>
                <a:sysClr val="windowText" lastClr="000000"/>
              </a:solidFill>
              <a:latin typeface="Trebuchet MS"/>
              <a:cs typeface="Trebuchet MS"/>
            </a:endParaRPr>
          </a:p>
          <a:p>
            <a:pPr marL="485128" indent="-468195" defTabSz="1219170">
              <a:spcBef>
                <a:spcPts val="387"/>
              </a:spcBef>
              <a:buClrTx/>
              <a:buFont typeface="Arial"/>
              <a:buChar char="○"/>
              <a:tabLst>
                <a:tab pos="485128" algn="l"/>
              </a:tabLst>
            </a:pPr>
            <a:r>
              <a:rPr sz="2133" dirty="0">
                <a:solidFill>
                  <a:sysClr val="windowText" lastClr="000000"/>
                </a:solidFill>
                <a:latin typeface="Trebuchet MS"/>
                <a:cs typeface="Trebuchet MS"/>
              </a:rPr>
              <a:t>Low</a:t>
            </a:r>
            <a:r>
              <a:rPr sz="2133" spc="-67" dirty="0">
                <a:solidFill>
                  <a:sysClr val="windowText" lastClr="000000"/>
                </a:solidFill>
                <a:latin typeface="Trebuchet MS"/>
                <a:cs typeface="Trebuchet MS"/>
              </a:rPr>
              <a:t> </a:t>
            </a:r>
            <a:r>
              <a:rPr sz="2133" spc="-60" dirty="0">
                <a:solidFill>
                  <a:sysClr val="windowText" lastClr="000000"/>
                </a:solidFill>
                <a:latin typeface="Trebuchet MS"/>
                <a:cs typeface="Trebuchet MS"/>
              </a:rPr>
              <a:t>to </a:t>
            </a:r>
            <a:r>
              <a:rPr sz="2133" dirty="0">
                <a:solidFill>
                  <a:sysClr val="windowText" lastClr="000000"/>
                </a:solidFill>
                <a:latin typeface="Trebuchet MS"/>
                <a:cs typeface="Trebuchet MS"/>
              </a:rPr>
              <a:t>no</a:t>
            </a:r>
            <a:r>
              <a:rPr sz="2133" spc="-67" dirty="0">
                <a:solidFill>
                  <a:sysClr val="windowText" lastClr="000000"/>
                </a:solidFill>
                <a:latin typeface="Trebuchet MS"/>
                <a:cs typeface="Trebuchet MS"/>
              </a:rPr>
              <a:t> </a:t>
            </a:r>
            <a:r>
              <a:rPr sz="2133" spc="-27" dirty="0">
                <a:solidFill>
                  <a:sysClr val="windowText" lastClr="000000"/>
                </a:solidFill>
                <a:latin typeface="Trebuchet MS"/>
                <a:cs typeface="Trebuchet MS"/>
              </a:rPr>
              <a:t>cost</a:t>
            </a:r>
            <a:endParaRPr sz="2133">
              <a:solidFill>
                <a:sysClr val="windowText" lastClr="000000"/>
              </a:solidFill>
              <a:latin typeface="Trebuchet MS"/>
              <a:cs typeface="Trebuchet MS"/>
            </a:endParaRPr>
          </a:p>
          <a:p>
            <a:pPr marL="485128" indent="-468195" defTabSz="1219170">
              <a:spcBef>
                <a:spcPts val="387"/>
              </a:spcBef>
              <a:buClrTx/>
              <a:buFont typeface="Arial"/>
              <a:buChar char="○"/>
              <a:tabLst>
                <a:tab pos="485128" algn="l"/>
              </a:tabLst>
            </a:pPr>
            <a:r>
              <a:rPr sz="2133" spc="-27" dirty="0">
                <a:solidFill>
                  <a:sysClr val="windowText" lastClr="000000"/>
                </a:solidFill>
                <a:latin typeface="Trebuchet MS"/>
                <a:cs typeface="Trebuchet MS"/>
              </a:rPr>
              <a:t>Digital</a:t>
            </a:r>
            <a:r>
              <a:rPr sz="2133" spc="-47" dirty="0">
                <a:solidFill>
                  <a:sysClr val="windowText" lastClr="000000"/>
                </a:solidFill>
                <a:latin typeface="Trebuchet MS"/>
                <a:cs typeface="Trebuchet MS"/>
              </a:rPr>
              <a:t> </a:t>
            </a:r>
            <a:r>
              <a:rPr sz="2133" dirty="0">
                <a:solidFill>
                  <a:sysClr val="windowText" lastClr="000000"/>
                </a:solidFill>
                <a:latin typeface="Trebuchet MS"/>
                <a:cs typeface="Trebuchet MS"/>
              </a:rPr>
              <a:t>asset</a:t>
            </a:r>
            <a:r>
              <a:rPr sz="2133" spc="-47" dirty="0">
                <a:solidFill>
                  <a:sysClr val="windowText" lastClr="000000"/>
                </a:solidFill>
                <a:latin typeface="Trebuchet MS"/>
                <a:cs typeface="Trebuchet MS"/>
              </a:rPr>
              <a:t> </a:t>
            </a:r>
            <a:r>
              <a:rPr sz="2133" spc="-13" dirty="0">
                <a:solidFill>
                  <a:sysClr val="windowText" lastClr="000000"/>
                </a:solidFill>
                <a:latin typeface="Trebuchet MS"/>
                <a:cs typeface="Trebuchet MS"/>
              </a:rPr>
              <a:t>for</a:t>
            </a:r>
            <a:r>
              <a:rPr sz="2133" spc="-47" dirty="0">
                <a:solidFill>
                  <a:sysClr val="windowText" lastClr="000000"/>
                </a:solidFill>
                <a:latin typeface="Trebuchet MS"/>
                <a:cs typeface="Trebuchet MS"/>
              </a:rPr>
              <a:t> </a:t>
            </a:r>
            <a:r>
              <a:rPr sz="2133" spc="-40" dirty="0">
                <a:solidFill>
                  <a:sysClr val="windowText" lastClr="000000"/>
                </a:solidFill>
                <a:latin typeface="Trebuchet MS"/>
                <a:cs typeface="Trebuchet MS"/>
              </a:rPr>
              <a:t>wider</a:t>
            </a:r>
            <a:r>
              <a:rPr sz="2133" spc="-47" dirty="0">
                <a:solidFill>
                  <a:sysClr val="windowText" lastClr="000000"/>
                </a:solidFill>
                <a:latin typeface="Trebuchet MS"/>
                <a:cs typeface="Trebuchet MS"/>
              </a:rPr>
              <a:t> </a:t>
            </a:r>
            <a:r>
              <a:rPr sz="2133" spc="-13" dirty="0">
                <a:solidFill>
                  <a:sysClr val="windowText" lastClr="000000"/>
                </a:solidFill>
                <a:latin typeface="Trebuchet MS"/>
                <a:cs typeface="Trebuchet MS"/>
              </a:rPr>
              <a:t>reach</a:t>
            </a:r>
            <a:endParaRPr sz="2133">
              <a:solidFill>
                <a:sysClr val="windowText" lastClr="000000"/>
              </a:solidFill>
              <a:latin typeface="Trebuchet MS"/>
              <a:cs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45481464-9008-3C61-5B46-9E8222B79FDB}"/>
            </a:ext>
          </a:extLst>
        </p:cNvPr>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A7AB3E6-B6F2-74E7-E633-E4FC8B83C3B1}"/>
              </a:ext>
            </a:extLst>
          </p:cNvPr>
          <p:cNvCxnSpPr>
            <a:cxnSpLocks/>
          </p:cNvCxnSpPr>
          <p:nvPr/>
        </p:nvCxnSpPr>
        <p:spPr>
          <a:xfrm>
            <a:off x="25215" y="367534"/>
            <a:ext cx="12192000" cy="0"/>
          </a:xfrm>
          <a:prstGeom prst="line">
            <a:avLst/>
          </a:prstGeom>
          <a:ln w="12700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EEB09B9-9477-0C2C-28CC-3F9CCDBFA4AD}"/>
              </a:ext>
            </a:extLst>
          </p:cNvPr>
          <p:cNvCxnSpPr>
            <a:cxnSpLocks/>
          </p:cNvCxnSpPr>
          <p:nvPr/>
        </p:nvCxnSpPr>
        <p:spPr>
          <a:xfrm>
            <a:off x="0" y="6598004"/>
            <a:ext cx="12192000" cy="0"/>
          </a:xfrm>
          <a:prstGeom prst="line">
            <a:avLst/>
          </a:prstGeom>
          <a:ln w="127000" cmpd="thickThin">
            <a:solidFill>
              <a:srgbClr val="0000F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4506A35-F213-A595-8BB9-2CAE842A1567}"/>
              </a:ext>
            </a:extLst>
          </p:cNvPr>
          <p:cNvSpPr txBox="1"/>
          <p:nvPr/>
        </p:nvSpPr>
        <p:spPr>
          <a:xfrm>
            <a:off x="49967" y="616029"/>
            <a:ext cx="12192000" cy="1246495"/>
          </a:xfrm>
          <a:prstGeom prst="rect">
            <a:avLst/>
          </a:prstGeom>
          <a:noFill/>
        </p:spPr>
        <p:txBody>
          <a:bodyPr wrap="square" rtlCol="0">
            <a:spAutoFit/>
          </a:bodyPr>
          <a:lstStyle/>
          <a:p>
            <a:pPr algn="ctr"/>
            <a:r>
              <a:rPr lang="en-US" sz="3600" b="1" dirty="0">
                <a:solidFill>
                  <a:srgbClr val="002060"/>
                </a:solidFill>
              </a:rPr>
              <a:t>It’s been a minute</a:t>
            </a:r>
          </a:p>
          <a:p>
            <a:pPr lvl="1" algn="ctr">
              <a:spcAft>
                <a:spcPts val="600"/>
              </a:spcAft>
            </a:pPr>
            <a:r>
              <a:rPr lang="en-US" sz="2000" b="1" dirty="0"/>
              <a:t>A few quick reminders</a:t>
            </a:r>
          </a:p>
          <a:p>
            <a:pPr algn="ctr">
              <a:spcAft>
                <a:spcPts val="600"/>
              </a:spcAft>
            </a:pPr>
            <a:endParaRPr lang="en-US" b="1" dirty="0"/>
          </a:p>
        </p:txBody>
      </p:sp>
      <p:pic>
        <p:nvPicPr>
          <p:cNvPr id="9" name="Picture 8">
            <a:extLst>
              <a:ext uri="{FF2B5EF4-FFF2-40B4-BE49-F238E27FC236}">
                <a16:creationId xmlns:a16="http://schemas.microsoft.com/office/drawing/2014/main" id="{737AE903-347C-F14C-2A07-C43EE9282C3A}"/>
              </a:ext>
            </a:extLst>
          </p:cNvPr>
          <p:cNvPicPr>
            <a:picLocks noChangeAspect="1"/>
          </p:cNvPicPr>
          <p:nvPr/>
        </p:nvPicPr>
        <p:blipFill>
          <a:blip r:embed="rId3"/>
          <a:stretch>
            <a:fillRect/>
          </a:stretch>
        </p:blipFill>
        <p:spPr>
          <a:xfrm>
            <a:off x="134911" y="506423"/>
            <a:ext cx="1428750" cy="1504950"/>
          </a:xfrm>
          <a:prstGeom prst="rect">
            <a:avLst/>
          </a:prstGeom>
        </p:spPr>
      </p:pic>
      <p:pic>
        <p:nvPicPr>
          <p:cNvPr id="11" name="Picture 10">
            <a:extLst>
              <a:ext uri="{FF2B5EF4-FFF2-40B4-BE49-F238E27FC236}">
                <a16:creationId xmlns:a16="http://schemas.microsoft.com/office/drawing/2014/main" id="{35E87DE9-57E6-2CB5-FE79-815C7AC078EE}"/>
              </a:ext>
            </a:extLst>
          </p:cNvPr>
          <p:cNvPicPr>
            <a:picLocks noChangeAspect="1"/>
          </p:cNvPicPr>
          <p:nvPr/>
        </p:nvPicPr>
        <p:blipFill>
          <a:blip r:embed="rId4"/>
          <a:stretch>
            <a:fillRect/>
          </a:stretch>
        </p:blipFill>
        <p:spPr>
          <a:xfrm>
            <a:off x="10764887" y="546663"/>
            <a:ext cx="1286828" cy="1284391"/>
          </a:xfrm>
          <a:prstGeom prst="rect">
            <a:avLst/>
          </a:prstGeom>
        </p:spPr>
      </p:pic>
      <p:sp>
        <p:nvSpPr>
          <p:cNvPr id="7" name="TextBox 6">
            <a:extLst>
              <a:ext uri="{FF2B5EF4-FFF2-40B4-BE49-F238E27FC236}">
                <a16:creationId xmlns:a16="http://schemas.microsoft.com/office/drawing/2014/main" id="{288D92CD-7C70-9B3C-4183-780287DE267C}"/>
              </a:ext>
            </a:extLst>
          </p:cNvPr>
          <p:cNvSpPr txBox="1"/>
          <p:nvPr/>
        </p:nvSpPr>
        <p:spPr>
          <a:xfrm>
            <a:off x="577277" y="1865636"/>
            <a:ext cx="11302584" cy="3693319"/>
          </a:xfrm>
          <a:prstGeom prst="rect">
            <a:avLst/>
          </a:prstGeom>
          <a:noFill/>
        </p:spPr>
        <p:txBody>
          <a:bodyPr wrap="square">
            <a:spAutoFit/>
          </a:bodyPr>
          <a:lstStyle/>
          <a:p>
            <a:br>
              <a:rPr kumimoji="0" lang="en-US" altLang="en-US" sz="1800" b="1" i="0" u="none" strike="noStrike" cap="none" normalizeH="0" baseline="0" dirty="0">
                <a:ln>
                  <a:noFill/>
                </a:ln>
                <a:solidFill>
                  <a:srgbClr val="002060"/>
                </a:solidFill>
                <a:effectLst/>
                <a:latin typeface="Arial" panose="020B0604020202020204" pitchFamily="34" charset="0"/>
              </a:rPr>
            </a:br>
            <a:r>
              <a:rPr kumimoji="0" lang="en-US" altLang="en-US" sz="1800" b="1" i="0" u="none" strike="noStrike" cap="none" normalizeH="0" baseline="0" dirty="0">
                <a:ln>
                  <a:noFill/>
                </a:ln>
                <a:solidFill>
                  <a:srgbClr val="002060"/>
                </a:solidFill>
                <a:effectLst/>
                <a:latin typeface="Arial" panose="020B0604020202020204" pitchFamily="34" charset="0"/>
              </a:rPr>
              <a:t>Who we are: </a:t>
            </a:r>
            <a:r>
              <a:rPr lang="en-US" sz="1800" dirty="0"/>
              <a:t>The Space Grant Communications Working Group (SG Comms WG) is one of five official working groups established by the National Council of Space Grant Directors Executive Committee (Ex-Comm) and began in 2018. The SG Comms WG is also responsive to general communications needs of the national network and advises the Ex-Comm as requested on communications initiatives. </a:t>
            </a:r>
          </a:p>
          <a:p>
            <a:endParaRPr lang="en-US" sz="1800" dirty="0"/>
          </a:p>
          <a:p>
            <a:r>
              <a:rPr lang="en-US" sz="1800" b="1" dirty="0">
                <a:solidFill>
                  <a:srgbClr val="002060"/>
                </a:solidFill>
              </a:rPr>
              <a:t>What is a P3? </a:t>
            </a:r>
            <a:r>
              <a:rPr lang="en-US" sz="1800" dirty="0"/>
              <a:t>Promising Programs &amp; Practices is a monthly info session organized by the SG Comms WG. Typically held on the second Monday of the month, we feature promising programs or practices from members of the National Space Grant community. </a:t>
            </a:r>
          </a:p>
          <a:p>
            <a:endParaRPr kumimoji="0" lang="en-US" altLang="en-US" sz="1800" b="1" i="0" u="none" strike="noStrike" cap="none" normalizeH="0" baseline="0" dirty="0">
              <a:ln>
                <a:noFill/>
              </a:ln>
              <a:solidFill>
                <a:srgbClr val="002060"/>
              </a:solidFill>
              <a:effectLst/>
              <a:latin typeface="Arial" panose="020B0604020202020204" pitchFamily="34" charset="0"/>
            </a:endParaRPr>
          </a:p>
          <a:p>
            <a:r>
              <a:rPr lang="en-US" altLang="en-US" sz="1800" dirty="0">
                <a:solidFill>
                  <a:schemeClr val="tx1"/>
                </a:solidFill>
                <a:latin typeface="Arial" panose="020B0604020202020204" pitchFamily="34" charset="0"/>
              </a:rPr>
              <a:t>You can find recorded P3 sessions dating back to 2020 at: </a:t>
            </a:r>
            <a:r>
              <a:rPr lang="en-US" altLang="en-US" sz="1800" b="1" dirty="0">
                <a:solidFill>
                  <a:schemeClr val="tx1"/>
                </a:solidFill>
                <a:latin typeface="Arial" panose="020B0604020202020204" pitchFamily="34" charset="0"/>
                <a:hlinkClick r:id="rId5">
                  <a:extLst>
                    <a:ext uri="{A12FA001-AC4F-418D-AE19-62706E023703}">
                      <ahyp:hlinkClr xmlns:ahyp="http://schemas.microsoft.com/office/drawing/2018/hyperlinkcolor" val="tx"/>
                    </a:ext>
                  </a:extLst>
                </a:hlinkClick>
              </a:rPr>
              <a:t>https://laspace.lsu.edu/promising-programs-practices-p3/</a:t>
            </a:r>
            <a:r>
              <a:rPr lang="en-US" altLang="en-US" sz="1800" b="1" dirty="0">
                <a:solidFill>
                  <a:schemeClr val="tx1"/>
                </a:solidFill>
                <a:latin typeface="Arial" panose="020B0604020202020204" pitchFamily="34" charset="0"/>
              </a:rPr>
              <a:t> </a:t>
            </a:r>
            <a:br>
              <a:rPr kumimoji="0" lang="en-US" altLang="en-US" sz="1800" i="0" u="none" strike="noStrike" cap="none" normalizeH="0" baseline="0" dirty="0">
                <a:ln>
                  <a:noFill/>
                </a:ln>
                <a:solidFill>
                  <a:schemeClr val="tx1"/>
                </a:solidFill>
                <a:effectLst/>
                <a:latin typeface="Arial" panose="020B0604020202020204" pitchFamily="34" charset="0"/>
              </a:rPr>
            </a:br>
            <a:endParaRPr lang="en-US" sz="1800" dirty="0">
              <a:solidFill>
                <a:schemeClr val="tx1"/>
              </a:solidFill>
            </a:endParaRPr>
          </a:p>
        </p:txBody>
      </p:sp>
    </p:spTree>
    <p:extLst>
      <p:ext uri="{BB962C8B-B14F-4D97-AF65-F5344CB8AC3E}">
        <p14:creationId xmlns:p14="http://schemas.microsoft.com/office/powerpoint/2010/main" val="993733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118600" y="0"/>
            <a:ext cx="3073400" cy="6858000"/>
            <a:chOff x="6838950" y="0"/>
            <a:chExt cx="2305050" cy="5143500"/>
          </a:xfrm>
        </p:grpSpPr>
        <p:pic>
          <p:nvPicPr>
            <p:cNvPr id="3" name="object 3"/>
            <p:cNvPicPr/>
            <p:nvPr/>
          </p:nvPicPr>
          <p:blipFill>
            <a:blip r:embed="rId2" cstate="print"/>
            <a:stretch>
              <a:fillRect/>
            </a:stretch>
          </p:blipFill>
          <p:spPr>
            <a:xfrm>
              <a:off x="7344500" y="4281700"/>
              <a:ext cx="1799499" cy="861799"/>
            </a:xfrm>
            <a:prstGeom prst="rect">
              <a:avLst/>
            </a:prstGeom>
          </p:spPr>
        </p:pic>
        <p:pic>
          <p:nvPicPr>
            <p:cNvPr id="4" name="object 4"/>
            <p:cNvPicPr/>
            <p:nvPr/>
          </p:nvPicPr>
          <p:blipFill>
            <a:blip r:embed="rId3" cstate="print"/>
            <a:stretch>
              <a:fillRect/>
            </a:stretch>
          </p:blipFill>
          <p:spPr>
            <a:xfrm>
              <a:off x="6838950" y="0"/>
              <a:ext cx="2305049" cy="5143499"/>
            </a:xfrm>
            <a:prstGeom prst="rect">
              <a:avLst/>
            </a:prstGeom>
          </p:spPr>
        </p:pic>
      </p:grpSp>
      <p:pic>
        <p:nvPicPr>
          <p:cNvPr id="5" name="object 5"/>
          <p:cNvPicPr/>
          <p:nvPr/>
        </p:nvPicPr>
        <p:blipFill>
          <a:blip r:embed="rId4" cstate="print"/>
          <a:stretch>
            <a:fillRect/>
          </a:stretch>
        </p:blipFill>
        <p:spPr>
          <a:xfrm>
            <a:off x="1" y="1"/>
            <a:ext cx="3073399" cy="6857999"/>
          </a:xfrm>
          <a:prstGeom prst="rect">
            <a:avLst/>
          </a:prstGeom>
        </p:spPr>
      </p:pic>
      <p:sp>
        <p:nvSpPr>
          <p:cNvPr id="6" name="object 6" descr="$PPTXTitle"/>
          <p:cNvSpPr txBox="1">
            <a:spLocks noGrp="1"/>
          </p:cNvSpPr>
          <p:nvPr>
            <p:ph type="title"/>
          </p:nvPr>
        </p:nvSpPr>
        <p:spPr>
          <a:xfrm>
            <a:off x="683957" y="898219"/>
            <a:ext cx="11976383" cy="994571"/>
          </a:xfrm>
          <a:prstGeom prst="rect">
            <a:avLst/>
          </a:prstGeom>
        </p:spPr>
        <p:txBody>
          <a:bodyPr vert="horz" wrap="square" lIns="0" tIns="578488" rIns="0" bIns="0" rtlCol="0">
            <a:spAutoFit/>
          </a:bodyPr>
          <a:lstStyle/>
          <a:p>
            <a:pPr marL="5254282">
              <a:spcBef>
                <a:spcPts val="133"/>
              </a:spcBef>
            </a:pPr>
            <a:r>
              <a:rPr spc="-27" dirty="0"/>
              <a:t>Tips</a:t>
            </a:r>
          </a:p>
        </p:txBody>
      </p:sp>
      <p:sp>
        <p:nvSpPr>
          <p:cNvPr id="7" name="object 7"/>
          <p:cNvSpPr txBox="1"/>
          <p:nvPr/>
        </p:nvSpPr>
        <p:spPr>
          <a:xfrm>
            <a:off x="4226162" y="1859720"/>
            <a:ext cx="2476500" cy="773588"/>
          </a:xfrm>
          <a:prstGeom prst="rect">
            <a:avLst/>
          </a:prstGeom>
        </p:spPr>
        <p:txBody>
          <a:bodyPr vert="horz" wrap="square" lIns="0" tIns="65193" rIns="0" bIns="0" rtlCol="0">
            <a:spAutoFit/>
          </a:bodyPr>
          <a:lstStyle/>
          <a:p>
            <a:pPr marL="485128" indent="-468195" defTabSz="1219170">
              <a:spcBef>
                <a:spcPts val="513"/>
              </a:spcBef>
              <a:buClrTx/>
              <a:buFont typeface="Arial"/>
              <a:buChar char="○"/>
              <a:tabLst>
                <a:tab pos="485128" algn="l"/>
              </a:tabLst>
            </a:pPr>
            <a:r>
              <a:rPr sz="2133" spc="-13" dirty="0">
                <a:solidFill>
                  <a:sysClr val="windowText" lastClr="000000"/>
                </a:solidFill>
                <a:latin typeface="Trebuchet MS"/>
                <a:cs typeface="Trebuchet MS"/>
              </a:rPr>
              <a:t>Involve</a:t>
            </a:r>
            <a:r>
              <a:rPr sz="2133" spc="-127" dirty="0">
                <a:solidFill>
                  <a:sysClr val="windowText" lastClr="000000"/>
                </a:solidFill>
                <a:latin typeface="Trebuchet MS"/>
                <a:cs typeface="Trebuchet MS"/>
              </a:rPr>
              <a:t> </a:t>
            </a:r>
            <a:r>
              <a:rPr sz="2133" spc="-13" dirty="0">
                <a:solidFill>
                  <a:sysClr val="windowText" lastClr="000000"/>
                </a:solidFill>
                <a:latin typeface="Trebuchet MS"/>
                <a:cs typeface="Trebuchet MS"/>
              </a:rPr>
              <a:t>aﬃliates</a:t>
            </a:r>
            <a:endParaRPr sz="2133">
              <a:solidFill>
                <a:sysClr val="windowText" lastClr="000000"/>
              </a:solidFill>
              <a:latin typeface="Trebuchet MS"/>
              <a:cs typeface="Trebuchet MS"/>
            </a:endParaRPr>
          </a:p>
          <a:p>
            <a:pPr marL="485128" indent="-468195" defTabSz="1219170">
              <a:spcBef>
                <a:spcPts val="387"/>
              </a:spcBef>
              <a:buClrTx/>
              <a:buFont typeface="Arial"/>
              <a:buChar char="○"/>
              <a:tabLst>
                <a:tab pos="485128" algn="l"/>
              </a:tabLst>
            </a:pPr>
            <a:r>
              <a:rPr sz="2133" dirty="0">
                <a:solidFill>
                  <a:sysClr val="windowText" lastClr="000000"/>
                </a:solidFill>
                <a:latin typeface="Trebuchet MS"/>
                <a:cs typeface="Trebuchet MS"/>
              </a:rPr>
              <a:t>Add</a:t>
            </a:r>
            <a:r>
              <a:rPr sz="2133" spc="-33" dirty="0">
                <a:solidFill>
                  <a:sysClr val="windowText" lastClr="000000"/>
                </a:solidFill>
                <a:latin typeface="Trebuchet MS"/>
                <a:cs typeface="Trebuchet MS"/>
              </a:rPr>
              <a:t> </a:t>
            </a:r>
            <a:r>
              <a:rPr sz="2133" spc="80" dirty="0">
                <a:solidFill>
                  <a:sysClr val="windowText" lastClr="000000"/>
                </a:solidFill>
                <a:latin typeface="Trebuchet MS"/>
                <a:cs typeface="Trebuchet MS"/>
              </a:rPr>
              <a:t>some</a:t>
            </a:r>
            <a:r>
              <a:rPr sz="2133" spc="-33" dirty="0">
                <a:solidFill>
                  <a:sysClr val="windowText" lastClr="000000"/>
                </a:solidFill>
                <a:latin typeface="Trebuchet MS"/>
                <a:cs typeface="Trebuchet MS"/>
              </a:rPr>
              <a:t> </a:t>
            </a:r>
            <a:r>
              <a:rPr sz="2133" spc="-27" dirty="0">
                <a:solidFill>
                  <a:sysClr val="windowText" lastClr="000000"/>
                </a:solidFill>
                <a:latin typeface="Trebuchet MS"/>
                <a:cs typeface="Trebuchet MS"/>
              </a:rPr>
              <a:t>ﬂare</a:t>
            </a:r>
            <a:endParaRPr sz="2133">
              <a:solidFill>
                <a:sysClr val="windowText" lastClr="000000"/>
              </a:solidFill>
              <a:latin typeface="Trebuchet MS"/>
              <a:cs typeface="Trebuchet MS"/>
            </a:endParaRPr>
          </a:p>
        </p:txBody>
      </p:sp>
      <p:grpSp>
        <p:nvGrpSpPr>
          <p:cNvPr id="8" name="object 8"/>
          <p:cNvGrpSpPr/>
          <p:nvPr/>
        </p:nvGrpSpPr>
        <p:grpSpPr>
          <a:xfrm>
            <a:off x="4677734" y="3870966"/>
            <a:ext cx="2837180" cy="3006513"/>
            <a:chOff x="3508300" y="2903224"/>
            <a:chExt cx="2127885" cy="2254885"/>
          </a:xfrm>
        </p:grpSpPr>
        <p:pic>
          <p:nvPicPr>
            <p:cNvPr id="9" name="object 9"/>
            <p:cNvPicPr/>
            <p:nvPr/>
          </p:nvPicPr>
          <p:blipFill>
            <a:blip r:embed="rId5" cstate="print"/>
            <a:stretch>
              <a:fillRect/>
            </a:stretch>
          </p:blipFill>
          <p:spPr>
            <a:xfrm>
              <a:off x="3536875" y="2931799"/>
              <a:ext cx="2070249" cy="2211700"/>
            </a:xfrm>
            <a:prstGeom prst="rect">
              <a:avLst/>
            </a:prstGeom>
          </p:spPr>
        </p:pic>
        <p:sp>
          <p:nvSpPr>
            <p:cNvPr id="10" name="object 10"/>
            <p:cNvSpPr/>
            <p:nvPr/>
          </p:nvSpPr>
          <p:spPr>
            <a:xfrm>
              <a:off x="3522588" y="2917512"/>
              <a:ext cx="2099310" cy="2226310"/>
            </a:xfrm>
            <a:custGeom>
              <a:avLst/>
              <a:gdLst/>
              <a:ahLst/>
              <a:cxnLst/>
              <a:rect l="l" t="t" r="r" b="b"/>
              <a:pathLst>
                <a:path w="2099310" h="2226310">
                  <a:moveTo>
                    <a:pt x="0" y="2225987"/>
                  </a:moveTo>
                  <a:lnTo>
                    <a:pt x="0" y="0"/>
                  </a:lnTo>
                  <a:lnTo>
                    <a:pt x="2098824" y="0"/>
                  </a:lnTo>
                  <a:lnTo>
                    <a:pt x="2098824" y="2225987"/>
                  </a:lnTo>
                </a:path>
              </a:pathLst>
            </a:custGeom>
            <a:ln w="28574">
              <a:solidFill>
                <a:srgbClr val="595959"/>
              </a:solidFill>
            </a:ln>
          </p:spPr>
          <p:txBody>
            <a:bodyPr wrap="square" lIns="0" tIns="0" rIns="0" bIns="0" rtlCol="0"/>
            <a:lstStyle/>
            <a:p>
              <a:pPr defTabSz="1219170">
                <a:buClrTx/>
              </a:pPr>
              <a:endParaRPr sz="2400">
                <a:solidFill>
                  <a:sysClr val="windowText" lastClr="000000"/>
                </a:solidFil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792667" y="5708934"/>
            <a:ext cx="2399332" cy="1149065"/>
          </a:xfrm>
          <a:prstGeom prst="rect">
            <a:avLst/>
          </a:prstGeom>
        </p:spPr>
      </p:pic>
      <p:pic>
        <p:nvPicPr>
          <p:cNvPr id="3" name="object 3"/>
          <p:cNvPicPr/>
          <p:nvPr/>
        </p:nvPicPr>
        <p:blipFill>
          <a:blip r:embed="rId3" cstate="print"/>
          <a:stretch>
            <a:fillRect/>
          </a:stretch>
        </p:blipFill>
        <p:spPr>
          <a:xfrm>
            <a:off x="8297734" y="593367"/>
            <a:ext cx="3613132" cy="4817535"/>
          </a:xfrm>
          <a:prstGeom prst="rect">
            <a:avLst/>
          </a:prstGeom>
        </p:spPr>
      </p:pic>
      <p:pic>
        <p:nvPicPr>
          <p:cNvPr id="4" name="object 4"/>
          <p:cNvPicPr/>
          <p:nvPr/>
        </p:nvPicPr>
        <p:blipFill>
          <a:blip r:embed="rId4" cstate="print"/>
          <a:stretch>
            <a:fillRect/>
          </a:stretch>
        </p:blipFill>
        <p:spPr>
          <a:xfrm>
            <a:off x="1" y="1"/>
            <a:ext cx="3073399" cy="6857999"/>
          </a:xfrm>
          <a:prstGeom prst="rect">
            <a:avLst/>
          </a:prstGeom>
        </p:spPr>
      </p:pic>
      <p:sp>
        <p:nvSpPr>
          <p:cNvPr id="5" name="object 5" descr="$PPTXTitle"/>
          <p:cNvSpPr txBox="1">
            <a:spLocks noGrp="1"/>
          </p:cNvSpPr>
          <p:nvPr>
            <p:ph type="title"/>
          </p:nvPr>
        </p:nvSpPr>
        <p:spPr>
          <a:xfrm>
            <a:off x="683957" y="898220"/>
            <a:ext cx="11976383" cy="989166"/>
          </a:xfrm>
          <a:prstGeom prst="rect">
            <a:avLst/>
          </a:prstGeom>
        </p:spPr>
        <p:txBody>
          <a:bodyPr vert="horz" wrap="square" lIns="0" tIns="573136" rIns="0" bIns="0" rtlCol="0">
            <a:spAutoFit/>
          </a:bodyPr>
          <a:lstStyle/>
          <a:p>
            <a:pPr marL="5253435">
              <a:spcBef>
                <a:spcPts val="133"/>
              </a:spcBef>
            </a:pPr>
            <a:r>
              <a:rPr spc="-27" dirty="0"/>
              <a:t>Tips</a:t>
            </a:r>
          </a:p>
        </p:txBody>
      </p:sp>
      <p:sp>
        <p:nvSpPr>
          <p:cNvPr id="6" name="object 6"/>
          <p:cNvSpPr txBox="1"/>
          <p:nvPr/>
        </p:nvSpPr>
        <p:spPr>
          <a:xfrm>
            <a:off x="4225346" y="1854370"/>
            <a:ext cx="3146213" cy="773588"/>
          </a:xfrm>
          <a:prstGeom prst="rect">
            <a:avLst/>
          </a:prstGeom>
        </p:spPr>
        <p:txBody>
          <a:bodyPr vert="horz" wrap="square" lIns="0" tIns="65193" rIns="0" bIns="0" rtlCol="0">
            <a:spAutoFit/>
          </a:bodyPr>
          <a:lstStyle/>
          <a:p>
            <a:pPr marL="485128" indent="-468195" defTabSz="1219170">
              <a:spcBef>
                <a:spcPts val="513"/>
              </a:spcBef>
              <a:buClrTx/>
              <a:buFont typeface="Arial"/>
              <a:buChar char="○"/>
              <a:tabLst>
                <a:tab pos="485128" algn="l"/>
              </a:tabLst>
            </a:pPr>
            <a:r>
              <a:rPr sz="2133" spc="-40" dirty="0">
                <a:solidFill>
                  <a:sysClr val="windowText" lastClr="000000"/>
                </a:solidFill>
                <a:latin typeface="Trebuchet MS"/>
                <a:cs typeface="Trebuchet MS"/>
              </a:rPr>
              <a:t>Center</a:t>
            </a:r>
            <a:r>
              <a:rPr sz="2133" spc="-80" dirty="0">
                <a:solidFill>
                  <a:sysClr val="windowText" lastClr="000000"/>
                </a:solidFill>
                <a:latin typeface="Trebuchet MS"/>
                <a:cs typeface="Trebuchet MS"/>
              </a:rPr>
              <a:t> </a:t>
            </a:r>
            <a:r>
              <a:rPr sz="2133" spc="-33" dirty="0">
                <a:solidFill>
                  <a:sysClr val="windowText" lastClr="000000"/>
                </a:solidFill>
                <a:latin typeface="Trebuchet MS"/>
                <a:cs typeface="Trebuchet MS"/>
              </a:rPr>
              <a:t>students’</a:t>
            </a:r>
            <a:r>
              <a:rPr sz="2133" spc="-80" dirty="0">
                <a:solidFill>
                  <a:sysClr val="windowText" lastClr="000000"/>
                </a:solidFill>
                <a:latin typeface="Trebuchet MS"/>
                <a:cs typeface="Trebuchet MS"/>
              </a:rPr>
              <a:t> </a:t>
            </a:r>
            <a:r>
              <a:rPr sz="2133" spc="-27" dirty="0">
                <a:solidFill>
                  <a:sysClr val="windowText" lastClr="000000"/>
                </a:solidFill>
                <a:latin typeface="Trebuchet MS"/>
                <a:cs typeface="Trebuchet MS"/>
              </a:rPr>
              <a:t>work</a:t>
            </a:r>
            <a:endParaRPr sz="2133">
              <a:solidFill>
                <a:sysClr val="windowText" lastClr="000000"/>
              </a:solidFill>
              <a:latin typeface="Trebuchet MS"/>
              <a:cs typeface="Trebuchet MS"/>
            </a:endParaRPr>
          </a:p>
          <a:p>
            <a:pPr marL="485128" indent="-468195" defTabSz="1219170">
              <a:spcBef>
                <a:spcPts val="387"/>
              </a:spcBef>
              <a:buClrTx/>
              <a:buFont typeface="Arial"/>
              <a:buChar char="○"/>
              <a:tabLst>
                <a:tab pos="485128" algn="l"/>
              </a:tabLst>
            </a:pPr>
            <a:r>
              <a:rPr sz="2133" dirty="0">
                <a:solidFill>
                  <a:sysClr val="windowText" lastClr="000000"/>
                </a:solidFill>
                <a:latin typeface="Trebuchet MS"/>
                <a:cs typeface="Trebuchet MS"/>
              </a:rPr>
              <a:t>Have</a:t>
            </a:r>
            <a:r>
              <a:rPr sz="2133" spc="-73" dirty="0">
                <a:solidFill>
                  <a:sysClr val="windowText" lastClr="000000"/>
                </a:solidFill>
                <a:latin typeface="Trebuchet MS"/>
                <a:cs typeface="Trebuchet MS"/>
              </a:rPr>
              <a:t> </a:t>
            </a:r>
            <a:r>
              <a:rPr sz="2133" spc="-13" dirty="0">
                <a:solidFill>
                  <a:sysClr val="windowText" lastClr="000000"/>
                </a:solidFill>
                <a:latin typeface="Trebuchet MS"/>
                <a:cs typeface="Trebuchet MS"/>
              </a:rPr>
              <a:t>FUN!!!</a:t>
            </a:r>
            <a:endParaRPr sz="2133">
              <a:solidFill>
                <a:sysClr val="windowText" lastClr="000000"/>
              </a:solidFill>
              <a:latin typeface="Trebuchet MS"/>
              <a:cs typeface="Trebuchet M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0">
          <a:extLst>
            <a:ext uri="{FF2B5EF4-FFF2-40B4-BE49-F238E27FC236}">
              <a16:creationId xmlns:a16="http://schemas.microsoft.com/office/drawing/2014/main" id="{1545514A-A46E-2E74-1D84-89D4143F9630}"/>
            </a:ext>
          </a:extLst>
        </p:cNvPr>
        <p:cNvGrpSpPr/>
        <p:nvPr/>
      </p:nvGrpSpPr>
      <p:grpSpPr>
        <a:xfrm>
          <a:off x="0" y="0"/>
          <a:ext cx="0" cy="0"/>
          <a:chOff x="0" y="0"/>
          <a:chExt cx="0" cy="0"/>
        </a:xfrm>
      </p:grpSpPr>
      <p:sp>
        <p:nvSpPr>
          <p:cNvPr id="91" name="Google Shape;91;p14">
            <a:extLst>
              <a:ext uri="{FF2B5EF4-FFF2-40B4-BE49-F238E27FC236}">
                <a16:creationId xmlns:a16="http://schemas.microsoft.com/office/drawing/2014/main" id="{083AADA3-A050-737D-C204-C322BD4C3687}"/>
              </a:ext>
            </a:extLst>
          </p:cNvPr>
          <p:cNvSpPr txBox="1">
            <a:spLocks noGrp="1"/>
          </p:cNvSpPr>
          <p:nvPr>
            <p:ph type="ctrTitle"/>
          </p:nvPr>
        </p:nvSpPr>
        <p:spPr>
          <a:xfrm>
            <a:off x="63750" y="80325"/>
            <a:ext cx="12051900" cy="7080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6000"/>
              <a:buFont typeface="Play"/>
              <a:buNone/>
            </a:pPr>
            <a:r>
              <a:rPr lang="en-US" sz="3600" b="1" dirty="0">
                <a:solidFill>
                  <a:srgbClr val="002060"/>
                </a:solidFill>
                <a:latin typeface="Arial"/>
                <a:cs typeface="Arial"/>
                <a:sym typeface="Arial"/>
              </a:rPr>
              <a:t>Mentor Pods: Updates</a:t>
            </a:r>
            <a:endParaRPr sz="3600" b="1" dirty="0">
              <a:solidFill>
                <a:srgbClr val="002060"/>
              </a:solidFill>
              <a:latin typeface="Arial"/>
              <a:cs typeface="Arial"/>
              <a:sym typeface="Arial"/>
            </a:endParaRPr>
          </a:p>
        </p:txBody>
      </p:sp>
      <p:cxnSp>
        <p:nvCxnSpPr>
          <p:cNvPr id="2" name="Straight Connector 1">
            <a:extLst>
              <a:ext uri="{FF2B5EF4-FFF2-40B4-BE49-F238E27FC236}">
                <a16:creationId xmlns:a16="http://schemas.microsoft.com/office/drawing/2014/main" id="{A8F949E3-CA0F-1058-A2E9-3449FC40FA9D}"/>
              </a:ext>
            </a:extLst>
          </p:cNvPr>
          <p:cNvCxnSpPr>
            <a:cxnSpLocks/>
          </p:cNvCxnSpPr>
          <p:nvPr/>
        </p:nvCxnSpPr>
        <p:spPr>
          <a:xfrm>
            <a:off x="63750" y="717320"/>
            <a:ext cx="12192000" cy="0"/>
          </a:xfrm>
          <a:prstGeom prst="line">
            <a:avLst/>
          </a:prstGeom>
          <a:ln w="127000" cmpd="thickThin">
            <a:solidFill>
              <a:srgbClr val="0000FF"/>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FF809B5-68C5-4F65-3F3F-797B8E7AB6D6}"/>
              </a:ext>
            </a:extLst>
          </p:cNvPr>
          <p:cNvPicPr>
            <a:picLocks noChangeAspect="1"/>
          </p:cNvPicPr>
          <p:nvPr/>
        </p:nvPicPr>
        <p:blipFill>
          <a:blip r:embed="rId3"/>
          <a:stretch>
            <a:fillRect/>
          </a:stretch>
        </p:blipFill>
        <p:spPr>
          <a:xfrm>
            <a:off x="9883870" y="6295869"/>
            <a:ext cx="2201118" cy="562131"/>
          </a:xfrm>
          <a:prstGeom prst="rect">
            <a:avLst/>
          </a:prstGeom>
        </p:spPr>
      </p:pic>
      <p:sp>
        <p:nvSpPr>
          <p:cNvPr id="6" name="TextBox 5">
            <a:extLst>
              <a:ext uri="{FF2B5EF4-FFF2-40B4-BE49-F238E27FC236}">
                <a16:creationId xmlns:a16="http://schemas.microsoft.com/office/drawing/2014/main" id="{78C298C2-6231-D515-A0DE-E3C0CE9C777B}"/>
              </a:ext>
            </a:extLst>
          </p:cNvPr>
          <p:cNvSpPr txBox="1"/>
          <p:nvPr/>
        </p:nvSpPr>
        <p:spPr>
          <a:xfrm>
            <a:off x="294613" y="1153190"/>
            <a:ext cx="11974643" cy="4832092"/>
          </a:xfrm>
          <a:prstGeom prst="rect">
            <a:avLst/>
          </a:prstGeom>
          <a:noFill/>
        </p:spPr>
        <p:txBody>
          <a:bodyPr wrap="square">
            <a:spAutoFit/>
          </a:bodyPr>
          <a:lstStyle/>
          <a:p>
            <a:r>
              <a:rPr lang="en-US" sz="2200" dirty="0"/>
              <a:t>The Space Grant Communications Working Group Mentorship Pod Initiative connects Space Grant affiliates in small peer groups ("pods") to share knowledge, support one another, and build professional connections.</a:t>
            </a:r>
          </a:p>
          <a:p>
            <a:endParaRPr lang="en-US" sz="2200" dirty="0"/>
          </a:p>
          <a:p>
            <a:r>
              <a:rPr lang="en-US" sz="2200" b="1" dirty="0"/>
              <a:t>What is a Pod?</a:t>
            </a:r>
            <a:endParaRPr lang="en-US" sz="2200" dirty="0"/>
          </a:p>
          <a:p>
            <a:r>
              <a:rPr lang="en-US" sz="2200" dirty="0"/>
              <a:t>A pod is a small peer-mentoring group that expands on the traditional mentor-mentee model. Rather than relying on a single expert mentor, pod members learn from one another, share experiences, and provide ongoing support.</a:t>
            </a:r>
          </a:p>
          <a:p>
            <a:endParaRPr lang="en-US" sz="2200" dirty="0"/>
          </a:p>
          <a:p>
            <a:r>
              <a:rPr lang="en-US" sz="2200" b="1" dirty="0"/>
              <a:t>Why Participate? Pods help: </a:t>
            </a:r>
          </a:p>
          <a:p>
            <a:pPr marL="342900" indent="-342900">
              <a:buFont typeface="Arial" panose="020B0604020202020204" pitchFamily="34" charset="0"/>
              <a:buChar char="•"/>
            </a:pPr>
            <a:r>
              <a:rPr lang="en-US" sz="2200" dirty="0"/>
              <a:t>Welcome and support new Space Grant members</a:t>
            </a:r>
          </a:p>
          <a:p>
            <a:pPr marL="342900" indent="-342900">
              <a:buFont typeface="Arial" panose="020B0604020202020204" pitchFamily="34" charset="0"/>
              <a:buChar char="•"/>
            </a:pPr>
            <a:r>
              <a:rPr lang="en-US" sz="2200" dirty="0"/>
              <a:t>Provide resources and fresh perspectives for experienced members</a:t>
            </a:r>
          </a:p>
          <a:p>
            <a:pPr marL="342900" indent="-342900">
              <a:buFont typeface="Arial" panose="020B0604020202020204" pitchFamily="34" charset="0"/>
              <a:buChar char="•"/>
            </a:pPr>
            <a:r>
              <a:rPr lang="en-US" sz="2200" dirty="0"/>
              <a:t>Share knowledge and best practices across the Space Grant network</a:t>
            </a:r>
          </a:p>
          <a:p>
            <a:pPr marL="342900" indent="-342900">
              <a:buFont typeface="Arial" panose="020B0604020202020204" pitchFamily="34" charset="0"/>
              <a:buChar char="•"/>
            </a:pPr>
            <a:r>
              <a:rPr lang="en-US" sz="2200" dirty="0"/>
              <a:t>Strengthen connections within the Space Grant community</a:t>
            </a:r>
          </a:p>
        </p:txBody>
      </p:sp>
      <p:sp>
        <p:nvSpPr>
          <p:cNvPr id="7" name="TextBox 6">
            <a:extLst>
              <a:ext uri="{FF2B5EF4-FFF2-40B4-BE49-F238E27FC236}">
                <a16:creationId xmlns:a16="http://schemas.microsoft.com/office/drawing/2014/main" id="{D63954A4-CC65-DA76-4BB7-4BBD0B9B7348}"/>
              </a:ext>
            </a:extLst>
          </p:cNvPr>
          <p:cNvSpPr txBox="1"/>
          <p:nvPr/>
        </p:nvSpPr>
        <p:spPr>
          <a:xfrm>
            <a:off x="32710" y="6192560"/>
            <a:ext cx="1983467" cy="646331"/>
          </a:xfrm>
          <a:prstGeom prst="rect">
            <a:avLst/>
          </a:prstGeom>
          <a:noFill/>
        </p:spPr>
        <p:txBody>
          <a:bodyPr wrap="square" rtlCol="0">
            <a:spAutoFit/>
          </a:bodyPr>
          <a:lstStyle/>
          <a:p>
            <a:pPr algn="ctr"/>
            <a:endParaRPr lang="en-US" sz="1600" b="1" dirty="0">
              <a:solidFill>
                <a:srgbClr val="0000FF"/>
              </a:solidFill>
            </a:endParaRPr>
          </a:p>
          <a:p>
            <a:pPr algn="ctr"/>
            <a:r>
              <a:rPr lang="en-US" sz="2000" b="1" dirty="0">
                <a:solidFill>
                  <a:srgbClr val="002060"/>
                </a:solidFill>
              </a:rPr>
              <a:t>June 15, 2026</a:t>
            </a:r>
            <a:endParaRPr lang="en-US" sz="2000" dirty="0">
              <a:solidFill>
                <a:srgbClr val="002060"/>
              </a:solidFill>
            </a:endParaRPr>
          </a:p>
        </p:txBody>
      </p:sp>
    </p:spTree>
    <p:extLst>
      <p:ext uri="{BB962C8B-B14F-4D97-AF65-F5344CB8AC3E}">
        <p14:creationId xmlns:p14="http://schemas.microsoft.com/office/powerpoint/2010/main" val="725984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0">
          <a:extLst>
            <a:ext uri="{FF2B5EF4-FFF2-40B4-BE49-F238E27FC236}">
              <a16:creationId xmlns:a16="http://schemas.microsoft.com/office/drawing/2014/main" id="{C3DF7977-27FB-DAFA-D718-A78DD40792BF}"/>
            </a:ext>
          </a:extLst>
        </p:cNvPr>
        <p:cNvGrpSpPr/>
        <p:nvPr/>
      </p:nvGrpSpPr>
      <p:grpSpPr>
        <a:xfrm>
          <a:off x="0" y="0"/>
          <a:ext cx="0" cy="0"/>
          <a:chOff x="0" y="0"/>
          <a:chExt cx="0" cy="0"/>
        </a:xfrm>
      </p:grpSpPr>
      <p:sp>
        <p:nvSpPr>
          <p:cNvPr id="91" name="Google Shape;91;p14">
            <a:extLst>
              <a:ext uri="{FF2B5EF4-FFF2-40B4-BE49-F238E27FC236}">
                <a16:creationId xmlns:a16="http://schemas.microsoft.com/office/drawing/2014/main" id="{CB3073E6-D892-8F23-D1BC-ADA1B36F53A7}"/>
              </a:ext>
            </a:extLst>
          </p:cNvPr>
          <p:cNvSpPr txBox="1">
            <a:spLocks noGrp="1"/>
          </p:cNvSpPr>
          <p:nvPr>
            <p:ph type="ctrTitle"/>
          </p:nvPr>
        </p:nvSpPr>
        <p:spPr>
          <a:xfrm>
            <a:off x="63750" y="222730"/>
            <a:ext cx="12051900" cy="7080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6000"/>
              <a:buFont typeface="Play"/>
              <a:buNone/>
            </a:pPr>
            <a:r>
              <a:rPr lang="en-US" sz="3600" b="1" dirty="0">
                <a:solidFill>
                  <a:srgbClr val="002060"/>
                </a:solidFill>
                <a:latin typeface="Arial"/>
                <a:cs typeface="Arial"/>
                <a:sym typeface="Arial"/>
              </a:rPr>
              <a:t>Current sign-up, people join pods for :</a:t>
            </a:r>
            <a:endParaRPr sz="3600" b="1" dirty="0">
              <a:solidFill>
                <a:srgbClr val="002060"/>
              </a:solidFill>
              <a:latin typeface="Arial"/>
              <a:cs typeface="Arial"/>
              <a:sym typeface="Arial"/>
            </a:endParaRPr>
          </a:p>
        </p:txBody>
      </p:sp>
      <p:cxnSp>
        <p:nvCxnSpPr>
          <p:cNvPr id="2" name="Straight Connector 1">
            <a:extLst>
              <a:ext uri="{FF2B5EF4-FFF2-40B4-BE49-F238E27FC236}">
                <a16:creationId xmlns:a16="http://schemas.microsoft.com/office/drawing/2014/main" id="{2E2A89F9-557B-183B-A509-2930DD398B49}"/>
              </a:ext>
            </a:extLst>
          </p:cNvPr>
          <p:cNvCxnSpPr>
            <a:cxnSpLocks/>
          </p:cNvCxnSpPr>
          <p:nvPr/>
        </p:nvCxnSpPr>
        <p:spPr>
          <a:xfrm>
            <a:off x="63750" y="904695"/>
            <a:ext cx="12192000" cy="0"/>
          </a:xfrm>
          <a:prstGeom prst="line">
            <a:avLst/>
          </a:prstGeom>
          <a:ln w="127000" cmpd="thickThin">
            <a:solidFill>
              <a:srgbClr val="0000FF"/>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1698B8C-31BD-FAED-A63F-39DF7CB16795}"/>
              </a:ext>
            </a:extLst>
          </p:cNvPr>
          <p:cNvPicPr>
            <a:picLocks noChangeAspect="1"/>
          </p:cNvPicPr>
          <p:nvPr/>
        </p:nvPicPr>
        <p:blipFill>
          <a:blip r:embed="rId3"/>
          <a:stretch>
            <a:fillRect/>
          </a:stretch>
        </p:blipFill>
        <p:spPr>
          <a:xfrm>
            <a:off x="9883870" y="6295869"/>
            <a:ext cx="2201118" cy="562131"/>
          </a:xfrm>
          <a:prstGeom prst="rect">
            <a:avLst/>
          </a:prstGeom>
        </p:spPr>
      </p:pic>
      <p:sp>
        <p:nvSpPr>
          <p:cNvPr id="6" name="TextBox 5">
            <a:extLst>
              <a:ext uri="{FF2B5EF4-FFF2-40B4-BE49-F238E27FC236}">
                <a16:creationId xmlns:a16="http://schemas.microsoft.com/office/drawing/2014/main" id="{E7602586-2944-6323-D633-0B5ED71AFEEE}"/>
              </a:ext>
            </a:extLst>
          </p:cNvPr>
          <p:cNvSpPr txBox="1"/>
          <p:nvPr/>
        </p:nvSpPr>
        <p:spPr>
          <a:xfrm>
            <a:off x="294613" y="1153190"/>
            <a:ext cx="11974643" cy="4832092"/>
          </a:xfrm>
          <a:prstGeom prst="rect">
            <a:avLst/>
          </a:prstGeom>
          <a:noFill/>
        </p:spPr>
        <p:txBody>
          <a:bodyPr wrap="square">
            <a:spAutoFit/>
          </a:bodyPr>
          <a:lstStyle/>
          <a:p>
            <a:r>
              <a:rPr lang="en-US" sz="2200" b="1" dirty="0"/>
              <a:t>Grant and Program Management:</a:t>
            </a:r>
            <a:r>
              <a:rPr lang="en-US" sz="2200" dirty="0"/>
              <a:t> Seeking support and ideas for grant management, sustainability, and growth, as well as learning from the successes and failures of programs elsewhere.</a:t>
            </a:r>
          </a:p>
          <a:p>
            <a:endParaRPr lang="en-US" sz="2200" dirty="0"/>
          </a:p>
          <a:p>
            <a:r>
              <a:rPr lang="en-US" sz="2200" b="1" dirty="0"/>
              <a:t>Outreach and Engagement</a:t>
            </a:r>
            <a:r>
              <a:rPr lang="en-US" sz="2200" dirty="0"/>
              <a:t>: Interested in learning about successful practices for outreach, especially student engagement, and securing support with reaching students and mentors.</a:t>
            </a:r>
          </a:p>
          <a:p>
            <a:endParaRPr lang="en-US" sz="2200" dirty="0"/>
          </a:p>
          <a:p>
            <a:r>
              <a:rPr lang="en-US" sz="2200" b="1" dirty="0"/>
              <a:t>Space Grant Operations and Networking:</a:t>
            </a:r>
            <a:r>
              <a:rPr lang="en-US" sz="2200" dirty="0"/>
              <a:t> Members want to better understand how the Space Grant network operates, gain knowledge about other Space Grant groups and the overall program, and share ideas.</a:t>
            </a:r>
          </a:p>
          <a:p>
            <a:endParaRPr lang="en-US" sz="2200" dirty="0"/>
          </a:p>
          <a:p>
            <a:r>
              <a:rPr lang="en-US" sz="2200" b="1" dirty="0"/>
              <a:t>Administrative and Technical Support:</a:t>
            </a:r>
            <a:r>
              <a:rPr lang="en-US" sz="2200" dirty="0"/>
              <a:t> Seeking ideas on communication strategies (like affiliate meetings), website maintenance (specifically WordPress), social media/outreach channel management, and utilizing the NASA STEM Gateway platform.</a:t>
            </a:r>
          </a:p>
        </p:txBody>
      </p:sp>
      <p:sp>
        <p:nvSpPr>
          <p:cNvPr id="10" name="TextBox 9">
            <a:extLst>
              <a:ext uri="{FF2B5EF4-FFF2-40B4-BE49-F238E27FC236}">
                <a16:creationId xmlns:a16="http://schemas.microsoft.com/office/drawing/2014/main" id="{D9110B71-7D31-EDDD-1BD9-5C4BF73DF268}"/>
              </a:ext>
            </a:extLst>
          </p:cNvPr>
          <p:cNvSpPr txBox="1"/>
          <p:nvPr/>
        </p:nvSpPr>
        <p:spPr>
          <a:xfrm>
            <a:off x="32710" y="6192560"/>
            <a:ext cx="1983467" cy="646331"/>
          </a:xfrm>
          <a:prstGeom prst="rect">
            <a:avLst/>
          </a:prstGeom>
          <a:noFill/>
        </p:spPr>
        <p:txBody>
          <a:bodyPr wrap="square" rtlCol="0">
            <a:spAutoFit/>
          </a:bodyPr>
          <a:lstStyle/>
          <a:p>
            <a:pPr algn="ctr"/>
            <a:endParaRPr lang="en-US" sz="1600" b="1" dirty="0">
              <a:solidFill>
                <a:srgbClr val="0000FF"/>
              </a:solidFill>
            </a:endParaRPr>
          </a:p>
          <a:p>
            <a:pPr algn="ctr"/>
            <a:r>
              <a:rPr lang="en-US" sz="2000" b="1" dirty="0">
                <a:solidFill>
                  <a:srgbClr val="002060"/>
                </a:solidFill>
              </a:rPr>
              <a:t>June 15, 2026</a:t>
            </a:r>
            <a:endParaRPr lang="en-US" sz="2000" dirty="0">
              <a:solidFill>
                <a:srgbClr val="002060"/>
              </a:solidFill>
            </a:endParaRPr>
          </a:p>
        </p:txBody>
      </p:sp>
    </p:spTree>
    <p:extLst>
      <p:ext uri="{BB962C8B-B14F-4D97-AF65-F5344CB8AC3E}">
        <p14:creationId xmlns:p14="http://schemas.microsoft.com/office/powerpoint/2010/main" val="1496423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0">
          <a:extLst>
            <a:ext uri="{FF2B5EF4-FFF2-40B4-BE49-F238E27FC236}">
              <a16:creationId xmlns:a16="http://schemas.microsoft.com/office/drawing/2014/main" id="{ACFDA5CF-3E85-0A0B-F987-13E6E8763FF5}"/>
            </a:ext>
          </a:extLst>
        </p:cNvPr>
        <p:cNvGrpSpPr/>
        <p:nvPr/>
      </p:nvGrpSpPr>
      <p:grpSpPr>
        <a:xfrm>
          <a:off x="0" y="0"/>
          <a:ext cx="0" cy="0"/>
          <a:chOff x="0" y="0"/>
          <a:chExt cx="0" cy="0"/>
        </a:xfrm>
      </p:grpSpPr>
      <p:sp>
        <p:nvSpPr>
          <p:cNvPr id="91" name="Google Shape;91;p14">
            <a:extLst>
              <a:ext uri="{FF2B5EF4-FFF2-40B4-BE49-F238E27FC236}">
                <a16:creationId xmlns:a16="http://schemas.microsoft.com/office/drawing/2014/main" id="{6F55173D-D6E2-7F8C-6C5B-39F0108BEAC9}"/>
              </a:ext>
            </a:extLst>
          </p:cNvPr>
          <p:cNvSpPr txBox="1">
            <a:spLocks noGrp="1"/>
          </p:cNvSpPr>
          <p:nvPr>
            <p:ph type="ctrTitle"/>
          </p:nvPr>
        </p:nvSpPr>
        <p:spPr>
          <a:xfrm>
            <a:off x="63750" y="80325"/>
            <a:ext cx="12051900" cy="7080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6000"/>
              <a:buFont typeface="Play"/>
              <a:buNone/>
            </a:pPr>
            <a:r>
              <a:rPr lang="en-US" sz="3600" b="1" dirty="0">
                <a:solidFill>
                  <a:srgbClr val="002060"/>
                </a:solidFill>
                <a:latin typeface="Arial"/>
                <a:cs typeface="Arial"/>
                <a:sym typeface="Arial"/>
              </a:rPr>
              <a:t>Pods Form Open through End-of-Day!</a:t>
            </a:r>
            <a:endParaRPr sz="3600" b="1" dirty="0">
              <a:solidFill>
                <a:srgbClr val="002060"/>
              </a:solidFill>
              <a:latin typeface="Arial"/>
              <a:cs typeface="Arial"/>
              <a:sym typeface="Arial"/>
            </a:endParaRPr>
          </a:p>
        </p:txBody>
      </p:sp>
      <p:cxnSp>
        <p:nvCxnSpPr>
          <p:cNvPr id="2" name="Straight Connector 1">
            <a:extLst>
              <a:ext uri="{FF2B5EF4-FFF2-40B4-BE49-F238E27FC236}">
                <a16:creationId xmlns:a16="http://schemas.microsoft.com/office/drawing/2014/main" id="{4C064E3D-DC05-F123-9903-FBCFAC4FCB67}"/>
              </a:ext>
            </a:extLst>
          </p:cNvPr>
          <p:cNvCxnSpPr>
            <a:cxnSpLocks/>
          </p:cNvCxnSpPr>
          <p:nvPr/>
        </p:nvCxnSpPr>
        <p:spPr>
          <a:xfrm>
            <a:off x="63750" y="717320"/>
            <a:ext cx="12192000" cy="0"/>
          </a:xfrm>
          <a:prstGeom prst="line">
            <a:avLst/>
          </a:prstGeom>
          <a:ln w="127000" cmpd="thickThin">
            <a:solidFill>
              <a:srgbClr val="0000FF"/>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2DEFA1D-29FC-4107-AC24-2B579AC0CA18}"/>
              </a:ext>
            </a:extLst>
          </p:cNvPr>
          <p:cNvPicPr>
            <a:picLocks noChangeAspect="1"/>
          </p:cNvPicPr>
          <p:nvPr/>
        </p:nvPicPr>
        <p:blipFill>
          <a:blip r:embed="rId3"/>
          <a:stretch>
            <a:fillRect/>
          </a:stretch>
        </p:blipFill>
        <p:spPr>
          <a:xfrm>
            <a:off x="9883870" y="6295869"/>
            <a:ext cx="2201118" cy="562131"/>
          </a:xfrm>
          <a:prstGeom prst="rect">
            <a:avLst/>
          </a:prstGeom>
        </p:spPr>
      </p:pic>
      <p:sp>
        <p:nvSpPr>
          <p:cNvPr id="7" name="TextBox 6">
            <a:extLst>
              <a:ext uri="{FF2B5EF4-FFF2-40B4-BE49-F238E27FC236}">
                <a16:creationId xmlns:a16="http://schemas.microsoft.com/office/drawing/2014/main" id="{44767686-328B-C01F-FD28-48A6ACD5B17F}"/>
              </a:ext>
            </a:extLst>
          </p:cNvPr>
          <p:cNvSpPr txBox="1"/>
          <p:nvPr/>
        </p:nvSpPr>
        <p:spPr>
          <a:xfrm>
            <a:off x="32710" y="6192560"/>
            <a:ext cx="1983467" cy="646331"/>
          </a:xfrm>
          <a:prstGeom prst="rect">
            <a:avLst/>
          </a:prstGeom>
          <a:noFill/>
        </p:spPr>
        <p:txBody>
          <a:bodyPr wrap="square" rtlCol="0">
            <a:spAutoFit/>
          </a:bodyPr>
          <a:lstStyle/>
          <a:p>
            <a:pPr algn="ctr"/>
            <a:endParaRPr lang="en-US" sz="1600" b="1" dirty="0">
              <a:solidFill>
                <a:srgbClr val="0000FF"/>
              </a:solidFill>
            </a:endParaRPr>
          </a:p>
          <a:p>
            <a:pPr algn="ctr"/>
            <a:r>
              <a:rPr lang="en-US" sz="2000" b="1" dirty="0">
                <a:solidFill>
                  <a:srgbClr val="002060"/>
                </a:solidFill>
              </a:rPr>
              <a:t>June 15, 2026</a:t>
            </a:r>
            <a:endParaRPr lang="en-US" sz="2000" dirty="0">
              <a:solidFill>
                <a:srgbClr val="002060"/>
              </a:solidFill>
            </a:endParaRPr>
          </a:p>
        </p:txBody>
      </p:sp>
      <p:pic>
        <p:nvPicPr>
          <p:cNvPr id="9" name="Picture 8">
            <a:extLst>
              <a:ext uri="{FF2B5EF4-FFF2-40B4-BE49-F238E27FC236}">
                <a16:creationId xmlns:a16="http://schemas.microsoft.com/office/drawing/2014/main" id="{9DF87C6B-9808-75A3-4FD4-B98D516B4A80}"/>
              </a:ext>
            </a:extLst>
          </p:cNvPr>
          <p:cNvPicPr>
            <a:picLocks noChangeAspect="1"/>
          </p:cNvPicPr>
          <p:nvPr/>
        </p:nvPicPr>
        <p:blipFill>
          <a:blip r:embed="rId4"/>
          <a:stretch>
            <a:fillRect/>
          </a:stretch>
        </p:blipFill>
        <p:spPr>
          <a:xfrm>
            <a:off x="951926" y="845415"/>
            <a:ext cx="10856063" cy="4845740"/>
          </a:xfrm>
          <a:prstGeom prst="rect">
            <a:avLst/>
          </a:prstGeom>
        </p:spPr>
      </p:pic>
      <p:sp>
        <p:nvSpPr>
          <p:cNvPr id="10" name="TextBox 9">
            <a:extLst>
              <a:ext uri="{FF2B5EF4-FFF2-40B4-BE49-F238E27FC236}">
                <a16:creationId xmlns:a16="http://schemas.microsoft.com/office/drawing/2014/main" id="{D660DB65-1634-3F04-29B3-09E33ABE6E9E}"/>
              </a:ext>
            </a:extLst>
          </p:cNvPr>
          <p:cNvSpPr txBox="1"/>
          <p:nvPr/>
        </p:nvSpPr>
        <p:spPr>
          <a:xfrm>
            <a:off x="7794885" y="992929"/>
            <a:ext cx="2893102" cy="400110"/>
          </a:xfrm>
          <a:prstGeom prst="rect">
            <a:avLst/>
          </a:prstGeom>
          <a:noFill/>
        </p:spPr>
        <p:txBody>
          <a:bodyPr wrap="square" rtlCol="0">
            <a:spAutoFit/>
          </a:bodyPr>
          <a:lstStyle/>
          <a:p>
            <a:pPr algn="ctr"/>
            <a:r>
              <a:rPr lang="en-US" sz="2000" dirty="0"/>
              <a:t>21 responses so far</a:t>
            </a:r>
          </a:p>
        </p:txBody>
      </p:sp>
      <p:sp>
        <p:nvSpPr>
          <p:cNvPr id="12" name="TextBox 11">
            <a:extLst>
              <a:ext uri="{FF2B5EF4-FFF2-40B4-BE49-F238E27FC236}">
                <a16:creationId xmlns:a16="http://schemas.microsoft.com/office/drawing/2014/main" id="{09CE0338-46FC-FB3A-40E6-62F59DE7E86C}"/>
              </a:ext>
            </a:extLst>
          </p:cNvPr>
          <p:cNvSpPr txBox="1"/>
          <p:nvPr/>
        </p:nvSpPr>
        <p:spPr>
          <a:xfrm>
            <a:off x="5473285" y="5058940"/>
            <a:ext cx="6164704" cy="430887"/>
          </a:xfrm>
          <a:prstGeom prst="rect">
            <a:avLst/>
          </a:prstGeom>
          <a:noFill/>
        </p:spPr>
        <p:txBody>
          <a:bodyPr wrap="square">
            <a:spAutoFit/>
          </a:bodyPr>
          <a:lstStyle/>
          <a:p>
            <a:r>
              <a:rPr lang="en-US" sz="2200" i="1" u="sng" dirty="0">
                <a:solidFill>
                  <a:srgbClr val="002060"/>
                </a:solidFill>
              </a:rPr>
              <a:t>There’s still time to join a pod!</a:t>
            </a:r>
          </a:p>
        </p:txBody>
      </p:sp>
      <p:pic>
        <p:nvPicPr>
          <p:cNvPr id="14" name="Picture 13">
            <a:extLst>
              <a:ext uri="{FF2B5EF4-FFF2-40B4-BE49-F238E27FC236}">
                <a16:creationId xmlns:a16="http://schemas.microsoft.com/office/drawing/2014/main" id="{701C8B33-C0AE-7DAC-A605-C3D681973098}"/>
              </a:ext>
            </a:extLst>
          </p:cNvPr>
          <p:cNvPicPr>
            <a:picLocks noChangeAspect="1"/>
          </p:cNvPicPr>
          <p:nvPr/>
        </p:nvPicPr>
        <p:blipFill>
          <a:blip r:embed="rId5"/>
          <a:stretch>
            <a:fillRect/>
          </a:stretch>
        </p:blipFill>
        <p:spPr>
          <a:xfrm>
            <a:off x="9304312" y="4077324"/>
            <a:ext cx="2780675" cy="2780675"/>
          </a:xfrm>
          <a:prstGeom prst="rect">
            <a:avLst/>
          </a:prstGeom>
        </p:spPr>
      </p:pic>
    </p:spTree>
    <p:extLst>
      <p:ext uri="{BB962C8B-B14F-4D97-AF65-F5344CB8AC3E}">
        <p14:creationId xmlns:p14="http://schemas.microsoft.com/office/powerpoint/2010/main" val="3021347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442210" y="2942223"/>
            <a:ext cx="10510506" cy="887483"/>
          </a:xfrm>
          <a:prstGeom prst="rect">
            <a:avLst/>
          </a:prstGeom>
          <a:noFill/>
          <a:ln>
            <a:noFill/>
          </a:ln>
        </p:spPr>
        <p:txBody>
          <a:bodyPr spcFirstLastPara="1" wrap="square" lIns="91425" tIns="45700" rIns="91425" bIns="45700" anchor="t" anchorCtr="0">
            <a:noAutofit/>
          </a:bodyPr>
          <a:lstStyle/>
          <a:p>
            <a:pPr algn="l">
              <a:lnSpc>
                <a:spcPct val="100000"/>
              </a:lnSpc>
            </a:pPr>
            <a:r>
              <a:rPr lang="en-US" sz="2400" dirty="0">
                <a:solidFill>
                  <a:schemeClr val="tx1"/>
                </a:solidFill>
                <a:latin typeface="+mj-lt"/>
              </a:rPr>
              <a:t>1. Identify a speaker for the topic, if possible</a:t>
            </a:r>
            <a:br>
              <a:rPr lang="en-US" sz="2400" dirty="0">
                <a:solidFill>
                  <a:schemeClr val="tx1"/>
                </a:solidFill>
                <a:latin typeface="+mj-lt"/>
              </a:rPr>
            </a:br>
            <a:br>
              <a:rPr lang="en-US" sz="2400" dirty="0">
                <a:solidFill>
                  <a:schemeClr val="tx1"/>
                </a:solidFill>
                <a:latin typeface="+mj-lt"/>
              </a:rPr>
            </a:br>
            <a:r>
              <a:rPr lang="en-US" sz="2400" dirty="0">
                <a:solidFill>
                  <a:schemeClr val="tx1"/>
                </a:solidFill>
                <a:latin typeface="+mj-lt"/>
              </a:rPr>
              <a:t>2. </a:t>
            </a:r>
            <a:r>
              <a:rPr lang="en-US" sz="2400" dirty="0">
                <a:solidFill>
                  <a:schemeClr val="tx1"/>
                </a:solidFill>
                <a:latin typeface="+mj-lt"/>
                <a:cs typeface="Arial"/>
                <a:sym typeface="Arial"/>
              </a:rPr>
              <a:t>Email </a:t>
            </a:r>
            <a:r>
              <a:rPr lang="en-US" sz="2400" dirty="0">
                <a:solidFill>
                  <a:schemeClr val="tx1"/>
                </a:solidFill>
                <a:latin typeface="+mj-lt"/>
                <a:hlinkClick r:id="rId3">
                  <a:extLst>
                    <a:ext uri="{A12FA001-AC4F-418D-AE19-62706E023703}">
                      <ahyp:hlinkClr xmlns:ahyp="http://schemas.microsoft.com/office/drawing/2018/hyperlinkcolor" val="tx"/>
                    </a:ext>
                  </a:extLst>
                </a:hlinkClick>
              </a:rPr>
              <a:t>macoe@arizona.edu</a:t>
            </a:r>
            <a:r>
              <a:rPr lang="en-US" sz="2400" dirty="0">
                <a:solidFill>
                  <a:schemeClr val="tx1"/>
                </a:solidFill>
                <a:latin typeface="+mj-lt"/>
              </a:rPr>
              <a:t> &amp; </a:t>
            </a:r>
            <a:r>
              <a:rPr lang="en-US" sz="2400" dirty="0">
                <a:solidFill>
                  <a:schemeClr val="tx1"/>
                </a:solidFill>
                <a:latin typeface="+mj-lt"/>
                <a:hlinkClick r:id="rId4">
                  <a:extLst>
                    <a:ext uri="{A12FA001-AC4F-418D-AE19-62706E023703}">
                      <ahyp:hlinkClr xmlns:ahyp="http://schemas.microsoft.com/office/drawing/2018/hyperlinkcolor" val="tx"/>
                    </a:ext>
                  </a:extLst>
                </a:hlinkClick>
              </a:rPr>
              <a:t>colleenf@lsu.edu</a:t>
            </a:r>
            <a:br>
              <a:rPr lang="en-US" sz="2400" dirty="0">
                <a:solidFill>
                  <a:schemeClr val="tx1"/>
                </a:solidFill>
                <a:latin typeface="+mj-lt"/>
              </a:rPr>
            </a:br>
            <a:br>
              <a:rPr lang="en-US" sz="2400" dirty="0">
                <a:solidFill>
                  <a:schemeClr val="tx1"/>
                </a:solidFill>
                <a:latin typeface="+mj-lt"/>
              </a:rPr>
            </a:br>
            <a:r>
              <a:rPr lang="en-US" sz="2400" dirty="0">
                <a:solidFill>
                  <a:schemeClr val="tx1"/>
                </a:solidFill>
                <a:latin typeface="+mj-lt"/>
              </a:rPr>
              <a:t>3. Remember, P3 sessions typically happen the 2</a:t>
            </a:r>
            <a:r>
              <a:rPr lang="en-US" sz="2400" baseline="30000" dirty="0">
                <a:solidFill>
                  <a:schemeClr val="tx1"/>
                </a:solidFill>
                <a:latin typeface="+mj-lt"/>
              </a:rPr>
              <a:t>nd</a:t>
            </a:r>
            <a:r>
              <a:rPr lang="en-US" sz="2400" dirty="0">
                <a:solidFill>
                  <a:schemeClr val="tx1"/>
                </a:solidFill>
                <a:latin typeface="+mj-lt"/>
              </a:rPr>
              <a:t> Monday of the month and are for 1.5 hours. This includes opening comments, Q&amp;A, and additional discussion time in addition to the presentation.  </a:t>
            </a:r>
            <a:br>
              <a:rPr lang="en-US" sz="2800" dirty="0">
                <a:solidFill>
                  <a:srgbClr val="242424"/>
                </a:solidFill>
              </a:rPr>
            </a:br>
            <a:br>
              <a:rPr lang="en-US" sz="2600" b="1" dirty="0">
                <a:latin typeface="+mj-lt"/>
              </a:rPr>
            </a:br>
            <a:br>
              <a:rPr lang="en-US" sz="2600" b="1" dirty="0">
                <a:latin typeface="+mj-lt"/>
              </a:rPr>
            </a:br>
            <a:br>
              <a:rPr lang="en-US" sz="2600" b="1" dirty="0">
                <a:latin typeface="+mj-lt"/>
              </a:rPr>
            </a:br>
            <a:br>
              <a:rPr lang="en-US" sz="2600" b="1" dirty="0">
                <a:latin typeface="+mj-lt"/>
              </a:rPr>
            </a:br>
            <a:endParaRPr lang="en-US" sz="2600" b="1" dirty="0">
              <a:latin typeface="+mj-lt"/>
              <a:ea typeface="Arial"/>
              <a:cs typeface="Arial"/>
              <a:sym typeface="Arial"/>
            </a:endParaRPr>
          </a:p>
        </p:txBody>
      </p:sp>
      <p:cxnSp>
        <p:nvCxnSpPr>
          <p:cNvPr id="2" name="Straight Connector 1">
            <a:extLst>
              <a:ext uri="{FF2B5EF4-FFF2-40B4-BE49-F238E27FC236}">
                <a16:creationId xmlns:a16="http://schemas.microsoft.com/office/drawing/2014/main" id="{A3132EC8-077B-D232-189D-3D8470423110}"/>
              </a:ext>
            </a:extLst>
          </p:cNvPr>
          <p:cNvCxnSpPr>
            <a:cxnSpLocks/>
          </p:cNvCxnSpPr>
          <p:nvPr/>
        </p:nvCxnSpPr>
        <p:spPr>
          <a:xfrm>
            <a:off x="25215" y="367534"/>
            <a:ext cx="12192000" cy="0"/>
          </a:xfrm>
          <a:prstGeom prst="line">
            <a:avLst/>
          </a:prstGeom>
          <a:ln w="12700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C4A62654-BD32-7C44-6847-2A3A63822546}"/>
              </a:ext>
            </a:extLst>
          </p:cNvPr>
          <p:cNvCxnSpPr>
            <a:cxnSpLocks/>
          </p:cNvCxnSpPr>
          <p:nvPr/>
        </p:nvCxnSpPr>
        <p:spPr>
          <a:xfrm>
            <a:off x="0" y="6598004"/>
            <a:ext cx="12192000" cy="0"/>
          </a:xfrm>
          <a:prstGeom prst="line">
            <a:avLst/>
          </a:prstGeom>
          <a:ln w="127000" cmpd="thickThin">
            <a:solidFill>
              <a:srgbClr val="0000F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65D6A69-17DE-6BC2-8892-C2E46EEF8A28}"/>
              </a:ext>
            </a:extLst>
          </p:cNvPr>
          <p:cNvSpPr txBox="1"/>
          <p:nvPr/>
        </p:nvSpPr>
        <p:spPr>
          <a:xfrm>
            <a:off x="-9811" y="808803"/>
            <a:ext cx="1219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2060"/>
                </a:solidFill>
                <a:effectLst/>
                <a:uLnTx/>
                <a:uFillTx/>
                <a:latin typeface="Arial"/>
                <a:ea typeface="+mn-ea"/>
                <a:cs typeface="Arial"/>
                <a:sym typeface="Arial"/>
              </a:rPr>
              <a:t>Future Promising Programs &amp; Practices (P3) Sessions</a:t>
            </a:r>
          </a:p>
        </p:txBody>
      </p:sp>
      <p:sp>
        <p:nvSpPr>
          <p:cNvPr id="8" name="TextBox 7">
            <a:extLst>
              <a:ext uri="{FF2B5EF4-FFF2-40B4-BE49-F238E27FC236}">
                <a16:creationId xmlns:a16="http://schemas.microsoft.com/office/drawing/2014/main" id="{6ED88F59-27CE-46F8-61EC-B45A9915F710}"/>
              </a:ext>
            </a:extLst>
          </p:cNvPr>
          <p:cNvSpPr txBox="1"/>
          <p:nvPr/>
        </p:nvSpPr>
        <p:spPr>
          <a:xfrm>
            <a:off x="846944" y="1843790"/>
            <a:ext cx="10388183" cy="830997"/>
          </a:xfrm>
          <a:prstGeom prst="rect">
            <a:avLst/>
          </a:prstGeom>
          <a:noFill/>
        </p:spPr>
        <p:txBody>
          <a:bodyPr wrap="square" rtlCol="0">
            <a:spAutoFit/>
          </a:bodyPr>
          <a:lstStyle/>
          <a:p>
            <a:pPr algn="ctr"/>
            <a:r>
              <a:rPr lang="en-US" sz="2400" b="1" dirty="0"/>
              <a:t>Do you have a program to share? A method for best practices? An idea to </a:t>
            </a:r>
            <a:r>
              <a:rPr lang="en-US" sz="2400" b="1" dirty="0">
                <a:solidFill>
                  <a:schemeClr val="tx1"/>
                </a:solidFill>
              </a:rPr>
              <a:t>pitch/collaborate with other Consortia?</a:t>
            </a:r>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219CD30D-2D55-0CD1-B8C9-FD190E35E25E}"/>
            </a:ext>
          </a:extLst>
        </p:cNvPr>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EC196FD-F516-1240-9BDE-0F6F5B27168F}"/>
              </a:ext>
            </a:extLst>
          </p:cNvPr>
          <p:cNvCxnSpPr>
            <a:cxnSpLocks/>
          </p:cNvCxnSpPr>
          <p:nvPr/>
        </p:nvCxnSpPr>
        <p:spPr>
          <a:xfrm>
            <a:off x="25215" y="367534"/>
            <a:ext cx="12192000" cy="0"/>
          </a:xfrm>
          <a:prstGeom prst="line">
            <a:avLst/>
          </a:prstGeom>
          <a:ln w="12700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C5F2E3A4-B87B-07B5-1A79-210815D66B75}"/>
              </a:ext>
            </a:extLst>
          </p:cNvPr>
          <p:cNvCxnSpPr>
            <a:cxnSpLocks/>
          </p:cNvCxnSpPr>
          <p:nvPr/>
        </p:nvCxnSpPr>
        <p:spPr>
          <a:xfrm>
            <a:off x="0" y="6598004"/>
            <a:ext cx="12192000" cy="0"/>
          </a:xfrm>
          <a:prstGeom prst="line">
            <a:avLst/>
          </a:prstGeom>
          <a:ln w="127000" cmpd="thickThin">
            <a:solidFill>
              <a:srgbClr val="0000F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DCB0A71-88CE-FCC1-2FD6-185C73E8214C}"/>
              </a:ext>
            </a:extLst>
          </p:cNvPr>
          <p:cNvSpPr txBox="1"/>
          <p:nvPr/>
        </p:nvSpPr>
        <p:spPr>
          <a:xfrm>
            <a:off x="134911" y="967243"/>
            <a:ext cx="12192000" cy="646331"/>
          </a:xfrm>
          <a:prstGeom prst="rect">
            <a:avLst/>
          </a:prstGeom>
          <a:noFill/>
        </p:spPr>
        <p:txBody>
          <a:bodyPr wrap="square" rtlCol="0">
            <a:spAutoFit/>
          </a:bodyPr>
          <a:lstStyle/>
          <a:p>
            <a:pPr algn="ctr"/>
            <a:r>
              <a:rPr lang="en-US" sz="3600" b="1" dirty="0">
                <a:solidFill>
                  <a:srgbClr val="002060"/>
                </a:solidFill>
              </a:rPr>
              <a:t>Promising Programs &amp; Practices (P</a:t>
            </a:r>
            <a:r>
              <a:rPr lang="en-US" sz="3600" b="1" baseline="30000" dirty="0">
                <a:solidFill>
                  <a:srgbClr val="002060"/>
                </a:solidFill>
              </a:rPr>
              <a:t>3</a:t>
            </a:r>
            <a:r>
              <a:rPr lang="en-US" sz="3600" b="1" dirty="0">
                <a:solidFill>
                  <a:srgbClr val="002060"/>
                </a:solidFill>
              </a:rPr>
              <a:t>) </a:t>
            </a:r>
          </a:p>
        </p:txBody>
      </p:sp>
      <p:sp>
        <p:nvSpPr>
          <p:cNvPr id="6" name="TextBox 5">
            <a:extLst>
              <a:ext uri="{FF2B5EF4-FFF2-40B4-BE49-F238E27FC236}">
                <a16:creationId xmlns:a16="http://schemas.microsoft.com/office/drawing/2014/main" id="{DC940849-902A-F149-E1DB-CE66DA66269A}"/>
              </a:ext>
            </a:extLst>
          </p:cNvPr>
          <p:cNvSpPr txBox="1"/>
          <p:nvPr/>
        </p:nvSpPr>
        <p:spPr>
          <a:xfrm>
            <a:off x="25215" y="5000855"/>
            <a:ext cx="12192000" cy="1446550"/>
          </a:xfrm>
          <a:prstGeom prst="rect">
            <a:avLst/>
          </a:prstGeom>
          <a:noFill/>
        </p:spPr>
        <p:txBody>
          <a:bodyPr wrap="square" rtlCol="0">
            <a:spAutoFit/>
          </a:bodyPr>
          <a:lstStyle/>
          <a:p>
            <a:pPr algn="ctr"/>
            <a:r>
              <a:rPr lang="en-US" sz="2000" dirty="0"/>
              <a:t>Hosted by the Space Grant Communications Working Group</a:t>
            </a:r>
          </a:p>
          <a:p>
            <a:pPr algn="ctr"/>
            <a:r>
              <a:rPr lang="en-US" sz="2000" dirty="0"/>
              <a:t>Co-Chairs: Colleen H. Fava </a:t>
            </a:r>
            <a:r>
              <a:rPr lang="en-US" sz="1600" dirty="0">
                <a:hlinkClick r:id="rId3">
                  <a:extLst>
                    <a:ext uri="{A12FA001-AC4F-418D-AE19-62706E023703}">
                      <ahyp:hlinkClr xmlns:ahyp="http://schemas.microsoft.com/office/drawing/2018/hyperlinkcolor" val="tx"/>
                    </a:ext>
                  </a:extLst>
                </a:hlinkClick>
              </a:rPr>
              <a:t>colleenf@lsu.edu</a:t>
            </a:r>
            <a:r>
              <a:rPr lang="en-US" sz="1600" dirty="0"/>
              <a:t> &amp; </a:t>
            </a:r>
            <a:r>
              <a:rPr lang="en-US" sz="2000" dirty="0"/>
              <a:t>Michelle Coe </a:t>
            </a:r>
            <a:r>
              <a:rPr lang="en-US" sz="1600" dirty="0">
                <a:hlinkClick r:id="rId4">
                  <a:extLst>
                    <a:ext uri="{A12FA001-AC4F-418D-AE19-62706E023703}">
                      <ahyp:hlinkClr xmlns:ahyp="http://schemas.microsoft.com/office/drawing/2018/hyperlinkcolor" val="tx"/>
                    </a:ext>
                  </a:extLst>
                </a:hlinkClick>
              </a:rPr>
              <a:t>macoe@arizona.edu</a:t>
            </a:r>
            <a:r>
              <a:rPr lang="en-US" sz="1600" dirty="0"/>
              <a:t> </a:t>
            </a:r>
          </a:p>
          <a:p>
            <a:pPr algn="ctr"/>
            <a:endParaRPr lang="en-US" sz="1600" b="1" dirty="0">
              <a:solidFill>
                <a:srgbClr val="0000FF"/>
              </a:solidFill>
            </a:endParaRPr>
          </a:p>
          <a:p>
            <a:pPr algn="ctr"/>
            <a:r>
              <a:rPr lang="en-US" sz="3200" b="1" dirty="0">
                <a:solidFill>
                  <a:srgbClr val="002060"/>
                </a:solidFill>
              </a:rPr>
              <a:t>June 15, 2026</a:t>
            </a:r>
            <a:endParaRPr lang="en-US" sz="1600" dirty="0">
              <a:solidFill>
                <a:srgbClr val="002060"/>
              </a:solidFill>
            </a:endParaRPr>
          </a:p>
        </p:txBody>
      </p:sp>
      <p:sp>
        <p:nvSpPr>
          <p:cNvPr id="8" name="Rectangle 2">
            <a:extLst>
              <a:ext uri="{FF2B5EF4-FFF2-40B4-BE49-F238E27FC236}">
                <a16:creationId xmlns:a16="http://schemas.microsoft.com/office/drawing/2014/main" id="{F1164943-9DD8-81EA-1522-BB87475BDADB}"/>
              </a:ext>
            </a:extLst>
          </p:cNvPr>
          <p:cNvSpPr>
            <a:spLocks noGrp="1" noChangeArrowheads="1"/>
          </p:cNvSpPr>
          <p:nvPr>
            <p:ph type="ctrTitle"/>
          </p:nvPr>
        </p:nvSpPr>
        <p:spPr bwMode="auto">
          <a:xfrm>
            <a:off x="25215" y="2390162"/>
            <a:ext cx="12051715" cy="109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6500" b="1" i="0" u="none" strike="noStrike" cap="none" normalizeH="0" baseline="0" dirty="0">
                <a:ln>
                  <a:noFill/>
                </a:ln>
                <a:solidFill>
                  <a:srgbClr val="002060"/>
                </a:solidFill>
                <a:effectLst/>
                <a:latin typeface="Arial" panose="020B0604020202020204" pitchFamily="34" charset="0"/>
              </a:rPr>
              <a:t>Thank you for joining us!</a:t>
            </a:r>
          </a:p>
        </p:txBody>
      </p:sp>
      <p:pic>
        <p:nvPicPr>
          <p:cNvPr id="9" name="Picture 8">
            <a:extLst>
              <a:ext uri="{FF2B5EF4-FFF2-40B4-BE49-F238E27FC236}">
                <a16:creationId xmlns:a16="http://schemas.microsoft.com/office/drawing/2014/main" id="{552326B6-E075-D164-F2DE-C26D339F3A75}"/>
              </a:ext>
            </a:extLst>
          </p:cNvPr>
          <p:cNvPicPr>
            <a:picLocks noChangeAspect="1"/>
          </p:cNvPicPr>
          <p:nvPr/>
        </p:nvPicPr>
        <p:blipFill>
          <a:blip r:embed="rId5"/>
          <a:stretch>
            <a:fillRect/>
          </a:stretch>
        </p:blipFill>
        <p:spPr>
          <a:xfrm>
            <a:off x="134911" y="708788"/>
            <a:ext cx="1428750" cy="1504950"/>
          </a:xfrm>
          <a:prstGeom prst="rect">
            <a:avLst/>
          </a:prstGeom>
        </p:spPr>
      </p:pic>
      <p:pic>
        <p:nvPicPr>
          <p:cNvPr id="11" name="Picture 10">
            <a:extLst>
              <a:ext uri="{FF2B5EF4-FFF2-40B4-BE49-F238E27FC236}">
                <a16:creationId xmlns:a16="http://schemas.microsoft.com/office/drawing/2014/main" id="{856E3C8F-E6A7-B70F-52B8-395875626494}"/>
              </a:ext>
            </a:extLst>
          </p:cNvPr>
          <p:cNvPicPr>
            <a:picLocks noChangeAspect="1"/>
          </p:cNvPicPr>
          <p:nvPr/>
        </p:nvPicPr>
        <p:blipFill>
          <a:blip r:embed="rId6"/>
          <a:stretch>
            <a:fillRect/>
          </a:stretch>
        </p:blipFill>
        <p:spPr>
          <a:xfrm>
            <a:off x="10764887" y="681573"/>
            <a:ext cx="1286828" cy="1284391"/>
          </a:xfrm>
          <a:prstGeom prst="rect">
            <a:avLst/>
          </a:prstGeom>
        </p:spPr>
      </p:pic>
    </p:spTree>
    <p:extLst>
      <p:ext uri="{BB962C8B-B14F-4D97-AF65-F5344CB8AC3E}">
        <p14:creationId xmlns:p14="http://schemas.microsoft.com/office/powerpoint/2010/main" val="2277895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6" name="Google Shape;86;p13"/>
          <p:cNvSpPr txBox="1"/>
          <p:nvPr/>
        </p:nvSpPr>
        <p:spPr>
          <a:xfrm>
            <a:off x="1259174" y="2166177"/>
            <a:ext cx="9256426" cy="769401"/>
          </a:xfrm>
          <a:prstGeom prst="rect">
            <a:avLst/>
          </a:prstGeom>
          <a:noFill/>
          <a:ln>
            <a:noFill/>
          </a:ln>
        </p:spPr>
        <p:txBody>
          <a:bodyPr spcFirstLastPara="1" wrap="square" lIns="91425" tIns="45700" rIns="91425" bIns="45700" anchor="t" anchorCtr="0">
            <a:spAutoFit/>
          </a:bodyPr>
          <a:lstStyle/>
          <a:p>
            <a:pPr algn="ctr"/>
            <a:r>
              <a:rPr lang="en-US" sz="2200" b="1" i="1" dirty="0"/>
              <a:t> </a:t>
            </a:r>
            <a:r>
              <a:rPr lang="en-US" sz="2200" b="1" dirty="0"/>
              <a:t>Presented by Ellen Brennan (VT), Brie Farina (MI), Kam Yee (WA) </a:t>
            </a:r>
            <a:endParaRPr lang="en-US" sz="2200" dirty="0"/>
          </a:p>
          <a:p>
            <a:pPr algn="ctr"/>
            <a:r>
              <a:rPr lang="en-US" sz="2200" b="1" dirty="0"/>
              <a:t>with P3 updates by Michelle Coe (AZ), and Colleen Fava (LA)</a:t>
            </a:r>
            <a:endParaRPr lang="en-US" sz="2200" dirty="0"/>
          </a:p>
        </p:txBody>
      </p:sp>
      <p:cxnSp>
        <p:nvCxnSpPr>
          <p:cNvPr id="2" name="Straight Connector 1">
            <a:extLst>
              <a:ext uri="{FF2B5EF4-FFF2-40B4-BE49-F238E27FC236}">
                <a16:creationId xmlns:a16="http://schemas.microsoft.com/office/drawing/2014/main" id="{A3132EC8-077B-D232-189D-3D8470423110}"/>
              </a:ext>
            </a:extLst>
          </p:cNvPr>
          <p:cNvCxnSpPr>
            <a:cxnSpLocks/>
          </p:cNvCxnSpPr>
          <p:nvPr/>
        </p:nvCxnSpPr>
        <p:spPr>
          <a:xfrm>
            <a:off x="25215" y="367534"/>
            <a:ext cx="12192000" cy="0"/>
          </a:xfrm>
          <a:prstGeom prst="line">
            <a:avLst/>
          </a:prstGeom>
          <a:ln w="12700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C4A62654-BD32-7C44-6847-2A3A63822546}"/>
              </a:ext>
            </a:extLst>
          </p:cNvPr>
          <p:cNvCxnSpPr>
            <a:cxnSpLocks/>
          </p:cNvCxnSpPr>
          <p:nvPr/>
        </p:nvCxnSpPr>
        <p:spPr>
          <a:xfrm>
            <a:off x="0" y="6598004"/>
            <a:ext cx="12192000" cy="0"/>
          </a:xfrm>
          <a:prstGeom prst="line">
            <a:avLst/>
          </a:prstGeom>
          <a:ln w="127000" cmpd="thickThin">
            <a:solidFill>
              <a:srgbClr val="0000F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65D6A69-17DE-6BC2-8892-C2E46EEF8A28}"/>
              </a:ext>
            </a:extLst>
          </p:cNvPr>
          <p:cNvSpPr txBox="1"/>
          <p:nvPr/>
        </p:nvSpPr>
        <p:spPr>
          <a:xfrm>
            <a:off x="0" y="532911"/>
            <a:ext cx="12192000" cy="861774"/>
          </a:xfrm>
          <a:prstGeom prst="rect">
            <a:avLst/>
          </a:prstGeom>
          <a:noFill/>
        </p:spPr>
        <p:txBody>
          <a:bodyPr wrap="square" rtlCol="0">
            <a:spAutoFit/>
          </a:bodyPr>
          <a:lstStyle/>
          <a:p>
            <a:pPr algn="ctr"/>
            <a:r>
              <a:rPr lang="en-US" sz="3600" b="1" dirty="0">
                <a:solidFill>
                  <a:srgbClr val="002060"/>
                </a:solidFill>
              </a:rPr>
              <a:t>Today’s Session:</a:t>
            </a:r>
          </a:p>
          <a:p>
            <a:pPr algn="ctr">
              <a:spcAft>
                <a:spcPts val="600"/>
              </a:spcAft>
            </a:pPr>
            <a:endParaRPr lang="en-US" b="1" dirty="0"/>
          </a:p>
        </p:txBody>
      </p:sp>
      <p:sp>
        <p:nvSpPr>
          <p:cNvPr id="6" name="TextBox 5">
            <a:extLst>
              <a:ext uri="{FF2B5EF4-FFF2-40B4-BE49-F238E27FC236}">
                <a16:creationId xmlns:a16="http://schemas.microsoft.com/office/drawing/2014/main" id="{B2C43039-EB36-A429-0A9E-26B7861B9F2E}"/>
              </a:ext>
            </a:extLst>
          </p:cNvPr>
          <p:cNvSpPr txBox="1"/>
          <p:nvPr/>
        </p:nvSpPr>
        <p:spPr>
          <a:xfrm>
            <a:off x="32710" y="5870275"/>
            <a:ext cx="1983467" cy="646331"/>
          </a:xfrm>
          <a:prstGeom prst="rect">
            <a:avLst/>
          </a:prstGeom>
          <a:noFill/>
        </p:spPr>
        <p:txBody>
          <a:bodyPr wrap="square" rtlCol="0">
            <a:spAutoFit/>
          </a:bodyPr>
          <a:lstStyle/>
          <a:p>
            <a:pPr algn="ctr"/>
            <a:endParaRPr lang="en-US" sz="1600" b="1" dirty="0">
              <a:solidFill>
                <a:srgbClr val="0000FF"/>
              </a:solidFill>
            </a:endParaRPr>
          </a:p>
          <a:p>
            <a:pPr algn="ctr"/>
            <a:r>
              <a:rPr lang="en-US" sz="2000" b="1" dirty="0">
                <a:solidFill>
                  <a:srgbClr val="002060"/>
                </a:solidFill>
              </a:rPr>
              <a:t>June 15, 2026</a:t>
            </a:r>
            <a:endParaRPr lang="en-US" sz="2000" dirty="0">
              <a:solidFill>
                <a:srgbClr val="002060"/>
              </a:solidFill>
            </a:endParaRPr>
          </a:p>
        </p:txBody>
      </p:sp>
      <p:sp>
        <p:nvSpPr>
          <p:cNvPr id="3" name="TextBox 2">
            <a:extLst>
              <a:ext uri="{FF2B5EF4-FFF2-40B4-BE49-F238E27FC236}">
                <a16:creationId xmlns:a16="http://schemas.microsoft.com/office/drawing/2014/main" id="{20924784-6E6A-33AB-FDF8-DDCFB0C900C1}"/>
              </a:ext>
            </a:extLst>
          </p:cNvPr>
          <p:cNvSpPr txBox="1"/>
          <p:nvPr/>
        </p:nvSpPr>
        <p:spPr>
          <a:xfrm>
            <a:off x="299803" y="3222886"/>
            <a:ext cx="11805887" cy="2677656"/>
          </a:xfrm>
          <a:prstGeom prst="rect">
            <a:avLst/>
          </a:prstGeom>
          <a:noFill/>
        </p:spPr>
        <p:txBody>
          <a:bodyPr wrap="square" rtlCol="0">
            <a:spAutoFit/>
          </a:bodyPr>
          <a:lstStyle/>
          <a:p>
            <a:r>
              <a:rPr lang="en-US" sz="2200" b="1" dirty="0">
                <a:effectLst/>
                <a:latin typeface="Arial" panose="020B0604020202020204" pitchFamily="34" charset="0"/>
                <a:ea typeface="Calibri" panose="020F0502020204030204" pitchFamily="34" charset="0"/>
                <a:cs typeface="Times New Roman" panose="02020603050405020304" pitchFamily="18" charset="0"/>
              </a:rPr>
              <a:t>Description: </a:t>
            </a:r>
            <a:r>
              <a:rPr lang="en-US" sz="2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This session will serve as a reintroduction to the P3 series and provide updates on several ongoing communications initiatives. We'll hear from two Space Grant Communications Committee tiger teams about their recent work, receive an update from Washington Space Grant on its Astronaut Alessandra media collaboration, and get a brief overview from the Space Grant Communications Working Group on mentorship pods and upcoming P3 sessions. Come ready to learn, ask questions, share ideas, and help shape future P3 topics!</a:t>
            </a:r>
          </a:p>
          <a:p>
            <a:endParaRPr lang="en-US" dirty="0"/>
          </a:p>
        </p:txBody>
      </p:sp>
      <p:sp>
        <p:nvSpPr>
          <p:cNvPr id="8" name="Rectangle 2">
            <a:extLst>
              <a:ext uri="{FF2B5EF4-FFF2-40B4-BE49-F238E27FC236}">
                <a16:creationId xmlns:a16="http://schemas.microsoft.com/office/drawing/2014/main" id="{D932ED77-D5D4-C1E0-27C4-50F26757D352}"/>
              </a:ext>
            </a:extLst>
          </p:cNvPr>
          <p:cNvSpPr>
            <a:spLocks noGrp="1" noChangeArrowheads="1"/>
          </p:cNvSpPr>
          <p:nvPr>
            <p:ph type="ctrTitle"/>
          </p:nvPr>
        </p:nvSpPr>
        <p:spPr bwMode="auto">
          <a:xfrm>
            <a:off x="53975" y="1494180"/>
            <a:ext cx="12051715" cy="56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lgn="ctr">
              <a:lnSpc>
                <a:spcPct val="107000"/>
              </a:lnSpc>
              <a:spcAft>
                <a:spcPts val="600"/>
              </a:spcAft>
              <a:buNone/>
            </a:pPr>
            <a:r>
              <a:rPr lang="en-US" sz="2400" b="1"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Reconnecting Through P3: Communications Updates and Future Opportunities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B2737168-07A9-B324-0E52-7FC14FBEFF6A}"/>
              </a:ext>
            </a:extLst>
          </p:cNvPr>
          <p:cNvPicPr>
            <a:picLocks noChangeAspect="1"/>
          </p:cNvPicPr>
          <p:nvPr/>
        </p:nvPicPr>
        <p:blipFill>
          <a:blip r:embed="rId3"/>
          <a:stretch>
            <a:fillRect/>
          </a:stretch>
        </p:blipFill>
        <p:spPr>
          <a:xfrm>
            <a:off x="9904843" y="5929585"/>
            <a:ext cx="2200847" cy="56088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B20F8A87-C393-F85F-53FC-82605C17187D}"/>
            </a:ext>
          </a:extLst>
        </p:cNvPr>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398CE66-8D34-7223-539A-CF82A75E1D2A}"/>
              </a:ext>
            </a:extLst>
          </p:cNvPr>
          <p:cNvCxnSpPr>
            <a:cxnSpLocks/>
          </p:cNvCxnSpPr>
          <p:nvPr/>
        </p:nvCxnSpPr>
        <p:spPr>
          <a:xfrm>
            <a:off x="25215" y="367534"/>
            <a:ext cx="12192000" cy="0"/>
          </a:xfrm>
          <a:prstGeom prst="line">
            <a:avLst/>
          </a:prstGeom>
          <a:ln w="12700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D10F9D7-26EE-6F78-604A-826F87326225}"/>
              </a:ext>
            </a:extLst>
          </p:cNvPr>
          <p:cNvCxnSpPr>
            <a:cxnSpLocks/>
          </p:cNvCxnSpPr>
          <p:nvPr/>
        </p:nvCxnSpPr>
        <p:spPr>
          <a:xfrm>
            <a:off x="0" y="6598004"/>
            <a:ext cx="12192000" cy="0"/>
          </a:xfrm>
          <a:prstGeom prst="line">
            <a:avLst/>
          </a:prstGeom>
          <a:ln w="127000" cmpd="thickThin">
            <a:solidFill>
              <a:srgbClr val="0000F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5F48050-FF6F-CCBA-240E-02B46667EB09}"/>
              </a:ext>
            </a:extLst>
          </p:cNvPr>
          <p:cNvSpPr txBox="1"/>
          <p:nvPr/>
        </p:nvSpPr>
        <p:spPr>
          <a:xfrm>
            <a:off x="0" y="532911"/>
            <a:ext cx="12192000" cy="14157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002060"/>
                </a:solidFill>
                <a:effectLst/>
                <a:uLnTx/>
                <a:uFillTx/>
                <a:latin typeface="Arial"/>
                <a:cs typeface="Arial"/>
                <a:sym typeface="Arial"/>
              </a:rPr>
              <a:t>But first…let’s break the ice: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600" b="1" dirty="0">
                <a:solidFill>
                  <a:srgbClr val="002060"/>
                </a:solidFill>
              </a:rPr>
              <a:t>Who is your favorite Muppet?</a:t>
            </a:r>
            <a:endParaRPr kumimoji="0" lang="en-US" sz="3600" b="1" i="0" u="none" strike="noStrike" kern="0" cap="none" spc="0" normalizeH="0" baseline="0" noProof="0" dirty="0">
              <a:ln>
                <a:noFill/>
              </a:ln>
              <a:solidFill>
                <a:srgbClr val="00206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Arial"/>
              <a:cs typeface="Arial"/>
              <a:sym typeface="Arial"/>
            </a:endParaRPr>
          </a:p>
        </p:txBody>
      </p:sp>
      <p:pic>
        <p:nvPicPr>
          <p:cNvPr id="10" name="Picture 9">
            <a:extLst>
              <a:ext uri="{FF2B5EF4-FFF2-40B4-BE49-F238E27FC236}">
                <a16:creationId xmlns:a16="http://schemas.microsoft.com/office/drawing/2014/main" id="{8D73E979-537A-2614-286E-43819DC5115C}"/>
              </a:ext>
            </a:extLst>
          </p:cNvPr>
          <p:cNvPicPr>
            <a:picLocks noChangeAspect="1"/>
          </p:cNvPicPr>
          <p:nvPr/>
        </p:nvPicPr>
        <p:blipFill>
          <a:blip r:embed="rId3"/>
          <a:stretch>
            <a:fillRect/>
          </a:stretch>
        </p:blipFill>
        <p:spPr>
          <a:xfrm>
            <a:off x="0" y="5900298"/>
            <a:ext cx="12077223" cy="749873"/>
          </a:xfrm>
          <a:prstGeom prst="rect">
            <a:avLst/>
          </a:prstGeom>
        </p:spPr>
      </p:pic>
      <p:pic>
        <p:nvPicPr>
          <p:cNvPr id="11" name="Picture 10" descr="Muppets cast and characters | Who's who in the Muppets? | Radio Times">
            <a:extLst>
              <a:ext uri="{FF2B5EF4-FFF2-40B4-BE49-F238E27FC236}">
                <a16:creationId xmlns:a16="http://schemas.microsoft.com/office/drawing/2014/main" id="{30D20F04-B2C4-23A3-44BD-905EDDDC7C93}"/>
              </a:ext>
            </a:extLst>
          </p:cNvPr>
          <p:cNvPicPr>
            <a:picLocks noChangeAspect="1"/>
          </p:cNvPicPr>
          <p:nvPr/>
        </p:nvPicPr>
        <p:blipFill>
          <a:blip r:embed="rId4"/>
          <a:stretch>
            <a:fillRect/>
          </a:stretch>
        </p:blipFill>
        <p:spPr>
          <a:xfrm>
            <a:off x="2770072" y="1885993"/>
            <a:ext cx="6651856" cy="4439096"/>
          </a:xfrm>
          <a:prstGeom prst="rect">
            <a:avLst/>
          </a:prstGeom>
        </p:spPr>
      </p:pic>
    </p:spTree>
    <p:extLst>
      <p:ext uri="{BB962C8B-B14F-4D97-AF65-F5344CB8AC3E}">
        <p14:creationId xmlns:p14="http://schemas.microsoft.com/office/powerpoint/2010/main" val="3762481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a:extLst>
            <a:ext uri="{FF2B5EF4-FFF2-40B4-BE49-F238E27FC236}">
              <a16:creationId xmlns:a16="http://schemas.microsoft.com/office/drawing/2014/main" id="{1EA8AC90-77B8-E368-855E-5FC33F4453B4}"/>
            </a:ext>
          </a:extLst>
        </p:cNvPr>
        <p:cNvGrpSpPr/>
        <p:nvPr/>
      </p:nvGrpSpPr>
      <p:grpSpPr>
        <a:xfrm>
          <a:off x="0" y="0"/>
          <a:ext cx="0" cy="0"/>
          <a:chOff x="0" y="0"/>
          <a:chExt cx="0" cy="0"/>
        </a:xfrm>
      </p:grpSpPr>
      <p:sp>
        <p:nvSpPr>
          <p:cNvPr id="91" name="Google Shape;91;p14">
            <a:extLst>
              <a:ext uri="{FF2B5EF4-FFF2-40B4-BE49-F238E27FC236}">
                <a16:creationId xmlns:a16="http://schemas.microsoft.com/office/drawing/2014/main" id="{157AD661-D305-52DB-3E7E-B15E9462A26D}"/>
              </a:ext>
            </a:extLst>
          </p:cNvPr>
          <p:cNvSpPr txBox="1">
            <a:spLocks noGrp="1"/>
          </p:cNvSpPr>
          <p:nvPr>
            <p:ph type="ctrTitle"/>
          </p:nvPr>
        </p:nvSpPr>
        <p:spPr>
          <a:xfrm>
            <a:off x="63750" y="177760"/>
            <a:ext cx="12051900" cy="7080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6000"/>
              <a:buFont typeface="Play"/>
              <a:buNone/>
            </a:pPr>
            <a:r>
              <a:rPr lang="en-US" sz="3600" b="1" dirty="0">
                <a:solidFill>
                  <a:srgbClr val="002060"/>
                </a:solidFill>
                <a:latin typeface="Arial"/>
                <a:cs typeface="Arial"/>
                <a:sym typeface="Arial"/>
              </a:rPr>
              <a:t>Today’s Agenda</a:t>
            </a:r>
            <a:endParaRPr sz="3600" b="1" dirty="0">
              <a:solidFill>
                <a:srgbClr val="002060"/>
              </a:solidFill>
              <a:latin typeface="Arial"/>
              <a:cs typeface="Arial"/>
              <a:sym typeface="Arial"/>
            </a:endParaRPr>
          </a:p>
        </p:txBody>
      </p:sp>
      <p:cxnSp>
        <p:nvCxnSpPr>
          <p:cNvPr id="2" name="Straight Connector 1">
            <a:extLst>
              <a:ext uri="{FF2B5EF4-FFF2-40B4-BE49-F238E27FC236}">
                <a16:creationId xmlns:a16="http://schemas.microsoft.com/office/drawing/2014/main" id="{C378CF85-56B2-D15A-B4AA-DC6A0190F0EC}"/>
              </a:ext>
            </a:extLst>
          </p:cNvPr>
          <p:cNvCxnSpPr>
            <a:cxnSpLocks/>
          </p:cNvCxnSpPr>
          <p:nvPr/>
        </p:nvCxnSpPr>
        <p:spPr>
          <a:xfrm>
            <a:off x="63750" y="882210"/>
            <a:ext cx="12192000" cy="0"/>
          </a:xfrm>
          <a:prstGeom prst="line">
            <a:avLst/>
          </a:prstGeom>
          <a:ln w="127000" cmpd="thickThin">
            <a:solidFill>
              <a:srgbClr val="0000FF"/>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B47E0BB-F4EE-ACA9-33D0-2AA37D89D0A6}"/>
              </a:ext>
            </a:extLst>
          </p:cNvPr>
          <p:cNvSpPr txBox="1"/>
          <p:nvPr/>
        </p:nvSpPr>
        <p:spPr>
          <a:xfrm>
            <a:off x="32710" y="6192560"/>
            <a:ext cx="1983467" cy="646331"/>
          </a:xfrm>
          <a:prstGeom prst="rect">
            <a:avLst/>
          </a:prstGeom>
          <a:noFill/>
        </p:spPr>
        <p:txBody>
          <a:bodyPr wrap="square" rtlCol="0">
            <a:spAutoFit/>
          </a:bodyPr>
          <a:lstStyle/>
          <a:p>
            <a:pPr algn="ctr"/>
            <a:endParaRPr lang="en-US" sz="1600" b="1" dirty="0">
              <a:solidFill>
                <a:srgbClr val="0000FF"/>
              </a:solidFill>
            </a:endParaRPr>
          </a:p>
          <a:p>
            <a:pPr algn="ctr"/>
            <a:r>
              <a:rPr lang="en-US" sz="2000" b="1" dirty="0">
                <a:solidFill>
                  <a:srgbClr val="002060"/>
                </a:solidFill>
              </a:rPr>
              <a:t>June 15, 2026</a:t>
            </a:r>
            <a:endParaRPr lang="en-US" sz="2000" dirty="0">
              <a:solidFill>
                <a:srgbClr val="002060"/>
              </a:solidFill>
            </a:endParaRPr>
          </a:p>
        </p:txBody>
      </p:sp>
      <p:pic>
        <p:nvPicPr>
          <p:cNvPr id="10" name="Picture 9">
            <a:extLst>
              <a:ext uri="{FF2B5EF4-FFF2-40B4-BE49-F238E27FC236}">
                <a16:creationId xmlns:a16="http://schemas.microsoft.com/office/drawing/2014/main" id="{B591BD28-35DA-BDEB-B2EB-AEE375FDE697}"/>
              </a:ext>
            </a:extLst>
          </p:cNvPr>
          <p:cNvPicPr>
            <a:picLocks noChangeAspect="1"/>
          </p:cNvPicPr>
          <p:nvPr/>
        </p:nvPicPr>
        <p:blipFill>
          <a:blip r:embed="rId3"/>
          <a:stretch>
            <a:fillRect/>
          </a:stretch>
        </p:blipFill>
        <p:spPr>
          <a:xfrm>
            <a:off x="9904843" y="6251870"/>
            <a:ext cx="2200847" cy="560881"/>
          </a:xfrm>
          <a:prstGeom prst="rect">
            <a:avLst/>
          </a:prstGeom>
        </p:spPr>
      </p:pic>
      <p:sp>
        <p:nvSpPr>
          <p:cNvPr id="4" name="TextBox 3">
            <a:extLst>
              <a:ext uri="{FF2B5EF4-FFF2-40B4-BE49-F238E27FC236}">
                <a16:creationId xmlns:a16="http://schemas.microsoft.com/office/drawing/2014/main" id="{15C4BA55-C93F-7D19-0F9C-96660A63166C}"/>
              </a:ext>
            </a:extLst>
          </p:cNvPr>
          <p:cNvSpPr txBox="1"/>
          <p:nvPr/>
        </p:nvSpPr>
        <p:spPr>
          <a:xfrm>
            <a:off x="1094282" y="1229194"/>
            <a:ext cx="10968411" cy="4493538"/>
          </a:xfrm>
          <a:prstGeom prst="rect">
            <a:avLst/>
          </a:prstGeom>
          <a:noFill/>
        </p:spPr>
        <p:txBody>
          <a:bodyPr wrap="square" rtlCol="0">
            <a:spAutoFit/>
          </a:bodyPr>
          <a:lstStyle/>
          <a:p>
            <a:pPr fontAlgn="base"/>
            <a:endParaRPr lang="en-US" sz="2200" dirty="0"/>
          </a:p>
          <a:p>
            <a:pPr marL="342900" indent="-342900" fontAlgn="base">
              <a:buFont typeface="Arial" panose="020B0604020202020204" pitchFamily="34" charset="0"/>
              <a:buChar char="•"/>
            </a:pPr>
            <a:r>
              <a:rPr lang="en-US" sz="2200" b="1" dirty="0"/>
              <a:t>Metrics and Continuous Improvement Tiger Team Update</a:t>
            </a:r>
            <a:r>
              <a:rPr lang="en-US" sz="2200" dirty="0"/>
              <a:t> – Ellen Brennan</a:t>
            </a:r>
          </a:p>
          <a:p>
            <a:pPr marL="342900" indent="-342900" fontAlgn="base">
              <a:buFont typeface="Arial" panose="020B0604020202020204" pitchFamily="34" charset="0"/>
              <a:buChar char="•"/>
            </a:pPr>
            <a:endParaRPr lang="en-US" sz="2200" dirty="0"/>
          </a:p>
          <a:p>
            <a:pPr marL="342900" indent="-342900" fontAlgn="base">
              <a:buFont typeface="Arial" panose="020B0604020202020204" pitchFamily="34" charset="0"/>
              <a:buChar char="•"/>
            </a:pPr>
            <a:r>
              <a:rPr lang="en-US" sz="2200" b="1" dirty="0"/>
              <a:t>Channels and Platforms Tiger Team Update</a:t>
            </a:r>
            <a:r>
              <a:rPr lang="en-US" sz="2200" dirty="0"/>
              <a:t> – Brie Farina</a:t>
            </a:r>
          </a:p>
          <a:p>
            <a:pPr marL="342900" indent="-342900" fontAlgn="base">
              <a:buFont typeface="Arial" panose="020B0604020202020204" pitchFamily="34" charset="0"/>
              <a:buChar char="•"/>
            </a:pPr>
            <a:endParaRPr lang="en-US" sz="2200" dirty="0"/>
          </a:p>
          <a:p>
            <a:pPr marL="342900" indent="-342900" fontAlgn="base">
              <a:buFont typeface="Arial" panose="020B0604020202020204" pitchFamily="34" charset="0"/>
              <a:buChar char="•"/>
            </a:pPr>
            <a:r>
              <a:rPr lang="en-US" sz="2200" b="1" dirty="0"/>
              <a:t>Astronaut Alessandra Update</a:t>
            </a:r>
            <a:r>
              <a:rPr lang="en-US" sz="2200" dirty="0"/>
              <a:t> – Kam Yee</a:t>
            </a:r>
          </a:p>
          <a:p>
            <a:pPr marL="342900" indent="-342900" fontAlgn="base">
              <a:buFont typeface="Arial" panose="020B0604020202020204" pitchFamily="34" charset="0"/>
              <a:buChar char="•"/>
            </a:pPr>
            <a:endParaRPr lang="en-US" sz="2200" b="1" dirty="0"/>
          </a:p>
          <a:p>
            <a:pPr marL="342900" indent="-342900" fontAlgn="base">
              <a:buFont typeface="Arial" panose="020B0604020202020204" pitchFamily="34" charset="0"/>
              <a:buChar char="•"/>
            </a:pPr>
            <a:r>
              <a:rPr lang="en-US" sz="2200" b="1" dirty="0"/>
              <a:t>SG Comms Working Group Pods Update</a:t>
            </a:r>
            <a:r>
              <a:rPr lang="en-US" sz="2200" dirty="0"/>
              <a:t> – Michelle Coe</a:t>
            </a:r>
          </a:p>
          <a:p>
            <a:pPr marL="342900" indent="-342900" fontAlgn="base">
              <a:buFont typeface="Arial" panose="020B0604020202020204" pitchFamily="34" charset="0"/>
              <a:buChar char="•"/>
            </a:pPr>
            <a:endParaRPr lang="en-US" sz="2200" b="1" dirty="0"/>
          </a:p>
          <a:p>
            <a:pPr marL="342900" indent="-342900" fontAlgn="base">
              <a:buFont typeface="Arial" panose="020B0604020202020204" pitchFamily="34" charset="0"/>
              <a:buChar char="•"/>
            </a:pPr>
            <a:r>
              <a:rPr lang="en-US" sz="2200" b="1" dirty="0"/>
              <a:t>Request for Future P3 Topics and Speakers</a:t>
            </a:r>
            <a:r>
              <a:rPr lang="en-US" sz="2200" dirty="0"/>
              <a:t> – Group Feedback</a:t>
            </a:r>
          </a:p>
          <a:p>
            <a:pPr marL="342900" indent="-342900" fontAlgn="base">
              <a:buFont typeface="Arial" panose="020B0604020202020204" pitchFamily="34" charset="0"/>
              <a:buChar char="•"/>
            </a:pPr>
            <a:endParaRPr lang="en-US" sz="2200" dirty="0"/>
          </a:p>
          <a:p>
            <a:pPr marL="342900" indent="-342900" fontAlgn="base">
              <a:buFont typeface="Arial" panose="020B0604020202020204" pitchFamily="34" charset="0"/>
              <a:buChar char="•"/>
            </a:pPr>
            <a:r>
              <a:rPr lang="en-US" sz="2200" b="1" dirty="0"/>
              <a:t>Final Wrap-Up and Open Discussion (not recorded)</a:t>
            </a:r>
            <a:r>
              <a:rPr lang="en-US" sz="2200" dirty="0"/>
              <a:t> – Remaining time</a:t>
            </a:r>
          </a:p>
          <a:p>
            <a:endParaRPr lang="en-US" sz="2200" dirty="0"/>
          </a:p>
        </p:txBody>
      </p:sp>
    </p:spTree>
    <p:extLst>
      <p:ext uri="{BB962C8B-B14F-4D97-AF65-F5344CB8AC3E}">
        <p14:creationId xmlns:p14="http://schemas.microsoft.com/office/powerpoint/2010/main" val="324063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a:extLst>
            <a:ext uri="{FF2B5EF4-FFF2-40B4-BE49-F238E27FC236}">
              <a16:creationId xmlns:a16="http://schemas.microsoft.com/office/drawing/2014/main" id="{1C33B01A-FCE9-A587-8252-811AF50FAB69}"/>
            </a:ext>
          </a:extLst>
        </p:cNvPr>
        <p:cNvGrpSpPr/>
        <p:nvPr/>
      </p:nvGrpSpPr>
      <p:grpSpPr>
        <a:xfrm>
          <a:off x="0" y="0"/>
          <a:ext cx="0" cy="0"/>
          <a:chOff x="0" y="0"/>
          <a:chExt cx="0" cy="0"/>
        </a:xfrm>
      </p:grpSpPr>
      <p:sp>
        <p:nvSpPr>
          <p:cNvPr id="91" name="Google Shape;91;p14">
            <a:extLst>
              <a:ext uri="{FF2B5EF4-FFF2-40B4-BE49-F238E27FC236}">
                <a16:creationId xmlns:a16="http://schemas.microsoft.com/office/drawing/2014/main" id="{54F24ABC-6A26-4C82-9812-1E5769E7AA56}"/>
              </a:ext>
            </a:extLst>
          </p:cNvPr>
          <p:cNvSpPr txBox="1">
            <a:spLocks noGrp="1"/>
          </p:cNvSpPr>
          <p:nvPr>
            <p:ph type="ctrTitle"/>
          </p:nvPr>
        </p:nvSpPr>
        <p:spPr>
          <a:xfrm>
            <a:off x="63750" y="267700"/>
            <a:ext cx="12051900" cy="7080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6000"/>
              <a:buFont typeface="Play"/>
              <a:buNone/>
            </a:pPr>
            <a:r>
              <a:rPr lang="en-US" sz="3600" b="1" dirty="0">
                <a:solidFill>
                  <a:srgbClr val="002060"/>
                </a:solidFill>
                <a:latin typeface="Arial"/>
                <a:cs typeface="Arial"/>
                <a:sym typeface="Arial"/>
              </a:rPr>
              <a:t>When Did the Comms Tiger Team Start?</a:t>
            </a:r>
            <a:endParaRPr sz="3600" b="1" dirty="0">
              <a:solidFill>
                <a:srgbClr val="002060"/>
              </a:solidFill>
              <a:latin typeface="Arial"/>
              <a:cs typeface="Arial"/>
              <a:sym typeface="Arial"/>
            </a:endParaRPr>
          </a:p>
        </p:txBody>
      </p:sp>
      <p:cxnSp>
        <p:nvCxnSpPr>
          <p:cNvPr id="2" name="Straight Connector 1">
            <a:extLst>
              <a:ext uri="{FF2B5EF4-FFF2-40B4-BE49-F238E27FC236}">
                <a16:creationId xmlns:a16="http://schemas.microsoft.com/office/drawing/2014/main" id="{F357A0B4-E6B2-537E-7974-EAB66E4583B3}"/>
              </a:ext>
            </a:extLst>
          </p:cNvPr>
          <p:cNvCxnSpPr>
            <a:cxnSpLocks/>
          </p:cNvCxnSpPr>
          <p:nvPr/>
        </p:nvCxnSpPr>
        <p:spPr>
          <a:xfrm>
            <a:off x="63750" y="919685"/>
            <a:ext cx="12192000" cy="0"/>
          </a:xfrm>
          <a:prstGeom prst="line">
            <a:avLst/>
          </a:prstGeom>
          <a:ln w="127000" cmpd="thickThin">
            <a:solidFill>
              <a:srgbClr val="0000FF"/>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1330FEA-5D6D-A4F3-BC37-78ED66A29A02}"/>
              </a:ext>
            </a:extLst>
          </p:cNvPr>
          <p:cNvSpPr txBox="1"/>
          <p:nvPr/>
        </p:nvSpPr>
        <p:spPr>
          <a:xfrm>
            <a:off x="32710" y="6192560"/>
            <a:ext cx="1983467" cy="646331"/>
          </a:xfrm>
          <a:prstGeom prst="rect">
            <a:avLst/>
          </a:prstGeom>
          <a:noFill/>
        </p:spPr>
        <p:txBody>
          <a:bodyPr wrap="square" rtlCol="0">
            <a:spAutoFit/>
          </a:bodyPr>
          <a:lstStyle/>
          <a:p>
            <a:pPr algn="ctr"/>
            <a:endParaRPr lang="en-US" sz="1600" b="1" dirty="0">
              <a:solidFill>
                <a:srgbClr val="0000FF"/>
              </a:solidFill>
            </a:endParaRPr>
          </a:p>
          <a:p>
            <a:pPr algn="ctr"/>
            <a:r>
              <a:rPr lang="en-US" sz="2000" b="1" dirty="0">
                <a:solidFill>
                  <a:srgbClr val="002060"/>
                </a:solidFill>
              </a:rPr>
              <a:t>June 15, 2026</a:t>
            </a:r>
            <a:endParaRPr lang="en-US" sz="2000" dirty="0">
              <a:solidFill>
                <a:srgbClr val="002060"/>
              </a:solidFill>
            </a:endParaRPr>
          </a:p>
        </p:txBody>
      </p:sp>
      <p:pic>
        <p:nvPicPr>
          <p:cNvPr id="10" name="Picture 9">
            <a:extLst>
              <a:ext uri="{FF2B5EF4-FFF2-40B4-BE49-F238E27FC236}">
                <a16:creationId xmlns:a16="http://schemas.microsoft.com/office/drawing/2014/main" id="{ACBAF445-4209-73E9-FCB8-0A0EB6FF42D1}"/>
              </a:ext>
            </a:extLst>
          </p:cNvPr>
          <p:cNvPicPr>
            <a:picLocks noChangeAspect="1"/>
          </p:cNvPicPr>
          <p:nvPr/>
        </p:nvPicPr>
        <p:blipFill>
          <a:blip r:embed="rId3"/>
          <a:stretch>
            <a:fillRect/>
          </a:stretch>
        </p:blipFill>
        <p:spPr>
          <a:xfrm>
            <a:off x="9904843" y="6251870"/>
            <a:ext cx="2200847" cy="560881"/>
          </a:xfrm>
          <a:prstGeom prst="rect">
            <a:avLst/>
          </a:prstGeom>
        </p:spPr>
      </p:pic>
      <p:graphicFrame>
        <p:nvGraphicFramePr>
          <p:cNvPr id="3" name="Table 2">
            <a:extLst>
              <a:ext uri="{FF2B5EF4-FFF2-40B4-BE49-F238E27FC236}">
                <a16:creationId xmlns:a16="http://schemas.microsoft.com/office/drawing/2014/main" id="{34A01A12-E869-3496-9163-C3980458DBC5}"/>
              </a:ext>
            </a:extLst>
          </p:cNvPr>
          <p:cNvGraphicFramePr>
            <a:graphicFrameLocks noGrp="1"/>
          </p:cNvGraphicFramePr>
          <p:nvPr>
            <p:extLst>
              <p:ext uri="{D42A27DB-BD31-4B8C-83A1-F6EECF244321}">
                <p14:modId xmlns:p14="http://schemas.microsoft.com/office/powerpoint/2010/main" val="2145705213"/>
              </p:ext>
            </p:extLst>
          </p:nvPr>
        </p:nvGraphicFramePr>
        <p:xfrm>
          <a:off x="1710073" y="5355692"/>
          <a:ext cx="5025609" cy="2236470"/>
        </p:xfrm>
        <a:graphic>
          <a:graphicData uri="http://schemas.openxmlformats.org/drawingml/2006/table">
            <a:tbl>
              <a:tblPr/>
              <a:tblGrid>
                <a:gridCol w="1873709">
                  <a:extLst>
                    <a:ext uri="{9D8B030D-6E8A-4147-A177-3AD203B41FA5}">
                      <a16:colId xmlns:a16="http://schemas.microsoft.com/office/drawing/2014/main" val="2071885119"/>
                    </a:ext>
                  </a:extLst>
                </a:gridCol>
                <a:gridCol w="3151900">
                  <a:extLst>
                    <a:ext uri="{9D8B030D-6E8A-4147-A177-3AD203B41FA5}">
                      <a16:colId xmlns:a16="http://schemas.microsoft.com/office/drawing/2014/main" val="1278368464"/>
                    </a:ext>
                  </a:extLst>
                </a:gridCol>
              </a:tblGrid>
              <a:tr h="0">
                <a:tc>
                  <a:txBody>
                    <a:bodyPr/>
                    <a:lstStyle/>
                    <a:p>
                      <a:pPr fontAlgn="t">
                        <a:buNone/>
                      </a:pPr>
                      <a:endParaRPr lang="en-US" dirty="0">
                        <a:effectLst/>
                      </a:endParaRPr>
                    </a:p>
                  </a:txBody>
                  <a:tcPr marL="0" marR="95250" marT="0" marB="142875">
                    <a:lnL>
                      <a:noFill/>
                    </a:lnL>
                    <a:lnR w="12700" cap="flat" cmpd="sng" algn="ctr">
                      <a:solidFill>
                        <a:srgbClr val="C7C7C7"/>
                      </a:solidFill>
                      <a:prstDash val="solid"/>
                      <a:round/>
                      <a:headEnd type="none" w="med" len="med"/>
                      <a:tailEnd type="none" w="med" len="med"/>
                    </a:lnR>
                    <a:lnT>
                      <a:noFill/>
                    </a:lnT>
                    <a:lnB>
                      <a:noFill/>
                    </a:lnB>
                    <a:noFill/>
                  </a:tcPr>
                </a:tc>
                <a:tc>
                  <a:txBody>
                    <a:bodyPr/>
                    <a:lstStyle/>
                    <a:p>
                      <a:pPr marL="0" marR="0" fontAlgn="t">
                        <a:lnSpc>
                          <a:spcPts val="1200"/>
                        </a:lnSpc>
                        <a:buNone/>
                      </a:pPr>
                      <a:r>
                        <a:rPr lang="en-US" sz="1000" b="1" dirty="0">
                          <a:solidFill>
                            <a:srgbClr val="005CA9"/>
                          </a:solidFill>
                          <a:effectLst/>
                          <a:latin typeface="Arial" panose="020B0604020202020204" pitchFamily="34" charset="0"/>
                        </a:rPr>
                        <a:t>Gamaliel Cherry, Ph.D.</a:t>
                      </a:r>
                      <a:endParaRPr lang="en-US" sz="1100" dirty="0">
                        <a:effectLst/>
                        <a:latin typeface="Calibri" panose="020F0502020204030204" pitchFamily="34" charset="0"/>
                      </a:endParaRPr>
                    </a:p>
                    <a:p>
                      <a:pPr marL="0" marR="0" fontAlgn="t">
                        <a:lnSpc>
                          <a:spcPts val="1200"/>
                        </a:lnSpc>
                        <a:buNone/>
                      </a:pPr>
                      <a:r>
                        <a:rPr lang="en-US" sz="800" b="1" dirty="0">
                          <a:solidFill>
                            <a:srgbClr val="4472C4"/>
                          </a:solidFill>
                          <a:effectLst/>
                          <a:latin typeface="Arial" panose="020B0604020202020204" pitchFamily="34" charset="0"/>
                        </a:rPr>
                        <a:t>[GUH] + [MAY] + [LEE] + [UHL]</a:t>
                      </a:r>
                      <a:r>
                        <a:rPr lang="en-US" sz="1200" dirty="0">
                          <a:solidFill>
                            <a:srgbClr val="202124"/>
                          </a:solidFill>
                          <a:effectLst/>
                          <a:latin typeface="Roboto" panose="02000000000000000000" pitchFamily="2" charset="0"/>
                        </a:rPr>
                        <a:t> </a:t>
                      </a:r>
                      <a:br>
                        <a:rPr lang="en-US" sz="1200" dirty="0">
                          <a:solidFill>
                            <a:srgbClr val="000000"/>
                          </a:solidFill>
                          <a:effectLst/>
                          <a:latin typeface="Arial" panose="020B0604020202020204" pitchFamily="34" charset="0"/>
                        </a:rPr>
                      </a:br>
                      <a:r>
                        <a:rPr lang="en-US" sz="1000" dirty="0">
                          <a:solidFill>
                            <a:srgbClr val="000000"/>
                          </a:solidFill>
                          <a:effectLst/>
                          <a:latin typeface="Arial" panose="020B0604020202020204" pitchFamily="34" charset="0"/>
                        </a:rPr>
                        <a:t>Project Manager, Space Grant</a:t>
                      </a:r>
                      <a:endParaRPr lang="en-US" sz="1100" dirty="0">
                        <a:effectLst/>
                        <a:latin typeface="Calibri" panose="020F0502020204030204" pitchFamily="34" charset="0"/>
                      </a:endParaRPr>
                    </a:p>
                    <a:p>
                      <a:pPr marL="0" marR="0" fontAlgn="t">
                        <a:lnSpc>
                          <a:spcPts val="1200"/>
                        </a:lnSpc>
                        <a:buNone/>
                      </a:pPr>
                      <a:r>
                        <a:rPr lang="en-US" sz="900" dirty="0">
                          <a:solidFill>
                            <a:srgbClr val="000000"/>
                          </a:solidFill>
                          <a:effectLst/>
                          <a:latin typeface="Arial" panose="020B0604020202020204" pitchFamily="34" charset="0"/>
                        </a:rPr>
                        <a:t> </a:t>
                      </a:r>
                      <a:endParaRPr lang="en-US" sz="1100" dirty="0">
                        <a:effectLst/>
                        <a:latin typeface="Calibri" panose="020F0502020204030204" pitchFamily="34" charset="0"/>
                      </a:endParaRPr>
                    </a:p>
                    <a:p>
                      <a:pPr marL="0" marR="0" fontAlgn="t">
                        <a:lnSpc>
                          <a:spcPts val="1200"/>
                        </a:lnSpc>
                        <a:buNone/>
                      </a:pPr>
                      <a:r>
                        <a:rPr lang="en-US" sz="900" dirty="0">
                          <a:solidFill>
                            <a:srgbClr val="000000"/>
                          </a:solidFill>
                          <a:effectLst/>
                          <a:latin typeface="Arial" panose="020B0604020202020204" pitchFamily="34" charset="0"/>
                        </a:rPr>
                        <a:t>E</a:t>
                      </a:r>
                      <a:r>
                        <a:rPr lang="en-US" sz="900" b="1" dirty="0">
                          <a:solidFill>
                            <a:srgbClr val="000000"/>
                          </a:solidFill>
                          <a:effectLst/>
                          <a:latin typeface="Arial" panose="020B0604020202020204" pitchFamily="34" charset="0"/>
                        </a:rPr>
                        <a:t>:</a:t>
                      </a:r>
                      <a:r>
                        <a:rPr lang="en-US" sz="900" dirty="0">
                          <a:solidFill>
                            <a:srgbClr val="000000"/>
                          </a:solidFill>
                          <a:effectLst/>
                          <a:latin typeface="Arial" panose="020B0604020202020204" pitchFamily="34" charset="0"/>
                        </a:rPr>
                        <a:t> </a:t>
                      </a:r>
                      <a:r>
                        <a:rPr lang="en-US" sz="900" u="sng" dirty="0">
                          <a:solidFill>
                            <a:srgbClr val="467886"/>
                          </a:solidFill>
                          <a:effectLst/>
                          <a:latin typeface="Arial" panose="020B0604020202020204" pitchFamily="34" charset="0"/>
                          <a:hlinkClick r:id="rId4"/>
                        </a:rPr>
                        <a:t>Gamaliel.r.cherry@nasa.gov</a:t>
                      </a:r>
                      <a:br>
                        <a:rPr lang="en-US" sz="900" dirty="0">
                          <a:solidFill>
                            <a:srgbClr val="000000"/>
                          </a:solidFill>
                          <a:effectLst/>
                          <a:latin typeface="Arial" panose="020B0604020202020204" pitchFamily="34" charset="0"/>
                        </a:rPr>
                      </a:br>
                      <a:r>
                        <a:rPr lang="en-US" sz="900" dirty="0">
                          <a:solidFill>
                            <a:srgbClr val="000000"/>
                          </a:solidFill>
                          <a:effectLst/>
                          <a:latin typeface="Arial" panose="020B0604020202020204" pitchFamily="34" charset="0"/>
                        </a:rPr>
                        <a:t>P</a:t>
                      </a:r>
                      <a:r>
                        <a:rPr lang="en-US" sz="900" b="1" dirty="0">
                          <a:solidFill>
                            <a:srgbClr val="000000"/>
                          </a:solidFill>
                          <a:effectLst/>
                          <a:latin typeface="Arial" panose="020B0604020202020204" pitchFamily="34" charset="0"/>
                        </a:rPr>
                        <a:t>:</a:t>
                      </a:r>
                      <a:r>
                        <a:rPr lang="en-US" sz="900" dirty="0">
                          <a:solidFill>
                            <a:srgbClr val="000000"/>
                          </a:solidFill>
                          <a:effectLst/>
                          <a:latin typeface="Arial" panose="020B0604020202020204" pitchFamily="34" charset="0"/>
                        </a:rPr>
                        <a:t> 757-506-4095</a:t>
                      </a:r>
                      <a:br>
                        <a:rPr lang="en-US" sz="900" dirty="0">
                          <a:solidFill>
                            <a:srgbClr val="000000"/>
                          </a:solidFill>
                          <a:effectLst/>
                          <a:latin typeface="Arial" panose="020B0604020202020204" pitchFamily="34" charset="0"/>
                        </a:rPr>
                      </a:br>
                      <a:br>
                        <a:rPr lang="en-US" sz="1000" dirty="0">
                          <a:solidFill>
                            <a:srgbClr val="000000"/>
                          </a:solidFill>
                          <a:effectLst/>
                          <a:latin typeface="Arial" panose="020B0604020202020204" pitchFamily="34" charset="0"/>
                        </a:rPr>
                      </a:br>
                      <a:r>
                        <a:rPr lang="en-US" sz="900" b="1" dirty="0">
                          <a:solidFill>
                            <a:srgbClr val="000000"/>
                          </a:solidFill>
                          <a:effectLst/>
                          <a:latin typeface="Arial" panose="020B0604020202020204" pitchFamily="34" charset="0"/>
                        </a:rPr>
                        <a:t>NASA Office of STEM Engagement</a:t>
                      </a:r>
                      <a:br>
                        <a:rPr lang="en-US" sz="900" dirty="0">
                          <a:solidFill>
                            <a:srgbClr val="000000"/>
                          </a:solidFill>
                          <a:effectLst/>
                          <a:latin typeface="Arial" panose="020B0604020202020204" pitchFamily="34" charset="0"/>
                        </a:rPr>
                      </a:br>
                      <a:r>
                        <a:rPr lang="en-US" sz="1000" dirty="0">
                          <a:effectLst/>
                          <a:latin typeface="Calibri" panose="020F0502020204030204" pitchFamily="34" charset="0"/>
                        </a:rPr>
                        <a:t>Johnson Space Center</a:t>
                      </a:r>
                      <a:endParaRPr lang="en-US" sz="1100" dirty="0">
                        <a:effectLst/>
                        <a:latin typeface="Calibri" panose="020F0502020204030204" pitchFamily="34" charset="0"/>
                      </a:endParaRPr>
                    </a:p>
                  </a:txBody>
                  <a:tcPr marL="142875" marR="0" marT="0" marB="142875">
                    <a:lnL w="12700" cap="flat" cmpd="sng" algn="ctr">
                      <a:solidFill>
                        <a:srgbClr val="C7C7C7"/>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407892346"/>
                  </a:ext>
                </a:extLst>
              </a:tr>
              <a:tr h="0">
                <a:tc>
                  <a:txBody>
                    <a:bodyPr/>
                    <a:lstStyle/>
                    <a:p>
                      <a:pPr>
                        <a:buNone/>
                      </a:pPr>
                      <a:endParaRPr lang="en-US">
                        <a:effectLst/>
                      </a:endParaRPr>
                    </a:p>
                  </a:txBody>
                  <a:tcPr marL="0" marR="0" marT="0" marB="0" anchor="ctr">
                    <a:lnL>
                      <a:noFill/>
                    </a:lnL>
                    <a:lnR>
                      <a:noFill/>
                    </a:lnR>
                    <a:lnT>
                      <a:noFill/>
                    </a:lnT>
                    <a:lnB>
                      <a:noFill/>
                    </a:lnB>
                    <a:noFill/>
                  </a:tcPr>
                </a:tc>
                <a:tc>
                  <a:txBody>
                    <a:bodyPr/>
                    <a:lstStyle/>
                    <a:p>
                      <a:pPr>
                        <a:buNone/>
                      </a:pPr>
                      <a:endParaRPr lang="en-US">
                        <a:effectLst/>
                      </a:endParaRPr>
                    </a:p>
                  </a:txBody>
                  <a:tcPr marL="0" marR="0" marT="0" marB="0" anchor="ctr">
                    <a:lnL>
                      <a:noFill/>
                    </a:lnL>
                    <a:lnR>
                      <a:noFill/>
                    </a:lnR>
                    <a:lnT>
                      <a:noFill/>
                    </a:lnT>
                    <a:lnB>
                      <a:noFill/>
                    </a:lnB>
                    <a:noFill/>
                  </a:tcPr>
                </a:tc>
                <a:extLst>
                  <a:ext uri="{0D108BD9-81ED-4DB2-BD59-A6C34878D82A}">
                    <a16:rowId xmlns:a16="http://schemas.microsoft.com/office/drawing/2014/main" val="722330474"/>
                  </a:ext>
                </a:extLst>
              </a:tr>
              <a:tr h="0">
                <a:tc>
                  <a:txBody>
                    <a:bodyPr/>
                    <a:lstStyle/>
                    <a:p>
                      <a:pPr marL="0" marR="0" algn="ctr">
                        <a:buNone/>
                      </a:pPr>
                      <a:endParaRPr lang="en-US" sz="1100" dirty="0">
                        <a:effectLst/>
                        <a:latin typeface="Calibri" panose="020F0502020204030204" pitchFamily="34" charset="0"/>
                      </a:endParaRPr>
                    </a:p>
                  </a:txBody>
                  <a:tcPr marL="0" marR="0" marT="0" marB="0" anchor="ctr">
                    <a:lnL>
                      <a:noFill/>
                    </a:lnL>
                    <a:lnR w="12700" cap="flat" cmpd="sng" algn="ctr">
                      <a:solidFill>
                        <a:srgbClr val="C7C7C7"/>
                      </a:solidFill>
                      <a:prstDash val="solid"/>
                      <a:round/>
                      <a:headEnd type="none" w="med" len="med"/>
                      <a:tailEnd type="none" w="med" len="med"/>
                    </a:lnR>
                    <a:lnT>
                      <a:noFill/>
                    </a:lnT>
                    <a:lnB>
                      <a:noFill/>
                    </a:lnB>
                    <a:noFill/>
                  </a:tcPr>
                </a:tc>
                <a:tc>
                  <a:txBody>
                    <a:bodyPr/>
                    <a:lstStyle/>
                    <a:p>
                      <a:pPr fontAlgn="t">
                        <a:buNone/>
                      </a:pPr>
                      <a:endParaRPr lang="en-US">
                        <a:effectLst/>
                      </a:endParaRPr>
                    </a:p>
                  </a:txBody>
                  <a:tcPr marL="142875" marR="0" marT="0" marB="142875">
                    <a:lnL w="12700" cap="flat" cmpd="sng" algn="ctr">
                      <a:solidFill>
                        <a:srgbClr val="C7C7C7"/>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734396115"/>
                  </a:ext>
                </a:extLst>
              </a:tr>
              <a:tr h="0">
                <a:tc>
                  <a:txBody>
                    <a:bodyPr/>
                    <a:lstStyle/>
                    <a:p>
                      <a:pPr marL="0" marR="0" fontAlgn="b">
                        <a:buNone/>
                      </a:pPr>
                      <a:r>
                        <a:rPr lang="en-US" sz="1000">
                          <a:effectLst/>
                          <a:latin typeface="Arial" panose="020B0604020202020204" pitchFamily="34" charset="0"/>
                        </a:rPr>
                        <a:t>    </a:t>
                      </a:r>
                      <a:endParaRPr lang="en-US" sz="1100">
                        <a:effectLst/>
                        <a:latin typeface="Calibri" panose="020F0502020204030204" pitchFamily="34" charset="0"/>
                      </a:endParaRPr>
                    </a:p>
                  </a:txBody>
                  <a:tcPr marL="0" marR="95250" marT="0" marB="0" anchor="b">
                    <a:lnL>
                      <a:noFill/>
                    </a:lnL>
                    <a:lnR w="12700" cap="flat" cmpd="sng" algn="ctr">
                      <a:solidFill>
                        <a:srgbClr val="C7C7C7"/>
                      </a:solidFill>
                      <a:prstDash val="solid"/>
                      <a:round/>
                      <a:headEnd type="none" w="med" len="med"/>
                      <a:tailEnd type="none" w="med" len="med"/>
                    </a:lnR>
                    <a:lnT>
                      <a:noFill/>
                    </a:lnT>
                    <a:lnB>
                      <a:noFill/>
                    </a:lnB>
                    <a:noFill/>
                  </a:tcPr>
                </a:tc>
                <a:tc>
                  <a:txBody>
                    <a:bodyPr/>
                    <a:lstStyle/>
                    <a:p>
                      <a:pPr marL="0" marR="0">
                        <a:buNone/>
                      </a:pPr>
                      <a:r>
                        <a:rPr lang="en-US" sz="1000" b="1" u="sng" dirty="0">
                          <a:solidFill>
                            <a:srgbClr val="0000E3"/>
                          </a:solidFill>
                          <a:effectLst/>
                          <a:latin typeface="Arial" panose="020B0604020202020204" pitchFamily="34" charset="0"/>
                          <a:hlinkClick r:id="rId5"/>
                        </a:rPr>
                        <a:t>stem.nasa.gov</a:t>
                      </a:r>
                      <a:endParaRPr lang="en-US" sz="1100" dirty="0">
                        <a:effectLst/>
                        <a:latin typeface="Calibri" panose="020F0502020204030204" pitchFamily="34" charset="0"/>
                      </a:endParaRPr>
                    </a:p>
                  </a:txBody>
                  <a:tcPr marL="142875" marR="0" marT="0" marB="0" anchor="ctr">
                    <a:lnL w="12700" cap="flat" cmpd="sng" algn="ctr">
                      <a:solidFill>
                        <a:srgbClr val="C7C7C7"/>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673976306"/>
                  </a:ext>
                </a:extLst>
              </a:tr>
            </a:tbl>
          </a:graphicData>
        </a:graphic>
      </p:graphicFrame>
      <p:sp>
        <p:nvSpPr>
          <p:cNvPr id="6" name="TextBox 5">
            <a:extLst>
              <a:ext uri="{FF2B5EF4-FFF2-40B4-BE49-F238E27FC236}">
                <a16:creationId xmlns:a16="http://schemas.microsoft.com/office/drawing/2014/main" id="{973C96BD-9AB4-AF11-100B-4ED3CA81C3F1}"/>
              </a:ext>
            </a:extLst>
          </p:cNvPr>
          <p:cNvSpPr txBox="1"/>
          <p:nvPr/>
        </p:nvSpPr>
        <p:spPr>
          <a:xfrm>
            <a:off x="1024443" y="1132517"/>
            <a:ext cx="10590551" cy="6017032"/>
          </a:xfrm>
          <a:prstGeom prst="rect">
            <a:avLst/>
          </a:prstGeom>
          <a:noFill/>
        </p:spPr>
        <p:txBody>
          <a:bodyPr wrap="square">
            <a:spAutoFit/>
          </a:bodyPr>
          <a:lstStyle/>
          <a:p>
            <a:pPr marL="0" marR="0">
              <a:buNone/>
            </a:pPr>
            <a:r>
              <a:rPr lang="en-US" sz="1600" dirty="0">
                <a:effectLst/>
                <a:latin typeface="Calibri" panose="020F0502020204030204" pitchFamily="34" charset="0"/>
              </a:rPr>
              <a:t>February 2, 2026</a:t>
            </a:r>
          </a:p>
          <a:p>
            <a:pPr marL="0" marR="0">
              <a:buNone/>
            </a:pPr>
            <a:endParaRPr lang="en-US" sz="1600" dirty="0">
              <a:effectLst/>
              <a:latin typeface="Calibri" panose="020F0502020204030204" pitchFamily="34" charset="0"/>
            </a:endParaRPr>
          </a:p>
          <a:p>
            <a:pPr marL="0" marR="0">
              <a:buNone/>
            </a:pPr>
            <a:r>
              <a:rPr lang="en-US" sz="1600" dirty="0">
                <a:effectLst/>
                <a:latin typeface="Calibri" panose="020F0502020204030204" pitchFamily="34" charset="0"/>
              </a:rPr>
              <a:t>Team,</a:t>
            </a:r>
          </a:p>
          <a:p>
            <a:pPr marL="0" marR="0">
              <a:buNone/>
            </a:pPr>
            <a:r>
              <a:rPr lang="en-US" sz="1600" dirty="0">
                <a:effectLst/>
                <a:latin typeface="Calibri" panose="020F0502020204030204" pitchFamily="34" charset="0"/>
              </a:rPr>
              <a:t> </a:t>
            </a:r>
          </a:p>
          <a:p>
            <a:pPr marL="0" marR="0">
              <a:buNone/>
            </a:pPr>
            <a:r>
              <a:rPr lang="en-US" sz="1600" dirty="0">
                <a:effectLst/>
                <a:latin typeface="Calibri" panose="020F0502020204030204" pitchFamily="34" charset="0"/>
              </a:rPr>
              <a:t>We’re standing up a </a:t>
            </a:r>
            <a:r>
              <a:rPr lang="en-US" sz="1600" b="1" dirty="0">
                <a:effectLst/>
                <a:latin typeface="Calibri" panose="020F0502020204030204" pitchFamily="34" charset="0"/>
              </a:rPr>
              <a:t>Space Grant External Communications Tiger Team</a:t>
            </a:r>
            <a:r>
              <a:rPr lang="en-US" sz="1600" dirty="0">
                <a:effectLst/>
                <a:latin typeface="Calibri" panose="020F0502020204030204" pitchFamily="34" charset="0"/>
              </a:rPr>
              <a:t> to help us tell the Space Grant story more clearly, consistently, and powerfully—across campuses, consortia, NASA, and our broader partners. I will </a:t>
            </a:r>
            <a:r>
              <a:rPr lang="en-US" sz="1600" b="1" i="1" dirty="0">
                <a:effectLst/>
                <a:latin typeface="Calibri" panose="020F0502020204030204" pitchFamily="34" charset="0"/>
              </a:rPr>
              <a:t>work closely</a:t>
            </a:r>
            <a:r>
              <a:rPr lang="en-US" sz="1600" dirty="0">
                <a:effectLst/>
                <a:latin typeface="Calibri" panose="020F0502020204030204" pitchFamily="34" charset="0"/>
              </a:rPr>
              <a:t> with Coleen to ensure there is no conflict with the existing internal communications group.</a:t>
            </a:r>
          </a:p>
          <a:p>
            <a:pPr marL="0" marR="0">
              <a:buNone/>
            </a:pPr>
            <a:r>
              <a:rPr lang="en-US" sz="1600" dirty="0">
                <a:effectLst/>
                <a:latin typeface="Calibri" panose="020F0502020204030204" pitchFamily="34" charset="0"/>
              </a:rPr>
              <a:t> </a:t>
            </a:r>
          </a:p>
          <a:p>
            <a:pPr marL="0" marR="0">
              <a:buNone/>
            </a:pPr>
            <a:r>
              <a:rPr lang="en-US" sz="1600" b="1" dirty="0">
                <a:effectLst/>
                <a:latin typeface="Calibri" panose="020F0502020204030204" pitchFamily="34" charset="0"/>
              </a:rPr>
              <a:t>Mission</a:t>
            </a:r>
            <a:endParaRPr lang="en-US" sz="1600" dirty="0">
              <a:effectLst/>
              <a:latin typeface="Calibri" panose="020F0502020204030204" pitchFamily="34" charset="0"/>
            </a:endParaRPr>
          </a:p>
          <a:p>
            <a:pPr marL="0" marR="0">
              <a:buNone/>
            </a:pPr>
            <a:r>
              <a:rPr lang="en-US" sz="1600" dirty="0">
                <a:effectLst/>
                <a:latin typeface="Calibri" panose="020F0502020204030204" pitchFamily="34" charset="0"/>
              </a:rPr>
              <a:t>This small, focused group will develop a strategy that will help shape key messages, lift success stories from across the network, and make sure our impact on students, faculty, and communities across the country is visible and compelling.  We will develop new tools we all can use for success.</a:t>
            </a:r>
          </a:p>
          <a:p>
            <a:pPr marL="0" marR="0">
              <a:buNone/>
            </a:pPr>
            <a:r>
              <a:rPr lang="en-US" sz="1600" dirty="0">
                <a:effectLst/>
                <a:latin typeface="Calibri" panose="020F0502020204030204" pitchFamily="34" charset="0"/>
              </a:rPr>
              <a:t> </a:t>
            </a:r>
          </a:p>
          <a:p>
            <a:pPr marL="0" marR="0">
              <a:buNone/>
            </a:pPr>
            <a:r>
              <a:rPr lang="en-US" sz="1600" dirty="0">
                <a:effectLst/>
                <a:latin typeface="Calibri" panose="020F0502020204030204" pitchFamily="34" charset="0"/>
              </a:rPr>
              <a:t>If you’re excited about storytelling, branding, outreach, or just have strong ideas about how Space Grant should show up to the US, we’d love to hear from you. Please reach out to </a:t>
            </a:r>
            <a:r>
              <a:rPr lang="en-US" sz="1600" b="1" dirty="0">
                <a:effectLst/>
                <a:latin typeface="Calibri" panose="020F0502020204030204" pitchFamily="34" charset="0"/>
              </a:rPr>
              <a:t>me </a:t>
            </a:r>
            <a:r>
              <a:rPr lang="en-US" sz="1600" dirty="0">
                <a:effectLst/>
                <a:latin typeface="Calibri" panose="020F0502020204030204" pitchFamily="34" charset="0"/>
              </a:rPr>
              <a:t>via email by your </a:t>
            </a:r>
            <a:r>
              <a:rPr lang="en-US" sz="1600" b="1" dirty="0">
                <a:effectLst/>
                <a:latin typeface="Calibri" panose="020F0502020204030204" pitchFamily="34" charset="0"/>
              </a:rPr>
              <a:t>COB on February 6, 2026</a:t>
            </a:r>
            <a:r>
              <a:rPr lang="en-US" sz="1600" dirty="0">
                <a:effectLst/>
                <a:latin typeface="Calibri" panose="020F0502020204030204" pitchFamily="34" charset="0"/>
              </a:rPr>
              <a:t> to be considered for the Communications Tiger Team.</a:t>
            </a:r>
          </a:p>
          <a:p>
            <a:pPr marL="0" marR="0">
              <a:buNone/>
            </a:pPr>
            <a:r>
              <a:rPr lang="en-US" sz="1400" dirty="0">
                <a:effectLst/>
                <a:latin typeface="Calibri" panose="020F0502020204030204" pitchFamily="34" charset="0"/>
              </a:rPr>
              <a:t> </a:t>
            </a:r>
          </a:p>
          <a:p>
            <a:pPr marL="0" marR="0">
              <a:buNone/>
            </a:pPr>
            <a:r>
              <a:rPr lang="en-US" sz="1400" dirty="0">
                <a:effectLst/>
                <a:latin typeface="Calibri" panose="020F0502020204030204" pitchFamily="34" charset="0"/>
              </a:rPr>
              <a:t>Best,</a:t>
            </a:r>
          </a:p>
          <a:p>
            <a:pPr marL="0" marR="0">
              <a:buNone/>
            </a:pPr>
            <a:r>
              <a:rPr lang="en-US" sz="1400" dirty="0">
                <a:effectLst/>
                <a:latin typeface="Calibri" panose="020F0502020204030204" pitchFamily="34" charset="0"/>
              </a:rPr>
              <a:t> </a:t>
            </a:r>
          </a:p>
          <a:p>
            <a:pPr marL="0" marR="0">
              <a:buNone/>
            </a:pPr>
            <a:r>
              <a:rPr lang="en-US" sz="1600" dirty="0">
                <a:effectLst/>
                <a:latin typeface="Calibri" panose="020F0502020204030204" pitchFamily="34" charset="0"/>
              </a:rPr>
              <a:t> </a:t>
            </a:r>
            <a:endParaRPr lang="en-US" sz="1400" dirty="0">
              <a:effectLst/>
              <a:latin typeface="Calibri" panose="020F0502020204030204" pitchFamily="34" charset="0"/>
            </a:endParaRPr>
          </a:p>
          <a:p>
            <a:pPr marL="0" marR="0" fontAlgn="t">
              <a:lnSpc>
                <a:spcPts val="1200"/>
              </a:lnSpc>
              <a:buNone/>
            </a:pPr>
            <a:br>
              <a:rPr lang="en-US" sz="1600" dirty="0">
                <a:solidFill>
                  <a:srgbClr val="000000"/>
                </a:solidFill>
                <a:effectLst/>
                <a:latin typeface="Arial" panose="020B0604020202020204" pitchFamily="34" charset="0"/>
              </a:rPr>
            </a:br>
            <a:endParaRPr lang="en-US" sz="1400" dirty="0">
              <a:effectLst/>
              <a:latin typeface="Calibri" panose="020F0502020204030204" pitchFamily="34" charset="0"/>
            </a:endParaRPr>
          </a:p>
          <a:p>
            <a:pPr marL="0" marR="0" fontAlgn="t">
              <a:lnSpc>
                <a:spcPts val="1200"/>
              </a:lnSpc>
              <a:buNone/>
            </a:pPr>
            <a:br>
              <a:rPr lang="en-US" sz="1050" dirty="0">
                <a:solidFill>
                  <a:srgbClr val="000000"/>
                </a:solidFill>
                <a:effectLst/>
                <a:latin typeface="Arial" panose="020B0604020202020204" pitchFamily="34" charset="0"/>
              </a:rPr>
            </a:br>
            <a:br>
              <a:rPr lang="en-US" sz="1050" dirty="0">
                <a:solidFill>
                  <a:srgbClr val="000000"/>
                </a:solidFill>
                <a:effectLst/>
                <a:latin typeface="Arial" panose="020B0604020202020204" pitchFamily="34" charset="0"/>
              </a:rPr>
            </a:br>
            <a:br>
              <a:rPr lang="en-US" sz="1100" dirty="0">
                <a:solidFill>
                  <a:srgbClr val="000000"/>
                </a:solidFill>
                <a:effectLst/>
                <a:latin typeface="Arial" panose="020B0604020202020204" pitchFamily="34" charset="0"/>
              </a:rPr>
            </a:br>
            <a:br>
              <a:rPr lang="en-US" sz="1050" dirty="0">
                <a:solidFill>
                  <a:srgbClr val="000000"/>
                </a:solidFill>
                <a:effectLst/>
                <a:latin typeface="Arial" panose="020B0604020202020204" pitchFamily="34" charset="0"/>
              </a:rPr>
            </a:br>
            <a:endParaRPr lang="en-US" sz="1400" dirty="0">
              <a:effectLst/>
              <a:latin typeface="Calibri" panose="020F0502020204030204" pitchFamily="34" charset="0"/>
            </a:endParaRPr>
          </a:p>
        </p:txBody>
      </p:sp>
      <p:pic>
        <p:nvPicPr>
          <p:cNvPr id="7" name="Picture 6" descr="Logo">
            <a:extLst>
              <a:ext uri="{FF2B5EF4-FFF2-40B4-BE49-F238E27FC236}">
                <a16:creationId xmlns:a16="http://schemas.microsoft.com/office/drawing/2014/main" id="{87C4D79D-0BE0-AF72-13D0-F03A1FC97398}"/>
              </a:ext>
            </a:extLst>
          </p:cNvPr>
          <p:cNvPicPr>
            <a:picLocks noChangeAspect="1"/>
          </p:cNvPicPr>
          <p:nvPr/>
        </p:nvPicPr>
        <p:blipFill>
          <a:blip r:embed="rId6"/>
          <a:stretch>
            <a:fillRect/>
          </a:stretch>
        </p:blipFill>
        <p:spPr>
          <a:xfrm>
            <a:off x="2237935" y="5355692"/>
            <a:ext cx="1228725" cy="1228725"/>
          </a:xfrm>
          <a:prstGeom prst="rect">
            <a:avLst/>
          </a:prstGeom>
        </p:spPr>
      </p:pic>
    </p:spTree>
    <p:extLst>
      <p:ext uri="{BB962C8B-B14F-4D97-AF65-F5344CB8AC3E}">
        <p14:creationId xmlns:p14="http://schemas.microsoft.com/office/powerpoint/2010/main" val="3515628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a:extLst>
            <a:ext uri="{FF2B5EF4-FFF2-40B4-BE49-F238E27FC236}">
              <a16:creationId xmlns:a16="http://schemas.microsoft.com/office/drawing/2014/main" id="{D9F86EB3-B6E8-E875-0B71-9B55AF2FBC78}"/>
            </a:ext>
          </a:extLst>
        </p:cNvPr>
        <p:cNvGrpSpPr/>
        <p:nvPr/>
      </p:nvGrpSpPr>
      <p:grpSpPr>
        <a:xfrm>
          <a:off x="0" y="0"/>
          <a:ext cx="0" cy="0"/>
          <a:chOff x="0" y="0"/>
          <a:chExt cx="0" cy="0"/>
        </a:xfrm>
      </p:grpSpPr>
      <p:sp>
        <p:nvSpPr>
          <p:cNvPr id="91" name="Google Shape;91;p14">
            <a:extLst>
              <a:ext uri="{FF2B5EF4-FFF2-40B4-BE49-F238E27FC236}">
                <a16:creationId xmlns:a16="http://schemas.microsoft.com/office/drawing/2014/main" id="{CB255E87-E684-1118-C5E6-526F05F56FBC}"/>
              </a:ext>
            </a:extLst>
          </p:cNvPr>
          <p:cNvSpPr txBox="1">
            <a:spLocks noGrp="1"/>
          </p:cNvSpPr>
          <p:nvPr>
            <p:ph type="ctrTitle"/>
          </p:nvPr>
        </p:nvSpPr>
        <p:spPr>
          <a:xfrm>
            <a:off x="63750" y="387620"/>
            <a:ext cx="12051900" cy="7080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dk1"/>
              </a:buClr>
              <a:buSzPts val="6000"/>
              <a:buFont typeface="Play"/>
              <a:buNone/>
            </a:pPr>
            <a:r>
              <a:rPr lang="en-US" sz="3600" b="1" dirty="0">
                <a:solidFill>
                  <a:srgbClr val="002060"/>
                </a:solidFill>
                <a:latin typeface="Arial"/>
                <a:cs typeface="Arial"/>
                <a:sym typeface="Arial"/>
              </a:rPr>
              <a:t>Most Recent Update</a:t>
            </a:r>
            <a:r>
              <a:rPr lang="en-US" sz="2900" b="1" dirty="0">
                <a:solidFill>
                  <a:srgbClr val="002060"/>
                </a:solidFill>
                <a:latin typeface="Arial"/>
                <a:cs typeface="Arial"/>
                <a:sym typeface="Arial"/>
              </a:rPr>
              <a:t>: June 4, 2026 Space Grant Weekly Update</a:t>
            </a:r>
            <a:br>
              <a:rPr lang="en-US" sz="3600" b="1" dirty="0">
                <a:solidFill>
                  <a:srgbClr val="002060"/>
                </a:solidFill>
                <a:latin typeface="Arial"/>
                <a:cs typeface="Arial"/>
                <a:sym typeface="Arial"/>
              </a:rPr>
            </a:br>
            <a:br>
              <a:rPr lang="en-US" sz="3600" b="1" dirty="0">
                <a:solidFill>
                  <a:srgbClr val="002060"/>
                </a:solidFill>
                <a:latin typeface="Arial"/>
                <a:cs typeface="Arial"/>
                <a:sym typeface="Arial"/>
              </a:rPr>
            </a:br>
            <a:endParaRPr sz="3600" b="1" dirty="0">
              <a:solidFill>
                <a:srgbClr val="002060"/>
              </a:solidFill>
              <a:latin typeface="Arial"/>
              <a:cs typeface="Arial"/>
              <a:sym typeface="Arial"/>
            </a:endParaRPr>
          </a:p>
        </p:txBody>
      </p:sp>
      <p:cxnSp>
        <p:nvCxnSpPr>
          <p:cNvPr id="2" name="Straight Connector 1">
            <a:extLst>
              <a:ext uri="{FF2B5EF4-FFF2-40B4-BE49-F238E27FC236}">
                <a16:creationId xmlns:a16="http://schemas.microsoft.com/office/drawing/2014/main" id="{9D7BB5F8-67AE-7E7D-37F3-404E904562F1}"/>
              </a:ext>
            </a:extLst>
          </p:cNvPr>
          <p:cNvCxnSpPr>
            <a:cxnSpLocks/>
          </p:cNvCxnSpPr>
          <p:nvPr/>
        </p:nvCxnSpPr>
        <p:spPr>
          <a:xfrm>
            <a:off x="63750" y="1032110"/>
            <a:ext cx="12192000" cy="0"/>
          </a:xfrm>
          <a:prstGeom prst="line">
            <a:avLst/>
          </a:prstGeom>
          <a:ln w="127000" cmpd="thickThin">
            <a:solidFill>
              <a:srgbClr val="0000FF"/>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C41436C-647C-C140-9A01-550C7A63BBF8}"/>
              </a:ext>
            </a:extLst>
          </p:cNvPr>
          <p:cNvSpPr txBox="1"/>
          <p:nvPr/>
        </p:nvSpPr>
        <p:spPr>
          <a:xfrm>
            <a:off x="32710" y="6192560"/>
            <a:ext cx="1983467" cy="646331"/>
          </a:xfrm>
          <a:prstGeom prst="rect">
            <a:avLst/>
          </a:prstGeom>
          <a:noFill/>
        </p:spPr>
        <p:txBody>
          <a:bodyPr wrap="square" rtlCol="0">
            <a:spAutoFit/>
          </a:bodyPr>
          <a:lstStyle/>
          <a:p>
            <a:pPr algn="ctr"/>
            <a:endParaRPr lang="en-US" sz="1600" b="1" dirty="0">
              <a:solidFill>
                <a:srgbClr val="0000FF"/>
              </a:solidFill>
            </a:endParaRPr>
          </a:p>
          <a:p>
            <a:pPr algn="ctr"/>
            <a:r>
              <a:rPr lang="en-US" sz="2000" b="1" dirty="0">
                <a:solidFill>
                  <a:srgbClr val="002060"/>
                </a:solidFill>
              </a:rPr>
              <a:t>June 15, 2026</a:t>
            </a:r>
            <a:endParaRPr lang="en-US" sz="2000" dirty="0">
              <a:solidFill>
                <a:srgbClr val="002060"/>
              </a:solidFill>
            </a:endParaRPr>
          </a:p>
        </p:txBody>
      </p:sp>
      <p:pic>
        <p:nvPicPr>
          <p:cNvPr id="10" name="Picture 9">
            <a:extLst>
              <a:ext uri="{FF2B5EF4-FFF2-40B4-BE49-F238E27FC236}">
                <a16:creationId xmlns:a16="http://schemas.microsoft.com/office/drawing/2014/main" id="{04C7C8AA-A839-D1D7-3258-CB1FB81B824C}"/>
              </a:ext>
            </a:extLst>
          </p:cNvPr>
          <p:cNvPicPr>
            <a:picLocks noChangeAspect="1"/>
          </p:cNvPicPr>
          <p:nvPr/>
        </p:nvPicPr>
        <p:blipFill>
          <a:blip r:embed="rId3"/>
          <a:stretch>
            <a:fillRect/>
          </a:stretch>
        </p:blipFill>
        <p:spPr>
          <a:xfrm>
            <a:off x="9904843" y="6251870"/>
            <a:ext cx="2200847" cy="560881"/>
          </a:xfrm>
          <a:prstGeom prst="rect">
            <a:avLst/>
          </a:prstGeom>
        </p:spPr>
      </p:pic>
      <p:sp>
        <p:nvSpPr>
          <p:cNvPr id="6" name="TextBox 5">
            <a:extLst>
              <a:ext uri="{FF2B5EF4-FFF2-40B4-BE49-F238E27FC236}">
                <a16:creationId xmlns:a16="http://schemas.microsoft.com/office/drawing/2014/main" id="{53BABC48-74C6-63A1-74ED-46DCD21D7522}"/>
              </a:ext>
            </a:extLst>
          </p:cNvPr>
          <p:cNvSpPr txBox="1"/>
          <p:nvPr/>
        </p:nvSpPr>
        <p:spPr>
          <a:xfrm>
            <a:off x="1536493" y="1098858"/>
            <a:ext cx="9676150" cy="638636"/>
          </a:xfrm>
          <a:prstGeom prst="rect">
            <a:avLst/>
          </a:prstGeom>
          <a:noFill/>
        </p:spPr>
        <p:txBody>
          <a:bodyPr wrap="square">
            <a:spAutoFit/>
          </a:bodyPr>
          <a:lstStyle/>
          <a:p>
            <a:pPr marL="0" marR="0">
              <a:buNone/>
            </a:pPr>
            <a:br>
              <a:rPr lang="en-US" sz="1100" dirty="0">
                <a:solidFill>
                  <a:srgbClr val="000000"/>
                </a:solidFill>
                <a:effectLst/>
                <a:latin typeface="Arial" panose="020B0604020202020204" pitchFamily="34" charset="0"/>
              </a:rPr>
            </a:br>
            <a:br>
              <a:rPr lang="en-US" sz="1050" dirty="0">
                <a:solidFill>
                  <a:srgbClr val="000000"/>
                </a:solidFill>
                <a:effectLst/>
                <a:latin typeface="Arial" panose="020B0604020202020204" pitchFamily="34" charset="0"/>
              </a:rPr>
            </a:br>
            <a:endParaRPr lang="en-US" sz="1400" dirty="0">
              <a:effectLst/>
              <a:latin typeface="Calibri" panose="020F0502020204030204" pitchFamily="34" charset="0"/>
            </a:endParaRPr>
          </a:p>
        </p:txBody>
      </p:sp>
      <p:sp>
        <p:nvSpPr>
          <p:cNvPr id="5" name="TextBox 4">
            <a:extLst>
              <a:ext uri="{FF2B5EF4-FFF2-40B4-BE49-F238E27FC236}">
                <a16:creationId xmlns:a16="http://schemas.microsoft.com/office/drawing/2014/main" id="{A1D41C6D-AB49-ED74-A7E8-604AED8F2AF5}"/>
              </a:ext>
            </a:extLst>
          </p:cNvPr>
          <p:cNvSpPr txBox="1"/>
          <p:nvPr/>
        </p:nvSpPr>
        <p:spPr>
          <a:xfrm>
            <a:off x="805722" y="1188295"/>
            <a:ext cx="11137692" cy="4832092"/>
          </a:xfrm>
          <a:prstGeom prst="rect">
            <a:avLst/>
          </a:prstGeom>
          <a:noFill/>
        </p:spPr>
        <p:txBody>
          <a:bodyPr wrap="square">
            <a:spAutoFit/>
          </a:bodyPr>
          <a:lstStyle/>
          <a:p>
            <a:r>
              <a:rPr lang="en-US" sz="2200" b="1" dirty="0"/>
              <a:t>Communication Committee Update</a:t>
            </a:r>
          </a:p>
          <a:p>
            <a:endParaRPr lang="en-US" sz="2200" dirty="0"/>
          </a:p>
          <a:p>
            <a:r>
              <a:rPr lang="en-US" sz="2200" dirty="0"/>
              <a:t>The Communication Committee has been actively coordinating efforts to strengthen Space Grant communication practices across all consortia. Building on recent committee discussions, members are working toward greater consistency, transparency, and shared resources across the community. To accelerate progress, the committee has launched two focused tiger teams, each tackling high‑priority needs identified during recent meetings.</a:t>
            </a:r>
          </a:p>
          <a:p>
            <a:endParaRPr lang="en-US" sz="2200" dirty="0"/>
          </a:p>
          <a:p>
            <a:r>
              <a:rPr lang="en-US" sz="2200" b="1" dirty="0"/>
              <a:t>Channels and Platforms Tiger Team</a:t>
            </a:r>
            <a:r>
              <a:rPr lang="en-US" sz="2200" dirty="0"/>
              <a:t>: Currently compiling existing data to determine what platforms are being used by each Consortium…</a:t>
            </a:r>
          </a:p>
          <a:p>
            <a:endParaRPr lang="en-US" sz="2200" b="1" dirty="0"/>
          </a:p>
          <a:p>
            <a:r>
              <a:rPr lang="en-US" sz="2200" b="1" dirty="0"/>
              <a:t>Metrics and Continuous Improvement Tiger Team</a:t>
            </a:r>
            <a:r>
              <a:rPr lang="en-US" sz="2200" dirty="0"/>
              <a:t>: Defining key performance indicators, categories, working definitions, example measures, and more….</a:t>
            </a:r>
          </a:p>
        </p:txBody>
      </p:sp>
    </p:spTree>
    <p:extLst>
      <p:ext uri="{BB962C8B-B14F-4D97-AF65-F5344CB8AC3E}">
        <p14:creationId xmlns:p14="http://schemas.microsoft.com/office/powerpoint/2010/main" val="664532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ctrTitle"/>
          </p:nvPr>
        </p:nvSpPr>
        <p:spPr>
          <a:xfrm>
            <a:off x="63750" y="80325"/>
            <a:ext cx="12051900" cy="7080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6000"/>
              <a:buFont typeface="Play"/>
              <a:buNone/>
            </a:pPr>
            <a:r>
              <a:rPr lang="en-US" sz="3600" b="1" dirty="0">
                <a:solidFill>
                  <a:srgbClr val="002060"/>
                </a:solidFill>
                <a:latin typeface="Arial"/>
                <a:cs typeface="Arial"/>
                <a:sym typeface="Arial"/>
              </a:rPr>
              <a:t>Today’s Presenters</a:t>
            </a:r>
            <a:endParaRPr sz="3600" b="1" dirty="0">
              <a:solidFill>
                <a:srgbClr val="002060"/>
              </a:solidFill>
              <a:latin typeface="Arial"/>
              <a:cs typeface="Arial"/>
              <a:sym typeface="Arial"/>
            </a:endParaRPr>
          </a:p>
        </p:txBody>
      </p:sp>
      <p:cxnSp>
        <p:nvCxnSpPr>
          <p:cNvPr id="2" name="Straight Connector 1">
            <a:extLst>
              <a:ext uri="{FF2B5EF4-FFF2-40B4-BE49-F238E27FC236}">
                <a16:creationId xmlns:a16="http://schemas.microsoft.com/office/drawing/2014/main" id="{916FBE3C-C662-CDA1-65E1-531B836F219B}"/>
              </a:ext>
            </a:extLst>
          </p:cNvPr>
          <p:cNvCxnSpPr>
            <a:cxnSpLocks/>
          </p:cNvCxnSpPr>
          <p:nvPr/>
        </p:nvCxnSpPr>
        <p:spPr>
          <a:xfrm>
            <a:off x="63750" y="717320"/>
            <a:ext cx="12192000" cy="0"/>
          </a:xfrm>
          <a:prstGeom prst="line">
            <a:avLst/>
          </a:prstGeom>
          <a:ln w="127000" cmpd="thickThin">
            <a:solidFill>
              <a:srgbClr val="0000FF"/>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ABA0FE0A-6F28-B382-FD38-1F238E308AFB}"/>
              </a:ext>
            </a:extLst>
          </p:cNvPr>
          <p:cNvPicPr>
            <a:picLocks noChangeAspect="1"/>
          </p:cNvPicPr>
          <p:nvPr/>
        </p:nvPicPr>
        <p:blipFill>
          <a:blip r:embed="rId3"/>
          <a:stretch>
            <a:fillRect/>
          </a:stretch>
        </p:blipFill>
        <p:spPr>
          <a:xfrm>
            <a:off x="230367" y="1169233"/>
            <a:ext cx="11886890" cy="4579489"/>
          </a:xfrm>
          <a:prstGeom prst="rect">
            <a:avLst/>
          </a:prstGeom>
        </p:spPr>
      </p:pic>
      <p:sp>
        <p:nvSpPr>
          <p:cNvPr id="8" name="TextBox 7">
            <a:extLst>
              <a:ext uri="{FF2B5EF4-FFF2-40B4-BE49-F238E27FC236}">
                <a16:creationId xmlns:a16="http://schemas.microsoft.com/office/drawing/2014/main" id="{3145BE31-DEAF-E848-9A49-58B8B866307D}"/>
              </a:ext>
            </a:extLst>
          </p:cNvPr>
          <p:cNvSpPr txBox="1"/>
          <p:nvPr/>
        </p:nvSpPr>
        <p:spPr>
          <a:xfrm>
            <a:off x="32710" y="6192560"/>
            <a:ext cx="1983467" cy="646331"/>
          </a:xfrm>
          <a:prstGeom prst="rect">
            <a:avLst/>
          </a:prstGeom>
          <a:noFill/>
        </p:spPr>
        <p:txBody>
          <a:bodyPr wrap="square" rtlCol="0">
            <a:spAutoFit/>
          </a:bodyPr>
          <a:lstStyle/>
          <a:p>
            <a:pPr algn="ctr"/>
            <a:endParaRPr lang="en-US" sz="1600" b="1" dirty="0">
              <a:solidFill>
                <a:srgbClr val="0000FF"/>
              </a:solidFill>
            </a:endParaRPr>
          </a:p>
          <a:p>
            <a:pPr algn="ctr"/>
            <a:r>
              <a:rPr lang="en-US" sz="2000" b="1" dirty="0">
                <a:solidFill>
                  <a:srgbClr val="002060"/>
                </a:solidFill>
              </a:rPr>
              <a:t>June 15, 2026</a:t>
            </a:r>
            <a:endParaRPr lang="en-US" sz="2000" dirty="0">
              <a:solidFill>
                <a:srgbClr val="002060"/>
              </a:solidFill>
            </a:endParaRPr>
          </a:p>
        </p:txBody>
      </p:sp>
      <p:pic>
        <p:nvPicPr>
          <p:cNvPr id="10" name="Picture 9">
            <a:extLst>
              <a:ext uri="{FF2B5EF4-FFF2-40B4-BE49-F238E27FC236}">
                <a16:creationId xmlns:a16="http://schemas.microsoft.com/office/drawing/2014/main" id="{30D1AFAE-186A-8D79-904A-E274D1E23464}"/>
              </a:ext>
            </a:extLst>
          </p:cNvPr>
          <p:cNvPicPr>
            <a:picLocks noChangeAspect="1"/>
          </p:cNvPicPr>
          <p:nvPr/>
        </p:nvPicPr>
        <p:blipFill>
          <a:blip r:embed="rId4"/>
          <a:stretch>
            <a:fillRect/>
          </a:stretch>
        </p:blipFill>
        <p:spPr>
          <a:xfrm>
            <a:off x="9904843" y="6251870"/>
            <a:ext cx="2200847" cy="56088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D05AD-021F-33EC-9691-5EBDD8504836}"/>
              </a:ext>
            </a:extLst>
          </p:cNvPr>
          <p:cNvSpPr>
            <a:spLocks noGrp="1"/>
          </p:cNvSpPr>
          <p:nvPr>
            <p:ph type="title"/>
          </p:nvPr>
        </p:nvSpPr>
        <p:spPr/>
        <p:txBody>
          <a:bodyPr/>
          <a:lstStyle/>
          <a:p>
            <a:r>
              <a:rPr lang="en-US" dirty="0"/>
              <a:t>     Metrics &amp; Continuous Improvement</a:t>
            </a:r>
          </a:p>
        </p:txBody>
      </p:sp>
      <p:sp>
        <p:nvSpPr>
          <p:cNvPr id="3" name="Content Placeholder 2">
            <a:extLst>
              <a:ext uri="{FF2B5EF4-FFF2-40B4-BE49-F238E27FC236}">
                <a16:creationId xmlns:a16="http://schemas.microsoft.com/office/drawing/2014/main" id="{DE4963FE-C68F-2259-9CE0-697B9292B35A}"/>
              </a:ext>
            </a:extLst>
          </p:cNvPr>
          <p:cNvSpPr>
            <a:spLocks noGrp="1"/>
          </p:cNvSpPr>
          <p:nvPr>
            <p:ph idx="1"/>
          </p:nvPr>
        </p:nvSpPr>
        <p:spPr/>
        <p:txBody>
          <a:bodyPr/>
          <a:lstStyle/>
          <a:p>
            <a:r>
              <a:rPr lang="en-US" b="1" dirty="0"/>
              <a:t>Action Item: </a:t>
            </a:r>
            <a:r>
              <a:rPr lang="en-US" dirty="0"/>
              <a:t>Identify multiple core communication KPIs that could be useful at both the national and consortium level.</a:t>
            </a:r>
          </a:p>
          <a:p>
            <a:r>
              <a:rPr lang="en-US" b="1" dirty="0"/>
              <a:t>Bonus: </a:t>
            </a:r>
            <a:r>
              <a:rPr lang="en-US" dirty="0"/>
              <a:t>Choose KPIs that do not create unnecessary burden, instead leveraging data already collected.</a:t>
            </a:r>
          </a:p>
          <a:p>
            <a:endParaRPr lang="en-US" dirty="0"/>
          </a:p>
          <a:p>
            <a:endParaRPr lang="en-US" dirty="0"/>
          </a:p>
          <a:p>
            <a:pPr marL="0" indent="0">
              <a:buNone/>
            </a:pPr>
            <a:r>
              <a:rPr lang="en-US" dirty="0"/>
              <a:t>KPI = Key Performance Indicator = a concrete data point that </a:t>
            </a:r>
            <a:r>
              <a:rPr lang="en-US" b="1" u="sng" dirty="0"/>
              <a:t>measures progress toward specific goals</a:t>
            </a:r>
          </a:p>
        </p:txBody>
      </p:sp>
      <p:pic>
        <p:nvPicPr>
          <p:cNvPr id="4" name="Picture 2" descr="NASA Space Grant: Inspiring &amp; preparing the next generation STEM workforce">
            <a:extLst>
              <a:ext uri="{FF2B5EF4-FFF2-40B4-BE49-F238E27FC236}">
                <a16:creationId xmlns:a16="http://schemas.microsoft.com/office/drawing/2014/main" id="{0282F4CA-FC01-60AE-3D78-0E97A904C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365125"/>
            <a:ext cx="1196761" cy="1194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66390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5E158B290FB04C85E3A58298661110" ma:contentTypeVersion="13" ma:contentTypeDescription="Create a new document." ma:contentTypeScope="" ma:versionID="210b815ceb6506e01618af2d17eefaef">
  <xsd:schema xmlns:xsd="http://www.w3.org/2001/XMLSchema" xmlns:xs="http://www.w3.org/2001/XMLSchema" xmlns:p="http://schemas.microsoft.com/office/2006/metadata/properties" xmlns:ns2="18db2308-d939-430a-b691-238a8dea59b6" xmlns:ns3="5b8b13da-f81b-454a-95eb-607e33c0c50f" targetNamespace="http://schemas.microsoft.com/office/2006/metadata/properties" ma:root="true" ma:fieldsID="adfff1f5fea1391eb144090130f045bf" ns2:_="" ns3:_="">
    <xsd:import namespace="18db2308-d939-430a-b691-238a8dea59b6"/>
    <xsd:import namespace="5b8b13da-f81b-454a-95eb-607e33c0c50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db2308-d939-430a-b691-238a8dea59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1dced58-e0b4-42b2-b81d-05092f917ff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8b13da-f81b-454a-95eb-607e33c0c50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3870a5b-0f6f-4a43-975e-bd6ec4c6147b}" ma:internalName="TaxCatchAll" ma:showField="CatchAllData" ma:web="5b8b13da-f81b-454a-95eb-607e33c0c5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8db2308-d939-430a-b691-238a8dea59b6">
      <Terms xmlns="http://schemas.microsoft.com/office/infopath/2007/PartnerControls"/>
    </lcf76f155ced4ddcb4097134ff3c332f>
    <TaxCatchAll xmlns="5b8b13da-f81b-454a-95eb-607e33c0c50f" xsi:nil="true"/>
  </documentManagement>
</p:properties>
</file>

<file path=customXml/itemProps1.xml><?xml version="1.0" encoding="utf-8"?>
<ds:datastoreItem xmlns:ds="http://schemas.openxmlformats.org/officeDocument/2006/customXml" ds:itemID="{2D72769A-3D1E-4A53-A3F3-0FE5B3A3A8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db2308-d939-430a-b691-238a8dea59b6"/>
    <ds:schemaRef ds:uri="5b8b13da-f81b-454a-95eb-607e33c0c5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D06E9B-B1C9-426E-9572-7F33BFB50043}">
  <ds:schemaRefs>
    <ds:schemaRef ds:uri="http://schemas.microsoft.com/sharepoint/v3/contenttype/forms"/>
  </ds:schemaRefs>
</ds:datastoreItem>
</file>

<file path=customXml/itemProps3.xml><?xml version="1.0" encoding="utf-8"?>
<ds:datastoreItem xmlns:ds="http://schemas.openxmlformats.org/officeDocument/2006/customXml" ds:itemID="{8666159C-129F-435D-8DA8-9EC5C4DF54F3}">
  <ds:schemaRefs>
    <ds:schemaRef ds:uri="http://schemas.microsoft.com/office/2006/metadata/properties"/>
    <ds:schemaRef ds:uri="http://schemas.microsoft.com/office/infopath/2007/PartnerControls"/>
    <ds:schemaRef ds:uri="18db2308-d939-430a-b691-238a8dea59b6"/>
    <ds:schemaRef ds:uri="5b8b13da-f81b-454a-95eb-607e33c0c50f"/>
  </ds:schemaRefs>
</ds:datastoreItem>
</file>

<file path=docProps/app.xml><?xml version="1.0" encoding="utf-8"?>
<Properties xmlns="http://schemas.openxmlformats.org/officeDocument/2006/extended-properties" xmlns:vt="http://schemas.openxmlformats.org/officeDocument/2006/docPropsVTypes">
  <TotalTime>273</TotalTime>
  <Words>1928</Words>
  <Application>Microsoft Office PowerPoint</Application>
  <PresentationFormat>Widescreen</PresentationFormat>
  <Paragraphs>196</Paragraphs>
  <Slides>26</Slides>
  <Notes>21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26</vt:i4>
      </vt:variant>
    </vt:vector>
  </HeadingPairs>
  <TitlesOfParts>
    <vt:vector size="38" baseType="lpstr">
      <vt:lpstr>Calibri</vt:lpstr>
      <vt:lpstr>Play</vt:lpstr>
      <vt:lpstr>Roboto</vt:lpstr>
      <vt:lpstr>Aptos</vt:lpstr>
      <vt:lpstr>Aptos Display</vt:lpstr>
      <vt:lpstr>Arial</vt:lpstr>
      <vt:lpstr>Gill Sans MT</vt:lpstr>
      <vt:lpstr>Trebuchet MS</vt:lpstr>
      <vt:lpstr>Office Theme</vt:lpstr>
      <vt:lpstr>Simple Light</vt:lpstr>
      <vt:lpstr>1_Office Theme</vt:lpstr>
      <vt:lpstr>2_Office Theme</vt:lpstr>
      <vt:lpstr>Welcome!</vt:lpstr>
      <vt:lpstr>PowerPoint Presentation</vt:lpstr>
      <vt:lpstr>  Reconnecting Through P3: Communications Updates and Future Opportunities </vt:lpstr>
      <vt:lpstr>PowerPoint Presentation</vt:lpstr>
      <vt:lpstr>Today’s Agenda</vt:lpstr>
      <vt:lpstr>When Did the Comms Tiger Team Start?</vt:lpstr>
      <vt:lpstr>Most Recent Update: June 4, 2026 Space Grant Weekly Update  </vt:lpstr>
      <vt:lpstr>Today’s Presenters</vt:lpstr>
      <vt:lpstr>     Metrics &amp; Continuous Improvement</vt:lpstr>
      <vt:lpstr>     Metrics &amp; Continuous Improvement</vt:lpstr>
      <vt:lpstr>PowerPoint Presentation</vt:lpstr>
      <vt:lpstr>PowerPoint Presentation</vt:lpstr>
      <vt:lpstr>Channels &amp; Platforms Tiger Team Update</vt:lpstr>
      <vt:lpstr>Two Main Deliverables</vt:lpstr>
      <vt:lpstr>Timeline</vt:lpstr>
      <vt:lpstr>We need your help!</vt:lpstr>
      <vt:lpstr>Thank You!</vt:lpstr>
      <vt:lpstr>Astronaut Alessandra’s Space Grant Adventure SIGN UP HERE</vt:lpstr>
      <vt:lpstr>Tips</vt:lpstr>
      <vt:lpstr>Tips</vt:lpstr>
      <vt:lpstr>Tips</vt:lpstr>
      <vt:lpstr>Mentor Pods: Updates</vt:lpstr>
      <vt:lpstr>Current sign-up, people join pods for :</vt:lpstr>
      <vt:lpstr>Pods Form Open through End-of-Day!</vt:lpstr>
      <vt:lpstr>1. Identify a speaker for the topic, if possible  2. Email macoe@arizona.edu &amp; colleenf@lsu.edu  3. Remember, P3 sessions typically happen the 2nd Monday of the month and are for 1.5 hours. This includes opening comments, Q&amp;A, and additional discussion time in addition to the presentation.       </vt:lpstr>
      <vt:lpstr>Thank you for joining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Michelle A. Coe</dc:creator>
  <cp:lastModifiedBy>Coe, Michelle A - (macoe)</cp:lastModifiedBy>
  <cp:revision>10</cp:revision>
  <dcterms:modified xsi:type="dcterms:W3CDTF">2026-06-16T18:20:32Z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0x010100815E158B290FB04C85E3A58298661110</vt:lpwstr>
  </property>
  <property fmtid="{D5CDD505-2E9C-101B-9397-08002B2CF9AE}" pid="3" name="MediaServiceImageTags">
    <vt:lpwstr/>
  </property>
</Properties>
</file>