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Italics" panose="020B0604020202020204" charset="0"/>
      <p:regular r:id="rId23"/>
    </p:embeddedFont>
    <p:embeddedFont>
      <p:font typeface="Solomon Sans Light" panose="020B0604020202020204" charset="0"/>
      <p:regular r:id="rId24"/>
    </p:embeddedFont>
    <p:embeddedFont>
      <p:font typeface="Versaille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Susie (susiej@uidaho.edu)" userId="a4827868-4ffb-492c-a49f-2e0473323060" providerId="ADAL" clId="{717B7C08-F912-4762-90C5-25913703EC46}"/>
    <pc:docChg chg="custSel modSld">
      <pc:chgData name="Johnson, Susie (susiej@uidaho.edu)" userId="a4827868-4ffb-492c-a49f-2e0473323060" providerId="ADAL" clId="{717B7C08-F912-4762-90C5-25913703EC46}" dt="2023-01-23T20:11:38.842" v="6" actId="3626"/>
      <pc:docMkLst>
        <pc:docMk/>
      </pc:docMkLst>
      <pc:sldChg chg="modSp mod">
        <pc:chgData name="Johnson, Susie (susiej@uidaho.edu)" userId="a4827868-4ffb-492c-a49f-2e0473323060" providerId="ADAL" clId="{717B7C08-F912-4762-90C5-25913703EC46}" dt="2023-01-23T17:21:45.103" v="1" actId="404"/>
        <pc:sldMkLst>
          <pc:docMk/>
          <pc:sldMk cId="0" sldId="257"/>
        </pc:sldMkLst>
        <pc:spChg chg="mod">
          <ac:chgData name="Johnson, Susie (susiej@uidaho.edu)" userId="a4827868-4ffb-492c-a49f-2e0473323060" providerId="ADAL" clId="{717B7C08-F912-4762-90C5-25913703EC46}" dt="2023-01-23T17:21:45.103" v="1" actId="404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Johnson, Susie (susiej@uidaho.edu)" userId="a4827868-4ffb-492c-a49f-2e0473323060" providerId="ADAL" clId="{717B7C08-F912-4762-90C5-25913703EC46}" dt="2023-01-23T17:22:28.825" v="2" actId="404"/>
        <pc:sldMkLst>
          <pc:docMk/>
          <pc:sldMk cId="0" sldId="265"/>
        </pc:sldMkLst>
        <pc:spChg chg="mod">
          <ac:chgData name="Johnson, Susie (susiej@uidaho.edu)" userId="a4827868-4ffb-492c-a49f-2e0473323060" providerId="ADAL" clId="{717B7C08-F912-4762-90C5-25913703EC46}" dt="2023-01-23T17:22:28.825" v="2" actId="404"/>
          <ac:spMkLst>
            <pc:docMk/>
            <pc:sldMk cId="0" sldId="265"/>
            <ac:spMk id="5" creationId="{00000000-0000-0000-0000-000000000000}"/>
          </ac:spMkLst>
        </pc:spChg>
      </pc:sldChg>
      <pc:sldChg chg="modSp mod">
        <pc:chgData name="Johnson, Susie (susiej@uidaho.edu)" userId="a4827868-4ffb-492c-a49f-2e0473323060" providerId="ADAL" clId="{717B7C08-F912-4762-90C5-25913703EC46}" dt="2023-01-23T17:22:52.142" v="5" actId="20577"/>
        <pc:sldMkLst>
          <pc:docMk/>
          <pc:sldMk cId="0" sldId="266"/>
        </pc:sldMkLst>
        <pc:spChg chg="mod">
          <ac:chgData name="Johnson, Susie (susiej@uidaho.edu)" userId="a4827868-4ffb-492c-a49f-2e0473323060" providerId="ADAL" clId="{717B7C08-F912-4762-90C5-25913703EC46}" dt="2023-01-23T17:22:52.142" v="5" actId="20577"/>
          <ac:spMkLst>
            <pc:docMk/>
            <pc:sldMk cId="0" sldId="266"/>
            <ac:spMk id="5" creationId="{00000000-0000-0000-0000-000000000000}"/>
          </ac:spMkLst>
        </pc:spChg>
      </pc:sldChg>
      <pc:sldChg chg="modSp mod">
        <pc:chgData name="Johnson, Susie (susiej@uidaho.edu)" userId="a4827868-4ffb-492c-a49f-2e0473323060" providerId="ADAL" clId="{717B7C08-F912-4762-90C5-25913703EC46}" dt="2023-01-23T20:11:38.842" v="6" actId="3626"/>
        <pc:sldMkLst>
          <pc:docMk/>
          <pc:sldMk cId="0" sldId="267"/>
        </pc:sldMkLst>
        <pc:spChg chg="mod">
          <ac:chgData name="Johnson, Susie (susiej@uidaho.edu)" userId="a4827868-4ffb-492c-a49f-2e0473323060" providerId="ADAL" clId="{717B7C08-F912-4762-90C5-25913703EC46}" dt="2023-01-23T20:11:38.842" v="6" actId="3626"/>
          <ac:spMkLst>
            <pc:docMk/>
            <pc:sldMk cId="0" sldId="26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70" r="2970"/>
          <a:stretch>
            <a:fillRect/>
          </a:stretch>
        </p:blipFill>
        <p:spPr>
          <a:xfrm>
            <a:off x="0" y="5290462"/>
            <a:ext cx="7053959" cy="49965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7053959" cy="501712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306867" y="8793480"/>
            <a:ext cx="4190971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>
                <a:solidFill>
                  <a:srgbClr val="FFFFFF"/>
                </a:solidFill>
                <a:latin typeface="Versailles"/>
              </a:rPr>
              <a:t>Susie Johnson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07110" y="2980184"/>
            <a:ext cx="9599513" cy="332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60"/>
              </a:lnSpc>
            </a:pPr>
            <a:r>
              <a:rPr lang="en-US" sz="7300">
                <a:solidFill>
                  <a:srgbClr val="FFFFFF"/>
                </a:solidFill>
                <a:latin typeface="Versailles"/>
              </a:rPr>
              <a:t>Space Grant Finance Survey</a:t>
            </a:r>
          </a:p>
          <a:p>
            <a:pPr>
              <a:lnSpc>
                <a:spcPts val="8760"/>
              </a:lnSpc>
            </a:pPr>
            <a:r>
              <a:rPr lang="en-US" sz="7300">
                <a:solidFill>
                  <a:srgbClr val="FFFFFF"/>
                </a:solidFill>
                <a:latin typeface="Versailles"/>
              </a:rPr>
              <a:t>Summary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9960" y="172691"/>
            <a:ext cx="17992658" cy="2423424"/>
            <a:chOff x="0" y="0"/>
            <a:chExt cx="23990211" cy="3231232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23990211" cy="2425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>
                  <a:solidFill>
                    <a:srgbClr val="000000"/>
                  </a:solidFill>
                  <a:latin typeface="Versailles"/>
                </a:rPr>
                <a:t>And Additional Areas of Interest</a:t>
              </a:r>
            </a:p>
            <a:p>
              <a:pPr>
                <a:lnSpc>
                  <a:spcPts val="5759"/>
                </a:lnSpc>
              </a:pPr>
              <a:endParaRPr lang="en-US" sz="7200">
                <a:solidFill>
                  <a:srgbClr val="000000"/>
                </a:solidFill>
                <a:latin typeface="Versaille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500982"/>
              <a:ext cx="23990211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36530" y="1430404"/>
            <a:ext cx="16921365" cy="7330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>
              <a:lnSpc>
                <a:spcPts val="476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Best practices for Gateway data collection and reporting, six-month, APD, etc.</a:t>
            </a:r>
          </a:p>
          <a:p>
            <a:pPr marL="734061" lvl="1" indent="-367031">
              <a:lnSpc>
                <a:spcPts val="476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Federal language with regard to stipulation on stipend payments for students receiving financial aid.</a:t>
            </a:r>
          </a:p>
          <a:p>
            <a:pPr marL="734061" lvl="1" indent="-367031">
              <a:lnSpc>
                <a:spcPts val="476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Best practices for accelerating the timeline between allocation and expenditure.</a:t>
            </a:r>
          </a:p>
          <a:p>
            <a:pPr marL="734061" lvl="1" indent="-367031">
              <a:lnSpc>
                <a:spcPts val="476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Consortium staff pay rates and health benefits.</a:t>
            </a:r>
          </a:p>
          <a:p>
            <a:pPr marL="734061" lvl="1" indent="-367031">
              <a:lnSpc>
                <a:spcPts val="476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Director's compensation and shared costs.</a:t>
            </a:r>
          </a:p>
          <a:p>
            <a:pPr marL="734061" lvl="1" indent="-367031">
              <a:lnSpc>
                <a:spcPts val="476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Comparative timelines for competitive project solicitations.</a:t>
            </a:r>
          </a:p>
          <a:p>
            <a:pPr marL="734061" lvl="1" indent="-367031">
              <a:lnSpc>
                <a:spcPts val="476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What kind of difficulties caused Consortia to not meet NASA's expenditure threshold from this past summer?</a:t>
            </a:r>
          </a:p>
          <a:p>
            <a:pPr marL="734061" lvl="1" indent="-367031">
              <a:lnSpc>
                <a:spcPts val="476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Have other Consortia needed to refund sponsor funding after an audit?</a:t>
            </a:r>
          </a:p>
          <a:p>
            <a:pPr marL="734061" lvl="1" indent="-367031">
              <a:lnSpc>
                <a:spcPts val="476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What records do other Consortia keep of sub-award invoice reimbursements, such as supporting financial documentation (receipts, </a:t>
            </a:r>
            <a:r>
              <a:rPr lang="en-US" sz="3200" dirty="0" err="1">
                <a:solidFill>
                  <a:srgbClr val="000000"/>
                </a:solidFill>
                <a:latin typeface="Solomon Sans Light"/>
              </a:rPr>
              <a:t>etc</a:t>
            </a: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)?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9960" y="172691"/>
            <a:ext cx="17992658" cy="2423424"/>
            <a:chOff x="0" y="0"/>
            <a:chExt cx="23990211" cy="3231232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23990211" cy="2425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>
                  <a:solidFill>
                    <a:srgbClr val="000000"/>
                  </a:solidFill>
                  <a:latin typeface="Versailles"/>
                </a:rPr>
                <a:t>And More!!</a:t>
              </a:r>
            </a:p>
            <a:p>
              <a:pPr>
                <a:lnSpc>
                  <a:spcPts val="5759"/>
                </a:lnSpc>
              </a:pPr>
              <a:endParaRPr lang="en-US" sz="7200">
                <a:solidFill>
                  <a:srgbClr val="000000"/>
                </a:solidFill>
                <a:latin typeface="Versaille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500982"/>
              <a:ext cx="23990211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4683" y="1327253"/>
            <a:ext cx="16098737" cy="737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1"/>
              </a:lnSpc>
            </a:pPr>
            <a:endParaRPr dirty="0"/>
          </a:p>
          <a:p>
            <a:pPr marL="698374" lvl="1" indent="-349187">
              <a:lnSpc>
                <a:spcPts val="4528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Is there a central area where we can access Space Grant related information? </a:t>
            </a:r>
          </a:p>
          <a:p>
            <a:pPr marL="698374" lvl="1" indent="-349187">
              <a:lnSpc>
                <a:spcPts val="4528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Would like more documented and uniform guidelines from NASA .</a:t>
            </a:r>
          </a:p>
          <a:p>
            <a:pPr marL="698374" lvl="1" indent="-349187">
              <a:lnSpc>
                <a:spcPts val="4528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Best practices for staffing in high-cost areas and how to balance staff salary vs. student support. </a:t>
            </a:r>
          </a:p>
          <a:p>
            <a:pPr marL="698374" lvl="1" indent="-349187">
              <a:lnSpc>
                <a:spcPts val="4528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Discussion on incremental funding for a given fiscal year due to Congress passing funding authority in increments (CRs, </a:t>
            </a:r>
            <a:r>
              <a:rPr lang="en-US" sz="3200" dirty="0" err="1">
                <a:solidFill>
                  <a:srgbClr val="000000"/>
                </a:solidFill>
                <a:latin typeface="Solomon Sans Light"/>
              </a:rPr>
              <a:t>etc</a:t>
            </a: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) and how it complicates our subaward paperwork since each increment of funding must be processed as a subaward amendment. </a:t>
            </a:r>
          </a:p>
          <a:p>
            <a:pPr marL="698374" lvl="1" indent="-349187">
              <a:lnSpc>
                <a:spcPts val="4528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What are the guidelines in how long a Director can be the Director or  is there a process to have another individual compete for the position?</a:t>
            </a:r>
          </a:p>
          <a:p>
            <a:pPr marL="698374" lvl="1" indent="-349187">
              <a:lnSpc>
                <a:spcPts val="4528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Solomon Sans Light"/>
              </a:rPr>
              <a:t>Paying for NASA Center Internships from State Space Grant Funds.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244" y="280258"/>
            <a:ext cx="5687123" cy="7433116"/>
            <a:chOff x="0" y="0"/>
            <a:chExt cx="7582831" cy="9910822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6991052" cy="8467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00"/>
                </a:lnSpc>
              </a:pPr>
              <a:r>
                <a:rPr lang="en-US" sz="9000">
                  <a:solidFill>
                    <a:srgbClr val="000000"/>
                  </a:solidFill>
                  <a:latin typeface="Versailles"/>
                </a:rPr>
                <a:t>Next Steps and Action Items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160463"/>
              <a:ext cx="7582831" cy="75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78211" y="1949649"/>
            <a:ext cx="12581089" cy="333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2" lvl="1" indent="-41021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Roboto"/>
              </a:rPr>
              <a:t>Identify preferred format for DC meeting </a:t>
            </a:r>
            <a:r>
              <a:rPr lang="en-US" sz="3800">
                <a:solidFill>
                  <a:srgbClr val="000000"/>
                </a:solidFill>
                <a:latin typeface="Roboto Italics"/>
              </a:rPr>
              <a:t>(Discussion, panel, speed dating on topics, etc.)</a:t>
            </a:r>
          </a:p>
          <a:p>
            <a:pPr marL="906780" lvl="1" indent="-453390">
              <a:lnSpc>
                <a:spcPts val="8400"/>
              </a:lnSpc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latin typeface="Roboto"/>
              </a:rPr>
              <a:t>Identify most useful topics</a:t>
            </a:r>
          </a:p>
          <a:p>
            <a:pPr marL="906780" lvl="1" indent="-453390">
              <a:lnSpc>
                <a:spcPts val="8400"/>
              </a:lnSpc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latin typeface="Roboto"/>
              </a:rPr>
              <a:t>Identify volunteers to help facilitate DC meeting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62804" y="527895"/>
            <a:ext cx="11562392" cy="77034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658443" y="8739638"/>
            <a:ext cx="5454650" cy="1171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9999">
                <a:solidFill>
                  <a:srgbClr val="85B6D3"/>
                </a:solidFill>
                <a:latin typeface="Magz Bold Italics"/>
              </a:rPr>
              <a:t>THE END?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4" t="34551" b="19710"/>
          <a:stretch>
            <a:fillRect/>
          </a:stretch>
        </p:blipFill>
        <p:spPr>
          <a:xfrm>
            <a:off x="0" y="4696235"/>
            <a:ext cx="18288000" cy="559076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2652" y="317968"/>
            <a:ext cx="17890810" cy="106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0"/>
              </a:lnSpc>
            </a:pPr>
            <a:r>
              <a:rPr lang="en-US" sz="7500">
                <a:solidFill>
                  <a:srgbClr val="000000"/>
                </a:solidFill>
                <a:latin typeface="Versailles"/>
              </a:rPr>
              <a:t>Survey Purpose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5318" y="1415878"/>
            <a:ext cx="17008447" cy="249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Solomon Sans Light"/>
              </a:rPr>
              <a:t>Find common ground - and differences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Solomon Sans Light"/>
              </a:rPr>
              <a:t>Figure out where there are questions and disconnects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Solomon Sans Light"/>
              </a:rPr>
              <a:t>Identify topics for deeper dive at National meeting(s)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7057" b="27057"/>
          <a:stretch>
            <a:fillRect/>
          </a:stretch>
        </p:blipFill>
        <p:spPr>
          <a:xfrm>
            <a:off x="0" y="4696235"/>
            <a:ext cx="18288000" cy="559076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7190" y="317968"/>
            <a:ext cx="17890810" cy="106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0"/>
              </a:lnSpc>
            </a:pPr>
            <a:r>
              <a:rPr lang="en-US" sz="7500">
                <a:solidFill>
                  <a:srgbClr val="000000"/>
                </a:solidFill>
                <a:latin typeface="Versailles"/>
              </a:rPr>
              <a:t>Survey Details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5319" y="1415878"/>
            <a:ext cx="16985476" cy="265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Solomon Sans Light"/>
              </a:rPr>
              <a:t>30 responses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Solomon Sans Light"/>
              </a:rPr>
              <a:t>Anonymous, unless willing to share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Solomon Sans Light"/>
              </a:rPr>
              <a:t>Multiple choice and open-ended questions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55" t="7226" r="1196" b="566"/>
          <a:stretch>
            <a:fillRect/>
          </a:stretch>
        </p:blipFill>
        <p:spPr>
          <a:xfrm>
            <a:off x="4869892" y="2105192"/>
            <a:ext cx="13072725" cy="776152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5422" y="224499"/>
            <a:ext cx="13140035" cy="2471049"/>
            <a:chOff x="0" y="0"/>
            <a:chExt cx="17520047" cy="3294732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7520047" cy="248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7500">
                  <a:solidFill>
                    <a:srgbClr val="000000"/>
                  </a:solidFill>
                  <a:latin typeface="Versailles"/>
                </a:rPr>
                <a:t>Finance Personnel</a:t>
              </a:r>
            </a:p>
            <a:p>
              <a:pPr>
                <a:lnSpc>
                  <a:spcPts val="5759"/>
                </a:lnSpc>
              </a:pPr>
              <a:r>
                <a:rPr lang="en-US" sz="4800">
                  <a:solidFill>
                    <a:srgbClr val="000000"/>
                  </a:solidFill>
                  <a:latin typeface="Versailles"/>
                </a:rPr>
                <a:t>Who Handles Financial Tasks?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564482"/>
              <a:ext cx="1752004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3318" y="4289042"/>
            <a:ext cx="3934547" cy="281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Solomon Sans Light"/>
              </a:rPr>
              <a:t>As expected, we all do things a little differently!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90" t="6766" r="2635" b="3693"/>
          <a:stretch>
            <a:fillRect/>
          </a:stretch>
        </p:blipFill>
        <p:spPr>
          <a:xfrm>
            <a:off x="6389575" y="1408216"/>
            <a:ext cx="11898425" cy="8513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9960" y="172691"/>
            <a:ext cx="13140035" cy="2471049"/>
            <a:chOff x="0" y="0"/>
            <a:chExt cx="17520047" cy="3294732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7520047" cy="248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7500">
                  <a:solidFill>
                    <a:srgbClr val="000000"/>
                  </a:solidFill>
                  <a:latin typeface="Versailles"/>
                </a:rPr>
                <a:t>Paying Students</a:t>
              </a:r>
            </a:p>
            <a:p>
              <a:pPr>
                <a:lnSpc>
                  <a:spcPts val="5759"/>
                </a:lnSpc>
              </a:pPr>
              <a:r>
                <a:rPr lang="en-US" sz="4800">
                  <a:solidFill>
                    <a:srgbClr val="000000"/>
                  </a:solidFill>
                  <a:latin typeface="Versailles"/>
                </a:rPr>
                <a:t>Lead Vs. Other Institutions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564482"/>
              <a:ext cx="1752004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3208327"/>
            <a:ext cx="4809870" cy="419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Solomon Sans Light"/>
              </a:rPr>
              <a:t>A majority of us have different processes for the lead institution vs. other institutions in our consortia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29" t="7623" r="1757"/>
          <a:stretch>
            <a:fillRect/>
          </a:stretch>
        </p:blipFill>
        <p:spPr>
          <a:xfrm>
            <a:off x="5147805" y="2247062"/>
            <a:ext cx="12955804" cy="722361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9960" y="172691"/>
            <a:ext cx="13140035" cy="2471049"/>
            <a:chOff x="0" y="0"/>
            <a:chExt cx="17520047" cy="3294732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7520047" cy="248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7500">
                  <a:solidFill>
                    <a:srgbClr val="000000"/>
                  </a:solidFill>
                  <a:latin typeface="Versailles"/>
                </a:rPr>
                <a:t>Paying Students</a:t>
              </a:r>
            </a:p>
            <a:p>
              <a:pPr>
                <a:lnSpc>
                  <a:spcPts val="5759"/>
                </a:lnSpc>
              </a:pPr>
              <a:r>
                <a:rPr lang="en-US" sz="4800">
                  <a:solidFill>
                    <a:srgbClr val="000000"/>
                  </a:solidFill>
                  <a:latin typeface="Versailles"/>
                </a:rPr>
                <a:t>HoW Do you pay NIF Students?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564482"/>
              <a:ext cx="1752004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7935" y="2987633"/>
            <a:ext cx="4809870" cy="498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1" lvl="1" indent="-431801">
              <a:lnSpc>
                <a:spcPts val="48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Solomon Sans Light"/>
              </a:rPr>
              <a:t>Most of us pay NIF students directly via stipend. </a:t>
            </a:r>
          </a:p>
          <a:p>
            <a:pPr marL="863601" lvl="1" indent="-431801">
              <a:lnSpc>
                <a:spcPts val="48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Solomon Sans Light"/>
              </a:rPr>
              <a:t>A good number of us use multiple methods.</a:t>
            </a:r>
          </a:p>
        </p:txBody>
      </p:sp>
      <p:sp>
        <p:nvSpPr>
          <p:cNvPr id="7" name="AutoShape 7"/>
          <p:cNvSpPr/>
          <p:nvPr/>
        </p:nvSpPr>
        <p:spPr>
          <a:xfrm rot="-5390290">
            <a:off x="12838671" y="5667472"/>
            <a:ext cx="6114162" cy="0"/>
          </a:xfrm>
          <a:prstGeom prst="line">
            <a:avLst/>
          </a:prstGeom>
          <a:ln w="66675" cap="flat">
            <a:solidFill>
              <a:srgbClr val="CB6CE6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29" t="7381" r="857" b="3992"/>
          <a:stretch>
            <a:fillRect/>
          </a:stretch>
        </p:blipFill>
        <p:spPr>
          <a:xfrm>
            <a:off x="3954629" y="2406452"/>
            <a:ext cx="13817383" cy="58838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9960" y="172691"/>
            <a:ext cx="15678596" cy="2471049"/>
            <a:chOff x="0" y="0"/>
            <a:chExt cx="20904795" cy="3294732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20904795" cy="248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7500">
                  <a:solidFill>
                    <a:srgbClr val="000000"/>
                  </a:solidFill>
                  <a:latin typeface="Versailles"/>
                </a:rPr>
                <a:t>Paying Students</a:t>
              </a:r>
            </a:p>
            <a:p>
              <a:pPr>
                <a:lnSpc>
                  <a:spcPts val="5759"/>
                </a:lnSpc>
              </a:pPr>
              <a:r>
                <a:rPr lang="en-US" sz="4800">
                  <a:solidFill>
                    <a:srgbClr val="000000"/>
                  </a:solidFill>
                  <a:latin typeface="Versailles"/>
                </a:rPr>
                <a:t>HoW Do you pay Students On projects?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564482"/>
              <a:ext cx="20904795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7935" y="3025733"/>
            <a:ext cx="3341995" cy="494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Solomon Sans Light"/>
              </a:rPr>
              <a:t>A wide array of options for students funded on projects with most using a combination of methods.</a:t>
            </a:r>
          </a:p>
        </p:txBody>
      </p:sp>
      <p:sp>
        <p:nvSpPr>
          <p:cNvPr id="7" name="AutoShape 7"/>
          <p:cNvSpPr/>
          <p:nvPr/>
        </p:nvSpPr>
        <p:spPr>
          <a:xfrm rot="-5390290">
            <a:off x="12147906" y="5667566"/>
            <a:ext cx="6114162" cy="0"/>
          </a:xfrm>
          <a:prstGeom prst="line">
            <a:avLst/>
          </a:prstGeom>
          <a:ln w="66675" cap="flat">
            <a:solidFill>
              <a:srgbClr val="CB6CE6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28" t="7886" r="384" b="1836"/>
          <a:stretch>
            <a:fillRect/>
          </a:stretch>
        </p:blipFill>
        <p:spPr>
          <a:xfrm>
            <a:off x="5888771" y="2253085"/>
            <a:ext cx="11652624" cy="752728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9960" y="172691"/>
            <a:ext cx="17854505" cy="3614049"/>
            <a:chOff x="0" y="0"/>
            <a:chExt cx="23806007" cy="4818732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23806007" cy="4013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7500">
                  <a:solidFill>
                    <a:srgbClr val="000000"/>
                  </a:solidFill>
                  <a:latin typeface="Versailles"/>
                </a:rPr>
                <a:t>Direct Funded Vs Significant Students</a:t>
              </a:r>
            </a:p>
            <a:p>
              <a:pPr>
                <a:lnSpc>
                  <a:spcPts val="5759"/>
                </a:lnSpc>
              </a:pPr>
              <a:endParaRPr lang="en-US" sz="7500">
                <a:solidFill>
                  <a:srgbClr val="000000"/>
                </a:solidFill>
                <a:latin typeface="Versaille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088482"/>
              <a:ext cx="2380600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3397" y="3423030"/>
            <a:ext cx="5159913" cy="389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Solomon Sans Light"/>
              </a:rPr>
              <a:t>Rough grouping based on open-ended responses.</a:t>
            </a:r>
          </a:p>
          <a:p>
            <a:pPr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Solomon Sans Light"/>
            </a:endParaRPr>
          </a:p>
          <a:p>
            <a:pPr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Solomon Sans Light"/>
              </a:rPr>
              <a:t>We may have some disconnects here.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56" t="5923" r="390" b="1152"/>
          <a:stretch>
            <a:fillRect/>
          </a:stretch>
        </p:blipFill>
        <p:spPr>
          <a:xfrm>
            <a:off x="793496" y="1663880"/>
            <a:ext cx="16836510" cy="775554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9960" y="172691"/>
            <a:ext cx="17440046" cy="2471049"/>
            <a:chOff x="0" y="0"/>
            <a:chExt cx="23253395" cy="3294732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23253395" cy="248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7500">
                  <a:solidFill>
                    <a:srgbClr val="000000"/>
                  </a:solidFill>
                  <a:latin typeface="Versailles"/>
                </a:rPr>
                <a:t>We have a Lot of Questions!</a:t>
              </a:r>
            </a:p>
            <a:p>
              <a:pPr>
                <a:lnSpc>
                  <a:spcPts val="5759"/>
                </a:lnSpc>
              </a:pPr>
              <a:endParaRPr lang="en-US" sz="7500">
                <a:solidFill>
                  <a:srgbClr val="000000"/>
                </a:solidFill>
                <a:latin typeface="Versaille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564482"/>
              <a:ext cx="23253395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453</Words>
  <Application>Microsoft Office PowerPoint</Application>
  <PresentationFormat>Custom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Solomon Sans Light</vt:lpstr>
      <vt:lpstr>Roboto Italics</vt:lpstr>
      <vt:lpstr>Arial</vt:lpstr>
      <vt:lpstr>Magz Bold Italics</vt:lpstr>
      <vt:lpstr>Roboto</vt:lpstr>
      <vt:lpstr>Versailles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Grant Finance Survey</dc:title>
  <cp:lastModifiedBy>Johnson, Susie (susiej@uidaho.edu)</cp:lastModifiedBy>
  <cp:revision>1</cp:revision>
  <dcterms:created xsi:type="dcterms:W3CDTF">2006-08-16T00:00:00Z</dcterms:created>
  <dcterms:modified xsi:type="dcterms:W3CDTF">2023-01-23T20:11:45Z</dcterms:modified>
  <dc:identifier>DAFYd-SdM2Y</dc:identifier>
</cp:coreProperties>
</file>