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56" r:id="rId2"/>
    <p:sldId id="273" r:id="rId3"/>
    <p:sldId id="278" r:id="rId4"/>
    <p:sldId id="265" r:id="rId5"/>
    <p:sldId id="275" r:id="rId6"/>
    <p:sldId id="258" r:id="rId7"/>
    <p:sldId id="277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844" autoAdjust="0"/>
    <p:restoredTop sz="95216" autoAdjust="0"/>
  </p:normalViewPr>
  <p:slideViewPr>
    <p:cSldViewPr snapToGrid="0">
      <p:cViewPr varScale="1">
        <p:scale>
          <a:sx n="119" d="100"/>
          <a:sy n="119" d="100"/>
        </p:scale>
        <p:origin x="56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52020DA-A2BA-4C30-9C93-C75BA63710D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5F760A-4099-4C7C-A683-35781F3C799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BB83ED-C6A0-4ED5-A96B-DA570BF4F2C9}" type="datetimeFigureOut">
              <a:rPr lang="en-US" smtClean="0"/>
              <a:t>2/9/2024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EC38CAD-1CA3-48F2-BEA9-3A0EB97DF48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FAA6266-96B7-4070-9042-6389D4E6CDA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E4AFD6-D757-4CE2-B4A5-039F5CC427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82165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380DF1-A1E6-4480-8690-EC369614BA28}" type="datetimeFigureOut">
              <a:rPr lang="en-US" smtClean="0"/>
              <a:t>2/9/2024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1FEF8D-1DEB-4206-B26B-656B8F5DD5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10434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1FEF8D-1DEB-4206-B26B-656B8F5DD56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4241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1FEF8D-1DEB-4206-B26B-656B8F5DD56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737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1FEF8D-1DEB-4206-B26B-656B8F5DD56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0658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1FEF8D-1DEB-4206-B26B-656B8F5DD56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1264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F3C6E-0DC6-48D7-B976-7843B4941135}" type="datetime1">
              <a:rPr lang="en-US" smtClean="0"/>
              <a:t>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92CC1-F0EE-4F08-973D-0097B8DF7F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716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5BCE8-31F1-4022-A3C6-4799ADF59BE2}" type="datetime1">
              <a:rPr lang="en-US" smtClean="0"/>
              <a:t>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92CC1-F0EE-4F08-973D-0097B8DF7F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940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11C10-C105-4618-AB56-8D2EEECB73E1}" type="datetime1">
              <a:rPr lang="en-US" smtClean="0"/>
              <a:t>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92CC1-F0EE-4F08-973D-0097B8DF7F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214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36974-866A-499B-ACCF-E93C3F2B8807}" type="datetime1">
              <a:rPr lang="en-US" smtClean="0"/>
              <a:t>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92CC1-F0EE-4F08-973D-0097B8DF7F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623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E51A7-2A48-4EAC-B2E9-5AD49CFB6888}" type="datetime1">
              <a:rPr lang="en-US" smtClean="0"/>
              <a:t>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92CC1-F0EE-4F08-973D-0097B8DF7F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065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6229E-EBC2-4B68-B9F4-52F60A3773BF}" type="datetime1">
              <a:rPr lang="en-US" smtClean="0"/>
              <a:t>2/9/2024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92CC1-F0EE-4F08-973D-0097B8DF7F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023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BFB76-306C-48C6-9B02-89503FDD46C6}" type="datetime1">
              <a:rPr lang="en-US" smtClean="0"/>
              <a:t>2/9/2024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92CC1-F0EE-4F08-973D-0097B8DF7F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961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18F96-EE28-425D-A30D-153007EA0517}" type="datetime1">
              <a:rPr lang="en-US" smtClean="0"/>
              <a:t>2/9/2024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92CC1-F0EE-4F08-973D-0097B8DF7F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675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3D211-B8A7-4D85-9351-07D86F3C5F5F}" type="datetime1">
              <a:rPr lang="en-US" smtClean="0"/>
              <a:t>2/9/2024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92CC1-F0EE-4F08-973D-0097B8DF7F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319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A884F-DADC-4DC0-9D83-DA6E03F406A7}" type="datetime1">
              <a:rPr lang="en-US" smtClean="0"/>
              <a:t>2/9/2024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92CC1-F0EE-4F08-973D-0097B8DF7F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425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B6687-A38C-4D7D-A55A-F6E24B8CEC16}" type="datetime1">
              <a:rPr lang="en-US" smtClean="0"/>
              <a:t>2/9/2024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92CC1-F0EE-4F08-973D-0097B8DF7F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802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20CCFB-C9C8-4408-913E-E108C31AF585}" type="datetime1">
              <a:rPr lang="en-US" smtClean="0"/>
              <a:t>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892CC1-F0EE-4F08-973D-0097B8DF7F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905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hyperlink" Target="mailto:macoe@arizona.ed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colleenf@lsu.edu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laspace.lsu.edu/promising-programs-practices-p3/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02A1810-5BA5-4598-97FF-BA9CC441E7FD}"/>
              </a:ext>
            </a:extLst>
          </p:cNvPr>
          <p:cNvCxnSpPr>
            <a:cxnSpLocks/>
          </p:cNvCxnSpPr>
          <p:nvPr/>
        </p:nvCxnSpPr>
        <p:spPr>
          <a:xfrm>
            <a:off x="30195" y="1434334"/>
            <a:ext cx="9083610" cy="0"/>
          </a:xfrm>
          <a:prstGeom prst="line">
            <a:avLst/>
          </a:prstGeom>
          <a:ln w="127000" cmpd="thickThin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oup 14">
            <a:extLst>
              <a:ext uri="{FF2B5EF4-FFF2-40B4-BE49-F238E27FC236}">
                <a16:creationId xmlns:a16="http://schemas.microsoft.com/office/drawing/2014/main" id="{56889A51-38C4-436A-A998-7CCBCBC859FD}"/>
              </a:ext>
            </a:extLst>
          </p:cNvPr>
          <p:cNvGrpSpPr>
            <a:grpSpLocks noChangeAspect="1"/>
          </p:cNvGrpSpPr>
          <p:nvPr/>
        </p:nvGrpSpPr>
        <p:grpSpPr>
          <a:xfrm>
            <a:off x="25557" y="119585"/>
            <a:ext cx="2010457" cy="1132884"/>
            <a:chOff x="60390" y="6069882"/>
            <a:chExt cx="1371600" cy="772892"/>
          </a:xfrm>
        </p:grpSpPr>
        <p:pic>
          <p:nvPicPr>
            <p:cNvPr id="16" name="Picture 15" descr="Logo, company name&#10;&#10;Description automatically generated">
              <a:extLst>
                <a:ext uri="{FF2B5EF4-FFF2-40B4-BE49-F238E27FC236}">
                  <a16:creationId xmlns:a16="http://schemas.microsoft.com/office/drawing/2014/main" id="{61779FBB-25D4-4886-A2F6-DE1775E6FE8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732" t="5506" r="7732" b="6783"/>
            <a:stretch/>
          </p:blipFill>
          <p:spPr>
            <a:xfrm>
              <a:off x="663950" y="6087300"/>
              <a:ext cx="555221" cy="45720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17" name="Picture 16" descr="A picture containing graphical user interface, text&#10;&#10;Description automatically generated">
              <a:extLst>
                <a:ext uri="{FF2B5EF4-FFF2-40B4-BE49-F238E27FC236}">
                  <a16:creationId xmlns:a16="http://schemas.microsoft.com/office/drawing/2014/main" id="{ACD6BB1B-01D6-4636-9B39-A1BC9D0AF2E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390" y="6487896"/>
              <a:ext cx="1371600" cy="354878"/>
            </a:xfrm>
            <a:prstGeom prst="rect">
              <a:avLst/>
            </a:prstGeom>
          </p:spPr>
        </p:pic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308C48A1-EC93-4118-A2E9-20855D1B1BE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1150" y="6069882"/>
              <a:ext cx="348997" cy="457200"/>
            </a:xfrm>
            <a:prstGeom prst="rect">
              <a:avLst/>
            </a:prstGeom>
          </p:spPr>
        </p:pic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BFD950C6-713A-4917-8F73-AD36D2A97ED6}"/>
              </a:ext>
            </a:extLst>
          </p:cNvPr>
          <p:cNvSpPr txBox="1"/>
          <p:nvPr/>
        </p:nvSpPr>
        <p:spPr>
          <a:xfrm>
            <a:off x="3053729" y="147439"/>
            <a:ext cx="5822428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/>
              <a:t>NASA Space Grant College and Fellowship Program </a:t>
            </a:r>
          </a:p>
          <a:p>
            <a:pPr algn="ctr"/>
            <a:r>
              <a:rPr lang="en-US" b="1" dirty="0"/>
              <a:t>National Council of Space Grant Directors </a:t>
            </a:r>
          </a:p>
          <a:p>
            <a:pPr algn="ctr"/>
            <a:r>
              <a:rPr lang="en-US" sz="3200" b="1" dirty="0">
                <a:solidFill>
                  <a:srgbClr val="0000FF"/>
                </a:solidFill>
              </a:rPr>
              <a:t>Communications Working Group 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3BAB714B-59A4-4FF6-94EE-EED4B82DDAA7}"/>
              </a:ext>
            </a:extLst>
          </p:cNvPr>
          <p:cNvCxnSpPr>
            <a:cxnSpLocks/>
          </p:cNvCxnSpPr>
          <p:nvPr/>
        </p:nvCxnSpPr>
        <p:spPr>
          <a:xfrm>
            <a:off x="26127" y="6344211"/>
            <a:ext cx="9083610" cy="0"/>
          </a:xfrm>
          <a:prstGeom prst="line">
            <a:avLst/>
          </a:prstGeom>
          <a:ln w="127000" cmpd="thickThin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757D4CE9-B5D9-4FEB-AF66-05A666F0B1F3}"/>
              </a:ext>
            </a:extLst>
          </p:cNvPr>
          <p:cNvSpPr txBox="1"/>
          <p:nvPr/>
        </p:nvSpPr>
        <p:spPr>
          <a:xfrm>
            <a:off x="23778" y="1643823"/>
            <a:ext cx="9083610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0000FF"/>
                </a:solidFill>
              </a:rPr>
              <a:t>Promising Programs &amp; Practices (P</a:t>
            </a:r>
            <a:r>
              <a:rPr lang="en-US" sz="3600" b="1" baseline="30000" dirty="0">
                <a:solidFill>
                  <a:srgbClr val="0000FF"/>
                </a:solidFill>
              </a:rPr>
              <a:t>3</a:t>
            </a:r>
            <a:r>
              <a:rPr lang="en-US" sz="3600" b="1" dirty="0">
                <a:solidFill>
                  <a:srgbClr val="0000FF"/>
                </a:solidFill>
              </a:rPr>
              <a:t>)</a:t>
            </a:r>
            <a:r>
              <a:rPr lang="en-US" sz="3600" b="1" dirty="0"/>
              <a:t> </a:t>
            </a:r>
          </a:p>
          <a:p>
            <a:pPr algn="ctr">
              <a:spcAft>
                <a:spcPts val="600"/>
              </a:spcAft>
            </a:pPr>
            <a:r>
              <a:rPr lang="en-US" b="1" dirty="0"/>
              <a:t>A monthly info session for, and by, the National Space Grant Community </a:t>
            </a:r>
          </a:p>
          <a:p>
            <a:pPr algn="ctr">
              <a:spcAft>
                <a:spcPts val="600"/>
              </a:spcAft>
            </a:pPr>
            <a:endParaRPr lang="en-US" b="1" dirty="0"/>
          </a:p>
          <a:p>
            <a:pPr algn="ctr"/>
            <a:r>
              <a:rPr lang="en-US" sz="2800" b="1" dirty="0">
                <a:solidFill>
                  <a:srgbClr val="0000FF"/>
                </a:solidFill>
              </a:rPr>
              <a:t>February 2024 Session Featuring: </a:t>
            </a:r>
          </a:p>
          <a:p>
            <a:pPr algn="ctr"/>
            <a:r>
              <a:rPr lang="en-US" sz="2800" dirty="0"/>
              <a:t>Chris Carter, (VASGC), </a:t>
            </a:r>
            <a:r>
              <a:rPr lang="en-US" sz="2800" dirty="0" err="1"/>
              <a:t>Keanno</a:t>
            </a:r>
            <a:r>
              <a:rPr lang="en-US" sz="2800" dirty="0"/>
              <a:t> Fausto, Jonelle </a:t>
            </a:r>
            <a:r>
              <a:rPr lang="en-US" sz="2800" dirty="0" err="1"/>
              <a:t>Sayama</a:t>
            </a:r>
            <a:r>
              <a:rPr lang="en-US" sz="2800" dirty="0"/>
              <a:t>, Danielle Hagen (Guam Drone Corps)</a:t>
            </a:r>
          </a:p>
          <a:p>
            <a:pPr algn="ctr"/>
            <a:r>
              <a:rPr lang="en-US" sz="2800" b="1" dirty="0">
                <a:solidFill>
                  <a:srgbClr val="0000FF"/>
                </a:solidFill>
              </a:rPr>
              <a:t>Implementing Drone Programs at Your SGC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E2EEB80-9690-4707-8410-467E838930B3}"/>
              </a:ext>
            </a:extLst>
          </p:cNvPr>
          <p:cNvSpPr txBox="1"/>
          <p:nvPr/>
        </p:nvSpPr>
        <p:spPr>
          <a:xfrm>
            <a:off x="17930" y="5095292"/>
            <a:ext cx="9107387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i="1" dirty="0"/>
              <a:t>Hosted by the Space Grant Communications Working Group</a:t>
            </a:r>
          </a:p>
          <a:p>
            <a:pPr algn="ctr"/>
            <a:r>
              <a:rPr lang="en-US" sz="2000" dirty="0"/>
              <a:t>Co-Chairs: Colleen H. Fava </a:t>
            </a:r>
            <a:r>
              <a:rPr lang="en-US" sz="1600" dirty="0"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colleenf@lsu.edu</a:t>
            </a:r>
            <a:r>
              <a:rPr lang="en-US" sz="1600" dirty="0"/>
              <a:t> &amp; </a:t>
            </a:r>
            <a:r>
              <a:rPr lang="en-US" sz="2000" dirty="0"/>
              <a:t>Michelle Coe </a:t>
            </a:r>
            <a:r>
              <a:rPr lang="en-US" sz="1600" dirty="0"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macoe@arizona.edu</a:t>
            </a:r>
            <a:r>
              <a:rPr lang="en-US" sz="1600" dirty="0"/>
              <a:t> </a:t>
            </a:r>
          </a:p>
          <a:p>
            <a:pPr algn="ctr"/>
            <a:r>
              <a:rPr lang="en-US" sz="2800" b="1" dirty="0">
                <a:solidFill>
                  <a:srgbClr val="0000FF"/>
                </a:solidFill>
              </a:rPr>
              <a:t>February 12, 2024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41724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5A6F942A-B9CE-4C15-9C38-A4A40E9B014C}"/>
              </a:ext>
            </a:extLst>
          </p:cNvPr>
          <p:cNvGrpSpPr>
            <a:grpSpLocks noChangeAspect="1"/>
          </p:cNvGrpSpPr>
          <p:nvPr/>
        </p:nvGrpSpPr>
        <p:grpSpPr>
          <a:xfrm>
            <a:off x="60390" y="52254"/>
            <a:ext cx="1135908" cy="640080"/>
            <a:chOff x="60390" y="6069882"/>
            <a:chExt cx="1371600" cy="772892"/>
          </a:xfrm>
        </p:grpSpPr>
        <p:pic>
          <p:nvPicPr>
            <p:cNvPr id="5" name="Picture 4" descr="Logo, company name&#10;&#10;Description automatically generated">
              <a:extLst>
                <a:ext uri="{FF2B5EF4-FFF2-40B4-BE49-F238E27FC236}">
                  <a16:creationId xmlns:a16="http://schemas.microsoft.com/office/drawing/2014/main" id="{3456EB8B-5523-4145-A1D7-AADB0FDCC86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732" t="5506" r="7732" b="6783"/>
            <a:stretch/>
          </p:blipFill>
          <p:spPr>
            <a:xfrm>
              <a:off x="663950" y="6087300"/>
              <a:ext cx="555221" cy="45720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7" name="Picture 6" descr="A picture containing graphical user interface, text&#10;&#10;Description automatically generated">
              <a:extLst>
                <a:ext uri="{FF2B5EF4-FFF2-40B4-BE49-F238E27FC236}">
                  <a16:creationId xmlns:a16="http://schemas.microsoft.com/office/drawing/2014/main" id="{82BE3D6D-6CA2-40A2-A85C-DE3F058DC70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390" y="6487896"/>
              <a:ext cx="1371600" cy="354878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C7E74762-21C1-4B2E-86DD-480E6F475F0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1150" y="6069882"/>
              <a:ext cx="348997" cy="457200"/>
            </a:xfrm>
            <a:prstGeom prst="rect">
              <a:avLst/>
            </a:prstGeom>
          </p:spPr>
        </p:pic>
      </p:grp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7693599-0B46-40D5-89E5-621014B4B39E}"/>
              </a:ext>
            </a:extLst>
          </p:cNvPr>
          <p:cNvCxnSpPr>
            <a:cxnSpLocks/>
          </p:cNvCxnSpPr>
          <p:nvPr/>
        </p:nvCxnSpPr>
        <p:spPr>
          <a:xfrm>
            <a:off x="34263" y="696687"/>
            <a:ext cx="9083610" cy="0"/>
          </a:xfrm>
          <a:prstGeom prst="line">
            <a:avLst/>
          </a:prstGeom>
          <a:ln w="69850" cmpd="thickThin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EA68D2E-56DA-4D7B-9E97-2F05B4DA9C74}"/>
              </a:ext>
            </a:extLst>
          </p:cNvPr>
          <p:cNvCxnSpPr>
            <a:cxnSpLocks/>
          </p:cNvCxnSpPr>
          <p:nvPr/>
        </p:nvCxnSpPr>
        <p:spPr>
          <a:xfrm>
            <a:off x="30195" y="6500945"/>
            <a:ext cx="9083610" cy="0"/>
          </a:xfrm>
          <a:prstGeom prst="line">
            <a:avLst/>
          </a:prstGeom>
          <a:ln w="69850" cmpd="thickThin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21C08AC4-DA1C-45FB-84C2-4FBE673364C8}"/>
              </a:ext>
            </a:extLst>
          </p:cNvPr>
          <p:cNvSpPr txBox="1"/>
          <p:nvPr/>
        </p:nvSpPr>
        <p:spPr>
          <a:xfrm>
            <a:off x="-79062" y="6508409"/>
            <a:ext cx="1954381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0" b="1" dirty="0"/>
              <a:t>National Council of Space Grant Directors </a:t>
            </a:r>
          </a:p>
          <a:p>
            <a:pPr algn="ctr"/>
            <a:r>
              <a:rPr lang="en-US" sz="1000" b="1" dirty="0">
                <a:solidFill>
                  <a:srgbClr val="0000FF"/>
                </a:solidFill>
              </a:rPr>
              <a:t>Communications Working Group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CE61239-0DF0-4241-8A6D-818DD68EA46E}"/>
              </a:ext>
            </a:extLst>
          </p:cNvPr>
          <p:cNvSpPr txBox="1"/>
          <p:nvPr/>
        </p:nvSpPr>
        <p:spPr>
          <a:xfrm>
            <a:off x="1403968" y="66679"/>
            <a:ext cx="76796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600" b="1" dirty="0">
                <a:solidFill>
                  <a:srgbClr val="0000FF"/>
                </a:solidFill>
              </a:rPr>
              <a:t>P</a:t>
            </a:r>
            <a:r>
              <a:rPr lang="en-US" sz="3600" b="1" baseline="30000" dirty="0">
                <a:solidFill>
                  <a:srgbClr val="0000FF"/>
                </a:solidFill>
              </a:rPr>
              <a:t>3</a:t>
            </a:r>
            <a:r>
              <a:rPr lang="en-US" sz="3600" b="1" dirty="0">
                <a:solidFill>
                  <a:srgbClr val="0000FF"/>
                </a:solidFill>
              </a:rPr>
              <a:t>: Intent and Format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AD60B2A-9ED4-4503-B892-ABFE2151459D}"/>
              </a:ext>
            </a:extLst>
          </p:cNvPr>
          <p:cNvSpPr txBox="1"/>
          <p:nvPr/>
        </p:nvSpPr>
        <p:spPr>
          <a:xfrm>
            <a:off x="90585" y="976639"/>
            <a:ext cx="9053415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00FF"/>
                </a:solidFill>
              </a:rPr>
              <a:t>Intent</a:t>
            </a:r>
          </a:p>
          <a:p>
            <a:r>
              <a:rPr lang="en-US" sz="2800" dirty="0"/>
              <a:t>Allow community members a dedicated space and time to share promising programs and practices with the greater space grant community.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0406CC9-3579-4BD7-BCA1-CC63FE0E571F}"/>
              </a:ext>
            </a:extLst>
          </p:cNvPr>
          <p:cNvSpPr txBox="1"/>
          <p:nvPr/>
        </p:nvSpPr>
        <p:spPr>
          <a:xfrm>
            <a:off x="90585" y="3101383"/>
            <a:ext cx="9053415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00FF"/>
                </a:solidFill>
              </a:rPr>
              <a:t>Format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2</a:t>
            </a:r>
            <a:r>
              <a:rPr lang="en-US" sz="2800" baseline="30000" dirty="0"/>
              <a:t>nd</a:t>
            </a:r>
            <a:r>
              <a:rPr lang="en-US" sz="2800" dirty="0"/>
              <a:t> Monday each month at 3 pm Eastern (60-90 min)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Zoom Meeting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3:00 pm: Ice breaker/Announcements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3:10 pm: Featured Presentation with Q&amp;A (</a:t>
            </a:r>
            <a:r>
              <a:rPr lang="en-US" sz="2400" i="1" dirty="0"/>
              <a:t>recorded</a:t>
            </a:r>
            <a:r>
              <a:rPr lang="en-US" sz="2800" dirty="0"/>
              <a:t>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4:00 pm: General Discussion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7586496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5A6F942A-B9CE-4C15-9C38-A4A40E9B014C}"/>
              </a:ext>
            </a:extLst>
          </p:cNvPr>
          <p:cNvGrpSpPr>
            <a:grpSpLocks noChangeAspect="1"/>
          </p:cNvGrpSpPr>
          <p:nvPr/>
        </p:nvGrpSpPr>
        <p:grpSpPr>
          <a:xfrm>
            <a:off x="60390" y="52254"/>
            <a:ext cx="1135908" cy="640080"/>
            <a:chOff x="60390" y="6069882"/>
            <a:chExt cx="1371600" cy="772892"/>
          </a:xfrm>
        </p:grpSpPr>
        <p:pic>
          <p:nvPicPr>
            <p:cNvPr id="5" name="Picture 4" descr="Logo, company name&#10;&#10;Description automatically generated">
              <a:extLst>
                <a:ext uri="{FF2B5EF4-FFF2-40B4-BE49-F238E27FC236}">
                  <a16:creationId xmlns:a16="http://schemas.microsoft.com/office/drawing/2014/main" id="{3456EB8B-5523-4145-A1D7-AADB0FDCC86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732" t="5506" r="7732" b="6783"/>
            <a:stretch/>
          </p:blipFill>
          <p:spPr>
            <a:xfrm>
              <a:off x="663950" y="6087300"/>
              <a:ext cx="555221" cy="45720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7" name="Picture 6" descr="A picture containing graphical user interface, text&#10;&#10;Description automatically generated">
              <a:extLst>
                <a:ext uri="{FF2B5EF4-FFF2-40B4-BE49-F238E27FC236}">
                  <a16:creationId xmlns:a16="http://schemas.microsoft.com/office/drawing/2014/main" id="{82BE3D6D-6CA2-40A2-A85C-DE3F058DC70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390" y="6487896"/>
              <a:ext cx="1371600" cy="354878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C7E74762-21C1-4B2E-86DD-480E6F475F0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1150" y="6069882"/>
              <a:ext cx="348997" cy="457200"/>
            </a:xfrm>
            <a:prstGeom prst="rect">
              <a:avLst/>
            </a:prstGeom>
          </p:spPr>
        </p:pic>
      </p:grp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7693599-0B46-40D5-89E5-621014B4B39E}"/>
              </a:ext>
            </a:extLst>
          </p:cNvPr>
          <p:cNvCxnSpPr>
            <a:cxnSpLocks/>
          </p:cNvCxnSpPr>
          <p:nvPr/>
        </p:nvCxnSpPr>
        <p:spPr>
          <a:xfrm>
            <a:off x="34263" y="696687"/>
            <a:ext cx="9083610" cy="0"/>
          </a:xfrm>
          <a:prstGeom prst="line">
            <a:avLst/>
          </a:prstGeom>
          <a:ln w="69850" cmpd="thickThin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EA68D2E-56DA-4D7B-9E97-2F05B4DA9C74}"/>
              </a:ext>
            </a:extLst>
          </p:cNvPr>
          <p:cNvCxnSpPr>
            <a:cxnSpLocks/>
          </p:cNvCxnSpPr>
          <p:nvPr/>
        </p:nvCxnSpPr>
        <p:spPr>
          <a:xfrm>
            <a:off x="30195" y="6500945"/>
            <a:ext cx="9083610" cy="0"/>
          </a:xfrm>
          <a:prstGeom prst="line">
            <a:avLst/>
          </a:prstGeom>
          <a:ln w="69850" cmpd="thickThin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21C08AC4-DA1C-45FB-84C2-4FBE673364C8}"/>
              </a:ext>
            </a:extLst>
          </p:cNvPr>
          <p:cNvSpPr txBox="1"/>
          <p:nvPr/>
        </p:nvSpPr>
        <p:spPr>
          <a:xfrm>
            <a:off x="-79062" y="6508409"/>
            <a:ext cx="1954381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0" b="1" dirty="0"/>
              <a:t>National Council of Space Grant Directors </a:t>
            </a:r>
          </a:p>
          <a:p>
            <a:pPr algn="ctr"/>
            <a:r>
              <a:rPr lang="en-US" sz="1000" b="1" dirty="0">
                <a:solidFill>
                  <a:srgbClr val="0000FF"/>
                </a:solidFill>
              </a:rPr>
              <a:t>Communications Working Group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CE61239-0DF0-4241-8A6D-818DD68EA46E}"/>
              </a:ext>
            </a:extLst>
          </p:cNvPr>
          <p:cNvSpPr txBox="1"/>
          <p:nvPr/>
        </p:nvSpPr>
        <p:spPr>
          <a:xfrm>
            <a:off x="1403968" y="66679"/>
            <a:ext cx="76796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b="1" dirty="0">
                <a:solidFill>
                  <a:srgbClr val="0000FF"/>
                </a:solidFill>
              </a:rPr>
              <a:t>P</a:t>
            </a:r>
            <a:r>
              <a:rPr lang="en-US" sz="3200" b="1" baseline="30000" dirty="0">
                <a:solidFill>
                  <a:srgbClr val="0000FF"/>
                </a:solidFill>
              </a:rPr>
              <a:t>3</a:t>
            </a:r>
            <a:r>
              <a:rPr lang="en-US" sz="3200" b="1" dirty="0">
                <a:solidFill>
                  <a:srgbClr val="0000FF"/>
                </a:solidFill>
              </a:rPr>
              <a:t>: 2023 in Review </a:t>
            </a:r>
          </a:p>
        </p:txBody>
      </p:sp>
      <p:graphicFrame>
        <p:nvGraphicFramePr>
          <p:cNvPr id="3" name="Table 11">
            <a:extLst>
              <a:ext uri="{FF2B5EF4-FFF2-40B4-BE49-F238E27FC236}">
                <a16:creationId xmlns:a16="http://schemas.microsoft.com/office/drawing/2014/main" id="{CDD773A2-B22C-90CE-2162-A2900E9BE9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1684965"/>
              </p:ext>
            </p:extLst>
          </p:nvPr>
        </p:nvGraphicFramePr>
        <p:xfrm>
          <a:off x="30195" y="783302"/>
          <a:ext cx="9083611" cy="571277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503094">
                  <a:extLst>
                    <a:ext uri="{9D8B030D-6E8A-4147-A177-3AD203B41FA5}">
                      <a16:colId xmlns:a16="http://schemas.microsoft.com/office/drawing/2014/main" val="3245965332"/>
                    </a:ext>
                  </a:extLst>
                </a:gridCol>
                <a:gridCol w="3194677">
                  <a:extLst>
                    <a:ext uri="{9D8B030D-6E8A-4147-A177-3AD203B41FA5}">
                      <a16:colId xmlns:a16="http://schemas.microsoft.com/office/drawing/2014/main" val="3750804015"/>
                    </a:ext>
                  </a:extLst>
                </a:gridCol>
                <a:gridCol w="4385840">
                  <a:extLst>
                    <a:ext uri="{9D8B030D-6E8A-4147-A177-3AD203B41FA5}">
                      <a16:colId xmlns:a16="http://schemas.microsoft.com/office/drawing/2014/main" val="3498803421"/>
                    </a:ext>
                  </a:extLst>
                </a:gridCol>
              </a:tblGrid>
              <a:tr h="378772">
                <a:tc>
                  <a:txBody>
                    <a:bodyPr/>
                    <a:lstStyle/>
                    <a:p>
                      <a:r>
                        <a:rPr lang="en-US" sz="1800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Presenter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Presentation Title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3013340"/>
                  </a:ext>
                </a:extLst>
              </a:tr>
              <a:tr h="328453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300" b="0" i="1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January 23, 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1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Shirley Campbell, NSGF; Chris Flynn, MTSGC; Susie Johnson, IDSGC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Best Practices &amp; Lessons Learned on All Things Finance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9251323"/>
                  </a:ext>
                </a:extLst>
              </a:tr>
              <a:tr h="300362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300" b="0" i="1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February 13, 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1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Meredith Hecker, (MTSGC); Sarah </a:t>
                      </a:r>
                      <a:r>
                        <a:rPr lang="en-US" sz="1300" b="0" i="1" kern="1200" dirty="0" err="1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Krichels</a:t>
                      </a:r>
                      <a:r>
                        <a:rPr lang="en-US" sz="1300" b="0" i="1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300" b="0" i="1" kern="1200" dirty="0" err="1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Goan</a:t>
                      </a:r>
                      <a:r>
                        <a:rPr lang="en-US" sz="1300" b="0" i="1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; Marie </a:t>
                      </a:r>
                      <a:r>
                        <a:rPr lang="en-US" sz="1300" b="0" i="1" kern="1200" dirty="0" err="1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Steckleberg</a:t>
                      </a:r>
                      <a:endParaRPr lang="en-US" sz="1300" b="0" i="1" kern="1200" dirty="0">
                        <a:solidFill>
                          <a:schemeClr val="bg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Space Grant Logic Models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1902910"/>
                  </a:ext>
                </a:extLst>
              </a:tr>
              <a:tr h="248779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300" b="0" i="1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March 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1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No session / NASA OSTEM Comms Team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Communications Workshop at National Meeting in DC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300" b="0" i="0" kern="1200" dirty="0">
                        <a:solidFill>
                          <a:schemeClr val="bg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0874912"/>
                  </a:ext>
                </a:extLst>
              </a:tr>
              <a:tr h="143641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300" b="0" i="1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April 10, 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1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Angie Verissimo, Indiana; Mary Lara, Arizona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Successfully Engaging with Underrepresented Communities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300" b="0" i="0" kern="1200" dirty="0">
                        <a:solidFill>
                          <a:schemeClr val="bg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7374440"/>
                  </a:ext>
                </a:extLst>
              </a:tr>
              <a:tr h="268941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300" b="1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May 8, 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1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Ellen Brennan &amp; Chip Cole, Vermont; Dawn Whitaker, Indiana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Developing a Space Grant Operations Manual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8982419"/>
                  </a:ext>
                </a:extLst>
              </a:tr>
              <a:tr h="25997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300" b="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June 12, 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1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Shawna McBride, Wyoming, Chair of the National Space Grant Foundation Board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How to Participate in the next Microsoft Gives Campaign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6419540"/>
                  </a:ext>
                </a:extLst>
              </a:tr>
              <a:tr h="268941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300" b="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July 10, 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BREAK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300" b="0" i="0" kern="1200" dirty="0">
                        <a:solidFill>
                          <a:schemeClr val="bg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8323929"/>
                  </a:ext>
                </a:extLst>
              </a:tr>
              <a:tr h="277906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300" b="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August 14, 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Planning Meeting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Planning Meeting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727229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300" b="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September 11, 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National Meeting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Hawaii Space Grant National Meeting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6486217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300" b="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October 16, 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Planning Meeting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Planning Meeting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068342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300" b="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November 13, 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BREAK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300" b="0" i="0" kern="1200" dirty="0">
                        <a:solidFill>
                          <a:schemeClr val="bg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8193922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300" b="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December 11, 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1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Melanie Page and Lynn </a:t>
                      </a:r>
                      <a:r>
                        <a:rPr lang="en-US" sz="1300" b="0" i="1" kern="1200" dirty="0" err="1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Michaluk</a:t>
                      </a:r>
                      <a:r>
                        <a:rPr lang="en-US" sz="1300" b="0" i="1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, WVSGC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Cohort Model for External Evaluation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5707560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200" b="0" kern="1200" dirty="0">
                        <a:solidFill>
                          <a:schemeClr val="bg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kern="1200" dirty="0">
                        <a:solidFill>
                          <a:schemeClr val="bg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1" kern="1200" dirty="0">
                        <a:solidFill>
                          <a:schemeClr val="bg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68988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16356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4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5A6F942A-B9CE-4C15-9C38-A4A40E9B014C}"/>
              </a:ext>
            </a:extLst>
          </p:cNvPr>
          <p:cNvGrpSpPr>
            <a:grpSpLocks noChangeAspect="1"/>
          </p:cNvGrpSpPr>
          <p:nvPr/>
        </p:nvGrpSpPr>
        <p:grpSpPr>
          <a:xfrm>
            <a:off x="60390" y="52254"/>
            <a:ext cx="1135908" cy="640080"/>
            <a:chOff x="60390" y="6069882"/>
            <a:chExt cx="1371600" cy="772892"/>
          </a:xfrm>
        </p:grpSpPr>
        <p:pic>
          <p:nvPicPr>
            <p:cNvPr id="5" name="Picture 4" descr="Logo, company name&#10;&#10;Description automatically generated">
              <a:extLst>
                <a:ext uri="{FF2B5EF4-FFF2-40B4-BE49-F238E27FC236}">
                  <a16:creationId xmlns:a16="http://schemas.microsoft.com/office/drawing/2014/main" id="{3456EB8B-5523-4145-A1D7-AADB0FDCC86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732" t="5506" r="7732" b="6783"/>
            <a:stretch/>
          </p:blipFill>
          <p:spPr>
            <a:xfrm>
              <a:off x="663950" y="6087300"/>
              <a:ext cx="555221" cy="45720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7" name="Picture 6" descr="A picture containing graphical user interface, text&#10;&#10;Description automatically generated">
              <a:extLst>
                <a:ext uri="{FF2B5EF4-FFF2-40B4-BE49-F238E27FC236}">
                  <a16:creationId xmlns:a16="http://schemas.microsoft.com/office/drawing/2014/main" id="{82BE3D6D-6CA2-40A2-A85C-DE3F058DC70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390" y="6487896"/>
              <a:ext cx="1371600" cy="354878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C7E74762-21C1-4B2E-86DD-480E6F475F0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1150" y="6069882"/>
              <a:ext cx="348997" cy="457200"/>
            </a:xfrm>
            <a:prstGeom prst="rect">
              <a:avLst/>
            </a:prstGeom>
          </p:spPr>
        </p:pic>
      </p:grp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7693599-0B46-40D5-89E5-621014B4B39E}"/>
              </a:ext>
            </a:extLst>
          </p:cNvPr>
          <p:cNvCxnSpPr>
            <a:cxnSpLocks/>
          </p:cNvCxnSpPr>
          <p:nvPr/>
        </p:nvCxnSpPr>
        <p:spPr>
          <a:xfrm>
            <a:off x="34263" y="696687"/>
            <a:ext cx="9083610" cy="0"/>
          </a:xfrm>
          <a:prstGeom prst="line">
            <a:avLst/>
          </a:prstGeom>
          <a:ln w="69850" cmpd="thickThin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EA68D2E-56DA-4D7B-9E97-2F05B4DA9C74}"/>
              </a:ext>
            </a:extLst>
          </p:cNvPr>
          <p:cNvCxnSpPr>
            <a:cxnSpLocks/>
          </p:cNvCxnSpPr>
          <p:nvPr/>
        </p:nvCxnSpPr>
        <p:spPr>
          <a:xfrm>
            <a:off x="30195" y="6500945"/>
            <a:ext cx="9083610" cy="0"/>
          </a:xfrm>
          <a:prstGeom prst="line">
            <a:avLst/>
          </a:prstGeom>
          <a:ln w="69850" cmpd="thickThin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21C08AC4-DA1C-45FB-84C2-4FBE673364C8}"/>
              </a:ext>
            </a:extLst>
          </p:cNvPr>
          <p:cNvSpPr txBox="1"/>
          <p:nvPr/>
        </p:nvSpPr>
        <p:spPr>
          <a:xfrm>
            <a:off x="-79062" y="6508409"/>
            <a:ext cx="1954381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0" b="1" dirty="0"/>
              <a:t>National Council of Space Grant Directors </a:t>
            </a:r>
          </a:p>
          <a:p>
            <a:pPr algn="ctr"/>
            <a:r>
              <a:rPr lang="en-US" sz="1000" b="1" dirty="0">
                <a:solidFill>
                  <a:srgbClr val="0000FF"/>
                </a:solidFill>
              </a:rPr>
              <a:t>Communications Working Group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CE61239-0DF0-4241-8A6D-818DD68EA46E}"/>
              </a:ext>
            </a:extLst>
          </p:cNvPr>
          <p:cNvSpPr txBox="1"/>
          <p:nvPr/>
        </p:nvSpPr>
        <p:spPr>
          <a:xfrm>
            <a:off x="1403968" y="66679"/>
            <a:ext cx="76796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600" b="1" dirty="0">
                <a:solidFill>
                  <a:srgbClr val="0000FF"/>
                </a:solidFill>
              </a:rPr>
              <a:t>P</a:t>
            </a:r>
            <a:r>
              <a:rPr lang="en-US" sz="3600" b="1" baseline="30000" dirty="0">
                <a:solidFill>
                  <a:srgbClr val="0000FF"/>
                </a:solidFill>
              </a:rPr>
              <a:t>3</a:t>
            </a:r>
            <a:r>
              <a:rPr lang="en-US" sz="3600" b="1" dirty="0">
                <a:solidFill>
                  <a:srgbClr val="0000FF"/>
                </a:solidFill>
              </a:rPr>
              <a:t>: January 2024 Session Recap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469D9A3-1A5F-EFE9-0B54-5EA7F1F4CCEF}"/>
              </a:ext>
            </a:extLst>
          </p:cNvPr>
          <p:cNvSpPr txBox="1"/>
          <p:nvPr/>
        </p:nvSpPr>
        <p:spPr>
          <a:xfrm>
            <a:off x="718458" y="696687"/>
            <a:ext cx="85349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</a:rPr>
              <a:t>Summary of Participation: </a:t>
            </a:r>
            <a:r>
              <a:rPr lang="en-US" sz="2000" dirty="0">
                <a:solidFill>
                  <a:srgbClr val="0000FF"/>
                </a:solidFill>
              </a:rPr>
              <a:t>30 Unique Attendees, 23 Jurisdictions, 90 min total meeting time, 79 min average time on per attendee</a:t>
            </a:r>
          </a:p>
        </p:txBody>
      </p:sp>
      <p:pic>
        <p:nvPicPr>
          <p:cNvPr id="13" name="Picture 12" descr="A collage of women in a magazine&#10;&#10;Description automatically generated">
            <a:extLst>
              <a:ext uri="{FF2B5EF4-FFF2-40B4-BE49-F238E27FC236}">
                <a16:creationId xmlns:a16="http://schemas.microsoft.com/office/drawing/2014/main" id="{85E94D14-128A-AA78-2E15-ABF78A27A9B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95" y="1604215"/>
            <a:ext cx="9032706" cy="4818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17896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5A6F942A-B9CE-4C15-9C38-A4A40E9B014C}"/>
              </a:ext>
            </a:extLst>
          </p:cNvPr>
          <p:cNvGrpSpPr>
            <a:grpSpLocks noChangeAspect="1"/>
          </p:cNvGrpSpPr>
          <p:nvPr/>
        </p:nvGrpSpPr>
        <p:grpSpPr>
          <a:xfrm>
            <a:off x="60390" y="52254"/>
            <a:ext cx="1135908" cy="640080"/>
            <a:chOff x="60390" y="6069882"/>
            <a:chExt cx="1371600" cy="772892"/>
          </a:xfrm>
        </p:grpSpPr>
        <p:pic>
          <p:nvPicPr>
            <p:cNvPr id="5" name="Picture 4" descr="Logo, company name&#10;&#10;Description automatically generated">
              <a:extLst>
                <a:ext uri="{FF2B5EF4-FFF2-40B4-BE49-F238E27FC236}">
                  <a16:creationId xmlns:a16="http://schemas.microsoft.com/office/drawing/2014/main" id="{3456EB8B-5523-4145-A1D7-AADB0FDCC86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732" t="5506" r="7732" b="6783"/>
            <a:stretch/>
          </p:blipFill>
          <p:spPr>
            <a:xfrm>
              <a:off x="663950" y="6087300"/>
              <a:ext cx="555221" cy="45720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7" name="Picture 6" descr="A picture containing graphical user interface, text&#10;&#10;Description automatically generated">
              <a:extLst>
                <a:ext uri="{FF2B5EF4-FFF2-40B4-BE49-F238E27FC236}">
                  <a16:creationId xmlns:a16="http://schemas.microsoft.com/office/drawing/2014/main" id="{82BE3D6D-6CA2-40A2-A85C-DE3F058DC70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390" y="6487896"/>
              <a:ext cx="1371600" cy="354878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C7E74762-21C1-4B2E-86DD-480E6F475F0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1150" y="6069882"/>
              <a:ext cx="348997" cy="457200"/>
            </a:xfrm>
            <a:prstGeom prst="rect">
              <a:avLst/>
            </a:prstGeom>
          </p:spPr>
        </p:pic>
      </p:grp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7693599-0B46-40D5-89E5-621014B4B39E}"/>
              </a:ext>
            </a:extLst>
          </p:cNvPr>
          <p:cNvCxnSpPr>
            <a:cxnSpLocks/>
          </p:cNvCxnSpPr>
          <p:nvPr/>
        </p:nvCxnSpPr>
        <p:spPr>
          <a:xfrm>
            <a:off x="34263" y="696687"/>
            <a:ext cx="9083610" cy="0"/>
          </a:xfrm>
          <a:prstGeom prst="line">
            <a:avLst/>
          </a:prstGeom>
          <a:ln w="69850" cmpd="thickThin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EA68D2E-56DA-4D7B-9E97-2F05B4DA9C74}"/>
              </a:ext>
            </a:extLst>
          </p:cNvPr>
          <p:cNvCxnSpPr>
            <a:cxnSpLocks/>
          </p:cNvCxnSpPr>
          <p:nvPr/>
        </p:nvCxnSpPr>
        <p:spPr>
          <a:xfrm>
            <a:off x="30195" y="6500945"/>
            <a:ext cx="9083610" cy="0"/>
          </a:xfrm>
          <a:prstGeom prst="line">
            <a:avLst/>
          </a:prstGeom>
          <a:ln w="69850" cmpd="thickThin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21C08AC4-DA1C-45FB-84C2-4FBE673364C8}"/>
              </a:ext>
            </a:extLst>
          </p:cNvPr>
          <p:cNvSpPr txBox="1"/>
          <p:nvPr/>
        </p:nvSpPr>
        <p:spPr>
          <a:xfrm>
            <a:off x="-79062" y="6508409"/>
            <a:ext cx="1954381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0" b="1" dirty="0"/>
              <a:t>National Council of Space Grant Directors </a:t>
            </a:r>
          </a:p>
          <a:p>
            <a:pPr algn="ctr"/>
            <a:r>
              <a:rPr lang="en-US" sz="1000" b="1" dirty="0">
                <a:solidFill>
                  <a:srgbClr val="0000FF"/>
                </a:solidFill>
              </a:rPr>
              <a:t>Communications Working Group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CE61239-0DF0-4241-8A6D-818DD68EA46E}"/>
              </a:ext>
            </a:extLst>
          </p:cNvPr>
          <p:cNvSpPr txBox="1"/>
          <p:nvPr/>
        </p:nvSpPr>
        <p:spPr>
          <a:xfrm>
            <a:off x="1403968" y="66679"/>
            <a:ext cx="76796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b="1" dirty="0">
                <a:solidFill>
                  <a:srgbClr val="0000FF"/>
                </a:solidFill>
              </a:rPr>
              <a:t>P</a:t>
            </a:r>
            <a:r>
              <a:rPr lang="en-US" sz="3200" b="1" baseline="30000" dirty="0">
                <a:solidFill>
                  <a:srgbClr val="0000FF"/>
                </a:solidFill>
              </a:rPr>
              <a:t>3</a:t>
            </a:r>
            <a:r>
              <a:rPr lang="en-US" sz="3200" b="1" dirty="0">
                <a:solidFill>
                  <a:srgbClr val="0000FF"/>
                </a:solidFill>
              </a:rPr>
              <a:t>: 2024 Looking Ahead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4DCFE5A-84DA-AF37-FB60-B627D771B048}"/>
              </a:ext>
            </a:extLst>
          </p:cNvPr>
          <p:cNvSpPr txBox="1"/>
          <p:nvPr/>
        </p:nvSpPr>
        <p:spPr>
          <a:xfrm>
            <a:off x="90585" y="747430"/>
            <a:ext cx="9053415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00FF"/>
                </a:solidFill>
                <a:latin typeface="Calibri  "/>
              </a:rPr>
              <a:t>Ideas from Fall 2023 National Meeting in HI</a:t>
            </a:r>
          </a:p>
          <a:p>
            <a:endParaRPr lang="en-US" sz="3200" b="1" dirty="0">
              <a:solidFill>
                <a:srgbClr val="0000FF"/>
              </a:solidFill>
              <a:latin typeface="Calibri  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600" dirty="0">
                <a:latin typeface="Calibri  "/>
              </a:rPr>
              <a:t>Cost-Share: Getting it from affiliates, holding them accountable, documenting it at your university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b="0" i="0" dirty="0">
                <a:solidFill>
                  <a:srgbClr val="000000"/>
                </a:solidFill>
                <a:effectLst/>
                <a:latin typeface="Calibri  "/>
              </a:rPr>
              <a:t>NASA Center Interns: Support Beyond Funding (housing)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0" i="0" dirty="0">
                <a:solidFill>
                  <a:srgbClr val="000000"/>
                </a:solidFill>
                <a:effectLst/>
                <a:latin typeface="Calibri  "/>
              </a:rPr>
              <a:t>Virtual and/or Hybrid Symposiums &amp; Poster Sessions</a:t>
            </a:r>
            <a:endParaRPr lang="en-US" sz="2800" dirty="0">
              <a:solidFill>
                <a:srgbClr val="000000"/>
              </a:solidFill>
              <a:latin typeface="Calibri  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000000"/>
              </a:solidFill>
              <a:latin typeface="Calibri  "/>
            </a:endParaRPr>
          </a:p>
          <a:p>
            <a:r>
              <a:rPr lang="en-US" sz="2800" dirty="0">
                <a:solidFill>
                  <a:srgbClr val="000000"/>
                </a:solidFill>
                <a:latin typeface="Calibri  "/>
              </a:rPr>
              <a:t>We wanted to know more about…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  <a:latin typeface="Calibri  "/>
              </a:rPr>
              <a:t>Embedded Teacher Program in Wisconsin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  <a:latin typeface="Calibri  "/>
              </a:rPr>
              <a:t>Plant the Moon Challenge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b="0" i="0" dirty="0">
                <a:solidFill>
                  <a:srgbClr val="000000"/>
                </a:solidFill>
                <a:effectLst/>
                <a:latin typeface="Calibri  "/>
              </a:rPr>
              <a:t>Chris Koehler’s Coursera, Pathway to Space Program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600" dirty="0">
              <a:latin typeface="Calibri  "/>
            </a:endParaRPr>
          </a:p>
          <a:p>
            <a:endParaRPr lang="en-US" sz="3200" dirty="0">
              <a:latin typeface="Calibri  "/>
            </a:endParaRPr>
          </a:p>
        </p:txBody>
      </p:sp>
    </p:spTree>
    <p:extLst>
      <p:ext uri="{BB962C8B-B14F-4D97-AF65-F5344CB8AC3E}">
        <p14:creationId xmlns:p14="http://schemas.microsoft.com/office/powerpoint/2010/main" val="20798229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5A6F942A-B9CE-4C15-9C38-A4A40E9B014C}"/>
              </a:ext>
            </a:extLst>
          </p:cNvPr>
          <p:cNvGrpSpPr>
            <a:grpSpLocks noChangeAspect="1"/>
          </p:cNvGrpSpPr>
          <p:nvPr/>
        </p:nvGrpSpPr>
        <p:grpSpPr>
          <a:xfrm>
            <a:off x="60390" y="52254"/>
            <a:ext cx="1135908" cy="640080"/>
            <a:chOff x="60390" y="6069882"/>
            <a:chExt cx="1371600" cy="772892"/>
          </a:xfrm>
        </p:grpSpPr>
        <p:pic>
          <p:nvPicPr>
            <p:cNvPr id="5" name="Picture 4" descr="Logo, company name&#10;&#10;Description automatically generated">
              <a:extLst>
                <a:ext uri="{FF2B5EF4-FFF2-40B4-BE49-F238E27FC236}">
                  <a16:creationId xmlns:a16="http://schemas.microsoft.com/office/drawing/2014/main" id="{3456EB8B-5523-4145-A1D7-AADB0FDCC86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732" t="5506" r="7732" b="6783"/>
            <a:stretch/>
          </p:blipFill>
          <p:spPr>
            <a:xfrm>
              <a:off x="663950" y="6087300"/>
              <a:ext cx="555221" cy="45720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7" name="Picture 6" descr="A picture containing graphical user interface, text&#10;&#10;Description automatically generated">
              <a:extLst>
                <a:ext uri="{FF2B5EF4-FFF2-40B4-BE49-F238E27FC236}">
                  <a16:creationId xmlns:a16="http://schemas.microsoft.com/office/drawing/2014/main" id="{82BE3D6D-6CA2-40A2-A85C-DE3F058DC70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390" y="6487896"/>
              <a:ext cx="1371600" cy="354878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C7E74762-21C1-4B2E-86DD-480E6F475F0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1150" y="6069882"/>
              <a:ext cx="348997" cy="457200"/>
            </a:xfrm>
            <a:prstGeom prst="rect">
              <a:avLst/>
            </a:prstGeom>
          </p:spPr>
        </p:pic>
      </p:grp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7693599-0B46-40D5-89E5-621014B4B39E}"/>
              </a:ext>
            </a:extLst>
          </p:cNvPr>
          <p:cNvCxnSpPr>
            <a:cxnSpLocks/>
          </p:cNvCxnSpPr>
          <p:nvPr/>
        </p:nvCxnSpPr>
        <p:spPr>
          <a:xfrm>
            <a:off x="34263" y="696687"/>
            <a:ext cx="9083610" cy="0"/>
          </a:xfrm>
          <a:prstGeom prst="line">
            <a:avLst/>
          </a:prstGeom>
          <a:ln w="69850" cmpd="thickThin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EA68D2E-56DA-4D7B-9E97-2F05B4DA9C74}"/>
              </a:ext>
            </a:extLst>
          </p:cNvPr>
          <p:cNvCxnSpPr>
            <a:cxnSpLocks/>
          </p:cNvCxnSpPr>
          <p:nvPr/>
        </p:nvCxnSpPr>
        <p:spPr>
          <a:xfrm>
            <a:off x="30195" y="6500945"/>
            <a:ext cx="9083610" cy="0"/>
          </a:xfrm>
          <a:prstGeom prst="line">
            <a:avLst/>
          </a:prstGeom>
          <a:ln w="69850" cmpd="thickThin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21C08AC4-DA1C-45FB-84C2-4FBE673364C8}"/>
              </a:ext>
            </a:extLst>
          </p:cNvPr>
          <p:cNvSpPr txBox="1"/>
          <p:nvPr/>
        </p:nvSpPr>
        <p:spPr>
          <a:xfrm>
            <a:off x="-79062" y="6508409"/>
            <a:ext cx="1954381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0" b="1" dirty="0"/>
              <a:t>National Council of Space Grant Directors </a:t>
            </a:r>
          </a:p>
          <a:p>
            <a:pPr algn="ctr"/>
            <a:r>
              <a:rPr lang="en-US" sz="1000" b="1" dirty="0">
                <a:solidFill>
                  <a:srgbClr val="0000FF"/>
                </a:solidFill>
              </a:rPr>
              <a:t>Communications Working Group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CE61239-0DF0-4241-8A6D-818DD68EA46E}"/>
              </a:ext>
            </a:extLst>
          </p:cNvPr>
          <p:cNvSpPr txBox="1"/>
          <p:nvPr/>
        </p:nvSpPr>
        <p:spPr>
          <a:xfrm>
            <a:off x="1403968" y="66679"/>
            <a:ext cx="76796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b="1" dirty="0">
                <a:solidFill>
                  <a:srgbClr val="0000FF"/>
                </a:solidFill>
              </a:rPr>
              <a:t>P</a:t>
            </a:r>
            <a:r>
              <a:rPr lang="en-US" sz="3200" b="1" baseline="30000" dirty="0">
                <a:solidFill>
                  <a:srgbClr val="0000FF"/>
                </a:solidFill>
              </a:rPr>
              <a:t>3</a:t>
            </a:r>
            <a:r>
              <a:rPr lang="en-US" sz="3200" b="1" dirty="0">
                <a:solidFill>
                  <a:srgbClr val="0000FF"/>
                </a:solidFill>
              </a:rPr>
              <a:t>: in Review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4DCFE5A-84DA-AF37-FB60-B627D771B048}"/>
              </a:ext>
            </a:extLst>
          </p:cNvPr>
          <p:cNvSpPr txBox="1"/>
          <p:nvPr/>
        </p:nvSpPr>
        <p:spPr>
          <a:xfrm>
            <a:off x="90585" y="747430"/>
            <a:ext cx="9053415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endParaRPr lang="en-US" sz="2600" dirty="0"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n-US" sz="3200" b="1" dirty="0">
                <a:solidFill>
                  <a:srgbClr val="0000FF"/>
                </a:solidFill>
              </a:rPr>
              <a:t>Quick Reminder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600" dirty="0"/>
              <a:t>Revisit the December 2022 presentation on </a:t>
            </a:r>
            <a:r>
              <a:rPr lang="en-US" sz="2600" i="1" dirty="0"/>
              <a:t>What to Expect on the Hill</a:t>
            </a:r>
            <a:r>
              <a:rPr lang="en-US" sz="2600" dirty="0"/>
              <a:t> presented by Mary Sandy.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6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600" dirty="0">
                <a:hlinkClick r:id="rId6"/>
              </a:rPr>
              <a:t>https://laspace.lsu.edu/promising-programs-practices-p3/</a:t>
            </a:r>
            <a:r>
              <a:rPr lang="en-US" sz="2600" dirty="0"/>
              <a:t> 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2030805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5A6F942A-B9CE-4C15-9C38-A4A40E9B014C}"/>
              </a:ext>
            </a:extLst>
          </p:cNvPr>
          <p:cNvGrpSpPr>
            <a:grpSpLocks noChangeAspect="1"/>
          </p:cNvGrpSpPr>
          <p:nvPr/>
        </p:nvGrpSpPr>
        <p:grpSpPr>
          <a:xfrm>
            <a:off x="60390" y="52254"/>
            <a:ext cx="1135908" cy="640080"/>
            <a:chOff x="60390" y="6069882"/>
            <a:chExt cx="1371600" cy="772892"/>
          </a:xfrm>
        </p:grpSpPr>
        <p:pic>
          <p:nvPicPr>
            <p:cNvPr id="5" name="Picture 4" descr="Logo, company name&#10;&#10;Description automatically generated">
              <a:extLst>
                <a:ext uri="{FF2B5EF4-FFF2-40B4-BE49-F238E27FC236}">
                  <a16:creationId xmlns:a16="http://schemas.microsoft.com/office/drawing/2014/main" id="{3456EB8B-5523-4145-A1D7-AADB0FDCC86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732" t="5506" r="7732" b="6783"/>
            <a:stretch/>
          </p:blipFill>
          <p:spPr>
            <a:xfrm>
              <a:off x="663950" y="6087300"/>
              <a:ext cx="555221" cy="45720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7" name="Picture 6" descr="A picture containing graphical user interface, text&#10;&#10;Description automatically generated">
              <a:extLst>
                <a:ext uri="{FF2B5EF4-FFF2-40B4-BE49-F238E27FC236}">
                  <a16:creationId xmlns:a16="http://schemas.microsoft.com/office/drawing/2014/main" id="{82BE3D6D-6CA2-40A2-A85C-DE3F058DC70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390" y="6487896"/>
              <a:ext cx="1371600" cy="354878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C7E74762-21C1-4B2E-86DD-480E6F475F0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1150" y="6069882"/>
              <a:ext cx="348997" cy="457200"/>
            </a:xfrm>
            <a:prstGeom prst="rect">
              <a:avLst/>
            </a:prstGeom>
          </p:spPr>
        </p:pic>
      </p:grp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7693599-0B46-40D5-89E5-621014B4B39E}"/>
              </a:ext>
            </a:extLst>
          </p:cNvPr>
          <p:cNvCxnSpPr>
            <a:cxnSpLocks/>
          </p:cNvCxnSpPr>
          <p:nvPr/>
        </p:nvCxnSpPr>
        <p:spPr>
          <a:xfrm>
            <a:off x="34263" y="696687"/>
            <a:ext cx="9083610" cy="0"/>
          </a:xfrm>
          <a:prstGeom prst="line">
            <a:avLst/>
          </a:prstGeom>
          <a:ln w="69850" cmpd="thickThin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EA68D2E-56DA-4D7B-9E97-2F05B4DA9C74}"/>
              </a:ext>
            </a:extLst>
          </p:cNvPr>
          <p:cNvCxnSpPr>
            <a:cxnSpLocks/>
          </p:cNvCxnSpPr>
          <p:nvPr/>
        </p:nvCxnSpPr>
        <p:spPr>
          <a:xfrm>
            <a:off x="30195" y="6500945"/>
            <a:ext cx="9083610" cy="0"/>
          </a:xfrm>
          <a:prstGeom prst="line">
            <a:avLst/>
          </a:prstGeom>
          <a:ln w="69850" cmpd="thickThin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21C08AC4-DA1C-45FB-84C2-4FBE673364C8}"/>
              </a:ext>
            </a:extLst>
          </p:cNvPr>
          <p:cNvSpPr txBox="1"/>
          <p:nvPr/>
        </p:nvSpPr>
        <p:spPr>
          <a:xfrm>
            <a:off x="-79062" y="6508409"/>
            <a:ext cx="1954381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0" b="1" dirty="0"/>
              <a:t>National Council of Space Grant Directors </a:t>
            </a:r>
          </a:p>
          <a:p>
            <a:pPr algn="ctr"/>
            <a:r>
              <a:rPr lang="en-US" sz="1000" b="1" dirty="0">
                <a:solidFill>
                  <a:srgbClr val="0000FF"/>
                </a:solidFill>
              </a:rPr>
              <a:t>Communications Working Group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CE61239-0DF0-4241-8A6D-818DD68EA46E}"/>
              </a:ext>
            </a:extLst>
          </p:cNvPr>
          <p:cNvSpPr txBox="1"/>
          <p:nvPr/>
        </p:nvSpPr>
        <p:spPr>
          <a:xfrm>
            <a:off x="1403968" y="66679"/>
            <a:ext cx="76796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600" b="1" dirty="0">
                <a:solidFill>
                  <a:srgbClr val="0000FF"/>
                </a:solidFill>
              </a:rPr>
              <a:t>P</a:t>
            </a:r>
            <a:r>
              <a:rPr lang="en-US" sz="3600" b="1" baseline="30000" dirty="0">
                <a:solidFill>
                  <a:srgbClr val="0000FF"/>
                </a:solidFill>
              </a:rPr>
              <a:t>3</a:t>
            </a:r>
            <a:r>
              <a:rPr lang="en-US" sz="3600" b="1" dirty="0">
                <a:solidFill>
                  <a:srgbClr val="0000FF"/>
                </a:solidFill>
              </a:rPr>
              <a:t>: February Session</a:t>
            </a:r>
          </a:p>
        </p:txBody>
      </p:sp>
      <p:pic>
        <p:nvPicPr>
          <p:cNvPr id="13" name="Picture 12" descr="A collage of a group of people&#10;&#10;Description automatically generated">
            <a:extLst>
              <a:ext uri="{FF2B5EF4-FFF2-40B4-BE49-F238E27FC236}">
                <a16:creationId xmlns:a16="http://schemas.microsoft.com/office/drawing/2014/main" id="{09161FD4-13AF-37D3-1B90-2A3338775B1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464" y="1138990"/>
            <a:ext cx="8662670" cy="4849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43095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2325</TotalTime>
  <Words>552</Words>
  <Application>Microsoft Office PowerPoint</Application>
  <PresentationFormat>On-screen Show (4:3)</PresentationFormat>
  <Paragraphs>95</Paragraphs>
  <Slides>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 </vt:lpstr>
      <vt:lpstr>Calibri Light</vt:lpstr>
      <vt:lpstr>Roboto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Colleen H Fava</dc:creator>
  <cp:lastModifiedBy>Michelle A. Coe</cp:lastModifiedBy>
  <cp:revision>75</cp:revision>
  <dcterms:created xsi:type="dcterms:W3CDTF">2020-10-07T15:33:09Z</dcterms:created>
  <dcterms:modified xsi:type="dcterms:W3CDTF">2024-02-09T18:27:54Z</dcterms:modified>
</cp:coreProperties>
</file>