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348" r:id="rId5"/>
    <p:sldId id="354" r:id="rId6"/>
    <p:sldId id="350" r:id="rId7"/>
    <p:sldId id="355" r:id="rId8"/>
  </p:sldIdLst>
  <p:sldSz cx="12192000" cy="6858000"/>
  <p:notesSz cx="9296400" cy="70104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Lato" panose="020B0604020202020204" charset="0"/>
      <p:regular r:id="rId15"/>
      <p:bold r:id="rId16"/>
      <p:italic r:id="rId17"/>
      <p:boldItalic r:id="rId18"/>
    </p:embeddedFont>
    <p:embeddedFont>
      <p:font typeface="Proxima Nova Rg" panose="02000506030000020004" pitchFamily="2" charset="0"/>
      <p:regular r:id="rId19"/>
      <p:bold r:id="rId20"/>
    </p:embeddedFont>
    <p:embeddedFont>
      <p:font typeface="Lato Black" panose="020B0604020202020204" charset="0"/>
      <p:bold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0F53"/>
    <a:srgbClr val="FED123"/>
    <a:srgbClr val="EEC12C"/>
    <a:srgbClr val="461D7C"/>
    <a:srgbClr val="468677"/>
    <a:srgbClr val="476246"/>
    <a:srgbClr val="BBBF9E"/>
    <a:srgbClr val="44816E"/>
    <a:srgbClr val="8B7E5B"/>
    <a:srgbClr val="EEC1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05"/>
    <p:restoredTop sz="53605" autoAdjust="0"/>
  </p:normalViewPr>
  <p:slideViewPr>
    <p:cSldViewPr snapToGrid="0">
      <p:cViewPr varScale="1">
        <p:scale>
          <a:sx n="58" d="100"/>
          <a:sy n="58" d="100"/>
        </p:scale>
        <p:origin x="19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8" d="100"/>
        <a:sy n="14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440" cy="351738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11" y="0"/>
            <a:ext cx="4028440" cy="351738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8BB402E4-AA19-4EBA-9921-347D90FDCDF7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664"/>
            <a:ext cx="4028440" cy="351737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11" y="6658664"/>
            <a:ext cx="4028440" cy="351737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8A117E4D-F86B-4717-9BA4-13780E6AF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12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301" cy="35147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999" y="1"/>
            <a:ext cx="4028301" cy="35147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35BDF6E1-D689-49C8-81E2-9C99F523F92E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800" y="3373695"/>
            <a:ext cx="7438801" cy="2760405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924"/>
            <a:ext cx="4028301" cy="351476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999" y="6658924"/>
            <a:ext cx="4028301" cy="351476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71256FCB-55D3-436C-A2A2-8D8B247B5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989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56FCB-55D3-436C-A2A2-8D8B247B52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48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56FCB-55D3-436C-A2A2-8D8B247B52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19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234" indent="-228234">
              <a:buAutoNum type="arabicParenR"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56FCB-55D3-436C-A2A2-8D8B247B52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76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56FCB-55D3-436C-A2A2-8D8B247B52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50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524000" y="4060759"/>
            <a:ext cx="9144000" cy="1473266"/>
          </a:xfrm>
        </p:spPr>
        <p:txBody>
          <a:bodyPr>
            <a:normAutofit/>
          </a:bodyPr>
          <a:lstStyle>
            <a:lvl1pPr marL="0" indent="0" algn="l">
              <a:buNone/>
              <a:defRPr sz="3200" baseline="0">
                <a:solidFill>
                  <a:srgbClr val="461D7C"/>
                </a:solidFill>
                <a:latin typeface="Lato Black" panose="020F0A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99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A6AAFA-7998-4BC8-BFFB-2D05A29D8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0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A6AAFA-7998-4BC8-BFFB-2D05A29D8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45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A6AAFA-7998-4BC8-BFFB-2D05A29D8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06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45869"/>
            <a:ext cx="10515600" cy="4719994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§"/>
              <a:defRPr/>
            </a:lvl1pPr>
            <a:lvl3pPr marL="1025525" indent="-450850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6550" indent="-457200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174875" indent="-463550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 marL="2743200" indent="-457200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5"/>
            <a:r>
              <a:rPr lang="en-US"/>
              <a:t>Fifth level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638175" y="201002"/>
            <a:ext cx="10991850" cy="627673"/>
          </a:xfrm>
          <a:noFill/>
          <a:ln w="12700">
            <a:noFill/>
          </a:ln>
        </p:spPr>
        <p:txBody>
          <a:bodyPr lIns="0" tIns="0" rIns="0" bIns="0" anchor="ctr" anchorCtr="0">
            <a:noAutofit/>
          </a:bodyPr>
          <a:lstStyle>
            <a:lvl1pPr marL="114300" indent="0">
              <a:defRPr sz="4800">
                <a:solidFill>
                  <a:srgbClr val="461D7C"/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20150" y="6187968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2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9A6AAFA-7998-4BC8-BFFB-2D05A29D81F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638175" y="828675"/>
            <a:ext cx="10991850" cy="0"/>
          </a:xfrm>
          <a:prstGeom prst="line">
            <a:avLst/>
          </a:prstGeom>
          <a:ln w="28575">
            <a:solidFill>
              <a:schemeClr val="bg1">
                <a:lumMod val="50000"/>
                <a:alpha val="53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160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309" y="1122363"/>
            <a:ext cx="1058249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309" y="3602038"/>
            <a:ext cx="1058249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163298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2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9A6AAFA-7998-4BC8-BFFB-2D05A29D81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36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163298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2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9A6AAFA-7998-4BC8-BFFB-2D05A29D81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51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00125"/>
            <a:ext cx="5181600" cy="4772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00125"/>
            <a:ext cx="5181600" cy="4772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38175" y="201002"/>
            <a:ext cx="10991850" cy="627673"/>
          </a:xfrm>
          <a:noFill/>
          <a:ln w="12700">
            <a:noFill/>
          </a:ln>
        </p:spPr>
        <p:txBody>
          <a:bodyPr lIns="0" tIns="0" rIns="0" bIns="0" anchor="ctr" anchorCtr="0">
            <a:noAutofit/>
          </a:bodyPr>
          <a:lstStyle>
            <a:lvl1pPr marL="114300" indent="0">
              <a:defRPr sz="4800">
                <a:solidFill>
                  <a:srgbClr val="461D7C"/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20150" y="6187968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2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9A6AAFA-7998-4BC8-BFFB-2D05A29D81F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638175" y="5924550"/>
            <a:ext cx="10925175" cy="9525"/>
          </a:xfrm>
          <a:prstGeom prst="line">
            <a:avLst/>
          </a:prstGeom>
          <a:ln w="28575">
            <a:solidFill>
              <a:schemeClr val="bg1">
                <a:lumMod val="50000"/>
                <a:alpha val="53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638175" y="828675"/>
            <a:ext cx="10991850" cy="0"/>
          </a:xfrm>
          <a:prstGeom prst="line">
            <a:avLst/>
          </a:prstGeom>
          <a:ln w="28575">
            <a:solidFill>
              <a:schemeClr val="bg1">
                <a:lumMod val="50000"/>
                <a:alpha val="53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575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688" y="113053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1688" y="1954445"/>
            <a:ext cx="5157787" cy="37162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34100" y="113053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34100" y="1954445"/>
            <a:ext cx="5183188" cy="37162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38175" y="201002"/>
            <a:ext cx="10991850" cy="627673"/>
          </a:xfrm>
          <a:noFill/>
          <a:ln w="12700">
            <a:noFill/>
          </a:ln>
        </p:spPr>
        <p:txBody>
          <a:bodyPr lIns="0" tIns="0" rIns="0" bIns="0" anchor="ctr" anchorCtr="0">
            <a:noAutofit/>
          </a:bodyPr>
          <a:lstStyle>
            <a:lvl1pPr marL="114300" indent="0">
              <a:defRPr sz="4800">
                <a:solidFill>
                  <a:srgbClr val="461D7C"/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820150" y="6187968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2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9A6AAFA-7998-4BC8-BFFB-2D05A29D81F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638175" y="828675"/>
            <a:ext cx="10991850" cy="0"/>
          </a:xfrm>
          <a:prstGeom prst="line">
            <a:avLst/>
          </a:prstGeom>
          <a:ln w="28575">
            <a:solidFill>
              <a:schemeClr val="bg1">
                <a:lumMod val="50000"/>
                <a:alpha val="53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76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175" y="201002"/>
            <a:ext cx="10991850" cy="627673"/>
          </a:xfrm>
          <a:noFill/>
          <a:ln w="12700">
            <a:noFill/>
          </a:ln>
        </p:spPr>
        <p:txBody>
          <a:bodyPr lIns="0" tIns="0" rIns="0" bIns="0" anchor="ctr" anchorCtr="0">
            <a:noAutofit/>
          </a:bodyPr>
          <a:lstStyle>
            <a:lvl1pPr marL="114300" indent="0">
              <a:defRPr sz="3600">
                <a:solidFill>
                  <a:srgbClr val="461D7C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374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A6AAFA-7998-4BC8-BFFB-2D05A29D8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2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A6AAFA-7998-4BC8-BFFB-2D05A29D8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1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2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90675"/>
            <a:ext cx="10515600" cy="41488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20150" y="6187968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2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9A6AAFA-7998-4BC8-BFFB-2D05A29D81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6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4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461D7C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bg1">
            <a:lumMod val="50000"/>
          </a:schemeClr>
        </a:buClr>
        <a:buFont typeface="Wingdings" panose="05000000000000000000" pitchFamily="2" charset="2"/>
        <a:buNone/>
        <a:defRPr sz="2800" kern="1200">
          <a:solidFill>
            <a:srgbClr val="461D7C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3F59626-2836-447F-8F7C-0011B7983F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8" r="22927"/>
          <a:stretch/>
        </p:blipFill>
        <p:spPr>
          <a:xfrm>
            <a:off x="8212879" y="762000"/>
            <a:ext cx="3979121" cy="6096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CC5CCB3-B9CD-B943-974F-DF947059DC1B}"/>
              </a:ext>
            </a:extLst>
          </p:cNvPr>
          <p:cNvSpPr/>
          <p:nvPr/>
        </p:nvSpPr>
        <p:spPr>
          <a:xfrm>
            <a:off x="-74645" y="0"/>
            <a:ext cx="12266645" cy="762000"/>
          </a:xfrm>
          <a:prstGeom prst="rect">
            <a:avLst/>
          </a:prstGeom>
          <a:solidFill>
            <a:srgbClr val="3C10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sitting, flower, half, cut&#10;&#10;Description automatically generated">
            <a:extLst>
              <a:ext uri="{FF2B5EF4-FFF2-40B4-BE49-F238E27FC236}">
                <a16:creationId xmlns:a16="http://schemas.microsoft.com/office/drawing/2014/main" id="{A97FE130-0E22-394E-9ECD-A138866C5E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0188">
            <a:off x="-404602" y="-104666"/>
            <a:ext cx="3736848" cy="1868424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99E86651-7997-3046-8B18-B001C7DD20CB}"/>
              </a:ext>
            </a:extLst>
          </p:cNvPr>
          <p:cNvSpPr txBox="1">
            <a:spLocks/>
          </p:cNvSpPr>
          <p:nvPr/>
        </p:nvSpPr>
        <p:spPr>
          <a:xfrm>
            <a:off x="451084" y="1446275"/>
            <a:ext cx="7376179" cy="627673"/>
          </a:xfrm>
          <a:prstGeom prst="rect">
            <a:avLst/>
          </a:prstGeom>
          <a:noFill/>
          <a:ln w="12700"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11430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461D7C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>
                <a:latin typeface="Proxima Nova Rg"/>
              </a:rPr>
              <a:t>2021 Joint Meeting</a:t>
            </a:r>
          </a:p>
          <a:p>
            <a:pPr algn="r"/>
            <a:r>
              <a:rPr lang="en-US" dirty="0" smtClean="0">
                <a:latin typeface="Proxima Nova Rg"/>
              </a:rPr>
              <a:t>Louisiana </a:t>
            </a:r>
            <a:r>
              <a:rPr lang="en-US" dirty="0" err="1" smtClean="0">
                <a:latin typeface="Proxima Nova Rg"/>
              </a:rPr>
              <a:t>Space+Sea</a:t>
            </a:r>
            <a:r>
              <a:rPr lang="en-US" dirty="0" smtClean="0">
                <a:latin typeface="Proxima Nova Rg"/>
              </a:rPr>
              <a:t> Grant</a:t>
            </a:r>
            <a:endParaRPr lang="en-US" dirty="0">
              <a:latin typeface="Proxima Nova Rg"/>
            </a:endParaRPr>
          </a:p>
          <a:p>
            <a:pPr algn="r"/>
            <a:endParaRPr lang="en-US" sz="2400" dirty="0">
              <a:latin typeface="Proxima Nova Rg" panose="02000506030000020004" pitchFamily="2" charset="0"/>
            </a:endParaRPr>
          </a:p>
          <a:p>
            <a:pPr algn="r"/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820411-4517-6243-82AE-E149423C108C}"/>
              </a:ext>
            </a:extLst>
          </p:cNvPr>
          <p:cNvSpPr txBox="1"/>
          <p:nvPr/>
        </p:nvSpPr>
        <p:spPr>
          <a:xfrm>
            <a:off x="198627" y="2073948"/>
            <a:ext cx="737134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461D7C"/>
                </a:solidFill>
                <a:latin typeface="Proxima Nova Rg" panose="02000506030000020004" pitchFamily="2" charset="0"/>
              </a:rPr>
              <a:t>Amazing successes for both programs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rgbClr val="461D7C"/>
              </a:solidFill>
              <a:latin typeface="Proxima Nova Rg" panose="02000506030000020004" pitchFamily="2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461D7C"/>
                </a:solidFill>
                <a:latin typeface="Proxima Nova Rg" panose="02000506030000020004" pitchFamily="2" charset="0"/>
              </a:rPr>
              <a:t>Board of Regents and University support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461D7C"/>
                </a:solidFill>
                <a:latin typeface="Proxima Nova Rg" panose="02000506030000020004" pitchFamily="2" charset="0"/>
              </a:rPr>
              <a:t>Great leadership and staff</a:t>
            </a:r>
            <a:endParaRPr lang="en-US" sz="2400" b="1" dirty="0">
              <a:solidFill>
                <a:srgbClr val="461D7C"/>
              </a:solidFill>
              <a:latin typeface="Proxima Nova Rg" panose="02000506030000020004" pitchFamily="2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461D7C"/>
                </a:solidFill>
                <a:latin typeface="Proxima Nova Rg" panose="02000506030000020004" pitchFamily="2" charset="0"/>
              </a:rPr>
              <a:t>Recent Louisiana Sea Grant Program Review: National best practice examples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461D7C"/>
                </a:solidFill>
                <a:latin typeface="Proxima Nova Rg" panose="02000506030000020004" pitchFamily="2" charset="0"/>
              </a:rPr>
              <a:t>Innovative student and faculty research and outreach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461D7C"/>
                </a:solidFill>
                <a:latin typeface="Proxima Nova Rg" panose="02000506030000020004" pitchFamily="2" charset="0"/>
              </a:rPr>
              <a:t>Exciting crossovers between Coast and Space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461D7C"/>
                </a:solidFill>
                <a:latin typeface="Proxima Nova Rg" panose="02000506030000020004" pitchFamily="2" charset="0"/>
              </a:rPr>
              <a:t>Oyster and Carbon projects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461D7C"/>
                </a:solidFill>
                <a:latin typeface="Proxima Nova Rg" panose="02000506030000020004" pitchFamily="2" charset="0"/>
              </a:rPr>
              <a:t>Welcome to our NC Colleagues!</a:t>
            </a:r>
          </a:p>
          <a:p>
            <a:endParaRPr lang="en-US" sz="2400" b="1" dirty="0">
              <a:solidFill>
                <a:srgbClr val="461D7C"/>
              </a:solidFill>
              <a:latin typeface="Proxima Nova Rg" panose="02000506030000020004" pitchFamily="2" charset="0"/>
            </a:endParaRPr>
          </a:p>
          <a:p>
            <a:endParaRPr lang="en-US" sz="2400" b="1" dirty="0" smtClean="0">
              <a:solidFill>
                <a:srgbClr val="461D7C"/>
              </a:solidFill>
              <a:latin typeface="Proxima Nova Rg" panose="02000506030000020004" pitchFamily="2" charset="0"/>
            </a:endParaRPr>
          </a:p>
          <a:p>
            <a:r>
              <a:rPr lang="en-US" sz="2400" b="1" dirty="0" smtClean="0">
                <a:solidFill>
                  <a:srgbClr val="461D7C"/>
                </a:solidFill>
                <a:latin typeface="Proxima Nova Rg" panose="02000506030000020004" pitchFamily="2" charset="0"/>
              </a:rPr>
              <a:t> </a:t>
            </a:r>
            <a:endParaRPr lang="en-US" sz="2400" b="1" dirty="0">
              <a:solidFill>
                <a:srgbClr val="461D7C"/>
              </a:solidFill>
              <a:latin typeface="Proxima Nova Rg" panose="02000506030000020004" pitchFamily="2" charset="0"/>
            </a:endParaRPr>
          </a:p>
        </p:txBody>
      </p:sp>
      <p:pic>
        <p:nvPicPr>
          <p:cNvPr id="19" name="Picture 18" descr="A picture containing screenshot, drawing&#10;&#10;Description automatically generated">
            <a:extLst>
              <a:ext uri="{FF2B5EF4-FFF2-40B4-BE49-F238E27FC236}">
                <a16:creationId xmlns:a16="http://schemas.microsoft.com/office/drawing/2014/main" id="{1FFBCB8D-4D89-164F-A087-807B2F13D6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8287" y="6503439"/>
            <a:ext cx="539633" cy="16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09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ABD6956-2DDF-4304-9BB2-628ECF68E8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3" t="52" r="38263" b="-52"/>
          <a:stretch/>
        </p:blipFill>
        <p:spPr>
          <a:xfrm>
            <a:off x="8217008" y="3583"/>
            <a:ext cx="3974992" cy="685083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AFEFE6A-D2A5-1441-AD93-3968DF6DC455}"/>
              </a:ext>
            </a:extLst>
          </p:cNvPr>
          <p:cNvSpPr/>
          <p:nvPr/>
        </p:nvSpPr>
        <p:spPr>
          <a:xfrm>
            <a:off x="-74645" y="0"/>
            <a:ext cx="12266645" cy="762000"/>
          </a:xfrm>
          <a:prstGeom prst="rect">
            <a:avLst/>
          </a:prstGeom>
          <a:solidFill>
            <a:srgbClr val="3C10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sitting, flower, half, cut&#10;&#10;Description automatically generated">
            <a:extLst>
              <a:ext uri="{FF2B5EF4-FFF2-40B4-BE49-F238E27FC236}">
                <a16:creationId xmlns:a16="http://schemas.microsoft.com/office/drawing/2014/main" id="{F26755A0-143D-DF4E-A5E8-DC2CD9EE59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0188">
            <a:off x="-404602" y="-104666"/>
            <a:ext cx="3736848" cy="1868424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2A178CE6-BFFC-C74A-93C4-888F9FF29341}"/>
              </a:ext>
            </a:extLst>
          </p:cNvPr>
          <p:cNvSpPr txBox="1">
            <a:spLocks/>
          </p:cNvSpPr>
          <p:nvPr/>
        </p:nvSpPr>
        <p:spPr>
          <a:xfrm>
            <a:off x="268203" y="1732127"/>
            <a:ext cx="7376179" cy="4422177"/>
          </a:xfrm>
          <a:prstGeom prst="rect">
            <a:avLst/>
          </a:prstGeom>
          <a:noFill/>
          <a:ln w="12700"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11430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461D7C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>
                <a:latin typeface="Proxima Nova Rg"/>
              </a:rPr>
              <a:t>Louisiana Sea Grant</a:t>
            </a:r>
            <a:endParaRPr lang="en-US" dirty="0">
              <a:latin typeface="Proxima Nova Rg"/>
            </a:endParaRP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r>
              <a:rPr lang="en-US" i="1" dirty="0" smtClean="0">
                <a:latin typeface="Proxima Nova Rg" panose="02000506030000020004" pitchFamily="2" charset="0"/>
              </a:rPr>
              <a:t>Coast: </a:t>
            </a:r>
            <a:endParaRPr lang="en-US" i="1" dirty="0">
              <a:latin typeface="Proxima Nova Rg" panose="02000506030000020004" pitchFamily="2" charset="0"/>
            </a:endParaRPr>
          </a:p>
          <a:p>
            <a:r>
              <a:rPr lang="en-US" i="1" dirty="0" smtClean="0">
                <a:latin typeface="Proxima Nova Rg" panose="02000506030000020004" pitchFamily="2" charset="0"/>
              </a:rPr>
              <a:t>our culture, economy, home</a:t>
            </a:r>
          </a:p>
          <a:p>
            <a:endParaRPr lang="en-US" sz="2400" dirty="0" smtClean="0">
              <a:latin typeface="Proxima Nova Rg" panose="02000506030000020004" pitchFamily="2" charset="0"/>
            </a:endParaRPr>
          </a:p>
          <a:p>
            <a:r>
              <a:rPr lang="en-US" sz="2400" dirty="0" smtClean="0">
                <a:latin typeface="Proxima Nova Rg" panose="02000506030000020004" pitchFamily="2" charset="0"/>
              </a:rPr>
              <a:t>Louisiana Sea Grant:</a:t>
            </a:r>
          </a:p>
          <a:p>
            <a:r>
              <a:rPr lang="en-US" sz="2400" dirty="0" smtClean="0">
                <a:latin typeface="Proxima Nova Rg" panose="02000506030000020004" pitchFamily="2" charset="0"/>
              </a:rPr>
              <a:t>Critical </a:t>
            </a:r>
            <a:r>
              <a:rPr lang="en-US" sz="2400" dirty="0" smtClean="0">
                <a:latin typeface="Proxima Nova Rg" panose="02000506030000020004" pitchFamily="2" charset="0"/>
              </a:rPr>
              <a:t>programs in</a:t>
            </a:r>
          </a:p>
          <a:p>
            <a:r>
              <a:rPr lang="en-US" sz="2400" dirty="0" err="1" smtClean="0">
                <a:latin typeface="Proxima Nova Rg" panose="02000506030000020004" pitchFamily="2" charset="0"/>
              </a:rPr>
              <a:t>Education+Outreach+Research</a:t>
            </a:r>
            <a:endParaRPr lang="en-US" sz="2400" dirty="0" smtClean="0">
              <a:latin typeface="Proxima Nova Rg" panose="02000506030000020004" pitchFamily="2" charset="0"/>
            </a:endParaRPr>
          </a:p>
          <a:p>
            <a:pPr marL="4572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</a:rPr>
              <a:t>Fisheries</a:t>
            </a:r>
          </a:p>
          <a:p>
            <a:pPr marL="4572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</a:rPr>
              <a:t>Ecosystems</a:t>
            </a:r>
          </a:p>
          <a:p>
            <a:pPr marL="4572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</a:rPr>
              <a:t>Community safety and resilience</a:t>
            </a:r>
          </a:p>
          <a:p>
            <a:pPr marL="457200" indent="-342900">
              <a:buFont typeface="Arial" panose="020B0604020202020204" pitchFamily="34" charset="0"/>
              <a:buChar char="•"/>
            </a:pPr>
            <a:endParaRPr lang="en-US" sz="2400" dirty="0">
              <a:latin typeface="Proxima Nova Rg" panose="02000506030000020004" pitchFamily="2" charset="0"/>
            </a:endParaRPr>
          </a:p>
          <a:p>
            <a:r>
              <a:rPr lang="en-US" sz="2400" dirty="0" smtClean="0">
                <a:latin typeface="Proxima Nova Rg" panose="02000506030000020004" pitchFamily="2" charset="0"/>
              </a:rPr>
              <a:t>Examples:</a:t>
            </a:r>
          </a:p>
          <a:p>
            <a:pPr marL="4572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Proxima Nova Rg" panose="02000506030000020004" pitchFamily="2" charset="0"/>
              </a:rPr>
              <a:t>LaDIA</a:t>
            </a:r>
            <a:r>
              <a:rPr lang="en-US" sz="2400" dirty="0" smtClean="0">
                <a:latin typeface="Proxima Nova Rg" panose="02000506030000020004" pitchFamily="2" charset="0"/>
              </a:rPr>
              <a:t> Program</a:t>
            </a:r>
          </a:p>
          <a:p>
            <a:pPr marL="4572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</a:rPr>
              <a:t>Louisiana Direct Seafood</a:t>
            </a:r>
            <a:endParaRPr lang="en-US" sz="2400" dirty="0" smtClean="0">
              <a:latin typeface="Proxima Nova Rg" panose="02000506030000020004" pitchFamily="2" charset="0"/>
            </a:endParaRP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algn="r"/>
            <a:endParaRPr lang="en-US" dirty="0">
              <a:latin typeface="Proxima Nova Rg" panose="02000506030000020004" pitchFamily="2" charset="0"/>
            </a:endParaRPr>
          </a:p>
        </p:txBody>
      </p:sp>
      <p:pic>
        <p:nvPicPr>
          <p:cNvPr id="19" name="Picture 18" descr="A picture containing screenshot, drawing&#10;&#10;Description automatically generated">
            <a:extLst>
              <a:ext uri="{FF2B5EF4-FFF2-40B4-BE49-F238E27FC236}">
                <a16:creationId xmlns:a16="http://schemas.microsoft.com/office/drawing/2014/main" id="{52924C57-DCA6-4B43-A7A7-E506AA7F9B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8287" y="6503439"/>
            <a:ext cx="539633" cy="16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8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FD5ABD9-5D5D-1E42-9210-38BC19BC3D9D}"/>
              </a:ext>
            </a:extLst>
          </p:cNvPr>
          <p:cNvSpPr/>
          <p:nvPr/>
        </p:nvSpPr>
        <p:spPr>
          <a:xfrm>
            <a:off x="-74645" y="0"/>
            <a:ext cx="12266645" cy="762000"/>
          </a:xfrm>
          <a:prstGeom prst="rect">
            <a:avLst/>
          </a:prstGeom>
          <a:solidFill>
            <a:srgbClr val="3C10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picture containing sitting, flower, half, cut&#10;&#10;Description automatically generated">
            <a:extLst>
              <a:ext uri="{FF2B5EF4-FFF2-40B4-BE49-F238E27FC236}">
                <a16:creationId xmlns:a16="http://schemas.microsoft.com/office/drawing/2014/main" id="{8384EB6B-7B11-254F-909F-F1283F1E07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0188">
            <a:off x="-404602" y="-104666"/>
            <a:ext cx="3736848" cy="1868424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F3889236-658E-8643-986D-7EE805472A74}"/>
              </a:ext>
            </a:extLst>
          </p:cNvPr>
          <p:cNvSpPr txBox="1">
            <a:spLocks/>
          </p:cNvSpPr>
          <p:nvPr/>
        </p:nvSpPr>
        <p:spPr>
          <a:xfrm>
            <a:off x="447247" y="1132438"/>
            <a:ext cx="6864116" cy="627673"/>
          </a:xfrm>
          <a:prstGeom prst="rect">
            <a:avLst/>
          </a:prstGeom>
          <a:noFill/>
          <a:ln w="12700"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11430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461D7C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>
                <a:latin typeface="Proxima Nova Rg" panose="02000506030000020004" pitchFamily="2" charset="0"/>
              </a:rPr>
              <a:t>Did you know?</a:t>
            </a:r>
            <a:endParaRPr lang="en-US" dirty="0">
              <a:latin typeface="Proxima Nova Rg" panose="02000506030000020004" pitchFamily="2" charset="0"/>
            </a:endParaRPr>
          </a:p>
          <a:p>
            <a:pPr algn="r"/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0E8496-BA1F-3142-AE3F-B94DB967D39C}"/>
              </a:ext>
            </a:extLst>
          </p:cNvPr>
          <p:cNvSpPr txBox="1"/>
          <p:nvPr/>
        </p:nvSpPr>
        <p:spPr>
          <a:xfrm>
            <a:off x="447247" y="1760111"/>
            <a:ext cx="695825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461D7C"/>
                </a:solidFill>
                <a:latin typeface="Proxima Nova Rg" panose="02000506030000020004" pitchFamily="2" charset="0"/>
              </a:rPr>
              <a:t>Equipment owned by Louisiana universities is helping build the Space Launch System?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461D7C"/>
                </a:solidFill>
                <a:latin typeface="Proxima Nova Rg" panose="02000506030000020004" pitchFamily="2" charset="0"/>
              </a:rPr>
              <a:t>World’s most powerful Rocket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461D7C"/>
                </a:solidFill>
                <a:latin typeface="Proxima Nova Rg" panose="02000506030000020004" pitchFamily="2" charset="0"/>
              </a:rPr>
              <a:t>Orion crew vehicle for the Moon and beyond</a:t>
            </a:r>
          </a:p>
          <a:p>
            <a:endParaRPr lang="en-US" sz="2000" b="1" dirty="0">
              <a:solidFill>
                <a:srgbClr val="461D7C"/>
              </a:solidFill>
              <a:latin typeface="Proxima Nova Rg" panose="02000506030000020004" pitchFamily="2" charset="0"/>
            </a:endParaRPr>
          </a:p>
          <a:p>
            <a:r>
              <a:rPr lang="en-US" sz="2400" b="1" i="1" dirty="0" smtClean="0">
                <a:solidFill>
                  <a:srgbClr val="461D7C"/>
                </a:solidFill>
                <a:latin typeface="Proxima Nova Rg" panose="02000506030000020004" pitchFamily="2" charset="0"/>
              </a:rPr>
              <a:t>You will have new chances to work with NASA:</a:t>
            </a:r>
          </a:p>
          <a:p>
            <a:endParaRPr lang="en-US" sz="2000" b="1" dirty="0">
              <a:solidFill>
                <a:srgbClr val="461D7C"/>
              </a:solidFill>
              <a:latin typeface="Proxima Nova Rg" panose="02000506030000020004" pitchFamily="2" charset="0"/>
            </a:endParaRPr>
          </a:p>
          <a:p>
            <a:r>
              <a:rPr lang="en-US" sz="2000" b="1" dirty="0" smtClean="0">
                <a:solidFill>
                  <a:srgbClr val="461D7C"/>
                </a:solidFill>
                <a:latin typeface="Proxima Nova Rg" panose="02000506030000020004" pitchFamily="2" charset="0"/>
              </a:rPr>
              <a:t>National Center for Advanced Manufacturing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461D7C"/>
                </a:solidFill>
                <a:latin typeface="Proxima Nova Rg" panose="02000506030000020004" pitchFamily="2" charset="0"/>
              </a:rPr>
              <a:t>LSU+UNO+NASA </a:t>
            </a:r>
          </a:p>
          <a:p>
            <a:endParaRPr lang="en-US" sz="2000" b="1" dirty="0" smtClean="0">
              <a:solidFill>
                <a:srgbClr val="461D7C"/>
              </a:solidFill>
              <a:latin typeface="Proxima Nova Rg" panose="02000506030000020004" pitchFamily="2" charset="0"/>
            </a:endParaRPr>
          </a:p>
          <a:p>
            <a:r>
              <a:rPr lang="en-US" sz="2000" b="1" dirty="0" smtClean="0">
                <a:solidFill>
                  <a:srgbClr val="461D7C"/>
                </a:solidFill>
                <a:latin typeface="Proxima Nova Rg" panose="02000506030000020004" pitchFamily="2" charset="0"/>
              </a:rPr>
              <a:t>Louisiana </a:t>
            </a:r>
            <a:r>
              <a:rPr lang="en-US" sz="2000" b="1" dirty="0">
                <a:solidFill>
                  <a:srgbClr val="461D7C"/>
                </a:solidFill>
                <a:latin typeface="Proxima Nova Rg" panose="02000506030000020004" pitchFamily="2" charset="0"/>
              </a:rPr>
              <a:t>Space </a:t>
            </a:r>
            <a:r>
              <a:rPr lang="en-US" sz="2000" b="1" dirty="0" smtClean="0">
                <a:solidFill>
                  <a:srgbClr val="461D7C"/>
                </a:solidFill>
                <a:latin typeface="Proxima Nova Rg" panose="02000506030000020004" pitchFamily="2" charset="0"/>
              </a:rPr>
              <a:t>Campus @</a:t>
            </a:r>
            <a:r>
              <a:rPr lang="en-US" sz="2000" b="1" dirty="0" err="1" smtClean="0">
                <a:solidFill>
                  <a:srgbClr val="461D7C"/>
                </a:solidFill>
                <a:latin typeface="Proxima Nova Rg" panose="02000506030000020004" pitchFamily="2" charset="0"/>
              </a:rPr>
              <a:t>Michoud</a:t>
            </a:r>
            <a:r>
              <a:rPr lang="en-US" sz="2000" b="1" dirty="0" smtClean="0">
                <a:solidFill>
                  <a:srgbClr val="461D7C"/>
                </a:solidFill>
                <a:latin typeface="Proxima Nova Rg" panose="02000506030000020004" pitchFamily="2" charset="0"/>
              </a:rPr>
              <a:t> Assembly Facility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461D7C"/>
                </a:solidFill>
                <a:latin typeface="Proxima Nova Rg" panose="02000506030000020004" pitchFamily="2" charset="0"/>
              </a:rPr>
              <a:t>Space science and engineering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461D7C"/>
                </a:solidFill>
                <a:latin typeface="Proxima Nova Rg" panose="02000506030000020004" pitchFamily="2" charset="0"/>
              </a:rPr>
              <a:t>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461D7C"/>
                </a:solidFill>
                <a:latin typeface="Proxima Nova Rg" panose="02000506030000020004" pitchFamily="2" charset="0"/>
              </a:rPr>
              <a:t>Industry collaboration</a:t>
            </a:r>
            <a:endParaRPr lang="en-US" dirty="0">
              <a:latin typeface="Proxima Nova Rg" panose="02000506030000020004" pitchFamily="2" charset="0"/>
            </a:endParaRPr>
          </a:p>
        </p:txBody>
      </p:sp>
      <p:pic>
        <p:nvPicPr>
          <p:cNvPr id="21" name="Picture 20" descr="A picture containing screenshot, drawing&#10;&#10;Description automatically generated">
            <a:extLst>
              <a:ext uri="{FF2B5EF4-FFF2-40B4-BE49-F238E27FC236}">
                <a16:creationId xmlns:a16="http://schemas.microsoft.com/office/drawing/2014/main" id="{3405C09F-8854-8741-B6C4-430A00983C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8287" y="6503439"/>
            <a:ext cx="539633" cy="167756"/>
          </a:xfrm>
          <a:prstGeom prst="rect">
            <a:avLst/>
          </a:prstGeom>
        </p:spPr>
      </p:pic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E2262071-8C70-7443-B1FE-40046491751D}"/>
              </a:ext>
            </a:extLst>
          </p:cNvPr>
          <p:cNvSpPr txBox="1">
            <a:spLocks/>
          </p:cNvSpPr>
          <p:nvPr/>
        </p:nvSpPr>
        <p:spPr>
          <a:xfrm>
            <a:off x="8379069" y="6427886"/>
            <a:ext cx="2979441" cy="3429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None/>
              <a:defRPr sz="2800" kern="1200">
                <a:solidFill>
                  <a:srgbClr val="461D7C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>
                <a:solidFill>
                  <a:schemeClr val="bg1"/>
                </a:solidFill>
                <a:latin typeface="Proxima Nova Rg" panose="02000506030000020004" pitchFamily="2" charset="0"/>
              </a:rPr>
              <a:t>A LIVING LAB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5796" y="761999"/>
            <a:ext cx="4696204" cy="560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2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3F59626-2836-447F-8F7C-0011B7983F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8" r="22927"/>
          <a:stretch/>
        </p:blipFill>
        <p:spPr>
          <a:xfrm>
            <a:off x="8212879" y="762000"/>
            <a:ext cx="3979121" cy="6096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CC5CCB3-B9CD-B943-974F-DF947059DC1B}"/>
              </a:ext>
            </a:extLst>
          </p:cNvPr>
          <p:cNvSpPr/>
          <p:nvPr/>
        </p:nvSpPr>
        <p:spPr>
          <a:xfrm>
            <a:off x="-74645" y="0"/>
            <a:ext cx="12266645" cy="762000"/>
          </a:xfrm>
          <a:prstGeom prst="rect">
            <a:avLst/>
          </a:prstGeom>
          <a:solidFill>
            <a:srgbClr val="3C10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sitting, flower, half, cut&#10;&#10;Description automatically generated">
            <a:extLst>
              <a:ext uri="{FF2B5EF4-FFF2-40B4-BE49-F238E27FC236}">
                <a16:creationId xmlns:a16="http://schemas.microsoft.com/office/drawing/2014/main" id="{A97FE130-0E22-394E-9ECD-A138866C5E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0188">
            <a:off x="-404602" y="-104666"/>
            <a:ext cx="3736848" cy="1868424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99E86651-7997-3046-8B18-B001C7DD20CB}"/>
              </a:ext>
            </a:extLst>
          </p:cNvPr>
          <p:cNvSpPr txBox="1">
            <a:spLocks/>
          </p:cNvSpPr>
          <p:nvPr/>
        </p:nvSpPr>
        <p:spPr>
          <a:xfrm>
            <a:off x="451084" y="1446275"/>
            <a:ext cx="7376179" cy="627673"/>
          </a:xfrm>
          <a:prstGeom prst="rect">
            <a:avLst/>
          </a:prstGeom>
          <a:noFill/>
          <a:ln w="12700"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11430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461D7C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>
                <a:latin typeface="Proxima Nova Rg"/>
              </a:rPr>
              <a:t>2021 Joint Meeting</a:t>
            </a:r>
          </a:p>
          <a:p>
            <a:pPr algn="r"/>
            <a:r>
              <a:rPr lang="en-US" dirty="0" smtClean="0">
                <a:latin typeface="Proxima Nova Rg"/>
              </a:rPr>
              <a:t>Louisiana </a:t>
            </a:r>
            <a:r>
              <a:rPr lang="en-US" dirty="0" err="1" smtClean="0">
                <a:latin typeface="Proxima Nova Rg"/>
              </a:rPr>
              <a:t>Space+Sea</a:t>
            </a:r>
            <a:r>
              <a:rPr lang="en-US" dirty="0" smtClean="0">
                <a:latin typeface="Proxima Nova Rg"/>
              </a:rPr>
              <a:t> Grant</a:t>
            </a:r>
            <a:endParaRPr lang="en-US" dirty="0">
              <a:latin typeface="Proxima Nova Rg"/>
            </a:endParaRPr>
          </a:p>
          <a:p>
            <a:pPr algn="r"/>
            <a:endParaRPr lang="en-US" sz="2400" dirty="0">
              <a:latin typeface="Proxima Nova Rg" panose="02000506030000020004" pitchFamily="2" charset="0"/>
            </a:endParaRPr>
          </a:p>
          <a:p>
            <a:pPr algn="r"/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820411-4517-6243-82AE-E149423C108C}"/>
              </a:ext>
            </a:extLst>
          </p:cNvPr>
          <p:cNvSpPr txBox="1"/>
          <p:nvPr/>
        </p:nvSpPr>
        <p:spPr>
          <a:xfrm>
            <a:off x="198627" y="2073948"/>
            <a:ext cx="737134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461D7C"/>
                </a:solidFill>
                <a:latin typeface="Proxima Nova Rg" panose="02000506030000020004" pitchFamily="2" charset="0"/>
              </a:rPr>
              <a:t>It is all </a:t>
            </a:r>
            <a:r>
              <a:rPr lang="en-US" sz="2400" b="1" smtClean="0">
                <a:solidFill>
                  <a:srgbClr val="461D7C"/>
                </a:solidFill>
                <a:latin typeface="Proxima Nova Rg" panose="02000506030000020004" pitchFamily="2" charset="0"/>
              </a:rPr>
              <a:t>about our people</a:t>
            </a:r>
            <a:r>
              <a:rPr lang="en-US" sz="2400" b="1" dirty="0" smtClean="0">
                <a:solidFill>
                  <a:srgbClr val="461D7C"/>
                </a:solidFill>
                <a:latin typeface="Proxima Nova Rg" panose="02000506030000020004" pitchFamily="2" charset="0"/>
              </a:rPr>
              <a:t>.</a:t>
            </a:r>
          </a:p>
          <a:p>
            <a:endParaRPr lang="en-US" sz="2400" b="1" dirty="0">
              <a:solidFill>
                <a:srgbClr val="461D7C"/>
              </a:solidFill>
              <a:latin typeface="Proxima Nova Rg" panose="02000506030000020004" pitchFamily="2" charset="0"/>
            </a:endParaRPr>
          </a:p>
          <a:p>
            <a:r>
              <a:rPr lang="en-US" sz="2400" b="1" dirty="0" smtClean="0">
                <a:solidFill>
                  <a:srgbClr val="461D7C"/>
                </a:solidFill>
                <a:latin typeface="Proxima Nova Rg" panose="02000506030000020004" pitchFamily="2" charset="0"/>
              </a:rPr>
              <a:t>Thanks for what you do.</a:t>
            </a:r>
          </a:p>
          <a:p>
            <a:endParaRPr lang="en-US" sz="2400" b="1" dirty="0">
              <a:solidFill>
                <a:srgbClr val="461D7C"/>
              </a:solidFill>
              <a:latin typeface="Proxima Nova Rg" panose="02000506030000020004" pitchFamily="2" charset="0"/>
            </a:endParaRPr>
          </a:p>
          <a:p>
            <a:r>
              <a:rPr lang="en-US" sz="2400" b="1" dirty="0" smtClean="0">
                <a:solidFill>
                  <a:srgbClr val="461D7C"/>
                </a:solidFill>
                <a:latin typeface="Proxima Nova Rg" panose="02000506030000020004" pitchFamily="2" charset="0"/>
              </a:rPr>
              <a:t>Your university research offices are here to help.</a:t>
            </a:r>
          </a:p>
          <a:p>
            <a:endParaRPr lang="en-US" sz="2400" b="1" dirty="0">
              <a:solidFill>
                <a:srgbClr val="461D7C"/>
              </a:solidFill>
              <a:latin typeface="Proxima Nova Rg" panose="02000506030000020004" pitchFamily="2" charset="0"/>
            </a:endParaRPr>
          </a:p>
          <a:p>
            <a:r>
              <a:rPr lang="en-US" sz="2400" b="1" dirty="0" smtClean="0">
                <a:solidFill>
                  <a:srgbClr val="461D7C"/>
                </a:solidFill>
                <a:latin typeface="Proxima Nova Rg" panose="02000506030000020004" pitchFamily="2" charset="0"/>
              </a:rPr>
              <a:t>Let us know what we can do.</a:t>
            </a:r>
          </a:p>
          <a:p>
            <a:endParaRPr lang="en-US" sz="2400" b="1" dirty="0">
              <a:solidFill>
                <a:srgbClr val="461D7C"/>
              </a:solidFill>
              <a:latin typeface="Proxima Nova Rg" panose="02000506030000020004" pitchFamily="2" charset="0"/>
            </a:endParaRPr>
          </a:p>
          <a:p>
            <a:endParaRPr lang="en-US" sz="2400" b="1" dirty="0" smtClean="0">
              <a:solidFill>
                <a:srgbClr val="461D7C"/>
              </a:solidFill>
              <a:latin typeface="Proxima Nova Rg" panose="02000506030000020004" pitchFamily="2" charset="0"/>
            </a:endParaRPr>
          </a:p>
          <a:p>
            <a:pPr algn="ctr"/>
            <a:r>
              <a:rPr lang="en-US" sz="3600" b="1" i="1" dirty="0" smtClean="0">
                <a:solidFill>
                  <a:srgbClr val="461D7C"/>
                </a:solidFill>
                <a:latin typeface="Proxima Nova Rg" panose="02000506030000020004" pitchFamily="2" charset="0"/>
              </a:rPr>
              <a:t>Thanks!</a:t>
            </a:r>
            <a:endParaRPr lang="en-US" sz="2400" b="1" dirty="0" smtClean="0">
              <a:solidFill>
                <a:srgbClr val="461D7C"/>
              </a:solidFill>
              <a:latin typeface="Proxima Nova Rg" panose="02000506030000020004" pitchFamily="2" charset="0"/>
            </a:endParaRPr>
          </a:p>
          <a:p>
            <a:r>
              <a:rPr lang="en-US" sz="2400" b="1" dirty="0" smtClean="0">
                <a:solidFill>
                  <a:srgbClr val="461D7C"/>
                </a:solidFill>
                <a:latin typeface="Proxima Nova Rg" panose="02000506030000020004" pitchFamily="2" charset="0"/>
              </a:rPr>
              <a:t> </a:t>
            </a:r>
            <a:endParaRPr lang="en-US" sz="2400" b="1" dirty="0">
              <a:solidFill>
                <a:srgbClr val="461D7C"/>
              </a:solidFill>
              <a:latin typeface="Proxima Nova Rg" panose="02000506030000020004" pitchFamily="2" charset="0"/>
            </a:endParaRPr>
          </a:p>
        </p:txBody>
      </p:sp>
      <p:pic>
        <p:nvPicPr>
          <p:cNvPr id="19" name="Picture 18" descr="A picture containing screenshot, drawing&#10;&#10;Description automatically generated">
            <a:extLst>
              <a:ext uri="{FF2B5EF4-FFF2-40B4-BE49-F238E27FC236}">
                <a16:creationId xmlns:a16="http://schemas.microsoft.com/office/drawing/2014/main" id="{1FFBCB8D-4D89-164F-A087-807B2F13D6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8287" y="6503439"/>
            <a:ext cx="539633" cy="16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5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24F41D5F0D7D458A6AB299E67E42B0" ma:contentTypeVersion="4" ma:contentTypeDescription="Create a new document." ma:contentTypeScope="" ma:versionID="928e848c05c85665562d8da0cd8054f6">
  <xsd:schema xmlns:xsd="http://www.w3.org/2001/XMLSchema" xmlns:xs="http://www.w3.org/2001/XMLSchema" xmlns:p="http://schemas.microsoft.com/office/2006/metadata/properties" xmlns:ns2="7830b68c-313b-4a11-a6f8-d49f366b2efd" targetNamespace="http://schemas.microsoft.com/office/2006/metadata/properties" ma:root="true" ma:fieldsID="ed501a09c1fd6c91d684ee69a72bc2ea" ns2:_="">
    <xsd:import namespace="7830b68c-313b-4a11-a6f8-d49f366b2e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30b68c-313b-4a11-a6f8-d49f366b2e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EBA03F-B640-485D-8402-2ED5516D8570}">
  <ds:schemaRefs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2006/metadata/properties"/>
    <ds:schemaRef ds:uri="7830b68c-313b-4a11-a6f8-d49f366b2efd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1FD1C02-F81D-4608-8E4D-D90B57D23114}">
  <ds:schemaRefs>
    <ds:schemaRef ds:uri="7830b68c-313b-4a11-a6f8-d49f366b2ef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D550C05-64BE-4910-B2D6-A6411D6035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2278</TotalTime>
  <Words>193</Words>
  <Application>Microsoft Office PowerPoint</Application>
  <PresentationFormat>Widescreen</PresentationFormat>
  <Paragraphs>61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Calibri</vt:lpstr>
      <vt:lpstr>Arial</vt:lpstr>
      <vt:lpstr>Lato</vt:lpstr>
      <vt:lpstr>Wingdings</vt:lpstr>
      <vt:lpstr>Proxima Nova Rg</vt:lpstr>
      <vt:lpstr>Lato Black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Trahan</dc:creator>
  <cp:lastModifiedBy>Samuel J Bentley</cp:lastModifiedBy>
  <cp:revision>444</cp:revision>
  <cp:lastPrinted>2021-02-26T16:09:55Z</cp:lastPrinted>
  <dcterms:created xsi:type="dcterms:W3CDTF">2017-01-25T18:49:19Z</dcterms:created>
  <dcterms:modified xsi:type="dcterms:W3CDTF">2021-03-12T14:29:23Z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0x0101006C24F41D5F0D7D458A6AB299E67E42B0</vt:lpwstr>
  </property>
</Properties>
</file>