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1428" r:id="rId2"/>
    <p:sldId id="1372" r:id="rId3"/>
    <p:sldId id="1423" r:id="rId4"/>
    <p:sldId id="1414" r:id="rId5"/>
    <p:sldId id="1432" r:id="rId6"/>
    <p:sldId id="1413" r:id="rId7"/>
    <p:sldId id="1339" r:id="rId8"/>
    <p:sldId id="141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/>
    <p:restoredTop sz="94704"/>
  </p:normalViewPr>
  <p:slideViewPr>
    <p:cSldViewPr snapToGrid="0">
      <p:cViewPr varScale="1">
        <p:scale>
          <a:sx n="100" d="100"/>
          <a:sy n="100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6E78B-2327-F846-B46B-994324BEC8EA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B226-164D-3F48-8F71-EEE7E1E8F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CB226-164D-3F48-8F71-EEE7E1E8F9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8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8CB226-164D-3F48-8F71-EEE7E1E8F9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Limestone – large hanger, former AF Base</a:t>
            </a:r>
          </a:p>
          <a:p>
            <a:r>
              <a:rPr lang="en-US" dirty="0"/>
              <a:t>Orono - ASCC </a:t>
            </a:r>
            <a:r>
              <a:rPr lang="en-US" dirty="0" err="1"/>
              <a:t>WiSE</a:t>
            </a:r>
            <a:r>
              <a:rPr lang="en-US" dirty="0"/>
              <a:t>-Net Labs, </a:t>
            </a:r>
            <a:r>
              <a:rPr lang="en-US" dirty="0" err="1"/>
              <a:t>UMaine</a:t>
            </a:r>
            <a:r>
              <a:rPr lang="en-US" dirty="0"/>
              <a:t> in Orono is the largest R&amp;D entity in the state of Maine with over $160M research, home to ISS Ground Station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2BD77F-35AD-46F8-ADC9-CAF258751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1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C4B05-1A83-4819-8D6A-D7787ECE7B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4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6FE2-1AA7-8F13-A67B-C9F0491AE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38738-BF21-2CED-4AE4-6F61823C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8FD0C-582A-0F0B-5D85-192FC306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C1E2-15A8-FADC-27D5-B101F8E9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13D70-AC13-A138-112A-0B584B7C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2A1B-C8FA-C5AC-3945-F8A2934A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CB515-F056-77A1-749B-63D0B82A2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58C59-B21E-A23F-4A18-1D791534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8FC41-4D72-FAE2-6D97-BCC81B22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11E8B-40E9-667B-699E-F06F697E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79A6F-E968-8622-26EC-731B1BFA1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67BE2-8461-30FA-16DE-0DF875DC1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A20C-90B1-DB5E-17DE-57FDAFB1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E478A-59FC-C2ED-14CB-83887B99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C430-82E5-DA39-2404-478817E8C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D2931-D60F-BA39-8E0D-93EE0634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2AEC6-850A-3648-5C03-5684666B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3C73-6BF8-751F-5507-DD1C50E2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A125F-8AF5-DE91-0134-A25A2531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4B687-D202-2C64-3EA4-2B2FE697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2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9F84C-2A60-EAE8-E7D2-FFC2E19F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4D08C-CA01-EB97-6DA9-7F351A380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38CF4-0EA9-6711-503C-E7A34E2F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D6F4-364D-DC2B-7B6A-23E26B26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8A964-04BC-9256-F146-0E25D041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D908-D437-2F33-DA32-0E0FE7A7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370D-7E22-7316-2643-8A641ADCC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B6654-30FC-A2C4-D646-E626C3E0C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D9B99-3E38-8ABD-D928-A6A9CF89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39FB-D71A-1184-599D-B115A0B5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C5432-5335-B4D7-C207-8F0A305B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252E-B07B-7140-6740-5205E12A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AD920-1A53-E5B4-BC3F-7B55FA47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A8C03-4DB1-3DE4-4DEE-5867E3AF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53F4C-9280-7FB6-6C4E-B0024F63C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25D49-4F2F-9CF1-70ED-FDC422130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E045E-4524-31BD-923A-D2FB926F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4599E-6726-576B-17AC-7749BA27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44F13-91D4-6681-D292-7E3B2734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B56AE-9C01-CCE6-8BE1-54B38926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A7494-608A-CF71-182C-32326886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DDFB7-361E-71AB-5212-3AA7EAEA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2FDA5-1E86-DE7A-8837-D85E182F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29203-DCD1-2D14-0DC2-005105EF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9EBC6-8DFD-ADA4-18C1-F6BDFF4C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A9AD-C1D4-10FC-86FE-6083F57E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9C0F-7AF6-43DD-E7B8-BA7FC004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010C-1EFE-EB6E-59D3-41954645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FD70A-855A-21D0-2D70-AAFFF66C2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95315-13E7-51D6-BDA5-14777949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E8589-40F9-B013-9533-F982A2AD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E08D4-14B6-0C28-5C67-2C8E5722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CA47-E24B-C6FB-1955-59CF4C10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71FE54-E7E8-3F1A-97CC-C56E50008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23C3D-7FAD-37DA-4E29-C3645668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A41C7-5252-9D98-4200-68674162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1E7A8-5FE3-6935-9269-BF63CCD0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2986A-85A2-08A9-F3EB-0F6E147F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2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DFC6D-3174-B2F3-D6AD-C046C74C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0A94-B537-95A9-0278-6F6AF31A0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F255-74B3-B7C0-43A2-403AE57EA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BB36-D905-6F41-BDA4-B858F3D0832B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2507-2FE4-FA5E-84A4-AABA2873E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93C54-B81A-DC13-C56E-02D08A666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1957-2976-FC4E-838A-A2A6C9AE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Users/terryshehata/Downloads/586447main_JFKwechoosemoonspeech.mp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ar Space photography 20km above ground real photo Elements of this image furnished by NASA — Stock Photo, Image">
            <a:extLst>
              <a:ext uri="{FF2B5EF4-FFF2-40B4-BE49-F238E27FC236}">
                <a16:creationId xmlns:a16="http://schemas.microsoft.com/office/drawing/2014/main" id="{22C1EE14-D39E-84A1-5A11-2F8DAC0B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933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E6876-2DCC-9F22-B6C9-5A88938DDECF}"/>
              </a:ext>
            </a:extLst>
          </p:cNvPr>
          <p:cNvSpPr txBox="1"/>
          <p:nvPr/>
        </p:nvSpPr>
        <p:spPr>
          <a:xfrm>
            <a:off x="642257" y="325550"/>
            <a:ext cx="11021423" cy="248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The Maine Space Complex: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Building Maine’s Space Knowledge Cluster</a:t>
            </a:r>
            <a:endParaRPr lang="en-US" sz="54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1ECBE-5050-51EF-379C-3C408360A142}"/>
              </a:ext>
            </a:extLst>
          </p:cNvPr>
          <p:cNvSpPr txBox="1"/>
          <p:nvPr/>
        </p:nvSpPr>
        <p:spPr>
          <a:xfrm>
            <a:off x="6259286" y="4826000"/>
            <a:ext cx="5404394" cy="1706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Terry Shehata, Ph.D.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Executive Director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Maine Space Grant Consortium</a:t>
            </a:r>
            <a:endParaRPr lang="en-US" sz="28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536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3CF3927-B9E3-4F08-9DC6-66C9F62315A6}"/>
              </a:ext>
            </a:extLst>
          </p:cNvPr>
          <p:cNvSpPr txBox="1">
            <a:spLocks/>
          </p:cNvSpPr>
          <p:nvPr/>
        </p:nvSpPr>
        <p:spPr>
          <a:xfrm>
            <a:off x="2130725" y="677536"/>
            <a:ext cx="9938905" cy="466277"/>
          </a:xfrm>
          <a:prstGeom prst="rect">
            <a:avLst/>
          </a:prstGeom>
          <a:noFill/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en-US" sz="4400" b="1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We want to capitalize on the increasingly accessible Space to..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9DB9C6-1B3D-BE9D-EE96-56D3AAF91B65}"/>
              </a:ext>
            </a:extLst>
          </p:cNvPr>
          <p:cNvSpPr txBox="1"/>
          <p:nvPr/>
        </p:nvSpPr>
        <p:spPr>
          <a:xfrm>
            <a:off x="533400" y="1610658"/>
            <a:ext cx="11087100" cy="4324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E0E0E"/>
                </a:solidFill>
                <a:effectLst/>
              </a:rPr>
              <a:t>Encourage people from Maine with STEM education or experience who moved away to return</a:t>
            </a:r>
            <a:endParaRPr lang="en-US" sz="2500" dirty="0">
              <a:ea typeface="Palatino" pitchFamily="2" charset="77"/>
              <a:cs typeface="Times New Roman" panose="02020603050405020304" pitchFamily="18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  <a:cs typeface="Times New Roman" panose="02020603050405020304" pitchFamily="18" charset="0"/>
              </a:rPr>
              <a:t>Retain Maine’s students and Immigrants with STEM degrees.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  <a:cs typeface="Times New Roman" panose="02020603050405020304" pitchFamily="18" charset="0"/>
              </a:rPr>
              <a:t>Attract highly skilled workers and their families from out of state.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  <a:cs typeface="Times New Roman" panose="02020603050405020304" pitchFamily="18" charset="0"/>
              </a:rPr>
              <a:t>Encourage startups and spur development in all seven technology sectors.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  <a:cs typeface="Times New Roman" panose="02020603050405020304" pitchFamily="18" charset="0"/>
              </a:rPr>
              <a:t>Develop globally based applications for research, commercial and consumer uses.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  <a:cs typeface="Times New Roman" panose="02020603050405020304" pitchFamily="18" charset="0"/>
              </a:rPr>
              <a:t>Help our existing industries solve challenging problems and grow.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  <a:cs typeface="Times New Roman" panose="02020603050405020304" pitchFamily="18" charset="0"/>
              </a:rPr>
              <a:t>Facilitate STEM learning opportunities for K-12 and higher education students to aspire for space-related careers in Maine.</a:t>
            </a:r>
            <a:endParaRPr lang="en-US" sz="2500" dirty="0">
              <a:ea typeface="Palatino" pitchFamily="2" charset="77"/>
            </a:endParaRP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</a:rPr>
              <a:t>Promote economic aspirations for All Mainers.</a:t>
            </a:r>
          </a:p>
          <a:p>
            <a:pPr marL="214308" indent="-214308" fontAlgn="base">
              <a:buFont typeface="Arial" panose="020B0604020202020204" pitchFamily="34" charset="0"/>
              <a:buChar char="•"/>
            </a:pPr>
            <a:r>
              <a:rPr lang="en-US" sz="2500" dirty="0">
                <a:ea typeface="Palatino" pitchFamily="2" charset="77"/>
              </a:rPr>
              <a:t>Advance Maine to a new competitive level in a fast-growing Knowledge Economy.</a:t>
            </a:r>
          </a:p>
        </p:txBody>
      </p:sp>
    </p:spTree>
    <p:extLst>
      <p:ext uri="{BB962C8B-B14F-4D97-AF65-F5344CB8AC3E}">
        <p14:creationId xmlns:p14="http://schemas.microsoft.com/office/powerpoint/2010/main" val="294458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elcome to Loring Commerce Centre">
            <a:extLst>
              <a:ext uri="{FF2B5EF4-FFF2-40B4-BE49-F238E27FC236}">
                <a16:creationId xmlns:a16="http://schemas.microsoft.com/office/drawing/2014/main" id="{09ECBED6-CCD2-CCE5-FB1A-35838421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21" y="3786508"/>
            <a:ext cx="3274180" cy="30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earch for toxic chemicals expands at former Navy base in Brunswick -  Portland Press Herald">
            <a:extLst>
              <a:ext uri="{FF2B5EF4-FFF2-40B4-BE49-F238E27FC236}">
                <a16:creationId xmlns:a16="http://schemas.microsoft.com/office/drawing/2014/main" id="{D56C1DFC-CB17-989D-4A6B-1CD9E5BA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22" y="4011111"/>
            <a:ext cx="3968485" cy="26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D6DF8-D756-999A-491F-161E5B61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167355"/>
            <a:ext cx="11549243" cy="105144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Maine’s Space-Related Assets: People, Organizations and Locations</a:t>
            </a:r>
            <a:endParaRPr lang="en-US" sz="5400" b="1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7FE1D-F491-EFDA-8F80-349E00519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28" y="1475358"/>
            <a:ext cx="4461800" cy="52009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Geographic location for polar orbits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Coastline for land-based and sea-based vertical launches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Physical assets for horizontal launches and more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Small but growing supply chain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Maine-based launch providers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Education and public and private R&amp;D assets in Maine and New England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b="1" dirty="0">
              <a:latin typeface="Calibri" panose="020F0502020204030204" pitchFamily="34" charset="0"/>
              <a:ea typeface="Palatino" pitchFamily="2" charset="7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latin typeface="Calibri" panose="020F0502020204030204" pitchFamily="34" charset="0"/>
                <a:ea typeface="Palatino" pitchFamily="2" charset="77"/>
                <a:cs typeface="Calibri" panose="020F0502020204030204" pitchFamily="34" charset="0"/>
              </a:rPr>
              <a:t>Established Innovation Ecosystem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0F7C8-2A7A-5689-B34A-ACBE937DAFB3}"/>
              </a:ext>
            </a:extLst>
          </p:cNvPr>
          <p:cNvSpPr txBox="1"/>
          <p:nvPr/>
        </p:nvSpPr>
        <p:spPr>
          <a:xfrm>
            <a:off x="5227033" y="3940638"/>
            <a:ext cx="2541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Loring Commerce Centre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(former Loring Air Force Base)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9450C-EFE5-9511-6F9A-5B83EBB20BFB}"/>
              </a:ext>
            </a:extLst>
          </p:cNvPr>
          <p:cNvSpPr txBox="1"/>
          <p:nvPr/>
        </p:nvSpPr>
        <p:spPr>
          <a:xfrm>
            <a:off x="8934333" y="5967678"/>
            <a:ext cx="272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Brunswick Landing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(former Brunswick Naval Air Base)</a:t>
            </a:r>
          </a:p>
        </p:txBody>
      </p:sp>
      <p:pic>
        <p:nvPicPr>
          <p:cNvPr id="8" name="Picture 4" descr="Orbit diagram">
            <a:extLst>
              <a:ext uri="{FF2B5EF4-FFF2-40B4-BE49-F238E27FC236}">
                <a16:creationId xmlns:a16="http://schemas.microsoft.com/office/drawing/2014/main" id="{6BC69AB0-F46D-0A15-CCDC-F82398655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6" y="1201111"/>
            <a:ext cx="4952050" cy="27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3BD30-EA8E-4D33-8C8F-00902981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3219-F0A1-430C-9FE8-98ABB0E54A60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32F2F-A2E9-5AE3-18B6-C2E9EAD746BF}"/>
              </a:ext>
            </a:extLst>
          </p:cNvPr>
          <p:cNvSpPr txBox="1"/>
          <p:nvPr/>
        </p:nvSpPr>
        <p:spPr>
          <a:xfrm>
            <a:off x="9540731" y="1055632"/>
            <a:ext cx="186134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Sun-synchronous orbit</a:t>
            </a:r>
          </a:p>
          <a:p>
            <a:r>
              <a:rPr lang="en-US" sz="1400" b="1" dirty="0"/>
              <a:t>375 to 500 miles high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72C289-F2B4-DECE-17A1-0B22A850375B}"/>
              </a:ext>
            </a:extLst>
          </p:cNvPr>
          <p:cNvSpPr txBox="1"/>
          <p:nvPr/>
        </p:nvSpPr>
        <p:spPr>
          <a:xfrm>
            <a:off x="10180325" y="1800596"/>
            <a:ext cx="16435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Geostationary orbit</a:t>
            </a:r>
          </a:p>
          <a:p>
            <a:r>
              <a:rPr lang="en-US" sz="1400" b="1" dirty="0"/>
              <a:t>22,400 miles 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7B3A3-8429-025D-9ECF-24813FB56EEC}"/>
              </a:ext>
            </a:extLst>
          </p:cNvPr>
          <p:cNvSpPr txBox="1"/>
          <p:nvPr/>
        </p:nvSpPr>
        <p:spPr>
          <a:xfrm>
            <a:off x="5694823" y="3071144"/>
            <a:ext cx="17699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Polar orbit</a:t>
            </a:r>
          </a:p>
          <a:p>
            <a:r>
              <a:rPr lang="en-US" sz="1400" b="1" dirty="0"/>
              <a:t>125 to 620 miles high</a:t>
            </a:r>
          </a:p>
        </p:txBody>
      </p:sp>
    </p:spTree>
    <p:extLst>
      <p:ext uri="{BB962C8B-B14F-4D97-AF65-F5344CB8AC3E}">
        <p14:creationId xmlns:p14="http://schemas.microsoft.com/office/powerpoint/2010/main" val="98961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C95B1040-8BF2-53B7-F565-DD9FE43313D7}"/>
              </a:ext>
            </a:extLst>
          </p:cNvPr>
          <p:cNvSpPr txBox="1"/>
          <p:nvPr/>
        </p:nvSpPr>
        <p:spPr>
          <a:xfrm>
            <a:off x="0" y="31438"/>
            <a:ext cx="121920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The</a:t>
            </a:r>
            <a:r>
              <a:rPr lang="en-US" sz="1600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 </a:t>
            </a:r>
            <a:r>
              <a:rPr lang="en-US" sz="2400" b="1" cap="small" dirty="0">
                <a:solidFill>
                  <a:srgbClr val="FFFF00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Maine Space Complex</a:t>
            </a:r>
            <a:r>
              <a:rPr lang="en-US" sz="2800" b="1" cap="sm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 </a:t>
            </a:r>
            <a:r>
              <a:rPr lang="en-US" b="1" cap="small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is o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ur North Star that will guide our engagement in the new space economy 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in a manner that learns from, honors and builds upon Maine’s seafaring heritage while forging forward in an environmentally safe and sustainable way.</a:t>
            </a:r>
            <a:r>
              <a:rPr lang="en-US" b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5F209E-6F56-39F4-E530-CE633CD4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3219-F0A1-430C-9FE8-98ABB0E54A60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983C9-1D4F-2D0A-9486-63BF7F3A4EEE}"/>
              </a:ext>
            </a:extLst>
          </p:cNvPr>
          <p:cNvSpPr txBox="1"/>
          <p:nvPr/>
        </p:nvSpPr>
        <p:spPr>
          <a:xfrm>
            <a:off x="275028" y="3580726"/>
            <a:ext cx="439002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82568" algn="l"/>
              </a:tabLst>
            </a:pPr>
            <a:r>
              <a:rPr lang="en-US" sz="1200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	</a:t>
            </a:r>
            <a:r>
              <a:rPr lang="en-US" sz="1600" b="1" dirty="0">
                <a:latin typeface="Palatino" pitchFamily="2" charset="77"/>
                <a:ea typeface="Palatino" pitchFamily="2" charset="77"/>
                <a:cs typeface="Calibri" panose="020F0502020204030204" pitchFamily="34" charset="0"/>
              </a:rPr>
              <a:t>Space Data &amp; Advanced Analytics Center</a:t>
            </a:r>
            <a:endParaRPr lang="en-US" sz="1400" dirty="0">
              <a:latin typeface="Palatino" pitchFamily="2" charset="77"/>
              <a:ea typeface="Palatino" pitchFamily="2" charset="77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113C0A-4975-2704-3946-6935E5476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8" y="1408494"/>
            <a:ext cx="4390028" cy="2176254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4ED0FC2E-CB85-4A4B-DC0A-5FD40F2F54AB}"/>
              </a:ext>
            </a:extLst>
          </p:cNvPr>
          <p:cNvSpPr/>
          <p:nvPr/>
        </p:nvSpPr>
        <p:spPr>
          <a:xfrm>
            <a:off x="363757" y="3602498"/>
            <a:ext cx="224286" cy="247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1F0654-C9AE-8AB4-0C6E-5E5D8CB0A6FE}"/>
              </a:ext>
            </a:extLst>
          </p:cNvPr>
          <p:cNvSpPr txBox="1"/>
          <p:nvPr/>
        </p:nvSpPr>
        <p:spPr>
          <a:xfrm>
            <a:off x="287519" y="6477604"/>
            <a:ext cx="437753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82568" algn="l"/>
              </a:tabLst>
            </a:pPr>
            <a:r>
              <a:rPr lang="en-US" sz="1200" dirty="0">
                <a:latin typeface="Palatino" pitchFamily="2" charset="77"/>
                <a:ea typeface="Palatino" pitchFamily="2" charset="77"/>
              </a:rPr>
              <a:t>	</a:t>
            </a:r>
            <a:r>
              <a:rPr lang="en-US" sz="1600" b="1" dirty="0">
                <a:latin typeface="Palatino" pitchFamily="2" charset="77"/>
                <a:ea typeface="Palatino" pitchFamily="2" charset="77"/>
              </a:rPr>
              <a:t>Space R&amp;D and Innovation Hub</a:t>
            </a:r>
            <a:endParaRPr lang="en-US" sz="1600" dirty="0">
              <a:solidFill>
                <a:srgbClr val="000000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35" name="Picture 34" descr="A group of people in white coats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9478C213-41CB-CDD2-ECA7-8BE092E30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9" y="4048328"/>
            <a:ext cx="4377537" cy="241854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0DB3828A-015C-5794-742A-BF2102835933}"/>
              </a:ext>
            </a:extLst>
          </p:cNvPr>
          <p:cNvSpPr/>
          <p:nvPr/>
        </p:nvSpPr>
        <p:spPr>
          <a:xfrm>
            <a:off x="350116" y="6499704"/>
            <a:ext cx="224286" cy="247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800B9F-0D4D-1E36-10D3-196B94CE29EE}"/>
              </a:ext>
            </a:extLst>
          </p:cNvPr>
          <p:cNvSpPr txBox="1"/>
          <p:nvPr/>
        </p:nvSpPr>
        <p:spPr>
          <a:xfrm>
            <a:off x="8426418" y="3748890"/>
            <a:ext cx="366802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282568" algn="l"/>
              </a:tabLst>
            </a:pPr>
            <a:r>
              <a:rPr lang="en-US" sz="1200" dirty="0">
                <a:latin typeface="Palatino" pitchFamily="2" charset="77"/>
                <a:ea typeface="Palatino" pitchFamily="2" charset="77"/>
              </a:rPr>
              <a:t>	</a:t>
            </a:r>
            <a:r>
              <a:rPr lang="en-US" sz="1600" dirty="0">
                <a:latin typeface="Palatino" pitchFamily="2" charset="77"/>
                <a:ea typeface="Palatino" pitchFamily="2" charset="77"/>
              </a:rPr>
              <a:t>The</a:t>
            </a:r>
            <a:r>
              <a:rPr lang="en-US" sz="1600" b="1" dirty="0">
                <a:latin typeface="Palatino" pitchFamily="2" charset="77"/>
                <a:ea typeface="Palatino" pitchFamily="2" charset="77"/>
              </a:rPr>
              <a:t> Launch Sites &amp; Services for horizontal and vertical launches</a:t>
            </a:r>
          </a:p>
        </p:txBody>
      </p:sp>
      <p:pic>
        <p:nvPicPr>
          <p:cNvPr id="37" name="Picture 36" descr="A picture containing grass, outdoor, mountain, aircraft&#10;&#10;Description automatically generated">
            <a:extLst>
              <a:ext uri="{FF2B5EF4-FFF2-40B4-BE49-F238E27FC236}">
                <a16:creationId xmlns:a16="http://schemas.microsoft.com/office/drawing/2014/main" id="{B78B183A-F886-1285-CEDA-97D797104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19" y="4337781"/>
            <a:ext cx="3685162" cy="2000068"/>
          </a:xfrm>
          <a:prstGeom prst="rect">
            <a:avLst/>
          </a:prstGeom>
        </p:spPr>
      </p:pic>
      <p:pic>
        <p:nvPicPr>
          <p:cNvPr id="39" name="Picture 38" descr="A picture containing sky, plane, outdoor, airplane&#10;&#10;Description automatically generated">
            <a:extLst>
              <a:ext uri="{FF2B5EF4-FFF2-40B4-BE49-F238E27FC236}">
                <a16:creationId xmlns:a16="http://schemas.microsoft.com/office/drawing/2014/main" id="{33673CF3-80EA-0DD5-9CAD-4BB247A4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19" y="1696651"/>
            <a:ext cx="3668021" cy="204459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3B63646C-D1D9-ECBD-97E1-9BFA680F2619}"/>
              </a:ext>
            </a:extLst>
          </p:cNvPr>
          <p:cNvSpPr/>
          <p:nvPr/>
        </p:nvSpPr>
        <p:spPr>
          <a:xfrm>
            <a:off x="8498457" y="3816066"/>
            <a:ext cx="224286" cy="247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71" name="Picture 70" descr="Map&#10;&#10;Description automatically generated">
            <a:extLst>
              <a:ext uri="{FF2B5EF4-FFF2-40B4-BE49-F238E27FC236}">
                <a16:creationId xmlns:a16="http://schemas.microsoft.com/office/drawing/2014/main" id="{50221BA3-B2B2-0C8E-401B-19FC7B94D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22" y="1408494"/>
            <a:ext cx="2613135" cy="3816619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87EAD173-6C5C-C586-13A3-B33A7AAD776B}"/>
              </a:ext>
            </a:extLst>
          </p:cNvPr>
          <p:cNvSpPr txBox="1">
            <a:spLocks/>
          </p:cNvSpPr>
          <p:nvPr/>
        </p:nvSpPr>
        <p:spPr>
          <a:xfrm>
            <a:off x="4969185" y="5161017"/>
            <a:ext cx="3153104" cy="16969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600" b="1" dirty="0"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The Maine Space Complex includes three shared-resource based and geographically distributed business units, bringing benefits throughout the State</a:t>
            </a:r>
          </a:p>
        </p:txBody>
      </p:sp>
    </p:spTree>
    <p:extLst>
      <p:ext uri="{BB962C8B-B14F-4D97-AF65-F5344CB8AC3E}">
        <p14:creationId xmlns:p14="http://schemas.microsoft.com/office/powerpoint/2010/main" val="364729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A7C190C7-A3D6-78F5-EC76-C9C1B9820AF9}"/>
              </a:ext>
            </a:extLst>
          </p:cNvPr>
          <p:cNvGrpSpPr/>
          <p:nvPr/>
        </p:nvGrpSpPr>
        <p:grpSpPr>
          <a:xfrm>
            <a:off x="233384" y="179105"/>
            <a:ext cx="4456765" cy="6404579"/>
            <a:chOff x="572749" y="301655"/>
            <a:chExt cx="4456765" cy="6404579"/>
          </a:xfrm>
        </p:grpSpPr>
        <p:pic>
          <p:nvPicPr>
            <p:cNvPr id="29" name="Picture 4" descr="Related image">
              <a:extLst>
                <a:ext uri="{FF2B5EF4-FFF2-40B4-BE49-F238E27FC236}">
                  <a16:creationId xmlns:a16="http://schemas.microsoft.com/office/drawing/2014/main" id="{F1056DFF-0ACC-CF65-C066-BA34B7F68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225" y="948364"/>
              <a:ext cx="2188288" cy="1520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EADB68-F65D-BA28-5CF9-49AC81582924}"/>
                </a:ext>
              </a:extLst>
            </p:cNvPr>
            <p:cNvSpPr txBox="1"/>
            <p:nvPr/>
          </p:nvSpPr>
          <p:spPr>
            <a:xfrm>
              <a:off x="1358270" y="301655"/>
              <a:ext cx="2794184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Small Satellites</a:t>
              </a:r>
            </a:p>
          </p:txBody>
        </p:sp>
        <p:pic>
          <p:nvPicPr>
            <p:cNvPr id="39" name="Picture 2" descr="Tiny Satellites Can Do Big Science | Space">
              <a:extLst>
                <a:ext uri="{FF2B5EF4-FFF2-40B4-BE49-F238E27FC236}">
                  <a16:creationId xmlns:a16="http://schemas.microsoft.com/office/drawing/2014/main" id="{AFD1F769-397D-0589-D32F-5568CFDE6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36" y="2810345"/>
              <a:ext cx="1986518" cy="148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6FD8FB4-3653-79D2-CF48-AE0F07151785}"/>
                </a:ext>
              </a:extLst>
            </p:cNvPr>
            <p:cNvSpPr txBox="1"/>
            <p:nvPr/>
          </p:nvSpPr>
          <p:spPr>
            <a:xfrm>
              <a:off x="3248133" y="2468495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Nano - CubeSat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F354F4-9C06-55D6-F38C-7EF0289EDE26}"/>
                </a:ext>
              </a:extLst>
            </p:cNvPr>
            <p:cNvSpPr txBox="1"/>
            <p:nvPr/>
          </p:nvSpPr>
          <p:spPr>
            <a:xfrm>
              <a:off x="1357515" y="4288183"/>
              <a:ext cx="449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Pico</a:t>
              </a:r>
            </a:p>
          </p:txBody>
        </p:sp>
        <p:pic>
          <p:nvPicPr>
            <p:cNvPr id="42" name="Picture 4" descr="Twin MarCO CubeSats launching alongside NASA's InSight Mars mission -  SpaceFlight Insider">
              <a:extLst>
                <a:ext uri="{FF2B5EF4-FFF2-40B4-BE49-F238E27FC236}">
                  <a16:creationId xmlns:a16="http://schemas.microsoft.com/office/drawing/2014/main" id="{4E7B63E3-E313-BD5C-8109-D14E12E5E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99" y="938633"/>
              <a:ext cx="2173987" cy="1520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 Placeholder 4">
              <a:extLst>
                <a:ext uri="{FF2B5EF4-FFF2-40B4-BE49-F238E27FC236}">
                  <a16:creationId xmlns:a16="http://schemas.microsoft.com/office/drawing/2014/main" id="{67B4156E-1A38-0E97-603A-348621F2489F}"/>
                </a:ext>
              </a:extLst>
            </p:cNvPr>
            <p:cNvSpPr txBox="1">
              <a:spLocks/>
            </p:cNvSpPr>
            <p:nvPr/>
          </p:nvSpPr>
          <p:spPr>
            <a:xfrm>
              <a:off x="572749" y="2456184"/>
              <a:ext cx="2173987" cy="2918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•"/>
                <a:defRPr sz="3200">
                  <a:solidFill>
                    <a:srgbClr val="000066"/>
                  </a:solidFill>
                  <a:latin typeface="+mn-lt"/>
                  <a:ea typeface="ＭＳ Ｐゴシック" pitchFamily="-106" charset="-128"/>
                  <a:cs typeface="ＭＳ Ｐゴシック" pitchFamily="-106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Tahoma" charset="0"/>
                <a:buChar char="–"/>
                <a:defRPr sz="2800">
                  <a:solidFill>
                    <a:srgbClr val="000066"/>
                  </a:solidFill>
                  <a:latin typeface="+mn-lt"/>
                  <a:ea typeface="ＭＳ Ｐゴシック" pitchFamily="-108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Char char="•"/>
                <a:defRPr sz="2400">
                  <a:solidFill>
                    <a:srgbClr val="000066"/>
                  </a:solidFill>
                  <a:latin typeface="+mn-lt"/>
                  <a:ea typeface="ＭＳ Ｐゴシック" pitchFamily="-108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Tahoma" charset="0"/>
                <a:buChar char="–"/>
                <a:defRPr sz="2000">
                  <a:solidFill>
                    <a:srgbClr val="000066"/>
                  </a:solidFill>
                  <a:latin typeface="+mn-lt"/>
                  <a:ea typeface="ＭＳ Ｐゴシック" pitchFamily="-108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Wingdings" charset="0"/>
                <a:buChar char="v"/>
                <a:defRPr sz="2000">
                  <a:solidFill>
                    <a:srgbClr val="000066"/>
                  </a:solidFill>
                  <a:latin typeface="+mn-lt"/>
                  <a:ea typeface="ＭＳ Ｐゴシック" pitchFamily="-108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Wingdings" pitchFamily="2" charset="2"/>
                <a:buChar char="v"/>
                <a:defRPr sz="2000">
                  <a:solidFill>
                    <a:srgbClr val="00006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Wingdings" pitchFamily="2" charset="2"/>
                <a:buChar char="v"/>
                <a:defRPr sz="2000">
                  <a:solidFill>
                    <a:srgbClr val="00006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Wingdings" pitchFamily="2" charset="2"/>
                <a:buChar char="v"/>
                <a:defRPr sz="2000">
                  <a:solidFill>
                    <a:srgbClr val="00006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Font typeface="Wingdings" pitchFamily="2" charset="2"/>
                <a:buChar char="v"/>
                <a:defRPr sz="2000">
                  <a:solidFill>
                    <a:srgbClr val="000066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1200" b="1" i="1" kern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Micro – NASA’s Mars Cube 1</a:t>
              </a:r>
            </a:p>
          </p:txBody>
        </p:sp>
        <p:pic>
          <p:nvPicPr>
            <p:cNvPr id="44" name="Picture 43" descr="femtosat-6">
              <a:extLst>
                <a:ext uri="{FF2B5EF4-FFF2-40B4-BE49-F238E27FC236}">
                  <a16:creationId xmlns:a16="http://schemas.microsoft.com/office/drawing/2014/main" id="{16FE4F64-CB3A-96E1-A1C1-78D9AD6F8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992" y="2826143"/>
              <a:ext cx="2225522" cy="148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43C6CBE-A70C-9993-D37E-88AE17917B95}"/>
                </a:ext>
              </a:extLst>
            </p:cNvPr>
            <p:cNvSpPr txBox="1"/>
            <p:nvPr/>
          </p:nvSpPr>
          <p:spPr>
            <a:xfrm>
              <a:off x="3547509" y="4300691"/>
              <a:ext cx="583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Femto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DB50035-A4EE-0A88-926D-E46829DC89C2}"/>
                </a:ext>
              </a:extLst>
            </p:cNvPr>
            <p:cNvGrpSpPr/>
            <p:nvPr/>
          </p:nvGrpSpPr>
          <p:grpSpPr>
            <a:xfrm>
              <a:off x="977474" y="4663192"/>
              <a:ext cx="3322456" cy="2043042"/>
              <a:chOff x="7230359" y="3343467"/>
              <a:chExt cx="3322456" cy="2043042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A6512AB-6AE0-4EFA-620F-92570F22AC99}"/>
                  </a:ext>
                </a:extLst>
              </p:cNvPr>
              <p:cNvSpPr txBox="1"/>
              <p:nvPr/>
            </p:nvSpPr>
            <p:spPr>
              <a:xfrm>
                <a:off x="7357045" y="4018008"/>
                <a:ext cx="3114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Pico-satellite	≤ 1kg	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F07615-C6E7-09AB-847F-68276A2B8671}"/>
                  </a:ext>
                </a:extLst>
              </p:cNvPr>
              <p:cNvSpPr txBox="1"/>
              <p:nvPr/>
            </p:nvSpPr>
            <p:spPr>
              <a:xfrm>
                <a:off x="7357045" y="4314155"/>
                <a:ext cx="3114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Nano-satellite	1 – 10kg	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F9C9978-2BC3-62D5-E608-D6EC4B348909}"/>
                  </a:ext>
                </a:extLst>
              </p:cNvPr>
              <p:cNvSpPr txBox="1"/>
              <p:nvPr/>
            </p:nvSpPr>
            <p:spPr>
              <a:xfrm>
                <a:off x="7357045" y="4629156"/>
                <a:ext cx="3114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Micro-satellite	11 – 100kg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A14A2B4-D251-1187-417B-5446F4D4A1E1}"/>
                  </a:ext>
                </a:extLst>
              </p:cNvPr>
              <p:cNvSpPr txBox="1"/>
              <p:nvPr/>
            </p:nvSpPr>
            <p:spPr>
              <a:xfrm>
                <a:off x="7357045" y="4953583"/>
                <a:ext cx="3195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Mini-satellite	101 – 500kg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3AB58E6-A312-7142-9154-19B0A83B2E55}"/>
                  </a:ext>
                </a:extLst>
              </p:cNvPr>
              <p:cNvSpPr/>
              <p:nvPr/>
            </p:nvSpPr>
            <p:spPr>
              <a:xfrm>
                <a:off x="7230359" y="3343467"/>
                <a:ext cx="3322456" cy="20430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6517E38-E118-EE4C-72B7-36B9253EC8BD}"/>
                  </a:ext>
                </a:extLst>
              </p:cNvPr>
              <p:cNvSpPr txBox="1"/>
              <p:nvPr/>
            </p:nvSpPr>
            <p:spPr>
              <a:xfrm>
                <a:off x="9084157" y="3343467"/>
                <a:ext cx="1126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Wet Mass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54EF1F-DE00-24E9-13F5-88A1FC90EEFF}"/>
                  </a:ext>
                </a:extLst>
              </p:cNvPr>
              <p:cNvSpPr txBox="1"/>
              <p:nvPr/>
            </p:nvSpPr>
            <p:spPr>
              <a:xfrm>
                <a:off x="7599143" y="3343467"/>
                <a:ext cx="979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sng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Size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8217AEB-0019-44DD-4C12-2121F96BC1DB}"/>
                  </a:ext>
                </a:extLst>
              </p:cNvPr>
              <p:cNvSpPr txBox="1"/>
              <p:nvPr/>
            </p:nvSpPr>
            <p:spPr>
              <a:xfrm>
                <a:off x="7358614" y="3708494"/>
                <a:ext cx="3114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>
                    <a:solidFill>
                      <a:prstClr val="black"/>
                    </a:solidFill>
                    <a:latin typeface="Calibri" panose="020F0502020204030204"/>
                  </a:rPr>
                  <a:t>Femto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-satellite	≤ 0.1kg	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3E79D35-56A8-DEE7-D84E-5463CC3D424B}"/>
              </a:ext>
            </a:extLst>
          </p:cNvPr>
          <p:cNvGrpSpPr/>
          <p:nvPr/>
        </p:nvGrpSpPr>
        <p:grpSpPr>
          <a:xfrm>
            <a:off x="4938094" y="245094"/>
            <a:ext cx="7059045" cy="6168110"/>
            <a:chOff x="2509161" y="227671"/>
            <a:chExt cx="7059045" cy="616811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1C3FF8-F2E5-8018-3037-612C876646FE}"/>
                </a:ext>
              </a:extLst>
            </p:cNvPr>
            <p:cNvSpPr txBox="1"/>
            <p:nvPr/>
          </p:nvSpPr>
          <p:spPr>
            <a:xfrm>
              <a:off x="3891812" y="227671"/>
              <a:ext cx="3878273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Small Launch Vehicles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E71DE10-49EF-9B0C-F7E6-350704C43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10429" y="1917482"/>
              <a:ext cx="1116537" cy="3396528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D8BECA3-4F5F-999F-A4AA-ACD6DCE1C9CF}"/>
                </a:ext>
              </a:extLst>
            </p:cNvPr>
            <p:cNvSpPr txBox="1"/>
            <p:nvPr/>
          </p:nvSpPr>
          <p:spPr>
            <a:xfrm>
              <a:off x="5263294" y="5325533"/>
              <a:ext cx="122013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Statute of Liberty</a:t>
              </a:r>
            </a:p>
            <a:p>
              <a:pPr>
                <a:defRPr/>
              </a:pP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305 feet from the ground to tip of torch.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8AC1E01-C2B8-FF40-3400-3CB51D8C280D}"/>
                </a:ext>
              </a:extLst>
            </p:cNvPr>
            <p:cNvGrpSpPr/>
            <p:nvPr/>
          </p:nvGrpSpPr>
          <p:grpSpPr>
            <a:xfrm>
              <a:off x="2651346" y="3860730"/>
              <a:ext cx="1537295" cy="2535051"/>
              <a:chOff x="6829629" y="3319561"/>
              <a:chExt cx="1537295" cy="2535051"/>
            </a:xfrm>
          </p:grpSpPr>
          <p:pic>
            <p:nvPicPr>
              <p:cNvPr id="88" name="Picture 2">
                <a:extLst>
                  <a:ext uri="{FF2B5EF4-FFF2-40B4-BE49-F238E27FC236}">
                    <a16:creationId xmlns:a16="http://schemas.microsoft.com/office/drawing/2014/main" id="{5BFF5D07-EFBB-9DD8-08CF-233D358491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9298" y="3319561"/>
                <a:ext cx="787239" cy="1487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921807B-E669-98C4-7C53-5DC3F17E1645}"/>
                  </a:ext>
                </a:extLst>
              </p:cNvPr>
              <p:cNvSpPr txBox="1"/>
              <p:nvPr/>
            </p:nvSpPr>
            <p:spPr>
              <a:xfrm>
                <a:off x="6844573" y="4927138"/>
                <a:ext cx="1522351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78 ft., polar low-Earth Orbit, green fuel powered hybrid engine, non-toxic, bio-derived solid fuel</a:t>
                </a:r>
                <a:endParaRPr lang="en-US" sz="1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AFF739B0-5440-3D4F-DE91-F1344D771F1D}"/>
                  </a:ext>
                </a:extLst>
              </p:cNvPr>
              <p:cNvSpPr txBox="1"/>
              <p:nvPr/>
            </p:nvSpPr>
            <p:spPr>
              <a:xfrm>
                <a:off x="6947825" y="4756083"/>
                <a:ext cx="123959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bluShift Red Warf 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9E0B328-14A1-C614-4489-C721F5A75BE4}"/>
                  </a:ext>
                </a:extLst>
              </p:cNvPr>
              <p:cNvSpPr/>
              <p:nvPr/>
            </p:nvSpPr>
            <p:spPr>
              <a:xfrm>
                <a:off x="6829629" y="3429000"/>
                <a:ext cx="1464064" cy="2425612"/>
              </a:xfrm>
              <a:prstGeom prst="rect">
                <a:avLst/>
              </a:prstGeom>
              <a:noFill/>
              <a:ln w="28575"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Down Arrow 76">
              <a:extLst>
                <a:ext uri="{FF2B5EF4-FFF2-40B4-BE49-F238E27FC236}">
                  <a16:creationId xmlns:a16="http://schemas.microsoft.com/office/drawing/2014/main" id="{3DAD6475-988C-6518-30F8-4828370A3892}"/>
                </a:ext>
              </a:extLst>
            </p:cNvPr>
            <p:cNvSpPr/>
            <p:nvPr/>
          </p:nvSpPr>
          <p:spPr>
            <a:xfrm>
              <a:off x="3216580" y="2974077"/>
              <a:ext cx="270235" cy="791851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44E85D3-5B66-CFD1-FE14-1FCF8E90186C}"/>
                </a:ext>
              </a:extLst>
            </p:cNvPr>
            <p:cNvSpPr txBox="1"/>
            <p:nvPr/>
          </p:nvSpPr>
          <p:spPr>
            <a:xfrm>
              <a:off x="2509161" y="1837552"/>
              <a:ext cx="15933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Example of Maine’s focus on small launch vehicles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4EFC5B4-CC92-3B7E-1850-81299046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976" y="852250"/>
              <a:ext cx="854709" cy="447465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6BB460C0-D175-A14B-C28B-199142407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908" y="399764"/>
              <a:ext cx="880374" cy="4927138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6ADC4DA-D453-2FAD-1EA9-30F8026AA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9150" y="1453810"/>
              <a:ext cx="900605" cy="3863665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3D947BC-D7FA-7CB8-5863-EF0E5C2D70A2}"/>
                </a:ext>
              </a:extLst>
            </p:cNvPr>
            <p:cNvSpPr txBox="1"/>
            <p:nvPr/>
          </p:nvSpPr>
          <p:spPr>
            <a:xfrm>
              <a:off x="6445658" y="5326901"/>
              <a:ext cx="10040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NASA </a:t>
              </a:r>
              <a:r>
                <a:rPr lang="en-US" sz="10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Artemus</a:t>
              </a: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SLS</a:t>
              </a:r>
            </a:p>
            <a:p>
              <a:pPr>
                <a:defRPr/>
              </a:pP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322 feet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E22B0A8-37A7-00F3-B110-3307F290A62D}"/>
                </a:ext>
              </a:extLst>
            </p:cNvPr>
            <p:cNvSpPr txBox="1"/>
            <p:nvPr/>
          </p:nvSpPr>
          <p:spPr>
            <a:xfrm>
              <a:off x="7459178" y="5336327"/>
              <a:ext cx="964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NASA Saturn V</a:t>
              </a:r>
            </a:p>
            <a:p>
              <a:pPr>
                <a:defRPr/>
              </a:pP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364 feet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1576C67-B7ED-18FB-FD09-5EEBDE02C251}"/>
                </a:ext>
              </a:extLst>
            </p:cNvPr>
            <p:cNvSpPr txBox="1"/>
            <p:nvPr/>
          </p:nvSpPr>
          <p:spPr>
            <a:xfrm>
              <a:off x="8467046" y="5345919"/>
              <a:ext cx="1101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SpaceX Starship</a:t>
              </a:r>
            </a:p>
            <a:p>
              <a:pPr>
                <a:defRPr/>
              </a:pP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394 feet</a:t>
              </a:r>
            </a:p>
          </p:txBody>
        </p:sp>
        <p:pic>
          <p:nvPicPr>
            <p:cNvPr id="85" name="Picture 84" descr="A black and white sign&#10;&#10;Description automatically generated">
              <a:extLst>
                <a:ext uri="{FF2B5EF4-FFF2-40B4-BE49-F238E27FC236}">
                  <a16:creationId xmlns:a16="http://schemas.microsoft.com/office/drawing/2014/main" id="{FC96A77A-417F-8706-6606-143C5C715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812" y="3129699"/>
              <a:ext cx="454473" cy="2176980"/>
            </a:xfrm>
            <a:prstGeom prst="rect">
              <a:avLst/>
            </a:prstGeom>
          </p:spPr>
        </p:pic>
        <p:pic>
          <p:nvPicPr>
            <p:cNvPr id="86" name="Picture 85" descr="A white tower with a flag on it&#10;&#10;Description automatically generated">
              <a:extLst>
                <a:ext uri="{FF2B5EF4-FFF2-40B4-BE49-F238E27FC236}">
                  <a16:creationId xmlns:a16="http://schemas.microsoft.com/office/drawing/2014/main" id="{C500DD18-F8C6-BF4D-A52A-E4D299388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450" y="3129699"/>
              <a:ext cx="280178" cy="2176980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613328C-AAAF-369B-260D-38B447B86782}"/>
                </a:ext>
              </a:extLst>
            </p:cNvPr>
            <p:cNvSpPr txBox="1"/>
            <p:nvPr/>
          </p:nvSpPr>
          <p:spPr>
            <a:xfrm>
              <a:off x="4152712" y="5336327"/>
              <a:ext cx="1101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SpaceX Falcon 9 and Heavy.</a:t>
              </a:r>
            </a:p>
            <a:p>
              <a:pPr>
                <a:defRPr/>
              </a:pPr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Both 230 feet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34BCB6-7C01-36C7-928E-0AC201662DE8}"/>
              </a:ext>
            </a:extLst>
          </p:cNvPr>
          <p:cNvCxnSpPr/>
          <p:nvPr/>
        </p:nvCxnSpPr>
        <p:spPr>
          <a:xfrm>
            <a:off x="4862678" y="245094"/>
            <a:ext cx="0" cy="642908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1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D8D9D-BB04-335E-89AA-4F857F03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3219-F0A1-430C-9FE8-98ABB0E54A60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D071E4-7147-9D8D-2FB6-2771D204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89" y="458357"/>
            <a:ext cx="9614197" cy="49708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The Maine Space Complex is not simply about launching </a:t>
            </a:r>
            <a:r>
              <a:rPr lang="en-US" sz="3200" b="1" dirty="0" err="1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smallsats</a:t>
            </a:r>
            <a:r>
              <a:rPr lang="en-US" sz="3200" b="1" dirty="0"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and small rockets…</a:t>
            </a:r>
            <a:endParaRPr lang="en-US" sz="3200" b="1" dirty="0"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E650CEC-F528-C3F2-3913-E77EFBFE5EC8}"/>
              </a:ext>
            </a:extLst>
          </p:cNvPr>
          <p:cNvCxnSpPr/>
          <p:nvPr/>
        </p:nvCxnSpPr>
        <p:spPr>
          <a:xfrm>
            <a:off x="3012434" y="2613713"/>
            <a:ext cx="7540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D6365-45C6-599F-5B5F-817B577A846B}"/>
              </a:ext>
            </a:extLst>
          </p:cNvPr>
          <p:cNvSpPr txBox="1"/>
          <p:nvPr/>
        </p:nvSpPr>
        <p:spPr>
          <a:xfrm>
            <a:off x="5366791" y="2580280"/>
            <a:ext cx="28155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Space Value Chain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0975E-D96E-47DD-5F6F-465AEF25F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234" y="2972954"/>
            <a:ext cx="7712663" cy="1320833"/>
          </a:xfrm>
          <a:prstGeom prst="rect">
            <a:avLst/>
          </a:prstGeom>
        </p:spPr>
      </p:pic>
      <p:sp>
        <p:nvSpPr>
          <p:cNvPr id="15" name="Isosceles Triangle 12">
            <a:extLst>
              <a:ext uri="{FF2B5EF4-FFF2-40B4-BE49-F238E27FC236}">
                <a16:creationId xmlns:a16="http://schemas.microsoft.com/office/drawing/2014/main" id="{879F4452-39F6-C0C7-CC86-469352CE17A1}"/>
              </a:ext>
            </a:extLst>
          </p:cNvPr>
          <p:cNvSpPr/>
          <p:nvPr/>
        </p:nvSpPr>
        <p:spPr>
          <a:xfrm rot="10800000">
            <a:off x="3090280" y="4245953"/>
            <a:ext cx="7462769" cy="6070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12F5BB-8920-3F73-CB55-D459856F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873" y="5165012"/>
            <a:ext cx="10461997" cy="1463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E3CCF2-BDE5-FF47-471E-A33F8F89A4C0}"/>
              </a:ext>
            </a:extLst>
          </p:cNvPr>
          <p:cNvSpPr txBox="1"/>
          <p:nvPr/>
        </p:nvSpPr>
        <p:spPr>
          <a:xfrm>
            <a:off x="4433305" y="4930909"/>
            <a:ext cx="48052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Applications Tailored to a Variety of Industries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EEA02-5065-35E3-F024-F957ED856E93}"/>
              </a:ext>
            </a:extLst>
          </p:cNvPr>
          <p:cNvSpPr txBox="1"/>
          <p:nvPr/>
        </p:nvSpPr>
        <p:spPr>
          <a:xfrm>
            <a:off x="168099" y="1186550"/>
            <a:ext cx="117610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400" b="1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… but about engaging Mainers across the </a:t>
            </a:r>
            <a:r>
              <a:rPr lang="en-US" sz="2400" b="1" i="1" u="sng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New Space value chain </a:t>
            </a:r>
            <a:r>
              <a:rPr lang="en-US" sz="2400" b="1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and its underlying infrastructure in a manner that (a) benefits Maine directly, </a:t>
            </a:r>
            <a:r>
              <a:rPr lang="en-US" sz="2400" b="1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and (b) contributes to the development of technologies that gets us back to the Moon and beyond.</a:t>
            </a:r>
            <a:r>
              <a:rPr lang="en-US" sz="2400" b="1" i="1" dirty="0">
                <a:solidFill>
                  <a:srgbClr val="0070C0"/>
                </a:solidFill>
                <a:latin typeface="Palatino" pitchFamily="2" charset="77"/>
                <a:ea typeface="Palatino" pitchFamily="2" charset="7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8A6DB0-A09A-EF24-B2EC-AF78C412BC4E}"/>
              </a:ext>
            </a:extLst>
          </p:cNvPr>
          <p:cNvSpPr txBox="1">
            <a:spLocks/>
          </p:cNvSpPr>
          <p:nvPr/>
        </p:nvSpPr>
        <p:spPr>
          <a:xfrm>
            <a:off x="168098" y="3796725"/>
            <a:ext cx="2466247" cy="8044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Palatino" pitchFamily="2" charset="77"/>
                <a:ea typeface="Palatino" pitchFamily="2" charset="77"/>
              </a:rPr>
              <a:t>Throughout the space exploration process, we learn and create products and services that help solve problems on Earth and improve our lives.</a:t>
            </a:r>
            <a:endParaRPr lang="en-US" b="1" dirty="0">
              <a:solidFill>
                <a:srgbClr val="000000"/>
              </a:solidFill>
              <a:latin typeface="Palatino" pitchFamily="2" charset="77"/>
              <a:ea typeface="Palatino" pitchFamily="2" charset="7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5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2E1E-B24B-A943-9CD5-A6FF8AF6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57" y="377125"/>
            <a:ext cx="6738835" cy="49708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The Maine Space Corporation</a:t>
            </a:r>
            <a:br>
              <a:rPr lang="en-US" sz="3600" b="1" dirty="0"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</a:br>
            <a:r>
              <a:rPr lang="en-US" sz="1400" b="1" dirty="0">
                <a:latin typeface="Palatino" pitchFamily="2" charset="77"/>
                <a:ea typeface="Palatino" pitchFamily="2" charset="77"/>
                <a:cs typeface="Tahoma" panose="020B0604030504040204" pitchFamily="34" charset="0"/>
              </a:rPr>
              <a:t>(LD 1923 signed into Law on April 18, 2022, became effective August 2022)</a:t>
            </a:r>
            <a:endParaRPr lang="en-US" sz="3600" b="1" dirty="0">
              <a:latin typeface="Palatino" pitchFamily="2" charset="77"/>
              <a:ea typeface="Palatino" pitchFamily="2" charset="77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5E42C-B06D-2045-A2E9-ECD3C91B5826}"/>
              </a:ext>
            </a:extLst>
          </p:cNvPr>
          <p:cNvSpPr txBox="1"/>
          <p:nvPr/>
        </p:nvSpPr>
        <p:spPr>
          <a:xfrm>
            <a:off x="3660966" y="1182824"/>
            <a:ext cx="4494804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alatino" pitchFamily="2" charset="77"/>
                <a:ea typeface="Palatino" pitchFamily="2" charset="77"/>
              </a:rPr>
              <a:t>Maine Space Corporation</a:t>
            </a:r>
          </a:p>
          <a:p>
            <a:pPr algn="ctr"/>
            <a:r>
              <a:rPr lang="en-US" sz="1600" b="1" dirty="0">
                <a:latin typeface="Palatino" pitchFamily="2" charset="77"/>
                <a:ea typeface="Palatino" pitchFamily="2" charset="77"/>
              </a:rPr>
              <a:t>(5 MRSA c. 393)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66AC0-37C4-8240-8419-6497A09BDF78}"/>
              </a:ext>
            </a:extLst>
          </p:cNvPr>
          <p:cNvSpPr txBox="1"/>
          <p:nvPr/>
        </p:nvSpPr>
        <p:spPr>
          <a:xfrm>
            <a:off x="1785599" y="3548269"/>
            <a:ext cx="225636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Center for Space Data &amp; Advanced Analytics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CF537-2A08-7D4C-A39D-52E3A4EA65B2}"/>
              </a:ext>
            </a:extLst>
          </p:cNvPr>
          <p:cNvSpPr txBox="1"/>
          <p:nvPr/>
        </p:nvSpPr>
        <p:spPr>
          <a:xfrm>
            <a:off x="4690725" y="3657322"/>
            <a:ext cx="2256364" cy="30777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 err="1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Spac</a:t>
            </a:r>
            <a:r>
              <a:rPr lang="en-US" sz="1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e Innovation Hub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D510C-4FF4-2A4F-B3F5-62DBDC603897}"/>
              </a:ext>
            </a:extLst>
          </p:cNvPr>
          <p:cNvSpPr txBox="1"/>
          <p:nvPr/>
        </p:nvSpPr>
        <p:spPr>
          <a:xfrm>
            <a:off x="7801624" y="3464811"/>
            <a:ext cx="180340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Vertical and Horizontal Launch Sites and 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DE72F-2C35-BB40-8456-99B2DD403274}"/>
              </a:ext>
            </a:extLst>
          </p:cNvPr>
          <p:cNvSpPr txBox="1"/>
          <p:nvPr/>
        </p:nvSpPr>
        <p:spPr>
          <a:xfrm>
            <a:off x="4783533" y="2238443"/>
            <a:ext cx="2256364" cy="36933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Palatino" pitchFamily="2" charset="77"/>
                <a:ea typeface="Palatino" pitchFamily="2" charset="77"/>
              </a:rPr>
              <a:t>Board of Directors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CC27BE5-7D79-6C4C-9ABD-DF85B6E33391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5895364" y="2222092"/>
            <a:ext cx="28896" cy="3806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78A1C53C-D271-3D47-88AB-03C40E83B6BA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3942501" y="1579055"/>
            <a:ext cx="940494" cy="2997934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5D8CD9C0-86C6-844B-8B9C-9A4780DC04AB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 rot="16200000" flipH="1">
            <a:off x="6879003" y="1640486"/>
            <a:ext cx="857036" cy="2791613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F9A733D2-2997-A640-BC3B-E9867EC7F496}"/>
              </a:ext>
            </a:extLst>
          </p:cNvPr>
          <p:cNvCxnSpPr>
            <a:cxnSpLocks/>
          </p:cNvCxnSpPr>
          <p:nvPr/>
        </p:nvCxnSpPr>
        <p:spPr>
          <a:xfrm rot="5400000">
            <a:off x="5469760" y="3194190"/>
            <a:ext cx="811731" cy="92808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B388C2C9-7056-3943-BD8D-26A300FBC3C1}"/>
              </a:ext>
            </a:extLst>
          </p:cNvPr>
          <p:cNvSpPr/>
          <p:nvPr/>
        </p:nvSpPr>
        <p:spPr>
          <a:xfrm>
            <a:off x="1164837" y="2689822"/>
            <a:ext cx="9311616" cy="2169155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A6281E-560F-EF47-9045-A6627BCC11EE}"/>
              </a:ext>
            </a:extLst>
          </p:cNvPr>
          <p:cNvSpPr txBox="1"/>
          <p:nvPr/>
        </p:nvSpPr>
        <p:spPr>
          <a:xfrm>
            <a:off x="4743580" y="4899951"/>
            <a:ext cx="2280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Palatino" pitchFamily="2" charset="77"/>
                <a:ea typeface="Palatino" pitchFamily="2" charset="77"/>
              </a:rPr>
              <a:t>Maine Space Complex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CA08C818-042D-1D4C-8877-25DF73BE75FB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5766952" y="2093680"/>
            <a:ext cx="286178" cy="3347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82F548-AE1A-C547-B260-B07F03429594}"/>
              </a:ext>
            </a:extLst>
          </p:cNvPr>
          <p:cNvSpPr txBox="1"/>
          <p:nvPr/>
        </p:nvSpPr>
        <p:spPr>
          <a:xfrm>
            <a:off x="1164837" y="5412575"/>
            <a:ext cx="931161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dirty="0">
                <a:latin typeface="Palatino" pitchFamily="2" charset="77"/>
                <a:ea typeface="Palatino" pitchFamily="2" charset="77"/>
              </a:rPr>
              <a:t>Leveraged Entrepreneurial Ecosystem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D17D326-A1F3-9941-B223-128F95748C5F}"/>
              </a:ext>
            </a:extLst>
          </p:cNvPr>
          <p:cNvCxnSpPr>
            <a:cxnSpLocks/>
          </p:cNvCxnSpPr>
          <p:nvPr/>
        </p:nvCxnSpPr>
        <p:spPr>
          <a:xfrm rot="16200000" flipV="1">
            <a:off x="2542907" y="4785462"/>
            <a:ext cx="758727" cy="495507"/>
          </a:xfrm>
          <a:prstGeom prst="bentConnector3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D1DDC9B-F617-E545-8BF6-1D12CC0EEA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11091" y="4835514"/>
            <a:ext cx="758727" cy="395396"/>
          </a:xfrm>
          <a:prstGeom prst="bentConnector3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BC6EC4-510E-8E48-925A-A7A5317A9EA7}"/>
              </a:ext>
            </a:extLst>
          </p:cNvPr>
          <p:cNvSpPr txBox="1"/>
          <p:nvPr/>
        </p:nvSpPr>
        <p:spPr>
          <a:xfrm>
            <a:off x="8362917" y="1182824"/>
            <a:ext cx="3593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Quasi-independent state entity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Tax-free bonding authority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3B732-B006-9C4A-9144-AC42CEA3D265}"/>
              </a:ext>
            </a:extLst>
          </p:cNvPr>
          <p:cNvSpPr txBox="1"/>
          <p:nvPr/>
        </p:nvSpPr>
        <p:spPr>
          <a:xfrm>
            <a:off x="321537" y="1164942"/>
            <a:ext cx="333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17 members Board of Directors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6 ex-officio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11 from business, research, investment, communities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sz="1600" dirty="0">
                <a:latin typeface="Palatino" pitchFamily="2" charset="77"/>
                <a:ea typeface="Palatino" pitchFamily="2" charset="77"/>
              </a:rPr>
              <a:t>Confirmed by the Legislature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CE506-483D-344E-9280-80A5BCA63550}"/>
              </a:ext>
            </a:extLst>
          </p:cNvPr>
          <p:cNvSpPr txBox="1"/>
          <p:nvPr/>
        </p:nvSpPr>
        <p:spPr>
          <a:xfrm>
            <a:off x="3506855" y="4282904"/>
            <a:ext cx="449480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Palatino" pitchFamily="2" charset="77"/>
                <a:ea typeface="Palatino" pitchFamily="2" charset="77"/>
              </a:rPr>
              <a:t>Restricted to research, commercial and education uses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34EE4-707B-23A9-AFDE-520403A2FB53}"/>
              </a:ext>
            </a:extLst>
          </p:cNvPr>
          <p:cNvSpPr txBox="1"/>
          <p:nvPr/>
        </p:nvSpPr>
        <p:spPr>
          <a:xfrm>
            <a:off x="9005788" y="1835567"/>
            <a:ext cx="295730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latin typeface="Palatino" pitchFamily="2" charset="77"/>
                <a:ea typeface="Palatino" pitchFamily="2" charset="77"/>
              </a:rPr>
              <a:t>Prioritizes Maine-based businesses for launch sites and services that minimize the environmental effects of their space vehicles and launches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B23CB-F89F-6B69-AB6F-48D7D9CACD2D}"/>
              </a:ext>
            </a:extLst>
          </p:cNvPr>
          <p:cNvSpPr txBox="1"/>
          <p:nvPr/>
        </p:nvSpPr>
        <p:spPr>
          <a:xfrm>
            <a:off x="9220199" y="4339706"/>
            <a:ext cx="2743201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Corporation shall leverage the State's geographic, rocketry, manufacturing, and higher education assets and capabilities to establish the State as a national and international industry destination and an authority in launching small launch vehicles and small satellites into polar orbit. (signed into law April 18, 2022)</a:t>
            </a:r>
            <a:endParaRPr lang="en-US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3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A4287-AC46-8D26-6BA0-9298EEAE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5EC9D-D0B4-1FF4-1837-52599B98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3219-F0A1-430C-9FE8-98ABB0E54A60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3E236CF5-1846-638A-0AD4-FA9E4CC832E5}"/>
              </a:ext>
            </a:extLst>
          </p:cNvPr>
          <p:cNvSpPr/>
          <p:nvPr/>
        </p:nvSpPr>
        <p:spPr>
          <a:xfrm>
            <a:off x="842512" y="2478521"/>
            <a:ext cx="102173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u="none" strike="noStrike" dirty="0">
                <a:solidFill>
                  <a:srgbClr val="212121"/>
                </a:solidFill>
                <a:effectLst/>
              </a:rPr>
              <a:t>Thank You</a:t>
            </a:r>
            <a:r>
              <a:rPr lang="en-US" sz="8800" b="0" u="none" strike="noStrike" dirty="0">
                <a:solidFill>
                  <a:srgbClr val="212121"/>
                </a:solidFill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310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741</Words>
  <Application>Microsoft Macintosh PowerPoint</Application>
  <PresentationFormat>Widescreen</PresentationFormat>
  <Paragraphs>107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Palatino</vt:lpstr>
      <vt:lpstr>Office Theme</vt:lpstr>
      <vt:lpstr>PowerPoint Presentation</vt:lpstr>
      <vt:lpstr>PowerPoint Presentation</vt:lpstr>
      <vt:lpstr>Maine’s Space-Related Assets: People, Organizations and Locations</vt:lpstr>
      <vt:lpstr>PowerPoint Presentation</vt:lpstr>
      <vt:lpstr>PowerPoint Presentation</vt:lpstr>
      <vt:lpstr>The Maine Space Complex is not simply about launching smallsats and small rockets…</vt:lpstr>
      <vt:lpstr>The Maine Space Corporation (LD 1923 signed into Law on April 18, 2022, became effective August 2022)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with the deal with these “Maine Space” Organizations?</dc:title>
  <dc:creator>Terry Shehata</dc:creator>
  <cp:lastModifiedBy>Terry Shehata</cp:lastModifiedBy>
  <cp:revision>40</cp:revision>
  <dcterms:created xsi:type="dcterms:W3CDTF">2023-08-14T13:50:32Z</dcterms:created>
  <dcterms:modified xsi:type="dcterms:W3CDTF">2024-10-21T20:31:21Z</dcterms:modified>
</cp:coreProperties>
</file>