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media/image73.jpg" ContentType="image/jpeg"/>
  <Override PartName="/ppt/media/image74.jpg" ContentType="image/jpeg"/>
  <Override PartName="/ppt/media/image75.jpg" ContentType="image/jpeg"/>
  <Override PartName="/ppt/media/image76.jpg" ContentType="image/jpeg"/>
  <Override PartName="/ppt/media/image77.jpg" ContentType="image/jpeg"/>
  <Override PartName="/ppt/media/image78.jpg" ContentType="image/jpeg"/>
  <Override PartName="/ppt/media/image79.jpg" ContentType="image/jpeg"/>
  <Override PartName="/ppt/media/image80.jpg" ContentType="image/jpeg"/>
  <Override PartName="/ppt/media/image81.jpg" ContentType="image/jpeg"/>
  <Override PartName="/ppt/media/image82.jpg" ContentType="image/jpeg"/>
  <Override PartName="/ppt/media/image83.jpg" ContentType="image/jpeg"/>
  <Override PartName="/ppt/media/image8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10.JPG" ContentType="image/jpeg"/>
  <Override PartName="/ppt/media/image111.JPG" ContentType="image/jpe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 id="2147483678" r:id="rId3"/>
  </p:sldMasterIdLst>
  <p:notesMasterIdLst>
    <p:notesMasterId r:id="rId36"/>
  </p:notesMasterIdLst>
  <p:sldIdLst>
    <p:sldId id="256" r:id="rId4"/>
    <p:sldId id="297" r:id="rId5"/>
    <p:sldId id="1416" r:id="rId6"/>
    <p:sldId id="273" r:id="rId7"/>
    <p:sldId id="1417" r:id="rId8"/>
    <p:sldId id="1418" r:id="rId9"/>
    <p:sldId id="1419" r:id="rId10"/>
    <p:sldId id="274" r:id="rId11"/>
    <p:sldId id="1423" r:id="rId12"/>
    <p:sldId id="277" r:id="rId13"/>
    <p:sldId id="275" r:id="rId14"/>
    <p:sldId id="263" r:id="rId15"/>
    <p:sldId id="1421" r:id="rId16"/>
    <p:sldId id="1424" r:id="rId17"/>
    <p:sldId id="1422" r:id="rId18"/>
    <p:sldId id="1380" r:id="rId19"/>
    <p:sldId id="267" r:id="rId20"/>
    <p:sldId id="1404" r:id="rId21"/>
    <p:sldId id="1402" r:id="rId22"/>
    <p:sldId id="1405" r:id="rId23"/>
    <p:sldId id="1394" r:id="rId24"/>
    <p:sldId id="1410" r:id="rId25"/>
    <p:sldId id="1408" r:id="rId26"/>
    <p:sldId id="1414" r:id="rId27"/>
    <p:sldId id="1420" r:id="rId28"/>
    <p:sldId id="1339" r:id="rId29"/>
    <p:sldId id="1428" r:id="rId30"/>
    <p:sldId id="287" r:id="rId31"/>
    <p:sldId id="290" r:id="rId32"/>
    <p:sldId id="1426" r:id="rId33"/>
    <p:sldId id="1427" r:id="rId34"/>
    <p:sldId id="1341" r:id="rId35"/>
  </p:sldIdLst>
  <p:sldSz cx="18288000" cy="10287000"/>
  <p:notesSz cx="7010400" cy="9296400"/>
  <p:embeddedFontLst>
    <p:embeddedFont>
      <p:font typeface="Futura" panose="020B0604020202020204" charset="0"/>
      <p:regular r:id="rId37"/>
    </p:embeddedFont>
    <p:embeddedFont>
      <p:font typeface="Futura Bold" panose="020B0604020202020204" charset="0"/>
      <p:regular r:id="rId38"/>
    </p:embeddedFont>
    <p:embeddedFont>
      <p:font typeface="Futura Medium" panose="020B0604020202020204" charset="0"/>
      <p:regular r:id="rId39"/>
    </p:embeddedFont>
    <p:embeddedFont>
      <p:font typeface="Open Sans" panose="020B0606030504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FF1B1C-5388-EE66-3FE7-5EF9037EDA3B}" name="Damadeo, Kristyn" initials="DK" userId="S::kdamadeo@odu.edu::dc5f98f4-6cfe-43c7-81a3-8b080a38db62" providerId="AD"/>
  <p188:author id="{4AC7939F-27EC-07B2-C957-E17F27CA6D14}" name="White, Rachel S." initials="WS" userId="S::r1white@odu.edu::9b5f25d4-d786-49da-88d7-5a2b1acf182a" providerId="AD"/>
  <p188:author id="{673253AF-E759-0D97-439E-7399EFE4415D}" name="Carter, Christopher" initials="CC" userId="S::cxcarter@odu.edu::1b1bf333-334b-4f14-8e5e-80336cf651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210EE-D973-4093-A790-CD08AC04FA39}" v="30" dt="2024-02-12T21:56:25.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26" autoAdjust="0"/>
  </p:normalViewPr>
  <p:slideViewPr>
    <p:cSldViewPr snapToGrid="0">
      <p:cViewPr varScale="1">
        <p:scale>
          <a:sx n="55" d="100"/>
          <a:sy n="55" d="100"/>
        </p:scale>
        <p:origin x="658"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image" Target="../media/image58.jpeg"/><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image" Target="../media/image58.jpeg"/><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0D7DEB-E991-4F93-B12C-80FB5AA0A738}" type="doc">
      <dgm:prSet loTypeId="urn:microsoft.com/office/officeart/2008/layout/HexagonCluster" loCatId="relationship" qsTypeId="urn:microsoft.com/office/officeart/2005/8/quickstyle/simple1" qsCatId="simple" csTypeId="urn:microsoft.com/office/officeart/2005/8/colors/accent0_1" csCatId="mainScheme" phldr="1"/>
      <dgm:spPr/>
      <dgm:t>
        <a:bodyPr/>
        <a:lstStyle/>
        <a:p>
          <a:endParaRPr lang="en-US"/>
        </a:p>
      </dgm:t>
    </dgm:pt>
    <dgm:pt modelId="{1830DE4D-F72E-4762-ADDC-F831029BAD3A}">
      <dgm:prSet phldrT="[Text]"/>
      <dgm:spPr/>
      <dgm:t>
        <a:bodyPr/>
        <a:lstStyle/>
        <a:p>
          <a:r>
            <a:rPr lang="en-US"/>
            <a:t>UMS 107 sUAS Remote Pilot Ground School</a:t>
          </a:r>
        </a:p>
      </dgm:t>
    </dgm:pt>
    <dgm:pt modelId="{9E9566DD-0BD0-44D7-8993-52BCDAB32F5A}" type="parTrans" cxnId="{65CEA257-C103-4088-B391-6BC69002FC1E}">
      <dgm:prSet/>
      <dgm:spPr/>
      <dgm:t>
        <a:bodyPr/>
        <a:lstStyle/>
        <a:p>
          <a:endParaRPr lang="en-US"/>
        </a:p>
      </dgm:t>
    </dgm:pt>
    <dgm:pt modelId="{CA6BD51F-2239-458C-B25B-FF572064E96B}" type="sibTrans" cxnId="{65CEA257-C103-4088-B391-6BC69002FC1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7EEC1CCE-EFFD-465D-869F-9849871C254E}">
      <dgm:prSet phldrT="[Text]"/>
      <dgm:spPr/>
      <dgm:t>
        <a:bodyPr/>
        <a:lstStyle/>
        <a:p>
          <a:r>
            <a:rPr lang="en-US" dirty="0"/>
            <a:t>UMS 111 Introduction to Manual Flights</a:t>
          </a:r>
        </a:p>
      </dgm:t>
    </dgm:pt>
    <dgm:pt modelId="{975753B0-26E9-4611-932E-29498AC3C539}" type="parTrans" cxnId="{2952DEA1-28FD-452C-9718-DE661BF9B708}">
      <dgm:prSet/>
      <dgm:spPr/>
      <dgm:t>
        <a:bodyPr/>
        <a:lstStyle/>
        <a:p>
          <a:endParaRPr lang="en-US"/>
        </a:p>
      </dgm:t>
    </dgm:pt>
    <dgm:pt modelId="{CEDDB934-4901-46E8-9EC1-7D6519385C35}" type="sibTrans" cxnId="{2952DEA1-28FD-452C-9718-DE661BF9B708}">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9999AFE8-6AE3-45F3-99CB-986BEFA67945}">
      <dgm:prSet phldrT="[Text]"/>
      <dgm:spPr/>
      <dgm:t>
        <a:bodyPr/>
        <a:lstStyle/>
        <a:p>
          <a:r>
            <a:rPr lang="en-US"/>
            <a:t>UMS 211 Advanced Autonomous Flights</a:t>
          </a:r>
        </a:p>
      </dgm:t>
    </dgm:pt>
    <dgm:pt modelId="{3359BA5E-CC65-44DF-909C-44CC3706996F}" type="parTrans" cxnId="{62FBAF47-92B6-4D19-8F90-233F4D32A3F4}">
      <dgm:prSet/>
      <dgm:spPr/>
      <dgm:t>
        <a:bodyPr/>
        <a:lstStyle/>
        <a:p>
          <a:endParaRPr lang="en-US"/>
        </a:p>
      </dgm:t>
    </dgm:pt>
    <dgm:pt modelId="{5195A052-FA00-490B-BAAD-BA975246ACAB}" type="sibTrans" cxnId="{62FBAF47-92B6-4D19-8F90-233F4D32A3F4}">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928242AC-8D00-4A42-A18E-0347F83853E3}">
      <dgm:prSet phldrT="[Text]"/>
      <dgm:spPr/>
      <dgm:t>
        <a:bodyPr/>
        <a:lstStyle/>
        <a:p>
          <a:r>
            <a:rPr lang="en-US" dirty="0"/>
            <a:t>UMS 177 sUAS Components and Maintenance</a:t>
          </a:r>
        </a:p>
      </dgm:t>
    </dgm:pt>
    <dgm:pt modelId="{25FAF0A3-785D-40D8-ABFD-59ECE227D3C9}" type="parTrans" cxnId="{8FEB5265-67AD-48B1-B076-8B476E45BFCA}">
      <dgm:prSet/>
      <dgm:spPr/>
      <dgm:t>
        <a:bodyPr/>
        <a:lstStyle/>
        <a:p>
          <a:endParaRPr lang="en-US"/>
        </a:p>
      </dgm:t>
    </dgm:pt>
    <dgm:pt modelId="{0BCEC3C2-C1E7-4B5C-8EB5-486A857C714C}" type="sibTrans" cxnId="{8FEB5265-67AD-48B1-B076-8B476E45BFCA}">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7D933BD4-328D-4371-BEE1-C5D952B3D6EA}">
      <dgm:prSet phldrT="[Text]"/>
      <dgm:spPr/>
      <dgm:t>
        <a:bodyPr/>
        <a:lstStyle/>
        <a:p>
          <a:r>
            <a:rPr lang="en-US"/>
            <a:t>UMS 112 Program and Flight Data Management</a:t>
          </a:r>
        </a:p>
      </dgm:t>
    </dgm:pt>
    <dgm:pt modelId="{67B5111E-9E1E-4ED6-A6B1-D9DF8F656262}" type="parTrans" cxnId="{9639428C-0E8F-4E98-9F71-4132A30038A5}">
      <dgm:prSet/>
      <dgm:spPr/>
      <dgm:t>
        <a:bodyPr/>
        <a:lstStyle/>
        <a:p>
          <a:endParaRPr lang="en-US"/>
        </a:p>
      </dgm:t>
    </dgm:pt>
    <dgm:pt modelId="{72AD1231-CF56-4241-AEAD-3BB3413B957A}" type="sibTrans" cxnId="{9639428C-0E8F-4E98-9F71-4132A30038A5}">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FF12D22D-18EA-40C5-8D2C-C6F5E588938D}">
      <dgm:prSet phldrT="[Text]"/>
      <dgm:spPr/>
      <dgm:t>
        <a:bodyPr/>
        <a:lstStyle/>
        <a:p>
          <a:r>
            <a:rPr lang="en-US"/>
            <a:t>UMS 290 Coordinated Internship</a:t>
          </a:r>
        </a:p>
      </dgm:t>
    </dgm:pt>
    <dgm:pt modelId="{D82BD1E3-6C2C-4CB5-90B0-EABAC110DF53}" type="parTrans" cxnId="{3545AB8F-92B2-4E1F-9E02-4FDA0C7FB3DC}">
      <dgm:prSet/>
      <dgm:spPr/>
      <dgm:t>
        <a:bodyPr/>
        <a:lstStyle/>
        <a:p>
          <a:endParaRPr lang="en-US"/>
        </a:p>
      </dgm:t>
    </dgm:pt>
    <dgm:pt modelId="{FE292769-6761-40D7-A5E7-4FB4D2DBB6E0}" type="sibTrans" cxnId="{3545AB8F-92B2-4E1F-9E02-4FDA0C7FB3DC}">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EA7A6169-BA5C-404F-A6A4-BD313B3DFE19}">
      <dgm:prSet phldrT="[Text]"/>
      <dgm:spPr/>
      <dgm:t>
        <a:bodyPr/>
        <a:lstStyle/>
        <a:p>
          <a:r>
            <a:rPr lang="nb-NO" dirty="0"/>
            <a:t>UMS 120 - Drone Imaging for Immersive Media</a:t>
          </a:r>
          <a:endParaRPr lang="en-US" dirty="0"/>
        </a:p>
      </dgm:t>
    </dgm:pt>
    <dgm:pt modelId="{B6473C84-73E6-4324-AAE4-61D0AA220887}" type="parTrans" cxnId="{F2C6A6B0-C2A5-4317-BAAB-88D5F30836AA}">
      <dgm:prSet/>
      <dgm:spPr/>
      <dgm:t>
        <a:bodyPr/>
        <a:lstStyle/>
        <a:p>
          <a:endParaRPr lang="en-US"/>
        </a:p>
      </dgm:t>
    </dgm:pt>
    <dgm:pt modelId="{9B77756D-55F7-4FD5-91C6-8F899F4FEFD7}" type="sibTrans" cxnId="{F2C6A6B0-C2A5-4317-BAAB-88D5F30836AA}">
      <dgm:prSet/>
      <dgm:spPr>
        <a:blipFill>
          <a:blip xmlns:r="http://schemas.openxmlformats.org/officeDocument/2006/relationships" r:embed="rId7"/>
          <a:srcRect/>
          <a:stretch>
            <a:fillRect t="-19000" b="-19000"/>
          </a:stretch>
        </a:blipFill>
      </dgm:spPr>
      <dgm:t>
        <a:bodyPr/>
        <a:lstStyle/>
        <a:p>
          <a:endParaRPr lang="en-US"/>
        </a:p>
      </dgm:t>
    </dgm:pt>
    <dgm:pt modelId="{12464EF0-7A1E-48E4-915E-05F02CF69C47}" type="pres">
      <dgm:prSet presAssocID="{9F0D7DEB-E991-4F93-B12C-80FB5AA0A738}" presName="Name0" presStyleCnt="0">
        <dgm:presLayoutVars>
          <dgm:chMax val="21"/>
          <dgm:chPref val="21"/>
        </dgm:presLayoutVars>
      </dgm:prSet>
      <dgm:spPr/>
    </dgm:pt>
    <dgm:pt modelId="{815FD6CF-F294-4332-B061-FB3E2F37937A}" type="pres">
      <dgm:prSet presAssocID="{1830DE4D-F72E-4762-ADDC-F831029BAD3A}" presName="text1" presStyleCnt="0"/>
      <dgm:spPr/>
    </dgm:pt>
    <dgm:pt modelId="{8128E484-406C-406B-A3A3-E7E20B39C543}" type="pres">
      <dgm:prSet presAssocID="{1830DE4D-F72E-4762-ADDC-F831029BAD3A}" presName="textRepeatNode" presStyleLbl="alignNode1" presStyleIdx="0" presStyleCnt="7">
        <dgm:presLayoutVars>
          <dgm:chMax val="0"/>
          <dgm:chPref val="0"/>
          <dgm:bulletEnabled val="1"/>
        </dgm:presLayoutVars>
      </dgm:prSet>
      <dgm:spPr/>
    </dgm:pt>
    <dgm:pt modelId="{743E9AA3-5423-432C-A963-6AC41EB164E2}" type="pres">
      <dgm:prSet presAssocID="{1830DE4D-F72E-4762-ADDC-F831029BAD3A}" presName="textaccent1" presStyleCnt="0"/>
      <dgm:spPr/>
    </dgm:pt>
    <dgm:pt modelId="{06B78197-1714-4476-9EE6-C474A9F3F98A}" type="pres">
      <dgm:prSet presAssocID="{1830DE4D-F72E-4762-ADDC-F831029BAD3A}" presName="accentRepeatNode" presStyleLbl="solidAlignAcc1" presStyleIdx="0" presStyleCnt="14"/>
      <dgm:spPr/>
    </dgm:pt>
    <dgm:pt modelId="{1165551A-B0D7-424D-80F0-E557DF1A744D}" type="pres">
      <dgm:prSet presAssocID="{CA6BD51F-2239-458C-B25B-FF572064E96B}" presName="image1" presStyleCnt="0"/>
      <dgm:spPr/>
    </dgm:pt>
    <dgm:pt modelId="{D4690B1D-9A39-4736-A824-7623967ADD71}" type="pres">
      <dgm:prSet presAssocID="{CA6BD51F-2239-458C-B25B-FF572064E96B}" presName="imageRepeatNode" presStyleLbl="alignAcc1" presStyleIdx="0" presStyleCnt="7"/>
      <dgm:spPr/>
    </dgm:pt>
    <dgm:pt modelId="{F9412167-83BC-482F-9509-4D8F7E32C9CD}" type="pres">
      <dgm:prSet presAssocID="{CA6BD51F-2239-458C-B25B-FF572064E96B}" presName="imageaccent1" presStyleCnt="0"/>
      <dgm:spPr/>
    </dgm:pt>
    <dgm:pt modelId="{91D2555C-B72C-4F10-B7EE-E384857971A2}" type="pres">
      <dgm:prSet presAssocID="{CA6BD51F-2239-458C-B25B-FF572064E96B}" presName="accentRepeatNode" presStyleLbl="solidAlignAcc1" presStyleIdx="1" presStyleCnt="14"/>
      <dgm:spPr/>
    </dgm:pt>
    <dgm:pt modelId="{9DD917A7-ED1E-43FC-A4D3-F5E36E3A8AE5}" type="pres">
      <dgm:prSet presAssocID="{7EEC1CCE-EFFD-465D-869F-9849871C254E}" presName="text2" presStyleCnt="0"/>
      <dgm:spPr/>
    </dgm:pt>
    <dgm:pt modelId="{48417332-00AC-43BA-A162-212FA452E7FB}" type="pres">
      <dgm:prSet presAssocID="{7EEC1CCE-EFFD-465D-869F-9849871C254E}" presName="textRepeatNode" presStyleLbl="alignNode1" presStyleIdx="1" presStyleCnt="7" custLinFactNeighborX="-84977" custLinFactNeighborY="-46571">
        <dgm:presLayoutVars>
          <dgm:chMax val="0"/>
          <dgm:chPref val="0"/>
          <dgm:bulletEnabled val="1"/>
        </dgm:presLayoutVars>
      </dgm:prSet>
      <dgm:spPr/>
    </dgm:pt>
    <dgm:pt modelId="{2E761F9C-7307-421D-8186-50E9CF9EFE1C}" type="pres">
      <dgm:prSet presAssocID="{7EEC1CCE-EFFD-465D-869F-9849871C254E}" presName="textaccent2" presStyleCnt="0"/>
      <dgm:spPr/>
    </dgm:pt>
    <dgm:pt modelId="{53C20C00-2E37-4459-AC6A-2B40199B7BDF}" type="pres">
      <dgm:prSet presAssocID="{7EEC1CCE-EFFD-465D-869F-9849871C254E}" presName="accentRepeatNode" presStyleLbl="solidAlignAcc1" presStyleIdx="2" presStyleCnt="14"/>
      <dgm:spPr/>
    </dgm:pt>
    <dgm:pt modelId="{03271A40-CBBE-411F-85CE-B04F57602616}" type="pres">
      <dgm:prSet presAssocID="{CEDDB934-4901-46E8-9EC1-7D6519385C35}" presName="image2" presStyleCnt="0"/>
      <dgm:spPr/>
    </dgm:pt>
    <dgm:pt modelId="{5F2BE15A-A1B1-40E7-9320-4C2196CA4473}" type="pres">
      <dgm:prSet presAssocID="{CEDDB934-4901-46E8-9EC1-7D6519385C35}" presName="imageRepeatNode" presStyleLbl="alignAcc1" presStyleIdx="1" presStyleCnt="7"/>
      <dgm:spPr/>
    </dgm:pt>
    <dgm:pt modelId="{0C9BF6CE-F6C0-49EB-BE7D-833E5C5DF582}" type="pres">
      <dgm:prSet presAssocID="{CEDDB934-4901-46E8-9EC1-7D6519385C35}" presName="imageaccent2" presStyleCnt="0"/>
      <dgm:spPr/>
    </dgm:pt>
    <dgm:pt modelId="{282DEEDE-5F82-4DC3-BCC0-B2CA912D0EBE}" type="pres">
      <dgm:prSet presAssocID="{CEDDB934-4901-46E8-9EC1-7D6519385C35}" presName="accentRepeatNode" presStyleLbl="solidAlignAcc1" presStyleIdx="3" presStyleCnt="14"/>
      <dgm:spPr/>
    </dgm:pt>
    <dgm:pt modelId="{5261621F-79AE-4A9F-8EE6-ADB07B4347EA}" type="pres">
      <dgm:prSet presAssocID="{928242AC-8D00-4A42-A18E-0347F83853E3}" presName="text3" presStyleCnt="0"/>
      <dgm:spPr/>
    </dgm:pt>
    <dgm:pt modelId="{4F95CAD9-D98E-4E31-9F7D-46782FF1B89C}" type="pres">
      <dgm:prSet presAssocID="{928242AC-8D00-4A42-A18E-0347F83853E3}" presName="textRepeatNode" presStyleLbl="alignNode1" presStyleIdx="2" presStyleCnt="7" custLinFactNeighborX="87476" custLinFactNeighborY="56467">
        <dgm:presLayoutVars>
          <dgm:chMax val="0"/>
          <dgm:chPref val="0"/>
          <dgm:bulletEnabled val="1"/>
        </dgm:presLayoutVars>
      </dgm:prSet>
      <dgm:spPr/>
    </dgm:pt>
    <dgm:pt modelId="{88BC59BA-EC21-4EEF-B6A8-A70EE8AC9C3E}" type="pres">
      <dgm:prSet presAssocID="{928242AC-8D00-4A42-A18E-0347F83853E3}" presName="textaccent3" presStyleCnt="0"/>
      <dgm:spPr/>
    </dgm:pt>
    <dgm:pt modelId="{72DEB8B1-4BAE-4490-8706-D9705BA596E6}" type="pres">
      <dgm:prSet presAssocID="{928242AC-8D00-4A42-A18E-0347F83853E3}" presName="accentRepeatNode" presStyleLbl="solidAlignAcc1" presStyleIdx="4" presStyleCnt="14"/>
      <dgm:spPr/>
    </dgm:pt>
    <dgm:pt modelId="{BC328698-FA91-49F6-8F33-9296A02D148D}" type="pres">
      <dgm:prSet presAssocID="{0BCEC3C2-C1E7-4B5C-8EB5-486A857C714C}" presName="image3" presStyleCnt="0"/>
      <dgm:spPr/>
    </dgm:pt>
    <dgm:pt modelId="{0760C761-00EA-425D-81FF-C59A8FD8121E}" type="pres">
      <dgm:prSet presAssocID="{0BCEC3C2-C1E7-4B5C-8EB5-486A857C714C}" presName="imageRepeatNode" presStyleLbl="alignAcc1" presStyleIdx="2" presStyleCnt="7"/>
      <dgm:spPr/>
    </dgm:pt>
    <dgm:pt modelId="{EE3639A0-2A92-48FD-AE52-24C59D02FFDF}" type="pres">
      <dgm:prSet presAssocID="{0BCEC3C2-C1E7-4B5C-8EB5-486A857C714C}" presName="imageaccent3" presStyleCnt="0"/>
      <dgm:spPr/>
    </dgm:pt>
    <dgm:pt modelId="{111F1C00-CE38-42BD-BB23-F3F889EFC836}" type="pres">
      <dgm:prSet presAssocID="{0BCEC3C2-C1E7-4B5C-8EB5-486A857C714C}" presName="accentRepeatNode" presStyleLbl="solidAlignAcc1" presStyleIdx="5" presStyleCnt="14"/>
      <dgm:spPr/>
    </dgm:pt>
    <dgm:pt modelId="{1DD001AF-C929-4A82-9331-9C80E33F7D91}" type="pres">
      <dgm:prSet presAssocID="{9999AFE8-6AE3-45F3-99CB-986BEFA67945}" presName="text4" presStyleCnt="0"/>
      <dgm:spPr/>
    </dgm:pt>
    <dgm:pt modelId="{B41DD830-F4B4-4F22-B3D6-E66AD072AAB6}" type="pres">
      <dgm:prSet presAssocID="{9999AFE8-6AE3-45F3-99CB-986BEFA67945}" presName="textRepeatNode" presStyleLbl="alignNode1" presStyleIdx="3" presStyleCnt="7">
        <dgm:presLayoutVars>
          <dgm:chMax val="0"/>
          <dgm:chPref val="0"/>
          <dgm:bulletEnabled val="1"/>
        </dgm:presLayoutVars>
      </dgm:prSet>
      <dgm:spPr/>
    </dgm:pt>
    <dgm:pt modelId="{CF19C84E-1C28-4A88-8706-020D866A97F3}" type="pres">
      <dgm:prSet presAssocID="{9999AFE8-6AE3-45F3-99CB-986BEFA67945}" presName="textaccent4" presStyleCnt="0"/>
      <dgm:spPr/>
    </dgm:pt>
    <dgm:pt modelId="{3383BADF-80EA-4CD8-BC6A-7442CBF68A27}" type="pres">
      <dgm:prSet presAssocID="{9999AFE8-6AE3-45F3-99CB-986BEFA67945}" presName="accentRepeatNode" presStyleLbl="solidAlignAcc1" presStyleIdx="6" presStyleCnt="14"/>
      <dgm:spPr/>
    </dgm:pt>
    <dgm:pt modelId="{4DF2DE8C-2AEA-42F3-B52B-7F76895281A1}" type="pres">
      <dgm:prSet presAssocID="{5195A052-FA00-490B-BAAD-BA975246ACAB}" presName="image4" presStyleCnt="0"/>
      <dgm:spPr/>
    </dgm:pt>
    <dgm:pt modelId="{35AA1018-ED15-43F1-AEE8-B49766D3390A}" type="pres">
      <dgm:prSet presAssocID="{5195A052-FA00-490B-BAAD-BA975246ACAB}" presName="imageRepeatNode" presStyleLbl="alignAcc1" presStyleIdx="3" presStyleCnt="7"/>
      <dgm:spPr/>
    </dgm:pt>
    <dgm:pt modelId="{506B505B-97DF-4B03-9EFD-F5CCD323EAAE}" type="pres">
      <dgm:prSet presAssocID="{5195A052-FA00-490B-BAAD-BA975246ACAB}" presName="imageaccent4" presStyleCnt="0"/>
      <dgm:spPr/>
    </dgm:pt>
    <dgm:pt modelId="{991021AC-B940-4C9C-8CAF-78DE0049B0B0}" type="pres">
      <dgm:prSet presAssocID="{5195A052-FA00-490B-BAAD-BA975246ACAB}" presName="accentRepeatNode" presStyleLbl="solidAlignAcc1" presStyleIdx="7" presStyleCnt="14"/>
      <dgm:spPr/>
    </dgm:pt>
    <dgm:pt modelId="{9E99FA2E-660B-4B71-BFDF-ECFD7C5C6A0D}" type="pres">
      <dgm:prSet presAssocID="{7D933BD4-328D-4371-BEE1-C5D952B3D6EA}" presName="text5" presStyleCnt="0"/>
      <dgm:spPr/>
    </dgm:pt>
    <dgm:pt modelId="{F9970F05-3B1D-4FE8-9B54-6E903654A5D1}" type="pres">
      <dgm:prSet presAssocID="{7D933BD4-328D-4371-BEE1-C5D952B3D6EA}" presName="textRepeatNode" presStyleLbl="alignNode1" presStyleIdx="4" presStyleCnt="7">
        <dgm:presLayoutVars>
          <dgm:chMax val="0"/>
          <dgm:chPref val="0"/>
          <dgm:bulletEnabled val="1"/>
        </dgm:presLayoutVars>
      </dgm:prSet>
      <dgm:spPr/>
    </dgm:pt>
    <dgm:pt modelId="{54270D91-56F5-4263-ABC2-FA3BFCC1A2B4}" type="pres">
      <dgm:prSet presAssocID="{7D933BD4-328D-4371-BEE1-C5D952B3D6EA}" presName="textaccent5" presStyleCnt="0"/>
      <dgm:spPr/>
    </dgm:pt>
    <dgm:pt modelId="{007734B0-FD25-4A5C-B1A3-5DEDD65EE79D}" type="pres">
      <dgm:prSet presAssocID="{7D933BD4-328D-4371-BEE1-C5D952B3D6EA}" presName="accentRepeatNode" presStyleLbl="solidAlignAcc1" presStyleIdx="8" presStyleCnt="14"/>
      <dgm:spPr/>
    </dgm:pt>
    <dgm:pt modelId="{52D26088-8D9B-490A-89F1-ED4B4B925C58}" type="pres">
      <dgm:prSet presAssocID="{72AD1231-CF56-4241-AEAD-3BB3413B957A}" presName="image5" presStyleCnt="0"/>
      <dgm:spPr/>
    </dgm:pt>
    <dgm:pt modelId="{E02071A0-E5A3-4FC6-A19B-5EB25F4A682B}" type="pres">
      <dgm:prSet presAssocID="{72AD1231-CF56-4241-AEAD-3BB3413B957A}" presName="imageRepeatNode" presStyleLbl="alignAcc1" presStyleIdx="4" presStyleCnt="7"/>
      <dgm:spPr/>
    </dgm:pt>
    <dgm:pt modelId="{3106BCC6-A010-4975-9F0D-BA0282CB81A7}" type="pres">
      <dgm:prSet presAssocID="{72AD1231-CF56-4241-AEAD-3BB3413B957A}" presName="imageaccent5" presStyleCnt="0"/>
      <dgm:spPr/>
    </dgm:pt>
    <dgm:pt modelId="{957E491F-5CD0-455F-9F8C-EDFF6C0F3933}" type="pres">
      <dgm:prSet presAssocID="{72AD1231-CF56-4241-AEAD-3BB3413B957A}" presName="accentRepeatNode" presStyleLbl="solidAlignAcc1" presStyleIdx="9" presStyleCnt="14"/>
      <dgm:spPr/>
    </dgm:pt>
    <dgm:pt modelId="{3A9FAC29-4448-422C-9D6A-A1475CCAB663}" type="pres">
      <dgm:prSet presAssocID="{FF12D22D-18EA-40C5-8D2C-C6F5E588938D}" presName="text6" presStyleCnt="0"/>
      <dgm:spPr/>
    </dgm:pt>
    <dgm:pt modelId="{88B1DF60-E684-4E97-A86D-F374CA2C858B}" type="pres">
      <dgm:prSet presAssocID="{FF12D22D-18EA-40C5-8D2C-C6F5E588938D}" presName="textRepeatNode" presStyleLbl="alignNode1" presStyleIdx="5" presStyleCnt="7">
        <dgm:presLayoutVars>
          <dgm:chMax val="0"/>
          <dgm:chPref val="0"/>
          <dgm:bulletEnabled val="1"/>
        </dgm:presLayoutVars>
      </dgm:prSet>
      <dgm:spPr/>
    </dgm:pt>
    <dgm:pt modelId="{43E57F50-461B-4B06-B3F5-47FC88A0CAD0}" type="pres">
      <dgm:prSet presAssocID="{FF12D22D-18EA-40C5-8D2C-C6F5E588938D}" presName="textaccent6" presStyleCnt="0"/>
      <dgm:spPr/>
    </dgm:pt>
    <dgm:pt modelId="{D1317531-13C6-43FF-918E-798FC46C6739}" type="pres">
      <dgm:prSet presAssocID="{FF12D22D-18EA-40C5-8D2C-C6F5E588938D}" presName="accentRepeatNode" presStyleLbl="solidAlignAcc1" presStyleIdx="10" presStyleCnt="14"/>
      <dgm:spPr/>
    </dgm:pt>
    <dgm:pt modelId="{6CD0A673-2AB8-4552-B5DD-237794226185}" type="pres">
      <dgm:prSet presAssocID="{FE292769-6761-40D7-A5E7-4FB4D2DBB6E0}" presName="image6" presStyleCnt="0"/>
      <dgm:spPr/>
    </dgm:pt>
    <dgm:pt modelId="{9643A171-0810-4C59-A845-C315802C4CF4}" type="pres">
      <dgm:prSet presAssocID="{FE292769-6761-40D7-A5E7-4FB4D2DBB6E0}" presName="imageRepeatNode" presStyleLbl="alignAcc1" presStyleIdx="5" presStyleCnt="7"/>
      <dgm:spPr/>
    </dgm:pt>
    <dgm:pt modelId="{19F884D6-7479-460F-9BD8-C2440304100D}" type="pres">
      <dgm:prSet presAssocID="{FE292769-6761-40D7-A5E7-4FB4D2DBB6E0}" presName="imageaccent6" presStyleCnt="0"/>
      <dgm:spPr/>
    </dgm:pt>
    <dgm:pt modelId="{FFD6DACB-BA30-40A0-80AA-81212B6DC68D}" type="pres">
      <dgm:prSet presAssocID="{FE292769-6761-40D7-A5E7-4FB4D2DBB6E0}" presName="accentRepeatNode" presStyleLbl="solidAlignAcc1" presStyleIdx="11" presStyleCnt="14"/>
      <dgm:spPr/>
    </dgm:pt>
    <dgm:pt modelId="{6255592C-B01E-4948-BD38-BD5132F319A7}" type="pres">
      <dgm:prSet presAssocID="{EA7A6169-BA5C-404F-A6A4-BD313B3DFE19}" presName="text7" presStyleCnt="0"/>
      <dgm:spPr/>
    </dgm:pt>
    <dgm:pt modelId="{371B2630-DA0B-4FD4-B61B-50FFF57AFB9E}" type="pres">
      <dgm:prSet presAssocID="{EA7A6169-BA5C-404F-A6A4-BD313B3DFE19}" presName="textRepeatNode" presStyleLbl="alignNode1" presStyleIdx="6" presStyleCnt="7" custLinFactNeighborX="1000" custLinFactNeighborY="-2328">
        <dgm:presLayoutVars>
          <dgm:chMax val="0"/>
          <dgm:chPref val="0"/>
          <dgm:bulletEnabled val="1"/>
        </dgm:presLayoutVars>
      </dgm:prSet>
      <dgm:spPr/>
    </dgm:pt>
    <dgm:pt modelId="{4F953D11-8B35-47CC-BD4E-718695E159A8}" type="pres">
      <dgm:prSet presAssocID="{EA7A6169-BA5C-404F-A6A4-BD313B3DFE19}" presName="textaccent7" presStyleCnt="0"/>
      <dgm:spPr/>
    </dgm:pt>
    <dgm:pt modelId="{B04015DF-28A6-446B-B23D-D5A77D264C37}" type="pres">
      <dgm:prSet presAssocID="{EA7A6169-BA5C-404F-A6A4-BD313B3DFE19}" presName="accentRepeatNode" presStyleLbl="solidAlignAcc1" presStyleIdx="12" presStyleCnt="14"/>
      <dgm:spPr/>
    </dgm:pt>
    <dgm:pt modelId="{85104908-0FC4-4ACB-964B-A845A3DF2E45}" type="pres">
      <dgm:prSet presAssocID="{9B77756D-55F7-4FD5-91C6-8F899F4FEFD7}" presName="image7" presStyleCnt="0"/>
      <dgm:spPr/>
    </dgm:pt>
    <dgm:pt modelId="{72060DDD-4B89-4AA3-8D77-895195EE5AD1}" type="pres">
      <dgm:prSet presAssocID="{9B77756D-55F7-4FD5-91C6-8F899F4FEFD7}" presName="imageRepeatNode" presStyleLbl="alignAcc1" presStyleIdx="6" presStyleCnt="7"/>
      <dgm:spPr/>
    </dgm:pt>
    <dgm:pt modelId="{AD710B94-923B-4FDF-8E26-8523B7034F88}" type="pres">
      <dgm:prSet presAssocID="{9B77756D-55F7-4FD5-91C6-8F899F4FEFD7}" presName="imageaccent7" presStyleCnt="0"/>
      <dgm:spPr/>
    </dgm:pt>
    <dgm:pt modelId="{5CA89500-278D-4184-A667-D51B0632D719}" type="pres">
      <dgm:prSet presAssocID="{9B77756D-55F7-4FD5-91C6-8F899F4FEFD7}" presName="accentRepeatNode" presStyleLbl="solidAlignAcc1" presStyleIdx="13" presStyleCnt="14"/>
      <dgm:spPr/>
    </dgm:pt>
  </dgm:ptLst>
  <dgm:cxnLst>
    <dgm:cxn modelId="{6B4CC937-F468-40E3-BB41-5E92F03DE2FC}" type="presOf" srcId="{CEDDB934-4901-46E8-9EC1-7D6519385C35}" destId="{5F2BE15A-A1B1-40E7-9320-4C2196CA4473}" srcOrd="0" destOrd="0" presId="urn:microsoft.com/office/officeart/2008/layout/HexagonCluster"/>
    <dgm:cxn modelId="{1AF99143-981F-4B0E-B154-C21028DF993B}" type="presOf" srcId="{7EEC1CCE-EFFD-465D-869F-9849871C254E}" destId="{48417332-00AC-43BA-A162-212FA452E7FB}" srcOrd="0" destOrd="0" presId="urn:microsoft.com/office/officeart/2008/layout/HexagonCluster"/>
    <dgm:cxn modelId="{8FEB5265-67AD-48B1-B076-8B476E45BFCA}" srcId="{9F0D7DEB-E991-4F93-B12C-80FB5AA0A738}" destId="{928242AC-8D00-4A42-A18E-0347F83853E3}" srcOrd="2" destOrd="0" parTransId="{25FAF0A3-785D-40D8-ABFD-59ECE227D3C9}" sibTransId="{0BCEC3C2-C1E7-4B5C-8EB5-486A857C714C}"/>
    <dgm:cxn modelId="{E9397B46-F555-4408-B89F-9FE0CBAC5EC4}" type="presOf" srcId="{72AD1231-CF56-4241-AEAD-3BB3413B957A}" destId="{E02071A0-E5A3-4FC6-A19B-5EB25F4A682B}" srcOrd="0" destOrd="0" presId="urn:microsoft.com/office/officeart/2008/layout/HexagonCluster"/>
    <dgm:cxn modelId="{62FBAF47-92B6-4D19-8F90-233F4D32A3F4}" srcId="{9F0D7DEB-E991-4F93-B12C-80FB5AA0A738}" destId="{9999AFE8-6AE3-45F3-99CB-986BEFA67945}" srcOrd="3" destOrd="0" parTransId="{3359BA5E-CC65-44DF-909C-44CC3706996F}" sibTransId="{5195A052-FA00-490B-BAAD-BA975246ACAB}"/>
    <dgm:cxn modelId="{E89A3D50-F980-47FA-AA29-27CAF39D7B2B}" type="presOf" srcId="{FF12D22D-18EA-40C5-8D2C-C6F5E588938D}" destId="{88B1DF60-E684-4E97-A86D-F374CA2C858B}" srcOrd="0" destOrd="0" presId="urn:microsoft.com/office/officeart/2008/layout/HexagonCluster"/>
    <dgm:cxn modelId="{A6291E74-621A-4CA4-8BA6-E833B2B1643F}" type="presOf" srcId="{7D933BD4-328D-4371-BEE1-C5D952B3D6EA}" destId="{F9970F05-3B1D-4FE8-9B54-6E903654A5D1}" srcOrd="0" destOrd="0" presId="urn:microsoft.com/office/officeart/2008/layout/HexagonCluster"/>
    <dgm:cxn modelId="{2F7DCC55-A9C0-4C0B-909C-50AFEAC64177}" type="presOf" srcId="{CA6BD51F-2239-458C-B25B-FF572064E96B}" destId="{D4690B1D-9A39-4736-A824-7623967ADD71}" srcOrd="0" destOrd="0" presId="urn:microsoft.com/office/officeart/2008/layout/HexagonCluster"/>
    <dgm:cxn modelId="{65CEA257-C103-4088-B391-6BC69002FC1E}" srcId="{9F0D7DEB-E991-4F93-B12C-80FB5AA0A738}" destId="{1830DE4D-F72E-4762-ADDC-F831029BAD3A}" srcOrd="0" destOrd="0" parTransId="{9E9566DD-0BD0-44D7-8993-52BCDAB32F5A}" sibTransId="{CA6BD51F-2239-458C-B25B-FF572064E96B}"/>
    <dgm:cxn modelId="{295E557C-4027-4690-883D-9D1CE0069A04}" type="presOf" srcId="{9999AFE8-6AE3-45F3-99CB-986BEFA67945}" destId="{B41DD830-F4B4-4F22-B3D6-E66AD072AAB6}" srcOrd="0" destOrd="0" presId="urn:microsoft.com/office/officeart/2008/layout/HexagonCluster"/>
    <dgm:cxn modelId="{038E1381-5FC0-4D63-8D46-2AC8F4CC9F37}" type="presOf" srcId="{EA7A6169-BA5C-404F-A6A4-BD313B3DFE19}" destId="{371B2630-DA0B-4FD4-B61B-50FFF57AFB9E}" srcOrd="0" destOrd="0" presId="urn:microsoft.com/office/officeart/2008/layout/HexagonCluster"/>
    <dgm:cxn modelId="{9639428C-0E8F-4E98-9F71-4132A30038A5}" srcId="{9F0D7DEB-E991-4F93-B12C-80FB5AA0A738}" destId="{7D933BD4-328D-4371-BEE1-C5D952B3D6EA}" srcOrd="4" destOrd="0" parTransId="{67B5111E-9E1E-4ED6-A6B1-D9DF8F656262}" sibTransId="{72AD1231-CF56-4241-AEAD-3BB3413B957A}"/>
    <dgm:cxn modelId="{7B38918D-D8F6-47F4-A317-4008132D2B0B}" type="presOf" srcId="{9F0D7DEB-E991-4F93-B12C-80FB5AA0A738}" destId="{12464EF0-7A1E-48E4-915E-05F02CF69C47}" srcOrd="0" destOrd="0" presId="urn:microsoft.com/office/officeart/2008/layout/HexagonCluster"/>
    <dgm:cxn modelId="{3545AB8F-92B2-4E1F-9E02-4FDA0C7FB3DC}" srcId="{9F0D7DEB-E991-4F93-B12C-80FB5AA0A738}" destId="{FF12D22D-18EA-40C5-8D2C-C6F5E588938D}" srcOrd="5" destOrd="0" parTransId="{D82BD1E3-6C2C-4CB5-90B0-EABAC110DF53}" sibTransId="{FE292769-6761-40D7-A5E7-4FB4D2DBB6E0}"/>
    <dgm:cxn modelId="{A3F245A1-352F-4500-B0A3-77DA057C639D}" type="presOf" srcId="{1830DE4D-F72E-4762-ADDC-F831029BAD3A}" destId="{8128E484-406C-406B-A3A3-E7E20B39C543}" srcOrd="0" destOrd="0" presId="urn:microsoft.com/office/officeart/2008/layout/HexagonCluster"/>
    <dgm:cxn modelId="{2952DEA1-28FD-452C-9718-DE661BF9B708}" srcId="{9F0D7DEB-E991-4F93-B12C-80FB5AA0A738}" destId="{7EEC1CCE-EFFD-465D-869F-9849871C254E}" srcOrd="1" destOrd="0" parTransId="{975753B0-26E9-4611-932E-29498AC3C539}" sibTransId="{CEDDB934-4901-46E8-9EC1-7D6519385C35}"/>
    <dgm:cxn modelId="{D34340A8-2748-4AD4-B010-508836A36ADB}" type="presOf" srcId="{5195A052-FA00-490B-BAAD-BA975246ACAB}" destId="{35AA1018-ED15-43F1-AEE8-B49766D3390A}" srcOrd="0" destOrd="0" presId="urn:microsoft.com/office/officeart/2008/layout/HexagonCluster"/>
    <dgm:cxn modelId="{3AEEF9AC-8F89-4BE0-AAB1-A16A1DDF2674}" type="presOf" srcId="{928242AC-8D00-4A42-A18E-0347F83853E3}" destId="{4F95CAD9-D98E-4E31-9F7D-46782FF1B89C}" srcOrd="0" destOrd="0" presId="urn:microsoft.com/office/officeart/2008/layout/HexagonCluster"/>
    <dgm:cxn modelId="{F2C6A6B0-C2A5-4317-BAAB-88D5F30836AA}" srcId="{9F0D7DEB-E991-4F93-B12C-80FB5AA0A738}" destId="{EA7A6169-BA5C-404F-A6A4-BD313B3DFE19}" srcOrd="6" destOrd="0" parTransId="{B6473C84-73E6-4324-AAE4-61D0AA220887}" sibTransId="{9B77756D-55F7-4FD5-91C6-8F899F4FEFD7}"/>
    <dgm:cxn modelId="{8F3503B2-CC8F-426B-A6A6-F2035BDCF118}" type="presOf" srcId="{0BCEC3C2-C1E7-4B5C-8EB5-486A857C714C}" destId="{0760C761-00EA-425D-81FF-C59A8FD8121E}" srcOrd="0" destOrd="0" presId="urn:microsoft.com/office/officeart/2008/layout/HexagonCluster"/>
    <dgm:cxn modelId="{20CA7CCA-EF55-4844-9D4C-6E954CE8A654}" type="presOf" srcId="{9B77756D-55F7-4FD5-91C6-8F899F4FEFD7}" destId="{72060DDD-4B89-4AA3-8D77-895195EE5AD1}" srcOrd="0" destOrd="0" presId="urn:microsoft.com/office/officeart/2008/layout/HexagonCluster"/>
    <dgm:cxn modelId="{40796DF9-34C4-4904-A88A-4CCD22520106}" type="presOf" srcId="{FE292769-6761-40D7-A5E7-4FB4D2DBB6E0}" destId="{9643A171-0810-4C59-A845-C315802C4CF4}" srcOrd="0" destOrd="0" presId="urn:microsoft.com/office/officeart/2008/layout/HexagonCluster"/>
    <dgm:cxn modelId="{2A49AA67-4A12-4D25-8D14-7EFF42AF9C69}" type="presParOf" srcId="{12464EF0-7A1E-48E4-915E-05F02CF69C47}" destId="{815FD6CF-F294-4332-B061-FB3E2F37937A}" srcOrd="0" destOrd="0" presId="urn:microsoft.com/office/officeart/2008/layout/HexagonCluster"/>
    <dgm:cxn modelId="{6B25CFCB-8DCB-4FEE-9D63-A06FFACD75FE}" type="presParOf" srcId="{815FD6CF-F294-4332-B061-FB3E2F37937A}" destId="{8128E484-406C-406B-A3A3-E7E20B39C543}" srcOrd="0" destOrd="0" presId="urn:microsoft.com/office/officeart/2008/layout/HexagonCluster"/>
    <dgm:cxn modelId="{20732F9C-EB00-489B-B15D-24180405C10B}" type="presParOf" srcId="{12464EF0-7A1E-48E4-915E-05F02CF69C47}" destId="{743E9AA3-5423-432C-A963-6AC41EB164E2}" srcOrd="1" destOrd="0" presId="urn:microsoft.com/office/officeart/2008/layout/HexagonCluster"/>
    <dgm:cxn modelId="{036131AF-83CC-44B4-8271-DE91122859E3}" type="presParOf" srcId="{743E9AA3-5423-432C-A963-6AC41EB164E2}" destId="{06B78197-1714-4476-9EE6-C474A9F3F98A}" srcOrd="0" destOrd="0" presId="urn:microsoft.com/office/officeart/2008/layout/HexagonCluster"/>
    <dgm:cxn modelId="{3501F9D1-7EEE-485D-9D7D-A1552EB0355E}" type="presParOf" srcId="{12464EF0-7A1E-48E4-915E-05F02CF69C47}" destId="{1165551A-B0D7-424D-80F0-E557DF1A744D}" srcOrd="2" destOrd="0" presId="urn:microsoft.com/office/officeart/2008/layout/HexagonCluster"/>
    <dgm:cxn modelId="{5E14A495-B799-4413-AA23-BC33DB7C12CF}" type="presParOf" srcId="{1165551A-B0D7-424D-80F0-E557DF1A744D}" destId="{D4690B1D-9A39-4736-A824-7623967ADD71}" srcOrd="0" destOrd="0" presId="urn:microsoft.com/office/officeart/2008/layout/HexagonCluster"/>
    <dgm:cxn modelId="{213D29F9-DAE4-4856-A042-CF27F999C985}" type="presParOf" srcId="{12464EF0-7A1E-48E4-915E-05F02CF69C47}" destId="{F9412167-83BC-482F-9509-4D8F7E32C9CD}" srcOrd="3" destOrd="0" presId="urn:microsoft.com/office/officeart/2008/layout/HexagonCluster"/>
    <dgm:cxn modelId="{36EA6F92-DC1E-432A-BE4A-B50CE7B6A862}" type="presParOf" srcId="{F9412167-83BC-482F-9509-4D8F7E32C9CD}" destId="{91D2555C-B72C-4F10-B7EE-E384857971A2}" srcOrd="0" destOrd="0" presId="urn:microsoft.com/office/officeart/2008/layout/HexagonCluster"/>
    <dgm:cxn modelId="{E8F01478-193C-4E2D-BDBD-B9510C05D337}" type="presParOf" srcId="{12464EF0-7A1E-48E4-915E-05F02CF69C47}" destId="{9DD917A7-ED1E-43FC-A4D3-F5E36E3A8AE5}" srcOrd="4" destOrd="0" presId="urn:microsoft.com/office/officeart/2008/layout/HexagonCluster"/>
    <dgm:cxn modelId="{2312BDFE-DBDD-4B95-BFCF-5BA6EABE87C2}" type="presParOf" srcId="{9DD917A7-ED1E-43FC-A4D3-F5E36E3A8AE5}" destId="{48417332-00AC-43BA-A162-212FA452E7FB}" srcOrd="0" destOrd="0" presId="urn:microsoft.com/office/officeart/2008/layout/HexagonCluster"/>
    <dgm:cxn modelId="{DFB1BAF2-0FC4-4B27-97D9-79262361CD3F}" type="presParOf" srcId="{12464EF0-7A1E-48E4-915E-05F02CF69C47}" destId="{2E761F9C-7307-421D-8186-50E9CF9EFE1C}" srcOrd="5" destOrd="0" presId="urn:microsoft.com/office/officeart/2008/layout/HexagonCluster"/>
    <dgm:cxn modelId="{1A838B2B-E212-4704-BD1F-76A79ECF404D}" type="presParOf" srcId="{2E761F9C-7307-421D-8186-50E9CF9EFE1C}" destId="{53C20C00-2E37-4459-AC6A-2B40199B7BDF}" srcOrd="0" destOrd="0" presId="urn:microsoft.com/office/officeart/2008/layout/HexagonCluster"/>
    <dgm:cxn modelId="{12077D30-4BCE-426B-945F-1DE0D7A002D7}" type="presParOf" srcId="{12464EF0-7A1E-48E4-915E-05F02CF69C47}" destId="{03271A40-CBBE-411F-85CE-B04F57602616}" srcOrd="6" destOrd="0" presId="urn:microsoft.com/office/officeart/2008/layout/HexagonCluster"/>
    <dgm:cxn modelId="{3B488BC9-ED98-4A76-AF87-EF7CB4B0BB70}" type="presParOf" srcId="{03271A40-CBBE-411F-85CE-B04F57602616}" destId="{5F2BE15A-A1B1-40E7-9320-4C2196CA4473}" srcOrd="0" destOrd="0" presId="urn:microsoft.com/office/officeart/2008/layout/HexagonCluster"/>
    <dgm:cxn modelId="{367E972C-F1A3-4FB0-9A2D-781ECA70C668}" type="presParOf" srcId="{12464EF0-7A1E-48E4-915E-05F02CF69C47}" destId="{0C9BF6CE-F6C0-49EB-BE7D-833E5C5DF582}" srcOrd="7" destOrd="0" presId="urn:microsoft.com/office/officeart/2008/layout/HexagonCluster"/>
    <dgm:cxn modelId="{91655B10-F2AE-4695-B9B6-4648B772B100}" type="presParOf" srcId="{0C9BF6CE-F6C0-49EB-BE7D-833E5C5DF582}" destId="{282DEEDE-5F82-4DC3-BCC0-B2CA912D0EBE}" srcOrd="0" destOrd="0" presId="urn:microsoft.com/office/officeart/2008/layout/HexagonCluster"/>
    <dgm:cxn modelId="{B71612F5-442F-4744-BB0F-D6FBF4ED41CC}" type="presParOf" srcId="{12464EF0-7A1E-48E4-915E-05F02CF69C47}" destId="{5261621F-79AE-4A9F-8EE6-ADB07B4347EA}" srcOrd="8" destOrd="0" presId="urn:microsoft.com/office/officeart/2008/layout/HexagonCluster"/>
    <dgm:cxn modelId="{F8AC8ACE-E333-46CD-98BD-5328F2DD1BEB}" type="presParOf" srcId="{5261621F-79AE-4A9F-8EE6-ADB07B4347EA}" destId="{4F95CAD9-D98E-4E31-9F7D-46782FF1B89C}" srcOrd="0" destOrd="0" presId="urn:microsoft.com/office/officeart/2008/layout/HexagonCluster"/>
    <dgm:cxn modelId="{55245CA4-FCA4-4337-B0EC-ACAAB19D5517}" type="presParOf" srcId="{12464EF0-7A1E-48E4-915E-05F02CF69C47}" destId="{88BC59BA-EC21-4EEF-B6A8-A70EE8AC9C3E}" srcOrd="9" destOrd="0" presId="urn:microsoft.com/office/officeart/2008/layout/HexagonCluster"/>
    <dgm:cxn modelId="{4E30945D-C609-4E54-BE38-CF01DB1FA8A0}" type="presParOf" srcId="{88BC59BA-EC21-4EEF-B6A8-A70EE8AC9C3E}" destId="{72DEB8B1-4BAE-4490-8706-D9705BA596E6}" srcOrd="0" destOrd="0" presId="urn:microsoft.com/office/officeart/2008/layout/HexagonCluster"/>
    <dgm:cxn modelId="{6DD0666F-FB0F-43CA-979C-4D693C189F6D}" type="presParOf" srcId="{12464EF0-7A1E-48E4-915E-05F02CF69C47}" destId="{BC328698-FA91-49F6-8F33-9296A02D148D}" srcOrd="10" destOrd="0" presId="urn:microsoft.com/office/officeart/2008/layout/HexagonCluster"/>
    <dgm:cxn modelId="{88DA8D93-FF84-47EF-8E5C-D26754943017}" type="presParOf" srcId="{BC328698-FA91-49F6-8F33-9296A02D148D}" destId="{0760C761-00EA-425D-81FF-C59A8FD8121E}" srcOrd="0" destOrd="0" presId="urn:microsoft.com/office/officeart/2008/layout/HexagonCluster"/>
    <dgm:cxn modelId="{D77CF99D-B5E7-49E6-8857-2B1C9E629D8F}" type="presParOf" srcId="{12464EF0-7A1E-48E4-915E-05F02CF69C47}" destId="{EE3639A0-2A92-48FD-AE52-24C59D02FFDF}" srcOrd="11" destOrd="0" presId="urn:microsoft.com/office/officeart/2008/layout/HexagonCluster"/>
    <dgm:cxn modelId="{148F50FE-D736-48EA-BC67-BBF4A9CE81AD}" type="presParOf" srcId="{EE3639A0-2A92-48FD-AE52-24C59D02FFDF}" destId="{111F1C00-CE38-42BD-BB23-F3F889EFC836}" srcOrd="0" destOrd="0" presId="urn:microsoft.com/office/officeart/2008/layout/HexagonCluster"/>
    <dgm:cxn modelId="{F2ACCC87-23E9-42A9-BE1D-0B33F3BE81FB}" type="presParOf" srcId="{12464EF0-7A1E-48E4-915E-05F02CF69C47}" destId="{1DD001AF-C929-4A82-9331-9C80E33F7D91}" srcOrd="12" destOrd="0" presId="urn:microsoft.com/office/officeart/2008/layout/HexagonCluster"/>
    <dgm:cxn modelId="{B11BFC14-BD84-4B56-BED7-EDBE3C2482ED}" type="presParOf" srcId="{1DD001AF-C929-4A82-9331-9C80E33F7D91}" destId="{B41DD830-F4B4-4F22-B3D6-E66AD072AAB6}" srcOrd="0" destOrd="0" presId="urn:microsoft.com/office/officeart/2008/layout/HexagonCluster"/>
    <dgm:cxn modelId="{78601F02-1462-4BDF-8760-CE0DE51FD9DC}" type="presParOf" srcId="{12464EF0-7A1E-48E4-915E-05F02CF69C47}" destId="{CF19C84E-1C28-4A88-8706-020D866A97F3}" srcOrd="13" destOrd="0" presId="urn:microsoft.com/office/officeart/2008/layout/HexagonCluster"/>
    <dgm:cxn modelId="{07AA01CD-586E-47C3-86AE-6435CB852EA6}" type="presParOf" srcId="{CF19C84E-1C28-4A88-8706-020D866A97F3}" destId="{3383BADF-80EA-4CD8-BC6A-7442CBF68A27}" srcOrd="0" destOrd="0" presId="urn:microsoft.com/office/officeart/2008/layout/HexagonCluster"/>
    <dgm:cxn modelId="{17E3A5BD-3CF5-4348-B323-CB9E6E912FBA}" type="presParOf" srcId="{12464EF0-7A1E-48E4-915E-05F02CF69C47}" destId="{4DF2DE8C-2AEA-42F3-B52B-7F76895281A1}" srcOrd="14" destOrd="0" presId="urn:microsoft.com/office/officeart/2008/layout/HexagonCluster"/>
    <dgm:cxn modelId="{1039F42A-9FC4-46DC-8F59-5D6A503111CE}" type="presParOf" srcId="{4DF2DE8C-2AEA-42F3-B52B-7F76895281A1}" destId="{35AA1018-ED15-43F1-AEE8-B49766D3390A}" srcOrd="0" destOrd="0" presId="urn:microsoft.com/office/officeart/2008/layout/HexagonCluster"/>
    <dgm:cxn modelId="{99125CDB-2A4A-445A-8ACD-D2A23B48EFB8}" type="presParOf" srcId="{12464EF0-7A1E-48E4-915E-05F02CF69C47}" destId="{506B505B-97DF-4B03-9EFD-F5CCD323EAAE}" srcOrd="15" destOrd="0" presId="urn:microsoft.com/office/officeart/2008/layout/HexagonCluster"/>
    <dgm:cxn modelId="{A0256E82-57D5-4F2F-8C03-5E9996AB630A}" type="presParOf" srcId="{506B505B-97DF-4B03-9EFD-F5CCD323EAAE}" destId="{991021AC-B940-4C9C-8CAF-78DE0049B0B0}" srcOrd="0" destOrd="0" presId="urn:microsoft.com/office/officeart/2008/layout/HexagonCluster"/>
    <dgm:cxn modelId="{EC91513B-C7EB-4E35-BDA2-ED40E4401CCA}" type="presParOf" srcId="{12464EF0-7A1E-48E4-915E-05F02CF69C47}" destId="{9E99FA2E-660B-4B71-BFDF-ECFD7C5C6A0D}" srcOrd="16" destOrd="0" presId="urn:microsoft.com/office/officeart/2008/layout/HexagonCluster"/>
    <dgm:cxn modelId="{9B3DFBB7-911C-48C7-B9E5-9284C125D35D}" type="presParOf" srcId="{9E99FA2E-660B-4B71-BFDF-ECFD7C5C6A0D}" destId="{F9970F05-3B1D-4FE8-9B54-6E903654A5D1}" srcOrd="0" destOrd="0" presId="urn:microsoft.com/office/officeart/2008/layout/HexagonCluster"/>
    <dgm:cxn modelId="{FB7B113B-127C-4D6F-B185-63869A861B11}" type="presParOf" srcId="{12464EF0-7A1E-48E4-915E-05F02CF69C47}" destId="{54270D91-56F5-4263-ABC2-FA3BFCC1A2B4}" srcOrd="17" destOrd="0" presId="urn:microsoft.com/office/officeart/2008/layout/HexagonCluster"/>
    <dgm:cxn modelId="{E2CE017D-2418-443F-A2A1-5DA1238EAA36}" type="presParOf" srcId="{54270D91-56F5-4263-ABC2-FA3BFCC1A2B4}" destId="{007734B0-FD25-4A5C-B1A3-5DEDD65EE79D}" srcOrd="0" destOrd="0" presId="urn:microsoft.com/office/officeart/2008/layout/HexagonCluster"/>
    <dgm:cxn modelId="{98CEEFC3-F0EE-4ED5-AE0B-F20C787B166E}" type="presParOf" srcId="{12464EF0-7A1E-48E4-915E-05F02CF69C47}" destId="{52D26088-8D9B-490A-89F1-ED4B4B925C58}" srcOrd="18" destOrd="0" presId="urn:microsoft.com/office/officeart/2008/layout/HexagonCluster"/>
    <dgm:cxn modelId="{BE16F1AF-C8BB-49D5-929E-BD66A351C31E}" type="presParOf" srcId="{52D26088-8D9B-490A-89F1-ED4B4B925C58}" destId="{E02071A0-E5A3-4FC6-A19B-5EB25F4A682B}" srcOrd="0" destOrd="0" presId="urn:microsoft.com/office/officeart/2008/layout/HexagonCluster"/>
    <dgm:cxn modelId="{7F9BC41E-E72E-44D8-832D-FE10E4BC4662}" type="presParOf" srcId="{12464EF0-7A1E-48E4-915E-05F02CF69C47}" destId="{3106BCC6-A010-4975-9F0D-BA0282CB81A7}" srcOrd="19" destOrd="0" presId="urn:microsoft.com/office/officeart/2008/layout/HexagonCluster"/>
    <dgm:cxn modelId="{4C0A8384-F3C9-42CD-B1BB-8A2EAB7E0D76}" type="presParOf" srcId="{3106BCC6-A010-4975-9F0D-BA0282CB81A7}" destId="{957E491F-5CD0-455F-9F8C-EDFF6C0F3933}" srcOrd="0" destOrd="0" presId="urn:microsoft.com/office/officeart/2008/layout/HexagonCluster"/>
    <dgm:cxn modelId="{47E4CA2C-5B00-42D2-BBDC-B277DF09D761}" type="presParOf" srcId="{12464EF0-7A1E-48E4-915E-05F02CF69C47}" destId="{3A9FAC29-4448-422C-9D6A-A1475CCAB663}" srcOrd="20" destOrd="0" presId="urn:microsoft.com/office/officeart/2008/layout/HexagonCluster"/>
    <dgm:cxn modelId="{ECB814ED-8583-4C8A-A821-10DB8D4F1622}" type="presParOf" srcId="{3A9FAC29-4448-422C-9D6A-A1475CCAB663}" destId="{88B1DF60-E684-4E97-A86D-F374CA2C858B}" srcOrd="0" destOrd="0" presId="urn:microsoft.com/office/officeart/2008/layout/HexagonCluster"/>
    <dgm:cxn modelId="{5839BA43-8DB4-4091-8C22-1DA571ABCC3B}" type="presParOf" srcId="{12464EF0-7A1E-48E4-915E-05F02CF69C47}" destId="{43E57F50-461B-4B06-B3F5-47FC88A0CAD0}" srcOrd="21" destOrd="0" presId="urn:microsoft.com/office/officeart/2008/layout/HexagonCluster"/>
    <dgm:cxn modelId="{0BA32329-76AE-4CF7-8997-D5719F283FC2}" type="presParOf" srcId="{43E57F50-461B-4B06-B3F5-47FC88A0CAD0}" destId="{D1317531-13C6-43FF-918E-798FC46C6739}" srcOrd="0" destOrd="0" presId="urn:microsoft.com/office/officeart/2008/layout/HexagonCluster"/>
    <dgm:cxn modelId="{726F52B4-8DF1-4CC6-B425-495A353F21F2}" type="presParOf" srcId="{12464EF0-7A1E-48E4-915E-05F02CF69C47}" destId="{6CD0A673-2AB8-4552-B5DD-237794226185}" srcOrd="22" destOrd="0" presId="urn:microsoft.com/office/officeart/2008/layout/HexagonCluster"/>
    <dgm:cxn modelId="{DDD37BA2-E517-4F71-85DB-59D3D7D9D1F7}" type="presParOf" srcId="{6CD0A673-2AB8-4552-B5DD-237794226185}" destId="{9643A171-0810-4C59-A845-C315802C4CF4}" srcOrd="0" destOrd="0" presId="urn:microsoft.com/office/officeart/2008/layout/HexagonCluster"/>
    <dgm:cxn modelId="{989524A5-EB88-4DC7-89A0-D0E278E03CA0}" type="presParOf" srcId="{12464EF0-7A1E-48E4-915E-05F02CF69C47}" destId="{19F884D6-7479-460F-9BD8-C2440304100D}" srcOrd="23" destOrd="0" presId="urn:microsoft.com/office/officeart/2008/layout/HexagonCluster"/>
    <dgm:cxn modelId="{5E1DDDA7-229D-4156-9188-9569B225E80A}" type="presParOf" srcId="{19F884D6-7479-460F-9BD8-C2440304100D}" destId="{FFD6DACB-BA30-40A0-80AA-81212B6DC68D}" srcOrd="0" destOrd="0" presId="urn:microsoft.com/office/officeart/2008/layout/HexagonCluster"/>
    <dgm:cxn modelId="{1EA0F482-FDFE-477F-999F-F45FF516E492}" type="presParOf" srcId="{12464EF0-7A1E-48E4-915E-05F02CF69C47}" destId="{6255592C-B01E-4948-BD38-BD5132F319A7}" srcOrd="24" destOrd="0" presId="urn:microsoft.com/office/officeart/2008/layout/HexagonCluster"/>
    <dgm:cxn modelId="{A15D6A24-0A73-4561-B6B2-12A8C1AE7CE6}" type="presParOf" srcId="{6255592C-B01E-4948-BD38-BD5132F319A7}" destId="{371B2630-DA0B-4FD4-B61B-50FFF57AFB9E}" srcOrd="0" destOrd="0" presId="urn:microsoft.com/office/officeart/2008/layout/HexagonCluster"/>
    <dgm:cxn modelId="{BC3F2A24-0F83-4CF6-82F7-8E469448C603}" type="presParOf" srcId="{12464EF0-7A1E-48E4-915E-05F02CF69C47}" destId="{4F953D11-8B35-47CC-BD4E-718695E159A8}" srcOrd="25" destOrd="0" presId="urn:microsoft.com/office/officeart/2008/layout/HexagonCluster"/>
    <dgm:cxn modelId="{36DC6F2A-4148-4778-B535-DE2E9F9E45F0}" type="presParOf" srcId="{4F953D11-8B35-47CC-BD4E-718695E159A8}" destId="{B04015DF-28A6-446B-B23D-D5A77D264C37}" srcOrd="0" destOrd="0" presId="urn:microsoft.com/office/officeart/2008/layout/HexagonCluster"/>
    <dgm:cxn modelId="{86359515-C19E-4DA8-A1A8-3E18890862A5}" type="presParOf" srcId="{12464EF0-7A1E-48E4-915E-05F02CF69C47}" destId="{85104908-0FC4-4ACB-964B-A845A3DF2E45}" srcOrd="26" destOrd="0" presId="urn:microsoft.com/office/officeart/2008/layout/HexagonCluster"/>
    <dgm:cxn modelId="{D2E346DD-6E08-4366-B923-BDAC7DE68A38}" type="presParOf" srcId="{85104908-0FC4-4ACB-964B-A845A3DF2E45}" destId="{72060DDD-4B89-4AA3-8D77-895195EE5AD1}" srcOrd="0" destOrd="0" presId="urn:microsoft.com/office/officeart/2008/layout/HexagonCluster"/>
    <dgm:cxn modelId="{26A83799-7871-4B50-8B7B-5069BE9E35FE}" type="presParOf" srcId="{12464EF0-7A1E-48E4-915E-05F02CF69C47}" destId="{AD710B94-923B-4FDF-8E26-8523B7034F88}" srcOrd="27" destOrd="0" presId="urn:microsoft.com/office/officeart/2008/layout/HexagonCluster"/>
    <dgm:cxn modelId="{BC4ABA3C-E163-4F98-8812-09BAEA6BE0B5}" type="presParOf" srcId="{AD710B94-923B-4FDF-8E26-8523B7034F88}" destId="{5CA89500-278D-4184-A667-D51B0632D719}"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1050FC-4DA1-4164-9EB6-D8B3DC2DFC85}"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8FF6D52B-252F-42F7-B067-289EF05A9A18}">
      <dgm:prSet phldrT="[Text]"/>
      <dgm:spPr/>
      <dgm:t>
        <a:bodyPr/>
        <a:lstStyle/>
        <a:p>
          <a:r>
            <a:rPr lang="en-US"/>
            <a:t>3 DACUM Charts (GIS Technician, Small UAS Operator Technician, Unmanned Systems Technician)</a:t>
          </a:r>
        </a:p>
      </dgm:t>
    </dgm:pt>
    <dgm:pt modelId="{4157AA8F-E9A9-402C-BBAC-0159AA71F1F8}" type="parTrans" cxnId="{29536F90-335F-450B-9EDD-5DB0096A1D00}">
      <dgm:prSet/>
      <dgm:spPr/>
      <dgm:t>
        <a:bodyPr/>
        <a:lstStyle/>
        <a:p>
          <a:endParaRPr lang="en-US"/>
        </a:p>
      </dgm:t>
    </dgm:pt>
    <dgm:pt modelId="{62C96E17-1847-481F-8D92-EC4C6276A9DB}" type="sibTrans" cxnId="{29536F90-335F-450B-9EDD-5DB0096A1D00}">
      <dgm:prSet/>
      <dgm:spPr/>
      <dgm:t>
        <a:bodyPr/>
        <a:lstStyle/>
        <a:p>
          <a:endParaRPr lang="en-US"/>
        </a:p>
      </dgm:t>
    </dgm:pt>
    <dgm:pt modelId="{8B0A5E21-F52D-4F5E-B5CF-57254D3E4547}">
      <dgm:prSet phldrT="[Text]"/>
      <dgm:spPr/>
      <dgm:t>
        <a:bodyPr/>
        <a:lstStyle/>
        <a:p>
          <a:r>
            <a:rPr lang="en-US"/>
            <a:t>Seven New UAS-focused Courses Established in VCCS Catalog</a:t>
          </a:r>
        </a:p>
      </dgm:t>
    </dgm:pt>
    <dgm:pt modelId="{1CA6CBE4-1548-498B-80C7-6648CD467951}" type="parTrans" cxnId="{69D2A336-69C7-4B51-AA15-AFBB517C0143}">
      <dgm:prSet/>
      <dgm:spPr/>
      <dgm:t>
        <a:bodyPr/>
        <a:lstStyle/>
        <a:p>
          <a:endParaRPr lang="en-US"/>
        </a:p>
      </dgm:t>
    </dgm:pt>
    <dgm:pt modelId="{42ED1FF7-C8C6-45BA-A5A5-DCA4313FFD25}" type="sibTrans" cxnId="{69D2A336-69C7-4B51-AA15-AFBB517C0143}">
      <dgm:prSet/>
      <dgm:spPr/>
      <dgm:t>
        <a:bodyPr/>
        <a:lstStyle/>
        <a:p>
          <a:endParaRPr lang="en-US"/>
        </a:p>
      </dgm:t>
    </dgm:pt>
    <dgm:pt modelId="{5EE7B66C-BA5E-495A-A0BF-48FD8CC7C7A9}">
      <dgm:prSet phldrT="[Text]"/>
      <dgm:spPr/>
      <dgm:t>
        <a:bodyPr/>
        <a:lstStyle/>
        <a:p>
          <a:r>
            <a:rPr lang="en-US"/>
            <a:t>Professional Development: More than 125 educators obtained FAA Part 107 Remote Pilot Certificate and Received Hands-on Training </a:t>
          </a:r>
        </a:p>
      </dgm:t>
    </dgm:pt>
    <dgm:pt modelId="{A687E9C2-9BA6-46B4-94FE-BC439F3EC293}" type="parTrans" cxnId="{B51B1FD2-B978-43B4-85D6-9C40187F99BB}">
      <dgm:prSet/>
      <dgm:spPr/>
      <dgm:t>
        <a:bodyPr/>
        <a:lstStyle/>
        <a:p>
          <a:endParaRPr lang="en-US"/>
        </a:p>
      </dgm:t>
    </dgm:pt>
    <dgm:pt modelId="{66869997-0577-4BB7-B711-E73228D90B21}" type="sibTrans" cxnId="{B51B1FD2-B978-43B4-85D6-9C40187F99BB}">
      <dgm:prSet/>
      <dgm:spPr/>
      <dgm:t>
        <a:bodyPr/>
        <a:lstStyle/>
        <a:p>
          <a:endParaRPr lang="en-US"/>
        </a:p>
      </dgm:t>
    </dgm:pt>
    <dgm:pt modelId="{FF69C2D7-2EF4-451C-972F-AE291EC849ED}">
      <dgm:prSet phldrT="[Text]"/>
      <dgm:spPr/>
      <dgm:t>
        <a:bodyPr/>
        <a:lstStyle/>
        <a:p>
          <a:r>
            <a:rPr lang="en-US" dirty="0"/>
            <a:t>10 community colleges offering courses; More than 1,100 students completed UAS courses since fall of 2017	</a:t>
          </a:r>
        </a:p>
      </dgm:t>
    </dgm:pt>
    <dgm:pt modelId="{1BA8ACB8-039C-4B23-A0B4-01C8215501B5}" type="parTrans" cxnId="{FC84C579-416C-4692-8F60-BECE6C1757BA}">
      <dgm:prSet/>
      <dgm:spPr/>
      <dgm:t>
        <a:bodyPr/>
        <a:lstStyle/>
        <a:p>
          <a:endParaRPr lang="en-US"/>
        </a:p>
      </dgm:t>
    </dgm:pt>
    <dgm:pt modelId="{335111DB-9A73-47C6-BF8D-25001C5DCECA}" type="sibTrans" cxnId="{FC84C579-416C-4692-8F60-BECE6C1757BA}">
      <dgm:prSet/>
      <dgm:spPr/>
      <dgm:t>
        <a:bodyPr/>
        <a:lstStyle/>
        <a:p>
          <a:endParaRPr lang="en-US"/>
        </a:p>
      </dgm:t>
    </dgm:pt>
    <dgm:pt modelId="{7D02FA9C-953C-442F-8E8B-86E7D8AA25C4}">
      <dgm:prSet phldrT="[Text]"/>
      <dgm:spPr/>
      <dgm:t>
        <a:bodyPr/>
        <a:lstStyle/>
        <a:p>
          <a:r>
            <a:rPr lang="en-US" dirty="0"/>
            <a:t>At least 20 High Schools Offering UAS Course	</a:t>
          </a:r>
        </a:p>
      </dgm:t>
    </dgm:pt>
    <dgm:pt modelId="{37BFD6CD-C93F-4E71-83DE-5DDDA8B4EF2A}" type="parTrans" cxnId="{87C7EB71-75EF-466E-A8CA-5BB2101EE4D3}">
      <dgm:prSet/>
      <dgm:spPr/>
      <dgm:t>
        <a:bodyPr/>
        <a:lstStyle/>
        <a:p>
          <a:endParaRPr lang="en-US"/>
        </a:p>
      </dgm:t>
    </dgm:pt>
    <dgm:pt modelId="{9A21399B-D570-494B-BEDE-D8B5F322546E}" type="sibTrans" cxnId="{87C7EB71-75EF-466E-A8CA-5BB2101EE4D3}">
      <dgm:prSet/>
      <dgm:spPr/>
      <dgm:t>
        <a:bodyPr/>
        <a:lstStyle/>
        <a:p>
          <a:endParaRPr lang="en-US"/>
        </a:p>
      </dgm:t>
    </dgm:pt>
    <dgm:pt modelId="{3405F8D3-CD79-4E24-B228-0A5083A95520}" type="pres">
      <dgm:prSet presAssocID="{B71050FC-4DA1-4164-9EB6-D8B3DC2DFC85}" presName="Name0" presStyleCnt="0">
        <dgm:presLayoutVars>
          <dgm:chMax val="7"/>
          <dgm:chPref val="7"/>
          <dgm:dir/>
        </dgm:presLayoutVars>
      </dgm:prSet>
      <dgm:spPr/>
    </dgm:pt>
    <dgm:pt modelId="{FB926801-D4CB-4090-BEA7-019DF2F17A41}" type="pres">
      <dgm:prSet presAssocID="{B71050FC-4DA1-4164-9EB6-D8B3DC2DFC85}" presName="Name1" presStyleCnt="0"/>
      <dgm:spPr/>
    </dgm:pt>
    <dgm:pt modelId="{4DC93F5A-4411-4040-843F-A35967BB3C69}" type="pres">
      <dgm:prSet presAssocID="{B71050FC-4DA1-4164-9EB6-D8B3DC2DFC85}" presName="cycle" presStyleCnt="0"/>
      <dgm:spPr/>
    </dgm:pt>
    <dgm:pt modelId="{7A279BF3-CB6C-4F49-AB5B-D8EDA92B4571}" type="pres">
      <dgm:prSet presAssocID="{B71050FC-4DA1-4164-9EB6-D8B3DC2DFC85}" presName="srcNode" presStyleLbl="node1" presStyleIdx="0" presStyleCnt="5"/>
      <dgm:spPr/>
    </dgm:pt>
    <dgm:pt modelId="{52FD4949-2364-4033-92CF-B6C8D957CBEE}" type="pres">
      <dgm:prSet presAssocID="{B71050FC-4DA1-4164-9EB6-D8B3DC2DFC85}" presName="conn" presStyleLbl="parChTrans1D2" presStyleIdx="0" presStyleCnt="1"/>
      <dgm:spPr/>
    </dgm:pt>
    <dgm:pt modelId="{073D1EC0-CC8B-4BD6-AA30-8C39EA693AE0}" type="pres">
      <dgm:prSet presAssocID="{B71050FC-4DA1-4164-9EB6-D8B3DC2DFC85}" presName="extraNode" presStyleLbl="node1" presStyleIdx="0" presStyleCnt="5"/>
      <dgm:spPr/>
    </dgm:pt>
    <dgm:pt modelId="{F60C0548-F84A-4540-B9D0-E12E109BD051}" type="pres">
      <dgm:prSet presAssocID="{B71050FC-4DA1-4164-9EB6-D8B3DC2DFC85}" presName="dstNode" presStyleLbl="node1" presStyleIdx="0" presStyleCnt="5"/>
      <dgm:spPr/>
    </dgm:pt>
    <dgm:pt modelId="{10BBEA4D-AE72-4F86-BA88-DE54B5E20CD8}" type="pres">
      <dgm:prSet presAssocID="{8FF6D52B-252F-42F7-B067-289EF05A9A18}" presName="text_1" presStyleLbl="node1" presStyleIdx="0" presStyleCnt="5">
        <dgm:presLayoutVars>
          <dgm:bulletEnabled val="1"/>
        </dgm:presLayoutVars>
      </dgm:prSet>
      <dgm:spPr/>
    </dgm:pt>
    <dgm:pt modelId="{1BC6E0A4-86D2-4E98-A7B8-FB81AD12CAFE}" type="pres">
      <dgm:prSet presAssocID="{8FF6D52B-252F-42F7-B067-289EF05A9A18}" presName="accent_1" presStyleCnt="0"/>
      <dgm:spPr/>
    </dgm:pt>
    <dgm:pt modelId="{51CE9CB8-1B12-4B57-8AF5-E76FCD3E2E33}" type="pres">
      <dgm:prSet presAssocID="{8FF6D52B-252F-42F7-B067-289EF05A9A18}" presName="accentRepeatNode" presStyleLbl="solidFgAcc1" presStyleIdx="0" presStyleCnt="5"/>
      <dgm:spPr/>
    </dgm:pt>
    <dgm:pt modelId="{48F92ADF-FD8C-4737-902A-36A00201465C}" type="pres">
      <dgm:prSet presAssocID="{8B0A5E21-F52D-4F5E-B5CF-57254D3E4547}" presName="text_2" presStyleLbl="node1" presStyleIdx="1" presStyleCnt="5">
        <dgm:presLayoutVars>
          <dgm:bulletEnabled val="1"/>
        </dgm:presLayoutVars>
      </dgm:prSet>
      <dgm:spPr/>
    </dgm:pt>
    <dgm:pt modelId="{57C6B54B-3C6C-4E7A-9CF9-751914B9EA42}" type="pres">
      <dgm:prSet presAssocID="{8B0A5E21-F52D-4F5E-B5CF-57254D3E4547}" presName="accent_2" presStyleCnt="0"/>
      <dgm:spPr/>
    </dgm:pt>
    <dgm:pt modelId="{4B8C2662-7BAF-4278-851F-D1A5B9F3C790}" type="pres">
      <dgm:prSet presAssocID="{8B0A5E21-F52D-4F5E-B5CF-57254D3E4547}" presName="accentRepeatNode" presStyleLbl="solidFgAcc1" presStyleIdx="1" presStyleCnt="5"/>
      <dgm:spPr/>
    </dgm:pt>
    <dgm:pt modelId="{B5D9BAF7-6DC6-41AE-845A-A74E5056FDDE}" type="pres">
      <dgm:prSet presAssocID="{5EE7B66C-BA5E-495A-A0BF-48FD8CC7C7A9}" presName="text_3" presStyleLbl="node1" presStyleIdx="2" presStyleCnt="5">
        <dgm:presLayoutVars>
          <dgm:bulletEnabled val="1"/>
        </dgm:presLayoutVars>
      </dgm:prSet>
      <dgm:spPr/>
    </dgm:pt>
    <dgm:pt modelId="{84A10B6E-05DB-4EF7-898D-2E07EB682C0F}" type="pres">
      <dgm:prSet presAssocID="{5EE7B66C-BA5E-495A-A0BF-48FD8CC7C7A9}" presName="accent_3" presStyleCnt="0"/>
      <dgm:spPr/>
    </dgm:pt>
    <dgm:pt modelId="{13B02E8C-0CF1-4ADF-9039-AF8911162879}" type="pres">
      <dgm:prSet presAssocID="{5EE7B66C-BA5E-495A-A0BF-48FD8CC7C7A9}" presName="accentRepeatNode" presStyleLbl="solidFgAcc1" presStyleIdx="2" presStyleCnt="5"/>
      <dgm:spPr/>
    </dgm:pt>
    <dgm:pt modelId="{8BDD9487-82E8-48E3-ADB0-6AC94A4108C9}" type="pres">
      <dgm:prSet presAssocID="{FF69C2D7-2EF4-451C-972F-AE291EC849ED}" presName="text_4" presStyleLbl="node1" presStyleIdx="3" presStyleCnt="5">
        <dgm:presLayoutVars>
          <dgm:bulletEnabled val="1"/>
        </dgm:presLayoutVars>
      </dgm:prSet>
      <dgm:spPr/>
    </dgm:pt>
    <dgm:pt modelId="{358779E7-5CF3-4890-9FF1-953867F902F7}" type="pres">
      <dgm:prSet presAssocID="{FF69C2D7-2EF4-451C-972F-AE291EC849ED}" presName="accent_4" presStyleCnt="0"/>
      <dgm:spPr/>
    </dgm:pt>
    <dgm:pt modelId="{6E46E68A-3B8E-4550-AEB6-4FAD9A6CF59B}" type="pres">
      <dgm:prSet presAssocID="{FF69C2D7-2EF4-451C-972F-AE291EC849ED}" presName="accentRepeatNode" presStyleLbl="solidFgAcc1" presStyleIdx="3" presStyleCnt="5"/>
      <dgm:spPr/>
    </dgm:pt>
    <dgm:pt modelId="{3468525F-D54E-4160-8AE0-9F4D175708CA}" type="pres">
      <dgm:prSet presAssocID="{7D02FA9C-953C-442F-8E8B-86E7D8AA25C4}" presName="text_5" presStyleLbl="node1" presStyleIdx="4" presStyleCnt="5">
        <dgm:presLayoutVars>
          <dgm:bulletEnabled val="1"/>
        </dgm:presLayoutVars>
      </dgm:prSet>
      <dgm:spPr/>
    </dgm:pt>
    <dgm:pt modelId="{4F9AAAB2-E44E-4437-8DF1-25D2C5F01C62}" type="pres">
      <dgm:prSet presAssocID="{7D02FA9C-953C-442F-8E8B-86E7D8AA25C4}" presName="accent_5" presStyleCnt="0"/>
      <dgm:spPr/>
    </dgm:pt>
    <dgm:pt modelId="{E45D0655-41BE-4B33-B411-46D27B9D774B}" type="pres">
      <dgm:prSet presAssocID="{7D02FA9C-953C-442F-8E8B-86E7D8AA25C4}" presName="accentRepeatNode" presStyleLbl="solidFgAcc1" presStyleIdx="4" presStyleCnt="5"/>
      <dgm:spPr/>
    </dgm:pt>
  </dgm:ptLst>
  <dgm:cxnLst>
    <dgm:cxn modelId="{D322EA1A-5D95-4D02-BC57-26A6B37E114C}" type="presOf" srcId="{FF69C2D7-2EF4-451C-972F-AE291EC849ED}" destId="{8BDD9487-82E8-48E3-ADB0-6AC94A4108C9}" srcOrd="0" destOrd="0" presId="urn:microsoft.com/office/officeart/2008/layout/VerticalCurvedList"/>
    <dgm:cxn modelId="{5DE4C433-61E1-4284-B33D-DEFA3C740158}" type="presOf" srcId="{B71050FC-4DA1-4164-9EB6-D8B3DC2DFC85}" destId="{3405F8D3-CD79-4E24-B228-0A5083A95520}" srcOrd="0" destOrd="0" presId="urn:microsoft.com/office/officeart/2008/layout/VerticalCurvedList"/>
    <dgm:cxn modelId="{69D2A336-69C7-4B51-AA15-AFBB517C0143}" srcId="{B71050FC-4DA1-4164-9EB6-D8B3DC2DFC85}" destId="{8B0A5E21-F52D-4F5E-B5CF-57254D3E4547}" srcOrd="1" destOrd="0" parTransId="{1CA6CBE4-1548-498B-80C7-6648CD467951}" sibTransId="{42ED1FF7-C8C6-45BA-A5A5-DCA4313FFD25}"/>
    <dgm:cxn modelId="{F534AC43-C6A1-40B2-86CB-19529CB52CFF}" type="presOf" srcId="{62C96E17-1847-481F-8D92-EC4C6276A9DB}" destId="{52FD4949-2364-4033-92CF-B6C8D957CBEE}" srcOrd="0" destOrd="0" presId="urn:microsoft.com/office/officeart/2008/layout/VerticalCurvedList"/>
    <dgm:cxn modelId="{8B14E744-5C6F-4AB6-B545-2EF704422A7D}" type="presOf" srcId="{5EE7B66C-BA5E-495A-A0BF-48FD8CC7C7A9}" destId="{B5D9BAF7-6DC6-41AE-845A-A74E5056FDDE}" srcOrd="0" destOrd="0" presId="urn:microsoft.com/office/officeart/2008/layout/VerticalCurvedList"/>
    <dgm:cxn modelId="{87C7EB71-75EF-466E-A8CA-5BB2101EE4D3}" srcId="{B71050FC-4DA1-4164-9EB6-D8B3DC2DFC85}" destId="{7D02FA9C-953C-442F-8E8B-86E7D8AA25C4}" srcOrd="4" destOrd="0" parTransId="{37BFD6CD-C93F-4E71-83DE-5DDDA8B4EF2A}" sibTransId="{9A21399B-D570-494B-BEDE-D8B5F322546E}"/>
    <dgm:cxn modelId="{A1E8DB54-CFD6-4931-903F-815752402BC5}" type="presOf" srcId="{7D02FA9C-953C-442F-8E8B-86E7D8AA25C4}" destId="{3468525F-D54E-4160-8AE0-9F4D175708CA}" srcOrd="0" destOrd="0" presId="urn:microsoft.com/office/officeart/2008/layout/VerticalCurvedList"/>
    <dgm:cxn modelId="{FC84C579-416C-4692-8F60-BECE6C1757BA}" srcId="{B71050FC-4DA1-4164-9EB6-D8B3DC2DFC85}" destId="{FF69C2D7-2EF4-451C-972F-AE291EC849ED}" srcOrd="3" destOrd="0" parTransId="{1BA8ACB8-039C-4B23-A0B4-01C8215501B5}" sibTransId="{335111DB-9A73-47C6-BF8D-25001C5DCECA}"/>
    <dgm:cxn modelId="{29536F90-335F-450B-9EDD-5DB0096A1D00}" srcId="{B71050FC-4DA1-4164-9EB6-D8B3DC2DFC85}" destId="{8FF6D52B-252F-42F7-B067-289EF05A9A18}" srcOrd="0" destOrd="0" parTransId="{4157AA8F-E9A9-402C-BBAC-0159AA71F1F8}" sibTransId="{62C96E17-1847-481F-8D92-EC4C6276A9DB}"/>
    <dgm:cxn modelId="{B51B1FD2-B978-43B4-85D6-9C40187F99BB}" srcId="{B71050FC-4DA1-4164-9EB6-D8B3DC2DFC85}" destId="{5EE7B66C-BA5E-495A-A0BF-48FD8CC7C7A9}" srcOrd="2" destOrd="0" parTransId="{A687E9C2-9BA6-46B4-94FE-BC439F3EC293}" sibTransId="{66869997-0577-4BB7-B711-E73228D90B21}"/>
    <dgm:cxn modelId="{B38454F4-823B-4F5A-9D05-297CE9A37116}" type="presOf" srcId="{8FF6D52B-252F-42F7-B067-289EF05A9A18}" destId="{10BBEA4D-AE72-4F86-BA88-DE54B5E20CD8}" srcOrd="0" destOrd="0" presId="urn:microsoft.com/office/officeart/2008/layout/VerticalCurvedList"/>
    <dgm:cxn modelId="{22DF80FC-86AA-4A9F-AEF9-27D98FE29D12}" type="presOf" srcId="{8B0A5E21-F52D-4F5E-B5CF-57254D3E4547}" destId="{48F92ADF-FD8C-4737-902A-36A00201465C}" srcOrd="0" destOrd="0" presId="urn:microsoft.com/office/officeart/2008/layout/VerticalCurvedList"/>
    <dgm:cxn modelId="{A11C9ECB-25D8-47C2-81F4-1188D19009F0}" type="presParOf" srcId="{3405F8D3-CD79-4E24-B228-0A5083A95520}" destId="{FB926801-D4CB-4090-BEA7-019DF2F17A41}" srcOrd="0" destOrd="0" presId="urn:microsoft.com/office/officeart/2008/layout/VerticalCurvedList"/>
    <dgm:cxn modelId="{4E611867-3A40-4D12-8508-9A7C8FF9C2D0}" type="presParOf" srcId="{FB926801-D4CB-4090-BEA7-019DF2F17A41}" destId="{4DC93F5A-4411-4040-843F-A35967BB3C69}" srcOrd="0" destOrd="0" presId="urn:microsoft.com/office/officeart/2008/layout/VerticalCurvedList"/>
    <dgm:cxn modelId="{F8D7D564-15AF-4EF8-AA90-9AAB90AC58F4}" type="presParOf" srcId="{4DC93F5A-4411-4040-843F-A35967BB3C69}" destId="{7A279BF3-CB6C-4F49-AB5B-D8EDA92B4571}" srcOrd="0" destOrd="0" presId="urn:microsoft.com/office/officeart/2008/layout/VerticalCurvedList"/>
    <dgm:cxn modelId="{ECD5F89B-C667-417A-B9B3-DB77E77C3AA6}" type="presParOf" srcId="{4DC93F5A-4411-4040-843F-A35967BB3C69}" destId="{52FD4949-2364-4033-92CF-B6C8D957CBEE}" srcOrd="1" destOrd="0" presId="urn:microsoft.com/office/officeart/2008/layout/VerticalCurvedList"/>
    <dgm:cxn modelId="{31113731-9D3A-4D0E-A13A-4DC6A72FB47E}" type="presParOf" srcId="{4DC93F5A-4411-4040-843F-A35967BB3C69}" destId="{073D1EC0-CC8B-4BD6-AA30-8C39EA693AE0}" srcOrd="2" destOrd="0" presId="urn:microsoft.com/office/officeart/2008/layout/VerticalCurvedList"/>
    <dgm:cxn modelId="{56CB0575-EC06-4248-96CF-319E3AFC9CBE}" type="presParOf" srcId="{4DC93F5A-4411-4040-843F-A35967BB3C69}" destId="{F60C0548-F84A-4540-B9D0-E12E109BD051}" srcOrd="3" destOrd="0" presId="urn:microsoft.com/office/officeart/2008/layout/VerticalCurvedList"/>
    <dgm:cxn modelId="{DA43FBAD-8C8C-41FF-BEC0-7B2067B50BB1}" type="presParOf" srcId="{FB926801-D4CB-4090-BEA7-019DF2F17A41}" destId="{10BBEA4D-AE72-4F86-BA88-DE54B5E20CD8}" srcOrd="1" destOrd="0" presId="urn:microsoft.com/office/officeart/2008/layout/VerticalCurvedList"/>
    <dgm:cxn modelId="{46F20796-6F77-459A-8904-1B70CBCACFC9}" type="presParOf" srcId="{FB926801-D4CB-4090-BEA7-019DF2F17A41}" destId="{1BC6E0A4-86D2-4E98-A7B8-FB81AD12CAFE}" srcOrd="2" destOrd="0" presId="urn:microsoft.com/office/officeart/2008/layout/VerticalCurvedList"/>
    <dgm:cxn modelId="{F4B8868E-2BDF-4B3E-9006-E2BD7E16BD69}" type="presParOf" srcId="{1BC6E0A4-86D2-4E98-A7B8-FB81AD12CAFE}" destId="{51CE9CB8-1B12-4B57-8AF5-E76FCD3E2E33}" srcOrd="0" destOrd="0" presId="urn:microsoft.com/office/officeart/2008/layout/VerticalCurvedList"/>
    <dgm:cxn modelId="{705EAEA6-10BF-4309-9A5B-4B4FDB52C13F}" type="presParOf" srcId="{FB926801-D4CB-4090-BEA7-019DF2F17A41}" destId="{48F92ADF-FD8C-4737-902A-36A00201465C}" srcOrd="3" destOrd="0" presId="urn:microsoft.com/office/officeart/2008/layout/VerticalCurvedList"/>
    <dgm:cxn modelId="{55995C8F-02BE-4ACA-916C-08EEB2CB9C37}" type="presParOf" srcId="{FB926801-D4CB-4090-BEA7-019DF2F17A41}" destId="{57C6B54B-3C6C-4E7A-9CF9-751914B9EA42}" srcOrd="4" destOrd="0" presId="urn:microsoft.com/office/officeart/2008/layout/VerticalCurvedList"/>
    <dgm:cxn modelId="{B2DDE338-65D1-4839-A0BD-B86335054D39}" type="presParOf" srcId="{57C6B54B-3C6C-4E7A-9CF9-751914B9EA42}" destId="{4B8C2662-7BAF-4278-851F-D1A5B9F3C790}" srcOrd="0" destOrd="0" presId="urn:microsoft.com/office/officeart/2008/layout/VerticalCurvedList"/>
    <dgm:cxn modelId="{1A134626-DF86-43C8-89A8-79DEF05487A4}" type="presParOf" srcId="{FB926801-D4CB-4090-BEA7-019DF2F17A41}" destId="{B5D9BAF7-6DC6-41AE-845A-A74E5056FDDE}" srcOrd="5" destOrd="0" presId="urn:microsoft.com/office/officeart/2008/layout/VerticalCurvedList"/>
    <dgm:cxn modelId="{1975483F-A69E-4F34-917D-3B7473C3777E}" type="presParOf" srcId="{FB926801-D4CB-4090-BEA7-019DF2F17A41}" destId="{84A10B6E-05DB-4EF7-898D-2E07EB682C0F}" srcOrd="6" destOrd="0" presId="urn:microsoft.com/office/officeart/2008/layout/VerticalCurvedList"/>
    <dgm:cxn modelId="{14656A0A-F5AC-4A78-A10F-18C84FB75E60}" type="presParOf" srcId="{84A10B6E-05DB-4EF7-898D-2E07EB682C0F}" destId="{13B02E8C-0CF1-4ADF-9039-AF8911162879}" srcOrd="0" destOrd="0" presId="urn:microsoft.com/office/officeart/2008/layout/VerticalCurvedList"/>
    <dgm:cxn modelId="{23AEF690-F87B-4CD3-8A57-8082A683DFED}" type="presParOf" srcId="{FB926801-D4CB-4090-BEA7-019DF2F17A41}" destId="{8BDD9487-82E8-48E3-ADB0-6AC94A4108C9}" srcOrd="7" destOrd="0" presId="urn:microsoft.com/office/officeart/2008/layout/VerticalCurvedList"/>
    <dgm:cxn modelId="{DA6CF7EA-40FD-41A4-A501-BCEE1E45EA2D}" type="presParOf" srcId="{FB926801-D4CB-4090-BEA7-019DF2F17A41}" destId="{358779E7-5CF3-4890-9FF1-953867F902F7}" srcOrd="8" destOrd="0" presId="urn:microsoft.com/office/officeart/2008/layout/VerticalCurvedList"/>
    <dgm:cxn modelId="{9A58ED79-49EF-435A-8029-14AB00D71A4E}" type="presParOf" srcId="{358779E7-5CF3-4890-9FF1-953867F902F7}" destId="{6E46E68A-3B8E-4550-AEB6-4FAD9A6CF59B}" srcOrd="0" destOrd="0" presId="urn:microsoft.com/office/officeart/2008/layout/VerticalCurvedList"/>
    <dgm:cxn modelId="{5C53B110-A5A2-4B81-985B-F48E08B91F25}" type="presParOf" srcId="{FB926801-D4CB-4090-BEA7-019DF2F17A41}" destId="{3468525F-D54E-4160-8AE0-9F4D175708CA}" srcOrd="9" destOrd="0" presId="urn:microsoft.com/office/officeart/2008/layout/VerticalCurvedList"/>
    <dgm:cxn modelId="{C30E740A-1FB1-4D58-8A41-23E4E4198D10}" type="presParOf" srcId="{FB926801-D4CB-4090-BEA7-019DF2F17A41}" destId="{4F9AAAB2-E44E-4437-8DF1-25D2C5F01C62}" srcOrd="10" destOrd="0" presId="urn:microsoft.com/office/officeart/2008/layout/VerticalCurvedList"/>
    <dgm:cxn modelId="{FEFC4B3C-E6B2-43BA-9471-5FCE7F733573}" type="presParOf" srcId="{4F9AAAB2-E44E-4437-8DF1-25D2C5F01C62}" destId="{E45D0655-41BE-4B33-B411-46D27B9D77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8E484-406C-406B-A3A3-E7E20B39C543}">
      <dsp:nvSpPr>
        <dsp:cNvPr id="0" name=""/>
        <dsp:cNvSpPr/>
      </dsp:nvSpPr>
      <dsp:spPr>
        <a:xfrm>
          <a:off x="4350453" y="3728374"/>
          <a:ext cx="2613283" cy="2243960"/>
        </a:xfrm>
        <a:prstGeom prst="hexagon">
          <a:avLst>
            <a:gd name="adj" fmla="val 25000"/>
            <a:gd name="vf" fmla="val 1154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t>UMS 107 sUAS Remote Pilot Ground School</a:t>
          </a:r>
        </a:p>
      </dsp:txBody>
      <dsp:txXfrm>
        <a:off x="4755223" y="4075940"/>
        <a:ext cx="1803743" cy="1548828"/>
      </dsp:txXfrm>
    </dsp:sp>
    <dsp:sp modelId="{06B78197-1714-4476-9EE6-C474A9F3F98A}">
      <dsp:nvSpPr>
        <dsp:cNvPr id="0" name=""/>
        <dsp:cNvSpPr/>
      </dsp:nvSpPr>
      <dsp:spPr>
        <a:xfrm>
          <a:off x="4412806" y="4731517"/>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690B1D-9A39-4736-A824-7623967ADD71}">
      <dsp:nvSpPr>
        <dsp:cNvPr id="0" name=""/>
        <dsp:cNvSpPr/>
      </dsp:nvSpPr>
      <dsp:spPr>
        <a:xfrm>
          <a:off x="2101588" y="2487556"/>
          <a:ext cx="2613283" cy="224396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D2555C-B72C-4F10-B7EE-E384857971A2}">
      <dsp:nvSpPr>
        <dsp:cNvPr id="0" name=""/>
        <dsp:cNvSpPr/>
      </dsp:nvSpPr>
      <dsp:spPr>
        <a:xfrm>
          <a:off x="3891812" y="4433788"/>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17332-00AC-43BA-A162-212FA452E7FB}">
      <dsp:nvSpPr>
        <dsp:cNvPr id="0" name=""/>
        <dsp:cNvSpPr/>
      </dsp:nvSpPr>
      <dsp:spPr>
        <a:xfrm>
          <a:off x="4378628" y="1435755"/>
          <a:ext cx="2613283" cy="2243960"/>
        </a:xfrm>
        <a:prstGeom prst="hexagon">
          <a:avLst>
            <a:gd name="adj" fmla="val 25000"/>
            <a:gd name="vf" fmla="val 1154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dirty="0"/>
            <a:t>UMS 111 Introduction to Manual Flights</a:t>
          </a:r>
        </a:p>
      </dsp:txBody>
      <dsp:txXfrm>
        <a:off x="4783398" y="1783321"/>
        <a:ext cx="1803743" cy="1548828"/>
      </dsp:txXfrm>
    </dsp:sp>
    <dsp:sp modelId="{53C20C00-2E37-4459-AC6A-2B40199B7BDF}">
      <dsp:nvSpPr>
        <dsp:cNvPr id="0" name=""/>
        <dsp:cNvSpPr/>
      </dsp:nvSpPr>
      <dsp:spPr>
        <a:xfrm>
          <a:off x="8397856" y="4421946"/>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BE15A-A1B1-40E7-9320-4C2196CA4473}">
      <dsp:nvSpPr>
        <dsp:cNvPr id="0" name=""/>
        <dsp:cNvSpPr/>
      </dsp:nvSpPr>
      <dsp:spPr>
        <a:xfrm>
          <a:off x="8846797" y="3723299"/>
          <a:ext cx="2613283" cy="224396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2DEEDE-5F82-4DC3-BCC0-B2CA912D0EBE}">
      <dsp:nvSpPr>
        <dsp:cNvPr id="0" name=""/>
        <dsp:cNvSpPr/>
      </dsp:nvSpPr>
      <dsp:spPr>
        <a:xfrm>
          <a:off x="8910536" y="4722213"/>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95CAD9-D98E-4E31-9F7D-46782FF1B89C}">
      <dsp:nvSpPr>
        <dsp:cNvPr id="0" name=""/>
        <dsp:cNvSpPr/>
      </dsp:nvSpPr>
      <dsp:spPr>
        <a:xfrm>
          <a:off x="6636449" y="2514681"/>
          <a:ext cx="2613283" cy="2243960"/>
        </a:xfrm>
        <a:prstGeom prst="hexagon">
          <a:avLst>
            <a:gd name="adj" fmla="val 25000"/>
            <a:gd name="vf" fmla="val 1154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dirty="0"/>
            <a:t>UMS 177 sUAS Components and Maintenance</a:t>
          </a:r>
        </a:p>
      </dsp:txBody>
      <dsp:txXfrm>
        <a:off x="7041219" y="2862247"/>
        <a:ext cx="1803743" cy="1548828"/>
      </dsp:txXfrm>
    </dsp:sp>
    <dsp:sp modelId="{72DEB8B1-4BAE-4490-8706-D9705BA596E6}">
      <dsp:nvSpPr>
        <dsp:cNvPr id="0" name=""/>
        <dsp:cNvSpPr/>
      </dsp:nvSpPr>
      <dsp:spPr>
        <a:xfrm>
          <a:off x="6129592" y="1278034"/>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60C761-00EA-425D-81FF-C59A8FD8121E}">
      <dsp:nvSpPr>
        <dsp:cNvPr id="0" name=""/>
        <dsp:cNvSpPr/>
      </dsp:nvSpPr>
      <dsp:spPr>
        <a:xfrm>
          <a:off x="6599318" y="0"/>
          <a:ext cx="2613283" cy="224396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F1C00-CE38-42BD-BB23-F3F889EFC836}">
      <dsp:nvSpPr>
        <dsp:cNvPr id="0" name=""/>
        <dsp:cNvSpPr/>
      </dsp:nvSpPr>
      <dsp:spPr>
        <a:xfrm>
          <a:off x="6672756" y="993838"/>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1DD830-F4B4-4F22-B3D6-E66AD072AAB6}">
      <dsp:nvSpPr>
        <dsp:cNvPr id="0" name=""/>
        <dsp:cNvSpPr/>
      </dsp:nvSpPr>
      <dsp:spPr>
        <a:xfrm>
          <a:off x="8846797" y="1242509"/>
          <a:ext cx="2613283" cy="2243960"/>
        </a:xfrm>
        <a:prstGeom prst="hexagon">
          <a:avLst>
            <a:gd name="adj" fmla="val 25000"/>
            <a:gd name="vf" fmla="val 1154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t>UMS 211 Advanced Autonomous Flights</a:t>
          </a:r>
        </a:p>
      </dsp:txBody>
      <dsp:txXfrm>
        <a:off x="9251567" y="1590075"/>
        <a:ext cx="1803743" cy="1548828"/>
      </dsp:txXfrm>
    </dsp:sp>
    <dsp:sp modelId="{3383BADF-80EA-4CD8-BC6A-7442CBF68A27}">
      <dsp:nvSpPr>
        <dsp:cNvPr id="0" name=""/>
        <dsp:cNvSpPr/>
      </dsp:nvSpPr>
      <dsp:spPr>
        <a:xfrm>
          <a:off x="11108133" y="2237193"/>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A1018-ED15-43F1-AEE8-B49766D3390A}">
      <dsp:nvSpPr>
        <dsp:cNvPr id="0" name=""/>
        <dsp:cNvSpPr/>
      </dsp:nvSpPr>
      <dsp:spPr>
        <a:xfrm>
          <a:off x="11095662" y="2504473"/>
          <a:ext cx="2613283" cy="2243960"/>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1021AC-B940-4C9C-8CAF-78DE0049B0B0}">
      <dsp:nvSpPr>
        <dsp:cNvPr id="0" name=""/>
        <dsp:cNvSpPr/>
      </dsp:nvSpPr>
      <dsp:spPr>
        <a:xfrm>
          <a:off x="11605571" y="2544226"/>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970F05-3B1D-4FE8-9B54-6E903654A5D1}">
      <dsp:nvSpPr>
        <dsp:cNvPr id="0" name=""/>
        <dsp:cNvSpPr/>
      </dsp:nvSpPr>
      <dsp:spPr>
        <a:xfrm>
          <a:off x="11095662" y="23682"/>
          <a:ext cx="2613283" cy="2243960"/>
        </a:xfrm>
        <a:prstGeom prst="hexagon">
          <a:avLst>
            <a:gd name="adj" fmla="val 25000"/>
            <a:gd name="vf" fmla="val 1154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t>UMS 112 Program and Flight Data Management</a:t>
          </a:r>
        </a:p>
      </dsp:txBody>
      <dsp:txXfrm>
        <a:off x="11500432" y="371248"/>
        <a:ext cx="1803743" cy="1548828"/>
      </dsp:txXfrm>
    </dsp:sp>
    <dsp:sp modelId="{007734B0-FD25-4A5C-B1A3-5DEDD65EE79D}">
      <dsp:nvSpPr>
        <dsp:cNvPr id="0" name=""/>
        <dsp:cNvSpPr/>
      </dsp:nvSpPr>
      <dsp:spPr>
        <a:xfrm>
          <a:off x="13356998" y="1029362"/>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2071A0-E5A3-4FC6-A19B-5EB25F4A682B}">
      <dsp:nvSpPr>
        <dsp:cNvPr id="0" name=""/>
        <dsp:cNvSpPr/>
      </dsp:nvSpPr>
      <dsp:spPr>
        <a:xfrm>
          <a:off x="13344527" y="1275496"/>
          <a:ext cx="2613283" cy="2243960"/>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7E491F-5CD0-455F-9F8C-EDFF6C0F3933}">
      <dsp:nvSpPr>
        <dsp:cNvPr id="0" name=""/>
        <dsp:cNvSpPr/>
      </dsp:nvSpPr>
      <dsp:spPr>
        <a:xfrm>
          <a:off x="13865521" y="1325399"/>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B1DF60-E684-4E97-A86D-F374CA2C858B}">
      <dsp:nvSpPr>
        <dsp:cNvPr id="0" name=""/>
        <dsp:cNvSpPr/>
      </dsp:nvSpPr>
      <dsp:spPr>
        <a:xfrm>
          <a:off x="13344527" y="3752057"/>
          <a:ext cx="2613283" cy="2243960"/>
        </a:xfrm>
        <a:prstGeom prst="hexagon">
          <a:avLst>
            <a:gd name="adj" fmla="val 25000"/>
            <a:gd name="vf" fmla="val 1154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t>UMS 290 Coordinated Internship</a:t>
          </a:r>
        </a:p>
      </dsp:txBody>
      <dsp:txXfrm>
        <a:off x="13749297" y="4099623"/>
        <a:ext cx="1803743" cy="1548828"/>
      </dsp:txXfrm>
    </dsp:sp>
    <dsp:sp modelId="{D1317531-13C6-43FF-918E-798FC46C6739}">
      <dsp:nvSpPr>
        <dsp:cNvPr id="0" name=""/>
        <dsp:cNvSpPr/>
      </dsp:nvSpPr>
      <dsp:spPr>
        <a:xfrm>
          <a:off x="13862750" y="5717743"/>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3A171-0810-4C59-A845-C315802C4CF4}">
      <dsp:nvSpPr>
        <dsp:cNvPr id="0" name=""/>
        <dsp:cNvSpPr/>
      </dsp:nvSpPr>
      <dsp:spPr>
        <a:xfrm>
          <a:off x="11095662" y="4981033"/>
          <a:ext cx="2613283" cy="2243960"/>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28000" b="-28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D6DACB-BA30-40A0-80AA-81212B6DC68D}">
      <dsp:nvSpPr>
        <dsp:cNvPr id="0" name=""/>
        <dsp:cNvSpPr/>
      </dsp:nvSpPr>
      <dsp:spPr>
        <a:xfrm>
          <a:off x="13377782" y="5965568"/>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1B2630-DA0B-4FD4-B61B-50FFF57AFB9E}">
      <dsp:nvSpPr>
        <dsp:cNvPr id="0" name=""/>
        <dsp:cNvSpPr/>
      </dsp:nvSpPr>
      <dsp:spPr>
        <a:xfrm>
          <a:off x="6622680" y="4914415"/>
          <a:ext cx="2613283" cy="2243960"/>
        </a:xfrm>
        <a:prstGeom prst="hexagon">
          <a:avLst>
            <a:gd name="adj" fmla="val 25000"/>
            <a:gd name="vf" fmla="val 1154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nb-NO" sz="2100" kern="1200" dirty="0"/>
            <a:t>UMS 120 - Drone Imaging for Immersive Media</a:t>
          </a:r>
          <a:endParaRPr lang="en-US" sz="2100" kern="1200" dirty="0"/>
        </a:p>
      </dsp:txBody>
      <dsp:txXfrm>
        <a:off x="7027450" y="5261981"/>
        <a:ext cx="1803743" cy="1548828"/>
      </dsp:txXfrm>
    </dsp:sp>
    <dsp:sp modelId="{B04015DF-28A6-446B-B23D-D5A77D264C37}">
      <dsp:nvSpPr>
        <dsp:cNvPr id="0" name=""/>
        <dsp:cNvSpPr/>
      </dsp:nvSpPr>
      <dsp:spPr>
        <a:xfrm>
          <a:off x="6671370" y="5961339"/>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060DDD-4B89-4AA3-8D77-895195EE5AD1}">
      <dsp:nvSpPr>
        <dsp:cNvPr id="0" name=""/>
        <dsp:cNvSpPr/>
      </dsp:nvSpPr>
      <dsp:spPr>
        <a:xfrm>
          <a:off x="4349067" y="6214239"/>
          <a:ext cx="2613283" cy="2243960"/>
        </a:xfrm>
        <a:prstGeom prst="hexagon">
          <a:avLst>
            <a:gd name="adj" fmla="val 25000"/>
            <a:gd name="vf" fmla="val 115470"/>
          </a:avLst>
        </a:prstGeom>
        <a:blipFill>
          <a:blip xmlns:r="http://schemas.openxmlformats.org/officeDocument/2006/relationships" r:embed="rId7"/>
          <a:srcRect/>
          <a:stretch>
            <a:fillRect t="-19000" b="-19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A89500-278D-4184-A667-D51B0632D719}">
      <dsp:nvSpPr>
        <dsp:cNvPr id="0" name=""/>
        <dsp:cNvSpPr/>
      </dsp:nvSpPr>
      <dsp:spPr>
        <a:xfrm>
          <a:off x="6126821" y="6245534"/>
          <a:ext cx="304836" cy="263050"/>
        </a:xfrm>
        <a:prstGeom prst="hexagon">
          <a:avLst>
            <a:gd name="adj" fmla="val 25000"/>
            <a:gd name="vf" fmla="val 115470"/>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D4949-2364-4033-92CF-B6C8D957CBEE}">
      <dsp:nvSpPr>
        <dsp:cNvPr id="0" name=""/>
        <dsp:cNvSpPr/>
      </dsp:nvSpPr>
      <dsp:spPr>
        <a:xfrm>
          <a:off x="-9617940" y="-1468128"/>
          <a:ext cx="11440495" cy="11440495"/>
        </a:xfrm>
        <a:prstGeom prst="blockArc">
          <a:avLst>
            <a:gd name="adj1" fmla="val 18900000"/>
            <a:gd name="adj2" fmla="val 2700000"/>
            <a:gd name="adj3" fmla="val 189"/>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BBEA4D-AE72-4F86-BA88-DE54B5E20CD8}">
      <dsp:nvSpPr>
        <dsp:cNvPr id="0" name=""/>
        <dsp:cNvSpPr/>
      </dsp:nvSpPr>
      <dsp:spPr>
        <a:xfrm>
          <a:off x="794843" y="531344"/>
          <a:ext cx="16605841" cy="106336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405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3 DACUM Charts (GIS Technician, Small UAS Operator Technician, Unmanned Systems Technician)</a:t>
          </a:r>
        </a:p>
      </dsp:txBody>
      <dsp:txXfrm>
        <a:off x="794843" y="531344"/>
        <a:ext cx="16605841" cy="1063369"/>
      </dsp:txXfrm>
    </dsp:sp>
    <dsp:sp modelId="{51CE9CB8-1B12-4B57-8AF5-E76FCD3E2E33}">
      <dsp:nvSpPr>
        <dsp:cNvPr id="0" name=""/>
        <dsp:cNvSpPr/>
      </dsp:nvSpPr>
      <dsp:spPr>
        <a:xfrm>
          <a:off x="130236" y="398423"/>
          <a:ext cx="1329212" cy="1329212"/>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F92ADF-FD8C-4737-902A-36A00201465C}">
      <dsp:nvSpPr>
        <dsp:cNvPr id="0" name=""/>
        <dsp:cNvSpPr/>
      </dsp:nvSpPr>
      <dsp:spPr>
        <a:xfrm>
          <a:off x="1556822" y="2125889"/>
          <a:ext cx="15843861" cy="106336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405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Seven New UAS-focused Courses Established in VCCS Catalog</a:t>
          </a:r>
        </a:p>
      </dsp:txBody>
      <dsp:txXfrm>
        <a:off x="1556822" y="2125889"/>
        <a:ext cx="15843861" cy="1063369"/>
      </dsp:txXfrm>
    </dsp:sp>
    <dsp:sp modelId="{4B8C2662-7BAF-4278-851F-D1A5B9F3C790}">
      <dsp:nvSpPr>
        <dsp:cNvPr id="0" name=""/>
        <dsp:cNvSpPr/>
      </dsp:nvSpPr>
      <dsp:spPr>
        <a:xfrm>
          <a:off x="892216" y="1992968"/>
          <a:ext cx="1329212" cy="1329212"/>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D9BAF7-6DC6-41AE-845A-A74E5056FDDE}">
      <dsp:nvSpPr>
        <dsp:cNvPr id="0" name=""/>
        <dsp:cNvSpPr/>
      </dsp:nvSpPr>
      <dsp:spPr>
        <a:xfrm>
          <a:off x="1790689" y="3720434"/>
          <a:ext cx="15609995" cy="106336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405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Professional Development: More than 125 educators obtained FAA Part 107 Remote Pilot Certificate and Received Hands-on Training </a:t>
          </a:r>
        </a:p>
      </dsp:txBody>
      <dsp:txXfrm>
        <a:off x="1790689" y="3720434"/>
        <a:ext cx="15609995" cy="1063369"/>
      </dsp:txXfrm>
    </dsp:sp>
    <dsp:sp modelId="{13B02E8C-0CF1-4ADF-9039-AF8911162879}">
      <dsp:nvSpPr>
        <dsp:cNvPr id="0" name=""/>
        <dsp:cNvSpPr/>
      </dsp:nvSpPr>
      <dsp:spPr>
        <a:xfrm>
          <a:off x="1126083" y="3587512"/>
          <a:ext cx="1329212" cy="1329212"/>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DD9487-82E8-48E3-ADB0-6AC94A4108C9}">
      <dsp:nvSpPr>
        <dsp:cNvPr id="0" name=""/>
        <dsp:cNvSpPr/>
      </dsp:nvSpPr>
      <dsp:spPr>
        <a:xfrm>
          <a:off x="1556822" y="5314978"/>
          <a:ext cx="15843861" cy="106336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405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10 community colleges offering courses; More than 1,100 students completed UAS courses since fall of 2017	</a:t>
          </a:r>
        </a:p>
      </dsp:txBody>
      <dsp:txXfrm>
        <a:off x="1556822" y="5314978"/>
        <a:ext cx="15843861" cy="1063369"/>
      </dsp:txXfrm>
    </dsp:sp>
    <dsp:sp modelId="{6E46E68A-3B8E-4550-AEB6-4FAD9A6CF59B}">
      <dsp:nvSpPr>
        <dsp:cNvPr id="0" name=""/>
        <dsp:cNvSpPr/>
      </dsp:nvSpPr>
      <dsp:spPr>
        <a:xfrm>
          <a:off x="892216" y="5182057"/>
          <a:ext cx="1329212" cy="1329212"/>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8525F-D54E-4160-8AE0-9F4D175708CA}">
      <dsp:nvSpPr>
        <dsp:cNvPr id="0" name=""/>
        <dsp:cNvSpPr/>
      </dsp:nvSpPr>
      <dsp:spPr>
        <a:xfrm>
          <a:off x="794843" y="6909523"/>
          <a:ext cx="16605841" cy="106336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405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At least 20 High Schools Offering UAS Course	</a:t>
          </a:r>
        </a:p>
      </dsp:txBody>
      <dsp:txXfrm>
        <a:off x="794843" y="6909523"/>
        <a:ext cx="16605841" cy="1063369"/>
      </dsp:txXfrm>
    </dsp:sp>
    <dsp:sp modelId="{E45D0655-41BE-4B33-B411-46D27B9D774B}">
      <dsp:nvSpPr>
        <dsp:cNvPr id="0" name=""/>
        <dsp:cNvSpPr/>
      </dsp:nvSpPr>
      <dsp:spPr>
        <a:xfrm>
          <a:off x="130236" y="6776602"/>
          <a:ext cx="1329212" cy="1329212"/>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65B50D-674E-4EE8-8988-ABCBB20BD94A}" type="datetimeFigureOut">
              <a:rPr lang="en-US" smtClean="0"/>
              <a:t>2/12/2024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8E027B-7FBC-4F50-A3A6-6D016CCA8BC7}" type="slidenum">
              <a:rPr lang="en-US" smtClean="0"/>
              <a:t>‹#›</a:t>
            </a:fld>
            <a:endParaRPr lang="en-US"/>
          </a:p>
        </p:txBody>
      </p:sp>
    </p:spTree>
    <p:extLst>
      <p:ext uri="{BB962C8B-B14F-4D97-AF65-F5344CB8AC3E}">
        <p14:creationId xmlns:p14="http://schemas.microsoft.com/office/powerpoint/2010/main" val="4135490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Since 2008, VSGC has been active in partnering with Virginia community colleges to develop and offer courses and pathways for the future geospatial technology and uncrewed aircraft systems (UAS, or drones) workforce</a:t>
            </a:r>
          </a:p>
          <a:p>
            <a:pPr marL="174708" indent="-174708">
              <a:buFont typeface="Arial" panose="020B0604020202020204" pitchFamily="34" charset="0"/>
              <a:buChar char="•"/>
            </a:pPr>
            <a:r>
              <a:rPr lang="en-US"/>
              <a:t>VSGC currently leads a statewide project funded by the NSF in partnership with Germanna CC, the VCCS, and Virginia Tech. The project is titled GeoTEd-UAS</a:t>
            </a:r>
          </a:p>
          <a:p>
            <a:pPr marL="174708" indent="-174708">
              <a:buFont typeface="Arial" panose="020B0604020202020204" pitchFamily="34" charset="0"/>
              <a:buChar char="•"/>
            </a:pPr>
            <a:r>
              <a:rPr lang="en-US"/>
              <a:t>The mission of the project is to build community college and educator capacity to educate and train the geospatial and small UAS operations technician (sUAS-OT) workforce</a:t>
            </a:r>
          </a:p>
          <a:p>
            <a:pPr marL="640594" lvl="1" indent="-174708">
              <a:buFont typeface="Arial" panose="020B0604020202020204" pitchFamily="34" charset="0"/>
              <a:buChar char="•"/>
            </a:pPr>
            <a:r>
              <a:rPr lang="en-US"/>
              <a:t>A major goal is to build a culture and community of practice in geospatial and UAS technologies across the commonwealth. Key components include new courses, faculty professional development, student outreach, and service-learning projects</a:t>
            </a:r>
          </a:p>
          <a:p>
            <a:pPr marL="174708" indent="-174708">
              <a:buFont typeface="Arial" panose="020B0604020202020204" pitchFamily="34" charset="0"/>
              <a:buChar char="•"/>
            </a:pPr>
            <a:r>
              <a:rPr lang="en-US"/>
              <a:t>VSGC can do site visits to community colleges to do drone demonstrations and talk about existing model pathways and how your community college can begin a program</a:t>
            </a:r>
          </a:p>
          <a:p>
            <a:pPr marL="174708" indent="-174708">
              <a:buFont typeface="Arial" panose="020B0604020202020204" pitchFamily="34" charset="0"/>
              <a:buChar char="•"/>
            </a:pPr>
            <a:r>
              <a:rPr lang="en-US"/>
              <a:t>VSGC has also trained high school teachers to teach the new CTE UAS course and more and more high schools are beginning to offer this course which can be dual-enrolled with the UMS courses at the community college</a:t>
            </a:r>
          </a:p>
          <a:p>
            <a:pPr marL="640594" lvl="1" indent="-174708">
              <a:buFont typeface="Arial" panose="020B0604020202020204" pitchFamily="34" charset="0"/>
              <a:buChar char="•"/>
            </a:pPr>
            <a:r>
              <a:rPr lang="en-US"/>
              <a:t>VSGC can help identify any high schools in your service region that are integrating drones into the classrooms and help make connections to grow enrollment and interest</a:t>
            </a:r>
          </a:p>
          <a:p>
            <a:pPr marL="174708" indent="-174708">
              <a:buFont typeface="Arial" panose="020B0604020202020204" pitchFamily="34" charset="0"/>
              <a:buChar char="•"/>
            </a:pPr>
            <a:r>
              <a:rPr lang="en-US"/>
              <a:t>VSGC is actively seeking more funding to offer more faculty training and support in the area of drones and their many applications</a:t>
            </a:r>
          </a:p>
          <a:p>
            <a:pPr marL="174708" indent="-174708">
              <a:buFont typeface="Arial" panose="020B0604020202020204" pitchFamily="34" charset="0"/>
              <a:buChar char="•"/>
            </a:pPr>
            <a:r>
              <a:rPr lang="en-US"/>
              <a:t>Active colleges: VPCC, TCC, New River, Mountain Empire, Laurel Ridge, </a:t>
            </a:r>
            <a:r>
              <a:rPr lang="en-US" err="1"/>
              <a:t>Germann</a:t>
            </a:r>
            <a:r>
              <a:rPr lang="en-US"/>
              <a:t>, Eastern Shore, Mountain Gateway, and Virginia Highlands</a:t>
            </a:r>
          </a:p>
          <a:p>
            <a:pPr marL="174708" indent="-174708">
              <a:buFont typeface="Arial" panose="020B0604020202020204" pitchFamily="34" charset="0"/>
              <a:buChar char="•"/>
            </a:pPr>
            <a:endParaRPr lang="en-US">
              <a:latin typeface="Calibri"/>
              <a:cs typeface="Calibri"/>
            </a:endParaRP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F08E027B-7FBC-4F50-A3A6-6D016CCA8BC7}" type="slidenum">
              <a:rPr lang="en-US" smtClean="0"/>
              <a:t>12</a:t>
            </a:fld>
            <a:endParaRPr lang="en-US"/>
          </a:p>
        </p:txBody>
      </p:sp>
    </p:spTree>
    <p:extLst>
      <p:ext uri="{BB962C8B-B14F-4D97-AF65-F5344CB8AC3E}">
        <p14:creationId xmlns:p14="http://schemas.microsoft.com/office/powerpoint/2010/main" val="386726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107000"/>
              </a:lnSpc>
              <a:spcAft>
                <a:spcPts val="815"/>
              </a:spcAft>
              <a:buFont typeface="Arial" panose="020B0604020202020204" pitchFamily="34" charset="0"/>
              <a:buChar char="•"/>
            </a:pPr>
            <a:r>
              <a:rPr lang="en-US"/>
              <a:t>According to the National Association of Colleges and Employers, six out of 10 internships lead to a permanent position, more than 51% of interns land a full-time job from their internship, and over 34% of graduates report that internship "significantly" shifted their career direction</a:t>
            </a:r>
          </a:p>
          <a:p>
            <a:pPr marL="640594" lvl="1" indent="-174708">
              <a:lnSpc>
                <a:spcPct val="107000"/>
              </a:lnSpc>
              <a:spcAft>
                <a:spcPts val="815"/>
              </a:spcAft>
              <a:buFont typeface="Arial" panose="020B0604020202020204" pitchFamily="34" charset="0"/>
              <a:buChar char="•"/>
            </a:pPr>
            <a:r>
              <a:rPr lang="en-US"/>
              <a:t>Students with internship experience are more likely to get a job and get more job offers after graduation and the average hourly wage for interns is $20.82 an hour</a:t>
            </a:r>
          </a:p>
          <a:p>
            <a:pPr marL="174708" indent="-174708">
              <a:lnSpc>
                <a:spcPct val="107000"/>
              </a:lnSpc>
              <a:spcAft>
                <a:spcPts val="815"/>
              </a:spcAft>
              <a:buFont typeface="Arial" panose="020B0604020202020204" pitchFamily="34" charset="0"/>
              <a:buChar char="•"/>
            </a:pPr>
            <a:r>
              <a:rPr lang="en-US"/>
              <a:t>CSIIP is funded by the Commonwealth of Virginia</a:t>
            </a:r>
          </a:p>
          <a:p>
            <a:pPr marL="640594" lvl="1" indent="-174708">
              <a:lnSpc>
                <a:spcPct val="107000"/>
              </a:lnSpc>
              <a:spcAft>
                <a:spcPts val="815"/>
              </a:spcAft>
              <a:buFont typeface="Arial" panose="020B0604020202020204" pitchFamily="34" charset="0"/>
              <a:buChar char="•"/>
            </a:pPr>
            <a:r>
              <a:rPr lang="en-US"/>
              <a:t>Some of the internship opportunities are available through the Commonwealth Cyber Initiative</a:t>
            </a:r>
          </a:p>
          <a:p>
            <a:pPr marL="174708" indent="-174708">
              <a:lnSpc>
                <a:spcPct val="107000"/>
              </a:lnSpc>
              <a:spcAft>
                <a:spcPts val="815"/>
              </a:spcAft>
              <a:buFont typeface="Arial" panose="020B0604020202020204" pitchFamily="34" charset="0"/>
              <a:buChar char="•"/>
            </a:pPr>
            <a:r>
              <a:rPr lang="en-US"/>
              <a:t>It's a free, convenient, one-application process to reach companies throughout Virginia</a:t>
            </a:r>
          </a:p>
          <a:p>
            <a:pPr marL="174708" indent="-174708">
              <a:lnSpc>
                <a:spcPct val="107000"/>
              </a:lnSpc>
              <a:spcAft>
                <a:spcPts val="815"/>
              </a:spcAft>
              <a:buFont typeface="Arial" panose="020B0604020202020204" pitchFamily="34" charset="0"/>
              <a:buChar char="•"/>
            </a:pPr>
            <a:r>
              <a:rPr lang="en-US" b="0" i="0">
                <a:solidFill>
                  <a:srgbClr val="092A4B"/>
                </a:solidFill>
                <a:effectLst/>
                <a:latin typeface="arial" panose="020B0604020202020204" pitchFamily="34" charset="0"/>
              </a:rPr>
              <a:t>CSIIP links companies and students in STEM, including but not limited to high-need areas such as Computer Science, Cybersecurity, Data Science, Information Technology, Engineering, Physical Science and Financial majors</a:t>
            </a:r>
            <a:endParaRPr lang="en-US" b="0" i="0">
              <a:solidFill>
                <a:srgbClr val="092A4B"/>
              </a:solidFill>
              <a:effectLst/>
              <a:latin typeface="arial" panose="020B0604020202020204" pitchFamily="34" charset="0"/>
              <a:cs typeface="arial"/>
            </a:endParaRPr>
          </a:p>
          <a:p>
            <a:pPr marL="174708" indent="-174708">
              <a:lnSpc>
                <a:spcPct val="107000"/>
              </a:lnSpc>
              <a:spcAft>
                <a:spcPts val="815"/>
              </a:spcAft>
              <a:buFont typeface="Arial" panose="020B0604020202020204" pitchFamily="34" charset="0"/>
              <a:buChar char="•"/>
            </a:pPr>
            <a:r>
              <a:rPr lang="en-US" b="0"/>
              <a:t>In today's technological arena, there is a strong need for individuals with workforce certifications in aviation maintenance, cybersecurity, mechatronics, and geospatial technology</a:t>
            </a:r>
          </a:p>
          <a:p>
            <a:pPr marL="174708" indent="-174708">
              <a:lnSpc>
                <a:spcPct val="107000"/>
              </a:lnSpc>
              <a:spcAft>
                <a:spcPts val="815"/>
              </a:spcAft>
              <a:buFont typeface="Arial" panose="020B0604020202020204" pitchFamily="34" charset="0"/>
              <a:buChar char="•"/>
            </a:pPr>
            <a:r>
              <a:rPr lang="en-US"/>
              <a:t>Excellent opportunity for hands-on experience related to the student's field of study</a:t>
            </a:r>
          </a:p>
          <a:p>
            <a:pPr marL="174708" indent="-174708">
              <a:lnSpc>
                <a:spcPct val="107000"/>
              </a:lnSpc>
              <a:spcAft>
                <a:spcPts val="815"/>
              </a:spcAft>
              <a:buFont typeface="Arial" panose="020B0604020202020204" pitchFamily="34" charset="0"/>
              <a:buChar char="•"/>
            </a:pPr>
            <a:r>
              <a:rPr lang="en-US"/>
              <a:t>Ability to check companies' profiles and indicate interest in specific internship opportunities or companies</a:t>
            </a:r>
          </a:p>
          <a:p>
            <a:pPr marL="174708" indent="-174708">
              <a:lnSpc>
                <a:spcPct val="107000"/>
              </a:lnSpc>
              <a:spcAft>
                <a:spcPts val="815"/>
              </a:spcAft>
              <a:buFont typeface="Arial" panose="020B0604020202020204" pitchFamily="34" charset="0"/>
              <a:buChar char="•"/>
            </a:pPr>
            <a:r>
              <a:rPr lang="en-US"/>
              <a:t>Submitted applications are always available for update and remain valid for one year after graduation</a:t>
            </a:r>
          </a:p>
          <a:p>
            <a:pPr marL="174708" indent="-174708">
              <a:lnSpc>
                <a:spcPct val="107000"/>
              </a:lnSpc>
              <a:spcAft>
                <a:spcPts val="815"/>
              </a:spcAft>
              <a:buFont typeface="Arial" panose="020B0604020202020204" pitchFamily="34" charset="0"/>
              <a:buChar char="•"/>
            </a:pPr>
            <a:r>
              <a:rPr lang="en-US"/>
              <a:t>Access to free and informative webcasts posted on the website</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E027B-7FBC-4F50-A3A6-6D016CCA8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63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E027B-7FBC-4F50-A3A6-6D016CCA8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2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E027B-7FBC-4F50-A3A6-6D016CCA8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182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107000"/>
              </a:lnSpc>
              <a:spcAft>
                <a:spcPts val="815"/>
              </a:spcAft>
              <a:buFont typeface="Arial" panose="020B0604020202020204" pitchFamily="34" charset="0"/>
              <a:buChar char="•"/>
            </a:pPr>
            <a:r>
              <a:rPr lang="en-US"/>
              <a:t>According to the National Association of Colleges and Employers, six out of 10 internships lead to a permanent position, more than 51% of interns land a full-time job from their internship, and over 34% of graduates report that internship "significantly" shifted their career direction</a:t>
            </a:r>
          </a:p>
          <a:p>
            <a:pPr marL="640594" lvl="1" indent="-174708">
              <a:lnSpc>
                <a:spcPct val="107000"/>
              </a:lnSpc>
              <a:spcAft>
                <a:spcPts val="815"/>
              </a:spcAft>
              <a:buFont typeface="Arial" panose="020B0604020202020204" pitchFamily="34" charset="0"/>
              <a:buChar char="•"/>
            </a:pPr>
            <a:r>
              <a:rPr lang="en-US"/>
              <a:t>Students with internship experience are more likely to get a job and get more job offers after graduation and the average hourly wage for interns is $20.82 an hour</a:t>
            </a:r>
          </a:p>
          <a:p>
            <a:pPr marL="174708" indent="-174708">
              <a:lnSpc>
                <a:spcPct val="107000"/>
              </a:lnSpc>
              <a:spcAft>
                <a:spcPts val="815"/>
              </a:spcAft>
              <a:buFont typeface="Arial" panose="020B0604020202020204" pitchFamily="34" charset="0"/>
              <a:buChar char="•"/>
            </a:pPr>
            <a:r>
              <a:rPr lang="en-US"/>
              <a:t>CSIIP is funded by the Commonwealth of Virginia</a:t>
            </a:r>
          </a:p>
          <a:p>
            <a:pPr marL="640594" lvl="1" indent="-174708">
              <a:lnSpc>
                <a:spcPct val="107000"/>
              </a:lnSpc>
              <a:spcAft>
                <a:spcPts val="815"/>
              </a:spcAft>
              <a:buFont typeface="Arial" panose="020B0604020202020204" pitchFamily="34" charset="0"/>
              <a:buChar char="•"/>
            </a:pPr>
            <a:r>
              <a:rPr lang="en-US"/>
              <a:t>Some of the internship opportunities are available through the Commonwealth Cyber Initiative</a:t>
            </a:r>
          </a:p>
          <a:p>
            <a:pPr marL="174708" indent="-174708">
              <a:lnSpc>
                <a:spcPct val="107000"/>
              </a:lnSpc>
              <a:spcAft>
                <a:spcPts val="815"/>
              </a:spcAft>
              <a:buFont typeface="Arial" panose="020B0604020202020204" pitchFamily="34" charset="0"/>
              <a:buChar char="•"/>
            </a:pPr>
            <a:r>
              <a:rPr lang="en-US"/>
              <a:t>It's a free, convenient, one-application process to reach companies throughout Virginia</a:t>
            </a:r>
          </a:p>
          <a:p>
            <a:pPr marL="174708" indent="-174708">
              <a:lnSpc>
                <a:spcPct val="107000"/>
              </a:lnSpc>
              <a:spcAft>
                <a:spcPts val="815"/>
              </a:spcAft>
              <a:buFont typeface="Arial" panose="020B0604020202020204" pitchFamily="34" charset="0"/>
              <a:buChar char="•"/>
            </a:pPr>
            <a:r>
              <a:rPr lang="en-US" b="0" i="0">
                <a:solidFill>
                  <a:srgbClr val="092A4B"/>
                </a:solidFill>
                <a:effectLst/>
                <a:latin typeface="arial" panose="020B0604020202020204" pitchFamily="34" charset="0"/>
              </a:rPr>
              <a:t>CSIIP links companies and students in STEM, including but not limited to high-need areas such as Computer Science, Cybersecurity, Data Science, Information Technology, Engineering, Physical Science and Financial majors</a:t>
            </a:r>
            <a:endParaRPr lang="en-US" b="0" i="0">
              <a:solidFill>
                <a:srgbClr val="092A4B"/>
              </a:solidFill>
              <a:effectLst/>
              <a:latin typeface="arial" panose="020B0604020202020204" pitchFamily="34" charset="0"/>
              <a:cs typeface="arial"/>
            </a:endParaRPr>
          </a:p>
          <a:p>
            <a:pPr marL="174708" indent="-174708">
              <a:lnSpc>
                <a:spcPct val="107000"/>
              </a:lnSpc>
              <a:spcAft>
                <a:spcPts val="815"/>
              </a:spcAft>
              <a:buFont typeface="Arial" panose="020B0604020202020204" pitchFamily="34" charset="0"/>
              <a:buChar char="•"/>
            </a:pPr>
            <a:r>
              <a:rPr lang="en-US" b="0"/>
              <a:t>In today's technological arena, there is a strong need for individuals with workforce certifications in aviation maintenance, cybersecurity, mechatronics, and geospatial technology</a:t>
            </a:r>
          </a:p>
          <a:p>
            <a:pPr marL="174708" indent="-174708">
              <a:lnSpc>
                <a:spcPct val="107000"/>
              </a:lnSpc>
              <a:spcAft>
                <a:spcPts val="815"/>
              </a:spcAft>
              <a:buFont typeface="Arial" panose="020B0604020202020204" pitchFamily="34" charset="0"/>
              <a:buChar char="•"/>
            </a:pPr>
            <a:r>
              <a:rPr lang="en-US"/>
              <a:t>Excellent opportunity for hands-on experience related to the student's field of study</a:t>
            </a:r>
          </a:p>
          <a:p>
            <a:pPr marL="174708" indent="-174708">
              <a:lnSpc>
                <a:spcPct val="107000"/>
              </a:lnSpc>
              <a:spcAft>
                <a:spcPts val="815"/>
              </a:spcAft>
              <a:buFont typeface="Arial" panose="020B0604020202020204" pitchFamily="34" charset="0"/>
              <a:buChar char="•"/>
            </a:pPr>
            <a:r>
              <a:rPr lang="en-US"/>
              <a:t>Ability to check companies' profiles and indicate interest in specific internship opportunities or companies</a:t>
            </a:r>
          </a:p>
          <a:p>
            <a:pPr marL="174708" indent="-174708">
              <a:lnSpc>
                <a:spcPct val="107000"/>
              </a:lnSpc>
              <a:spcAft>
                <a:spcPts val="815"/>
              </a:spcAft>
              <a:buFont typeface="Arial" panose="020B0604020202020204" pitchFamily="34" charset="0"/>
              <a:buChar char="•"/>
            </a:pPr>
            <a:r>
              <a:rPr lang="en-US"/>
              <a:t>Submitted applications are always available for update and remain valid for one year after graduation</a:t>
            </a:r>
          </a:p>
          <a:p>
            <a:pPr marL="174708" indent="-174708">
              <a:lnSpc>
                <a:spcPct val="107000"/>
              </a:lnSpc>
              <a:spcAft>
                <a:spcPts val="815"/>
              </a:spcAft>
              <a:buFont typeface="Arial" panose="020B0604020202020204" pitchFamily="34" charset="0"/>
              <a:buChar char="•"/>
            </a:pPr>
            <a:r>
              <a:rPr lang="en-US"/>
              <a:t>Access to free and informative webcasts posted on the website</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E027B-7FBC-4F50-A3A6-6D016CCA8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175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jpeg"/><Relationship Id="rId7"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7.jpe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32.svg"/><Relationship Id="rId11" Type="http://schemas.openxmlformats.org/officeDocument/2006/relationships/image" Target="../media/image1.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AE7869-AC98-12AF-F66E-33F510749905}"/>
              </a:ext>
            </a:extLst>
          </p:cNvPr>
          <p:cNvSpPr>
            <a:spLocks noGrp="1"/>
          </p:cNvSpPr>
          <p:nvPr>
            <p:ph type="body" sz="quarter" idx="10" hasCustomPrompt="1"/>
          </p:nvPr>
        </p:nvSpPr>
        <p:spPr>
          <a:xfrm>
            <a:off x="1735546" y="3238500"/>
            <a:ext cx="6248400" cy="3810000"/>
          </a:xfrm>
        </p:spPr>
        <p:txBody>
          <a:bodyPr>
            <a:noAutofit/>
          </a:bodyPr>
          <a:lstStyle>
            <a:lvl1pPr marL="0" indent="0">
              <a:buNone/>
              <a:defRPr sz="8000"/>
            </a:lvl1pPr>
          </a:lstStyle>
          <a:p>
            <a:pPr lvl="0"/>
            <a:r>
              <a:rPr lang="en-US"/>
              <a:t>Virginia Space Grant Consortium</a:t>
            </a:r>
          </a:p>
        </p:txBody>
      </p:sp>
      <p:grpSp>
        <p:nvGrpSpPr>
          <p:cNvPr id="12" name="Group 2">
            <a:extLst>
              <a:ext uri="{FF2B5EF4-FFF2-40B4-BE49-F238E27FC236}">
                <a16:creationId xmlns:a16="http://schemas.microsoft.com/office/drawing/2014/main" id="{8438274D-8C2B-45A8-9A1C-5E55CC96B6BB}"/>
              </a:ext>
            </a:extLst>
          </p:cNvPr>
          <p:cNvGrpSpPr/>
          <p:nvPr userDrawn="1"/>
        </p:nvGrpSpPr>
        <p:grpSpPr>
          <a:xfrm rot="5400000">
            <a:off x="9854675" y="5888078"/>
            <a:ext cx="3118468" cy="3288349"/>
            <a:chOff x="0" y="0"/>
            <a:chExt cx="770809" cy="812800"/>
          </a:xfrm>
        </p:grpSpPr>
        <p:sp>
          <p:nvSpPr>
            <p:cNvPr id="13" name="Freeform 3">
              <a:extLst>
                <a:ext uri="{FF2B5EF4-FFF2-40B4-BE49-F238E27FC236}">
                  <a16:creationId xmlns:a16="http://schemas.microsoft.com/office/drawing/2014/main" id="{1048E3C1-2687-320F-CDD0-B4DEFF50D41A}"/>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a:ln w="95250">
              <a:solidFill>
                <a:srgbClr val="05CEFF"/>
              </a:solidFill>
            </a:ln>
          </p:spPr>
        </p:sp>
        <p:sp>
          <p:nvSpPr>
            <p:cNvPr id="14" name="TextBox 4">
              <a:extLst>
                <a:ext uri="{FF2B5EF4-FFF2-40B4-BE49-F238E27FC236}">
                  <a16:creationId xmlns:a16="http://schemas.microsoft.com/office/drawing/2014/main" id="{A2996AE8-6082-D8DF-E05B-9C557A8D0D4C}"/>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5">
            <a:extLst>
              <a:ext uri="{FF2B5EF4-FFF2-40B4-BE49-F238E27FC236}">
                <a16:creationId xmlns:a16="http://schemas.microsoft.com/office/drawing/2014/main" id="{4F333DB0-39CA-857A-DCFB-BD05E8212D01}"/>
              </a:ext>
            </a:extLst>
          </p:cNvPr>
          <p:cNvGrpSpPr/>
          <p:nvPr userDrawn="1"/>
        </p:nvGrpSpPr>
        <p:grpSpPr>
          <a:xfrm rot="5400000">
            <a:off x="11050440" y="807727"/>
            <a:ext cx="2576441" cy="2716795"/>
            <a:chOff x="0" y="0"/>
            <a:chExt cx="770809" cy="812800"/>
          </a:xfrm>
        </p:grpSpPr>
        <p:sp>
          <p:nvSpPr>
            <p:cNvPr id="16" name="Freeform 6">
              <a:extLst>
                <a:ext uri="{FF2B5EF4-FFF2-40B4-BE49-F238E27FC236}">
                  <a16:creationId xmlns:a16="http://schemas.microsoft.com/office/drawing/2014/main" id="{58EEAFB9-6E71-BB2A-5AA0-0756FF02F588}"/>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17" name="TextBox 7">
              <a:extLst>
                <a:ext uri="{FF2B5EF4-FFF2-40B4-BE49-F238E27FC236}">
                  <a16:creationId xmlns:a16="http://schemas.microsoft.com/office/drawing/2014/main" id="{CE7471B8-93EC-8656-0839-F99E1CD58D5C}"/>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8">
            <a:extLst>
              <a:ext uri="{FF2B5EF4-FFF2-40B4-BE49-F238E27FC236}">
                <a16:creationId xmlns:a16="http://schemas.microsoft.com/office/drawing/2014/main" id="{055F2FCD-CBAD-F06E-6142-F4CC1A96AC34}"/>
              </a:ext>
            </a:extLst>
          </p:cNvPr>
          <p:cNvGrpSpPr/>
          <p:nvPr userDrawn="1"/>
        </p:nvGrpSpPr>
        <p:grpSpPr>
          <a:xfrm rot="-5400000">
            <a:off x="16418560" y="5907277"/>
            <a:ext cx="1681479" cy="1773080"/>
            <a:chOff x="0" y="0"/>
            <a:chExt cx="770809" cy="812800"/>
          </a:xfrm>
        </p:grpSpPr>
        <p:sp>
          <p:nvSpPr>
            <p:cNvPr id="19" name="Freeform 9">
              <a:extLst>
                <a:ext uri="{FF2B5EF4-FFF2-40B4-BE49-F238E27FC236}">
                  <a16:creationId xmlns:a16="http://schemas.microsoft.com/office/drawing/2014/main" id="{7A4BE59E-A4A4-5902-65C7-5238974B1967}"/>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20" name="TextBox 10">
              <a:extLst>
                <a:ext uri="{FF2B5EF4-FFF2-40B4-BE49-F238E27FC236}">
                  <a16:creationId xmlns:a16="http://schemas.microsoft.com/office/drawing/2014/main" id="{8439C2D7-F8A5-3E8B-D3F1-CB188C180FEB}"/>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11">
            <a:extLst>
              <a:ext uri="{FF2B5EF4-FFF2-40B4-BE49-F238E27FC236}">
                <a16:creationId xmlns:a16="http://schemas.microsoft.com/office/drawing/2014/main" id="{6801A42F-BA72-0822-21D3-462FD9BB8169}"/>
              </a:ext>
            </a:extLst>
          </p:cNvPr>
          <p:cNvGrpSpPr>
            <a:grpSpLocks noChangeAspect="1"/>
          </p:cNvGrpSpPr>
          <p:nvPr userDrawn="1"/>
        </p:nvGrpSpPr>
        <p:grpSpPr>
          <a:xfrm>
            <a:off x="9545543" y="1548475"/>
            <a:ext cx="8303030" cy="7190050"/>
            <a:chOff x="0" y="0"/>
            <a:chExt cx="4282440" cy="3708400"/>
          </a:xfrm>
        </p:grpSpPr>
        <p:sp>
          <p:nvSpPr>
            <p:cNvPr id="22" name="Freeform 12">
              <a:extLst>
                <a:ext uri="{FF2B5EF4-FFF2-40B4-BE49-F238E27FC236}">
                  <a16:creationId xmlns:a16="http://schemas.microsoft.com/office/drawing/2014/main" id="{559AA041-87A6-955E-CBAA-286F271249F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0438" r="-5125"/>
              </a:stretch>
            </a:blipFill>
          </p:spPr>
        </p:sp>
      </p:grpSp>
      <p:grpSp>
        <p:nvGrpSpPr>
          <p:cNvPr id="23" name="Group 13">
            <a:extLst>
              <a:ext uri="{FF2B5EF4-FFF2-40B4-BE49-F238E27FC236}">
                <a16:creationId xmlns:a16="http://schemas.microsoft.com/office/drawing/2014/main" id="{891C6CF1-11C5-4363-2677-ABF6679FE662}"/>
              </a:ext>
            </a:extLst>
          </p:cNvPr>
          <p:cNvGrpSpPr/>
          <p:nvPr userDrawn="1"/>
        </p:nvGrpSpPr>
        <p:grpSpPr>
          <a:xfrm rot="5400000">
            <a:off x="16390789" y="1530446"/>
            <a:ext cx="661917" cy="697975"/>
            <a:chOff x="0" y="0"/>
            <a:chExt cx="770809" cy="812800"/>
          </a:xfrm>
        </p:grpSpPr>
        <p:sp>
          <p:nvSpPr>
            <p:cNvPr id="24" name="Freeform 14">
              <a:extLst>
                <a:ext uri="{FF2B5EF4-FFF2-40B4-BE49-F238E27FC236}">
                  <a16:creationId xmlns:a16="http://schemas.microsoft.com/office/drawing/2014/main" id="{4C4547BC-FB94-4B11-11A6-5CB31A0F09A3}"/>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a:ln w="95250">
              <a:solidFill>
                <a:srgbClr val="05CEFF"/>
              </a:solidFill>
            </a:ln>
          </p:spPr>
        </p:sp>
        <p:sp>
          <p:nvSpPr>
            <p:cNvPr id="25" name="TextBox 15">
              <a:extLst>
                <a:ext uri="{FF2B5EF4-FFF2-40B4-BE49-F238E27FC236}">
                  <a16:creationId xmlns:a16="http://schemas.microsoft.com/office/drawing/2014/main" id="{8422C2FB-289E-6FC0-EA13-8EA89F7FEC91}"/>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16">
            <a:extLst>
              <a:ext uri="{FF2B5EF4-FFF2-40B4-BE49-F238E27FC236}">
                <a16:creationId xmlns:a16="http://schemas.microsoft.com/office/drawing/2014/main" id="{1DC4108B-F2A1-8802-73CE-C89A1AADC2D6}"/>
              </a:ext>
            </a:extLst>
          </p:cNvPr>
          <p:cNvGrpSpPr/>
          <p:nvPr userDrawn="1"/>
        </p:nvGrpSpPr>
        <p:grpSpPr>
          <a:xfrm rot="-5400000">
            <a:off x="16534148" y="8013373"/>
            <a:ext cx="705924" cy="744380"/>
            <a:chOff x="0" y="0"/>
            <a:chExt cx="770809" cy="812800"/>
          </a:xfrm>
        </p:grpSpPr>
        <p:sp>
          <p:nvSpPr>
            <p:cNvPr id="27" name="Freeform 17">
              <a:extLst>
                <a:ext uri="{FF2B5EF4-FFF2-40B4-BE49-F238E27FC236}">
                  <a16:creationId xmlns:a16="http://schemas.microsoft.com/office/drawing/2014/main" id="{BDA774A5-1183-CAFD-FB84-C91FC7A26244}"/>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28" name="TextBox 18">
              <a:extLst>
                <a:ext uri="{FF2B5EF4-FFF2-40B4-BE49-F238E27FC236}">
                  <a16:creationId xmlns:a16="http://schemas.microsoft.com/office/drawing/2014/main" id="{DE35CF22-7D20-EEF7-47A2-0BF73C168AA2}"/>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sp>
        <p:nvSpPr>
          <p:cNvPr id="30" name="Text Placeholder 29">
            <a:extLst>
              <a:ext uri="{FF2B5EF4-FFF2-40B4-BE49-F238E27FC236}">
                <a16:creationId xmlns:a16="http://schemas.microsoft.com/office/drawing/2014/main" id="{51F99F9F-10B4-8972-2F35-E266017ECCC2}"/>
              </a:ext>
            </a:extLst>
          </p:cNvPr>
          <p:cNvSpPr>
            <a:spLocks noGrp="1"/>
          </p:cNvSpPr>
          <p:nvPr>
            <p:ph type="body" sz="quarter" idx="11" hasCustomPrompt="1"/>
          </p:nvPr>
        </p:nvSpPr>
        <p:spPr>
          <a:xfrm>
            <a:off x="1735138" y="7353300"/>
            <a:ext cx="6248400" cy="1066800"/>
          </a:xfrm>
        </p:spPr>
        <p:txBody>
          <a:bodyPr/>
          <a:lstStyle>
            <a:lvl1pPr marL="0" indent="0" algn="ctr">
              <a:buNone/>
              <a:defRPr/>
            </a:lvl1pPr>
          </a:lstStyle>
          <a:p>
            <a:pPr lvl="0"/>
            <a:r>
              <a:rPr lang="en-US"/>
              <a:t>Sub-header</a:t>
            </a:r>
          </a:p>
        </p:txBody>
      </p:sp>
      <p:pic>
        <p:nvPicPr>
          <p:cNvPr id="2" name="Picture 1" descr="A blue triangle with white text&#10;&#10;Description automatically generated">
            <a:extLst>
              <a:ext uri="{FF2B5EF4-FFF2-40B4-BE49-F238E27FC236}">
                <a16:creationId xmlns:a16="http://schemas.microsoft.com/office/drawing/2014/main" id="{D49E9F33-66EF-F5F3-9C6D-39071DB7CD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3" name="Picture 2" descr="A logo with a red and white circle&#10;&#10;Description automatically generated">
            <a:extLst>
              <a:ext uri="{FF2B5EF4-FFF2-40B4-BE49-F238E27FC236}">
                <a16:creationId xmlns:a16="http://schemas.microsoft.com/office/drawing/2014/main" id="{8AEDB416-2CB9-AE79-A5FA-FAC9FA960A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216285-E484-F826-2078-656A7BE635EC}"/>
              </a:ext>
            </a:extLst>
          </p:cNvPr>
          <p:cNvGrpSpPr>
            <a:grpSpLocks noChangeAspect="1"/>
          </p:cNvGrpSpPr>
          <p:nvPr userDrawn="1"/>
        </p:nvGrpSpPr>
        <p:grpSpPr>
          <a:xfrm>
            <a:off x="15133174" y="2005659"/>
            <a:ext cx="2815635" cy="2438213"/>
            <a:chOff x="0" y="0"/>
            <a:chExt cx="4282440" cy="3708400"/>
          </a:xfrm>
        </p:grpSpPr>
        <p:sp>
          <p:nvSpPr>
            <p:cNvPr id="4" name="Freeform 3">
              <a:extLst>
                <a:ext uri="{FF2B5EF4-FFF2-40B4-BE49-F238E27FC236}">
                  <a16:creationId xmlns:a16="http://schemas.microsoft.com/office/drawing/2014/main" id="{C9DCAA3C-BE42-BAA5-0BE3-706E8A8E403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grpSp>
        <p:nvGrpSpPr>
          <p:cNvPr id="5" name="Group 4">
            <a:extLst>
              <a:ext uri="{FF2B5EF4-FFF2-40B4-BE49-F238E27FC236}">
                <a16:creationId xmlns:a16="http://schemas.microsoft.com/office/drawing/2014/main" id="{F126092A-1477-5FA1-FC88-1626E1E87397}"/>
              </a:ext>
            </a:extLst>
          </p:cNvPr>
          <p:cNvGrpSpPr>
            <a:grpSpLocks noChangeAspect="1"/>
          </p:cNvGrpSpPr>
          <p:nvPr userDrawn="1"/>
        </p:nvGrpSpPr>
        <p:grpSpPr>
          <a:xfrm>
            <a:off x="15133174" y="4536192"/>
            <a:ext cx="2815635" cy="2438213"/>
            <a:chOff x="0" y="0"/>
            <a:chExt cx="4282440" cy="3708400"/>
          </a:xfrm>
        </p:grpSpPr>
        <p:sp>
          <p:nvSpPr>
            <p:cNvPr id="6" name="Freeform 5">
              <a:extLst>
                <a:ext uri="{FF2B5EF4-FFF2-40B4-BE49-F238E27FC236}">
                  <a16:creationId xmlns:a16="http://schemas.microsoft.com/office/drawing/2014/main" id="{EFC35DD8-E718-CA09-0B00-0C1749347E7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46" r="-14946"/>
              </a:stretch>
            </a:blipFill>
          </p:spPr>
        </p:sp>
      </p:grpSp>
      <p:grpSp>
        <p:nvGrpSpPr>
          <p:cNvPr id="7" name="Group 6">
            <a:extLst>
              <a:ext uri="{FF2B5EF4-FFF2-40B4-BE49-F238E27FC236}">
                <a16:creationId xmlns:a16="http://schemas.microsoft.com/office/drawing/2014/main" id="{CB86E220-2398-FB1E-DEB5-385F192BE267}"/>
              </a:ext>
            </a:extLst>
          </p:cNvPr>
          <p:cNvGrpSpPr/>
          <p:nvPr userDrawn="1"/>
        </p:nvGrpSpPr>
        <p:grpSpPr>
          <a:xfrm rot="-5400000">
            <a:off x="15317560" y="6903238"/>
            <a:ext cx="2446864" cy="2773837"/>
            <a:chOff x="0" y="0"/>
            <a:chExt cx="756936" cy="858085"/>
          </a:xfrm>
        </p:grpSpPr>
        <p:sp>
          <p:nvSpPr>
            <p:cNvPr id="8" name="Freeform 7">
              <a:extLst>
                <a:ext uri="{FF2B5EF4-FFF2-40B4-BE49-F238E27FC236}">
                  <a16:creationId xmlns:a16="http://schemas.microsoft.com/office/drawing/2014/main" id="{3ADD034B-2BAC-35E3-AB8A-DC27254744B6}"/>
                </a:ext>
              </a:extLst>
            </p:cNvPr>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3605FF"/>
            </a:solidFill>
          </p:spPr>
        </p:sp>
        <p:sp>
          <p:nvSpPr>
            <p:cNvPr id="9" name="TextBox 8">
              <a:extLst>
                <a:ext uri="{FF2B5EF4-FFF2-40B4-BE49-F238E27FC236}">
                  <a16:creationId xmlns:a16="http://schemas.microsoft.com/office/drawing/2014/main" id="{1AB6568A-4137-1164-A81C-2BA7886A7796}"/>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9">
            <a:extLst>
              <a:ext uri="{FF2B5EF4-FFF2-40B4-BE49-F238E27FC236}">
                <a16:creationId xmlns:a16="http://schemas.microsoft.com/office/drawing/2014/main" id="{66A52518-1234-189C-7A44-66FAB3C0BFBD}"/>
              </a:ext>
            </a:extLst>
          </p:cNvPr>
          <p:cNvGrpSpPr/>
          <p:nvPr userDrawn="1"/>
        </p:nvGrpSpPr>
        <p:grpSpPr>
          <a:xfrm rot="-5400000">
            <a:off x="10941334" y="4379672"/>
            <a:ext cx="2441713" cy="2815635"/>
            <a:chOff x="0" y="0"/>
            <a:chExt cx="744130" cy="858085"/>
          </a:xfrm>
        </p:grpSpPr>
        <p:sp>
          <p:nvSpPr>
            <p:cNvPr id="11" name="Freeform 10">
              <a:extLst>
                <a:ext uri="{FF2B5EF4-FFF2-40B4-BE49-F238E27FC236}">
                  <a16:creationId xmlns:a16="http://schemas.microsoft.com/office/drawing/2014/main" id="{480A1865-0253-AEAE-BDA3-838530AFC7A3}"/>
                </a:ext>
              </a:extLst>
            </p:cNvPr>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5CEFF"/>
            </a:solidFill>
          </p:spPr>
        </p:sp>
        <p:sp>
          <p:nvSpPr>
            <p:cNvPr id="12" name="TextBox 11">
              <a:extLst>
                <a:ext uri="{FF2B5EF4-FFF2-40B4-BE49-F238E27FC236}">
                  <a16:creationId xmlns:a16="http://schemas.microsoft.com/office/drawing/2014/main" id="{9420D6C6-9B54-16DB-15A1-14FD6967E9F9}"/>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DDAA62A0-B8AA-B41C-A3F8-E4BEF81FEDEF}"/>
              </a:ext>
            </a:extLst>
          </p:cNvPr>
          <p:cNvGrpSpPr>
            <a:grpSpLocks noChangeAspect="1"/>
          </p:cNvGrpSpPr>
          <p:nvPr userDrawn="1"/>
        </p:nvGrpSpPr>
        <p:grpSpPr>
          <a:xfrm>
            <a:off x="12954223" y="3289361"/>
            <a:ext cx="2815635" cy="2438213"/>
            <a:chOff x="0" y="0"/>
            <a:chExt cx="4282440" cy="3708400"/>
          </a:xfrm>
        </p:grpSpPr>
        <p:sp>
          <p:nvSpPr>
            <p:cNvPr id="14" name="Freeform 13">
              <a:extLst>
                <a:ext uri="{FF2B5EF4-FFF2-40B4-BE49-F238E27FC236}">
                  <a16:creationId xmlns:a16="http://schemas.microsoft.com/office/drawing/2014/main" id="{C0465B5B-AB39-7257-CA03-40659704BAB4}"/>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1487" r="-11487"/>
              </a:stretch>
            </a:blipFill>
          </p:spPr>
        </p:sp>
      </p:grpSp>
      <p:grpSp>
        <p:nvGrpSpPr>
          <p:cNvPr id="15" name="Group 14">
            <a:extLst>
              <a:ext uri="{FF2B5EF4-FFF2-40B4-BE49-F238E27FC236}">
                <a16:creationId xmlns:a16="http://schemas.microsoft.com/office/drawing/2014/main" id="{9DA6A76A-D5BC-C9BF-1223-963E2C206489}"/>
              </a:ext>
            </a:extLst>
          </p:cNvPr>
          <p:cNvGrpSpPr>
            <a:grpSpLocks noChangeAspect="1"/>
          </p:cNvGrpSpPr>
          <p:nvPr userDrawn="1"/>
        </p:nvGrpSpPr>
        <p:grpSpPr>
          <a:xfrm>
            <a:off x="12954223" y="5819894"/>
            <a:ext cx="2815635" cy="2438213"/>
            <a:chOff x="0" y="0"/>
            <a:chExt cx="4282440" cy="3708400"/>
          </a:xfrm>
        </p:grpSpPr>
        <p:sp>
          <p:nvSpPr>
            <p:cNvPr id="16" name="Freeform 15">
              <a:extLst>
                <a:ext uri="{FF2B5EF4-FFF2-40B4-BE49-F238E27FC236}">
                  <a16:creationId xmlns:a16="http://schemas.microsoft.com/office/drawing/2014/main" id="{B4E11BD6-F0BF-EE52-0865-5E9E0F995A0B}"/>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5303" r="-2513"/>
              </a:stretch>
            </a:blipFill>
          </p:spPr>
        </p:sp>
      </p:grpSp>
      <p:grpSp>
        <p:nvGrpSpPr>
          <p:cNvPr id="17" name="Group 16">
            <a:extLst>
              <a:ext uri="{FF2B5EF4-FFF2-40B4-BE49-F238E27FC236}">
                <a16:creationId xmlns:a16="http://schemas.microsoft.com/office/drawing/2014/main" id="{D61D9871-8E33-684B-9486-71E473FC859B}"/>
              </a:ext>
            </a:extLst>
          </p:cNvPr>
          <p:cNvGrpSpPr/>
          <p:nvPr userDrawn="1"/>
        </p:nvGrpSpPr>
        <p:grpSpPr>
          <a:xfrm rot="-5400000">
            <a:off x="13138608" y="8186940"/>
            <a:ext cx="2446864" cy="2773837"/>
            <a:chOff x="0" y="0"/>
            <a:chExt cx="756936" cy="858085"/>
          </a:xfrm>
        </p:grpSpPr>
        <p:sp>
          <p:nvSpPr>
            <p:cNvPr id="18" name="Freeform 17">
              <a:extLst>
                <a:ext uri="{FF2B5EF4-FFF2-40B4-BE49-F238E27FC236}">
                  <a16:creationId xmlns:a16="http://schemas.microsoft.com/office/drawing/2014/main" id="{32B8FBE4-6D7A-004F-0DF7-62C02040115B}"/>
                </a:ext>
              </a:extLst>
            </p:cNvPr>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5CEFF"/>
            </a:solidFill>
          </p:spPr>
        </p:sp>
        <p:sp>
          <p:nvSpPr>
            <p:cNvPr id="19" name="TextBox 18">
              <a:extLst>
                <a:ext uri="{FF2B5EF4-FFF2-40B4-BE49-F238E27FC236}">
                  <a16:creationId xmlns:a16="http://schemas.microsoft.com/office/drawing/2014/main" id="{BC015485-1D49-846A-CF2A-C2DB8D5F66D5}"/>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2">
            <a:extLst>
              <a:ext uri="{FF2B5EF4-FFF2-40B4-BE49-F238E27FC236}">
                <a16:creationId xmlns:a16="http://schemas.microsoft.com/office/drawing/2014/main" id="{BB0A9DEC-7311-FE99-F52E-1D3813F24B41}"/>
              </a:ext>
            </a:extLst>
          </p:cNvPr>
          <p:cNvGrpSpPr>
            <a:grpSpLocks noChangeAspect="1"/>
          </p:cNvGrpSpPr>
          <p:nvPr userDrawn="1"/>
        </p:nvGrpSpPr>
        <p:grpSpPr>
          <a:xfrm>
            <a:off x="10775272" y="7103595"/>
            <a:ext cx="2815635" cy="2438213"/>
            <a:chOff x="0" y="0"/>
            <a:chExt cx="4282440" cy="3708400"/>
          </a:xfrm>
        </p:grpSpPr>
        <p:sp>
          <p:nvSpPr>
            <p:cNvPr id="24" name="Freeform 23">
              <a:extLst>
                <a:ext uri="{FF2B5EF4-FFF2-40B4-BE49-F238E27FC236}">
                  <a16:creationId xmlns:a16="http://schemas.microsoft.com/office/drawing/2014/main" id="{1B6F6EDB-DA8B-52E3-3D35-B0ABBDDC26C8}"/>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883" r="-21824"/>
              </a:stretch>
            </a:blipFill>
          </p:spPr>
        </p:sp>
      </p:grpSp>
      <p:grpSp>
        <p:nvGrpSpPr>
          <p:cNvPr id="25" name="Group 24">
            <a:extLst>
              <a:ext uri="{FF2B5EF4-FFF2-40B4-BE49-F238E27FC236}">
                <a16:creationId xmlns:a16="http://schemas.microsoft.com/office/drawing/2014/main" id="{8A65AB2C-0EB0-D92D-EC54-0B9C2F7D4BD9}"/>
              </a:ext>
            </a:extLst>
          </p:cNvPr>
          <p:cNvGrpSpPr/>
          <p:nvPr userDrawn="1"/>
        </p:nvGrpSpPr>
        <p:grpSpPr>
          <a:xfrm rot="-5400000">
            <a:off x="10959657" y="9470641"/>
            <a:ext cx="2446864" cy="2773837"/>
            <a:chOff x="0" y="0"/>
            <a:chExt cx="756936" cy="858085"/>
          </a:xfrm>
        </p:grpSpPr>
        <p:sp>
          <p:nvSpPr>
            <p:cNvPr id="26" name="Freeform 25">
              <a:extLst>
                <a:ext uri="{FF2B5EF4-FFF2-40B4-BE49-F238E27FC236}">
                  <a16:creationId xmlns:a16="http://schemas.microsoft.com/office/drawing/2014/main" id="{CE675512-CB89-E706-5191-1AC2D81D4DEE}"/>
                </a:ext>
              </a:extLst>
            </p:cNvPr>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3605FF"/>
            </a:solidFill>
          </p:spPr>
        </p:sp>
        <p:sp>
          <p:nvSpPr>
            <p:cNvPr id="27" name="TextBox 26">
              <a:extLst>
                <a:ext uri="{FF2B5EF4-FFF2-40B4-BE49-F238E27FC236}">
                  <a16:creationId xmlns:a16="http://schemas.microsoft.com/office/drawing/2014/main" id="{E9564455-DDA9-CF10-E3DD-C7B01ACA4703}"/>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0">
            <a:extLst>
              <a:ext uri="{FF2B5EF4-FFF2-40B4-BE49-F238E27FC236}">
                <a16:creationId xmlns:a16="http://schemas.microsoft.com/office/drawing/2014/main" id="{67521BF7-074F-0B09-249A-7B2F92A11A2B}"/>
              </a:ext>
            </a:extLst>
          </p:cNvPr>
          <p:cNvGrpSpPr/>
          <p:nvPr userDrawn="1"/>
        </p:nvGrpSpPr>
        <p:grpSpPr>
          <a:xfrm rot="-5400000">
            <a:off x="17462265" y="3075389"/>
            <a:ext cx="2446864" cy="2773837"/>
            <a:chOff x="0" y="0"/>
            <a:chExt cx="756936" cy="858085"/>
          </a:xfrm>
        </p:grpSpPr>
        <p:sp>
          <p:nvSpPr>
            <p:cNvPr id="32" name="Freeform 31">
              <a:extLst>
                <a:ext uri="{FF2B5EF4-FFF2-40B4-BE49-F238E27FC236}">
                  <a16:creationId xmlns:a16="http://schemas.microsoft.com/office/drawing/2014/main" id="{D4047082-8BDC-63F5-5687-763D0D94F532}"/>
                </a:ext>
              </a:extLst>
            </p:cNvPr>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5CEFF"/>
            </a:solidFill>
          </p:spPr>
        </p:sp>
        <p:sp>
          <p:nvSpPr>
            <p:cNvPr id="33" name="TextBox 32">
              <a:extLst>
                <a:ext uri="{FF2B5EF4-FFF2-40B4-BE49-F238E27FC236}">
                  <a16:creationId xmlns:a16="http://schemas.microsoft.com/office/drawing/2014/main" id="{434D7F9D-2A50-5E25-3CB8-36420819FA50}"/>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3">
            <a:extLst>
              <a:ext uri="{FF2B5EF4-FFF2-40B4-BE49-F238E27FC236}">
                <a16:creationId xmlns:a16="http://schemas.microsoft.com/office/drawing/2014/main" id="{8B0DD249-B7F4-B64A-D103-4806DEDB37C6}"/>
              </a:ext>
            </a:extLst>
          </p:cNvPr>
          <p:cNvGrpSpPr/>
          <p:nvPr userDrawn="1"/>
        </p:nvGrpSpPr>
        <p:grpSpPr>
          <a:xfrm rot="-5400000">
            <a:off x="8639026" y="8280956"/>
            <a:ext cx="2483735" cy="2815635"/>
            <a:chOff x="0" y="0"/>
            <a:chExt cx="756936" cy="858085"/>
          </a:xfrm>
        </p:grpSpPr>
        <p:sp>
          <p:nvSpPr>
            <p:cNvPr id="35" name="Freeform 34">
              <a:extLst>
                <a:ext uri="{FF2B5EF4-FFF2-40B4-BE49-F238E27FC236}">
                  <a16:creationId xmlns:a16="http://schemas.microsoft.com/office/drawing/2014/main" id="{F59CB66F-5941-C333-159F-C18240741FCB}"/>
                </a:ext>
              </a:extLst>
            </p:cNvPr>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a:solidFill>
                <a:srgbClr val="05CEFF"/>
              </a:solidFill>
            </a:ln>
          </p:spPr>
        </p:sp>
        <p:sp>
          <p:nvSpPr>
            <p:cNvPr id="36" name="TextBox 35">
              <a:extLst>
                <a:ext uri="{FF2B5EF4-FFF2-40B4-BE49-F238E27FC236}">
                  <a16:creationId xmlns:a16="http://schemas.microsoft.com/office/drawing/2014/main" id="{A8E6B1BE-D977-F06A-90B2-34BD6BAD4DE4}"/>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6">
            <a:extLst>
              <a:ext uri="{FF2B5EF4-FFF2-40B4-BE49-F238E27FC236}">
                <a16:creationId xmlns:a16="http://schemas.microsoft.com/office/drawing/2014/main" id="{C61EBD40-DA15-E049-5242-AACF7E4F61F1}"/>
              </a:ext>
            </a:extLst>
          </p:cNvPr>
          <p:cNvGrpSpPr/>
          <p:nvPr userDrawn="1"/>
        </p:nvGrpSpPr>
        <p:grpSpPr>
          <a:xfrm rot="-5400000">
            <a:off x="6339060" y="9501812"/>
            <a:ext cx="2441713" cy="2815635"/>
            <a:chOff x="0" y="0"/>
            <a:chExt cx="744130" cy="858085"/>
          </a:xfrm>
        </p:grpSpPr>
        <p:sp>
          <p:nvSpPr>
            <p:cNvPr id="38" name="Freeform 37">
              <a:extLst>
                <a:ext uri="{FF2B5EF4-FFF2-40B4-BE49-F238E27FC236}">
                  <a16:creationId xmlns:a16="http://schemas.microsoft.com/office/drawing/2014/main" id="{B29233B9-CA10-ECD2-EC01-3704680C6CDC}"/>
                </a:ext>
              </a:extLst>
            </p:cNvPr>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5CEFF"/>
            </a:solidFill>
          </p:spPr>
        </p:sp>
        <p:sp>
          <p:nvSpPr>
            <p:cNvPr id="39" name="TextBox 38">
              <a:extLst>
                <a:ext uri="{FF2B5EF4-FFF2-40B4-BE49-F238E27FC236}">
                  <a16:creationId xmlns:a16="http://schemas.microsoft.com/office/drawing/2014/main" id="{2F2A9E96-F955-ADB7-8A4D-407A7058B736}"/>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sp>
        <p:nvSpPr>
          <p:cNvPr id="52" name="Title 51">
            <a:extLst>
              <a:ext uri="{FF2B5EF4-FFF2-40B4-BE49-F238E27FC236}">
                <a16:creationId xmlns:a16="http://schemas.microsoft.com/office/drawing/2014/main" id="{67D8BA43-1089-7345-F68A-0BD361E11888}"/>
              </a:ext>
            </a:extLst>
          </p:cNvPr>
          <p:cNvSpPr>
            <a:spLocks noGrp="1"/>
          </p:cNvSpPr>
          <p:nvPr>
            <p:ph type="title"/>
          </p:nvPr>
        </p:nvSpPr>
        <p:spPr/>
        <p:txBody>
          <a:bodyPr/>
          <a:lstStyle/>
          <a:p>
            <a:r>
              <a:rPr lang="en-US"/>
              <a:t>Click to edit Master title style</a:t>
            </a:r>
          </a:p>
        </p:txBody>
      </p:sp>
      <p:pic>
        <p:nvPicPr>
          <p:cNvPr id="2" name="Picture 1" descr="A blue triangle with white text&#10;&#10;Description automatically generated">
            <a:extLst>
              <a:ext uri="{FF2B5EF4-FFF2-40B4-BE49-F238E27FC236}">
                <a16:creationId xmlns:a16="http://schemas.microsoft.com/office/drawing/2014/main" id="{C7B10BC6-4D4B-44D9-20C7-F2E68A57A91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40" name="Picture 39" descr="A logo with a red and white circle&#10;&#10;Description automatically generated">
            <a:extLst>
              <a:ext uri="{FF2B5EF4-FFF2-40B4-BE49-F238E27FC236}">
                <a16:creationId xmlns:a16="http://schemas.microsoft.com/office/drawing/2014/main" id="{300AC1FE-F684-62CD-F849-B44AB54FF6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352014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B3DCB637-D76B-2C38-2C12-81178D06D2ED}"/>
              </a:ext>
            </a:extLst>
          </p:cNvPr>
          <p:cNvGrpSpPr/>
          <p:nvPr userDrawn="1"/>
        </p:nvGrpSpPr>
        <p:grpSpPr>
          <a:xfrm rot="-5400000">
            <a:off x="14115713" y="270681"/>
            <a:ext cx="4061656" cy="4282919"/>
            <a:chOff x="0" y="0"/>
            <a:chExt cx="770809" cy="812800"/>
          </a:xfrm>
        </p:grpSpPr>
        <p:sp>
          <p:nvSpPr>
            <p:cNvPr id="6" name="Freeform 3">
              <a:extLst>
                <a:ext uri="{FF2B5EF4-FFF2-40B4-BE49-F238E27FC236}">
                  <a16:creationId xmlns:a16="http://schemas.microsoft.com/office/drawing/2014/main" id="{750A5FAF-5354-625D-E700-2BA9393FE41B}"/>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7" name="TextBox 4">
              <a:extLst>
                <a:ext uri="{FF2B5EF4-FFF2-40B4-BE49-F238E27FC236}">
                  <a16:creationId xmlns:a16="http://schemas.microsoft.com/office/drawing/2014/main" id="{E92586A5-945F-744F-4685-AC6F1E3BC4E5}"/>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5">
            <a:extLst>
              <a:ext uri="{FF2B5EF4-FFF2-40B4-BE49-F238E27FC236}">
                <a16:creationId xmlns:a16="http://schemas.microsoft.com/office/drawing/2014/main" id="{F489E129-5E5A-7D7A-0EC3-B1F66148D4C4}"/>
              </a:ext>
            </a:extLst>
          </p:cNvPr>
          <p:cNvGrpSpPr>
            <a:grpSpLocks noChangeAspect="1"/>
          </p:cNvGrpSpPr>
          <p:nvPr userDrawn="1"/>
        </p:nvGrpSpPr>
        <p:grpSpPr>
          <a:xfrm>
            <a:off x="8658973" y="949280"/>
            <a:ext cx="9302711" cy="8055728"/>
            <a:chOff x="0" y="0"/>
            <a:chExt cx="4282440" cy="3708400"/>
          </a:xfrm>
        </p:grpSpPr>
        <p:sp>
          <p:nvSpPr>
            <p:cNvPr id="9" name="Freeform 6">
              <a:extLst>
                <a:ext uri="{FF2B5EF4-FFF2-40B4-BE49-F238E27FC236}">
                  <a16:creationId xmlns:a16="http://schemas.microsoft.com/office/drawing/2014/main" id="{F0F3C9E2-9390-823E-44A1-E8FEF1FA9678}"/>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30" r="-7730"/>
              </a:stretch>
            </a:blipFill>
          </p:spPr>
        </p:sp>
      </p:grpSp>
      <p:grpSp>
        <p:nvGrpSpPr>
          <p:cNvPr id="10" name="Group 10">
            <a:extLst>
              <a:ext uri="{FF2B5EF4-FFF2-40B4-BE49-F238E27FC236}">
                <a16:creationId xmlns:a16="http://schemas.microsoft.com/office/drawing/2014/main" id="{FEA60B41-37E1-3501-75A4-C5BA7C9C15D1}"/>
              </a:ext>
            </a:extLst>
          </p:cNvPr>
          <p:cNvGrpSpPr/>
          <p:nvPr userDrawn="1"/>
        </p:nvGrpSpPr>
        <p:grpSpPr>
          <a:xfrm rot="-5400000">
            <a:off x="8200121" y="6284722"/>
            <a:ext cx="3089609" cy="3595181"/>
            <a:chOff x="0" y="0"/>
            <a:chExt cx="698500" cy="812800"/>
          </a:xfrm>
        </p:grpSpPr>
        <p:sp>
          <p:nvSpPr>
            <p:cNvPr id="11" name="Freeform 11">
              <a:extLst>
                <a:ext uri="{FF2B5EF4-FFF2-40B4-BE49-F238E27FC236}">
                  <a16:creationId xmlns:a16="http://schemas.microsoft.com/office/drawing/2014/main" id="{4736E2F4-1C74-E162-BDCD-37B1431F3B74}"/>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95250">
              <a:solidFill>
                <a:srgbClr val="05CEFF"/>
              </a:solidFill>
            </a:ln>
          </p:spPr>
        </p:sp>
        <p:sp>
          <p:nvSpPr>
            <p:cNvPr id="12" name="TextBox 12">
              <a:extLst>
                <a:ext uri="{FF2B5EF4-FFF2-40B4-BE49-F238E27FC236}">
                  <a16:creationId xmlns:a16="http://schemas.microsoft.com/office/drawing/2014/main" id="{086D6994-BEF1-D663-5B76-4097164E19A2}"/>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a:extLst>
              <a:ext uri="{FF2B5EF4-FFF2-40B4-BE49-F238E27FC236}">
                <a16:creationId xmlns:a16="http://schemas.microsoft.com/office/drawing/2014/main" id="{8BFBE006-9B0B-AD24-70CC-FCA7C3ED6498}"/>
              </a:ext>
            </a:extLst>
          </p:cNvPr>
          <p:cNvGrpSpPr/>
          <p:nvPr userDrawn="1"/>
        </p:nvGrpSpPr>
        <p:grpSpPr>
          <a:xfrm rot="-5400000">
            <a:off x="11234416" y="9302233"/>
            <a:ext cx="616202" cy="649770"/>
            <a:chOff x="0" y="0"/>
            <a:chExt cx="770809" cy="812800"/>
          </a:xfrm>
        </p:grpSpPr>
        <p:sp>
          <p:nvSpPr>
            <p:cNvPr id="14" name="Freeform 14">
              <a:extLst>
                <a:ext uri="{FF2B5EF4-FFF2-40B4-BE49-F238E27FC236}">
                  <a16:creationId xmlns:a16="http://schemas.microsoft.com/office/drawing/2014/main" id="{C57436CA-B6D4-447E-523A-2BB29242BF98}"/>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15" name="TextBox 15">
              <a:extLst>
                <a:ext uri="{FF2B5EF4-FFF2-40B4-BE49-F238E27FC236}">
                  <a16:creationId xmlns:a16="http://schemas.microsoft.com/office/drawing/2014/main" id="{662A8DE3-2B18-84D0-F96C-D9A8301C0E9B}"/>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descr="A blue triangle with white text&#10;&#10;Description automatically generated">
            <a:extLst>
              <a:ext uri="{FF2B5EF4-FFF2-40B4-BE49-F238E27FC236}">
                <a16:creationId xmlns:a16="http://schemas.microsoft.com/office/drawing/2014/main" id="{213385E0-3EE7-333F-CC1A-502A899883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3" name="Picture 2" descr="A logo with a red and white circle&#10;&#10;Description automatically generated">
            <a:extLst>
              <a:ext uri="{FF2B5EF4-FFF2-40B4-BE49-F238E27FC236}">
                <a16:creationId xmlns:a16="http://schemas.microsoft.com/office/drawing/2014/main" id="{201B490B-E35A-1D9D-4FCE-FC911F3660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C94CFB90-6C91-8057-8FAB-737A0B0AD090}"/>
              </a:ext>
            </a:extLst>
          </p:cNvPr>
          <p:cNvGrpSpPr>
            <a:grpSpLocks noChangeAspect="1"/>
          </p:cNvGrpSpPr>
          <p:nvPr userDrawn="1"/>
        </p:nvGrpSpPr>
        <p:grpSpPr>
          <a:xfrm>
            <a:off x="304800" y="2705100"/>
            <a:ext cx="7679334" cy="6649957"/>
            <a:chOff x="0" y="0"/>
            <a:chExt cx="4282440" cy="3708400"/>
          </a:xfrm>
        </p:grpSpPr>
        <p:sp>
          <p:nvSpPr>
            <p:cNvPr id="15" name="Freeform 5">
              <a:extLst>
                <a:ext uri="{FF2B5EF4-FFF2-40B4-BE49-F238E27FC236}">
                  <a16:creationId xmlns:a16="http://schemas.microsoft.com/office/drawing/2014/main" id="{22BBC393-86E2-97A0-2602-B97F51B153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14" r="-14914"/>
              </a:stretch>
            </a:blipFill>
          </p:spPr>
        </p:sp>
      </p:grpSp>
      <p:grpSp>
        <p:nvGrpSpPr>
          <p:cNvPr id="16" name="Group 10">
            <a:extLst>
              <a:ext uri="{FF2B5EF4-FFF2-40B4-BE49-F238E27FC236}">
                <a16:creationId xmlns:a16="http://schemas.microsoft.com/office/drawing/2014/main" id="{FBDEA1E8-47C9-00D9-8A46-038BB5C0CACB}"/>
              </a:ext>
            </a:extLst>
          </p:cNvPr>
          <p:cNvGrpSpPr/>
          <p:nvPr userDrawn="1"/>
        </p:nvGrpSpPr>
        <p:grpSpPr>
          <a:xfrm rot="-5400000">
            <a:off x="-1770376" y="-2658866"/>
            <a:ext cx="4974202" cy="5735948"/>
            <a:chOff x="0" y="0"/>
            <a:chExt cx="744130" cy="858085"/>
          </a:xfrm>
        </p:grpSpPr>
        <p:sp>
          <p:nvSpPr>
            <p:cNvPr id="17" name="Freeform 11">
              <a:extLst>
                <a:ext uri="{FF2B5EF4-FFF2-40B4-BE49-F238E27FC236}">
                  <a16:creationId xmlns:a16="http://schemas.microsoft.com/office/drawing/2014/main" id="{A1B7D65C-4DA9-7BAD-9659-2900E22C3016}"/>
                </a:ext>
              </a:extLst>
            </p:cNvPr>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5CEFF"/>
            </a:solidFill>
          </p:spPr>
        </p:sp>
        <p:sp>
          <p:nvSpPr>
            <p:cNvPr id="18" name="TextBox 12">
              <a:extLst>
                <a:ext uri="{FF2B5EF4-FFF2-40B4-BE49-F238E27FC236}">
                  <a16:creationId xmlns:a16="http://schemas.microsoft.com/office/drawing/2014/main" id="{480F4B31-AA7A-830A-C40C-228ADEEB0AB8}"/>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3">
            <a:extLst>
              <a:ext uri="{FF2B5EF4-FFF2-40B4-BE49-F238E27FC236}">
                <a16:creationId xmlns:a16="http://schemas.microsoft.com/office/drawing/2014/main" id="{D594255D-ADB3-E15C-7166-620FF7F342BB}"/>
              </a:ext>
            </a:extLst>
          </p:cNvPr>
          <p:cNvGrpSpPr/>
          <p:nvPr userDrawn="1"/>
        </p:nvGrpSpPr>
        <p:grpSpPr>
          <a:xfrm rot="-5400000">
            <a:off x="7226321" y="7471464"/>
            <a:ext cx="1515627" cy="1718159"/>
            <a:chOff x="0" y="0"/>
            <a:chExt cx="756936" cy="858085"/>
          </a:xfrm>
        </p:grpSpPr>
        <p:sp>
          <p:nvSpPr>
            <p:cNvPr id="20" name="Freeform 14">
              <a:extLst>
                <a:ext uri="{FF2B5EF4-FFF2-40B4-BE49-F238E27FC236}">
                  <a16:creationId xmlns:a16="http://schemas.microsoft.com/office/drawing/2014/main" id="{09F7850B-C3DD-C99C-27DE-661A4C385359}"/>
                </a:ext>
              </a:extLst>
            </p:cNvPr>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a:solidFill>
                <a:srgbClr val="05CEFF"/>
              </a:solidFill>
            </a:ln>
          </p:spPr>
        </p:sp>
        <p:sp>
          <p:nvSpPr>
            <p:cNvPr id="21" name="TextBox 15">
              <a:extLst>
                <a:ext uri="{FF2B5EF4-FFF2-40B4-BE49-F238E27FC236}">
                  <a16:creationId xmlns:a16="http://schemas.microsoft.com/office/drawing/2014/main" id="{4415E02A-C5E5-40F2-9B2E-FB4B4B4E8754}"/>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16">
            <a:extLst>
              <a:ext uri="{FF2B5EF4-FFF2-40B4-BE49-F238E27FC236}">
                <a16:creationId xmlns:a16="http://schemas.microsoft.com/office/drawing/2014/main" id="{4183565D-D61B-A423-14D4-A92D087C7C1E}"/>
              </a:ext>
            </a:extLst>
          </p:cNvPr>
          <p:cNvGrpSpPr/>
          <p:nvPr userDrawn="1"/>
        </p:nvGrpSpPr>
        <p:grpSpPr>
          <a:xfrm rot="-5400000">
            <a:off x="8482492" y="6510932"/>
            <a:ext cx="721442" cy="831924"/>
            <a:chOff x="0" y="0"/>
            <a:chExt cx="744130" cy="858085"/>
          </a:xfrm>
        </p:grpSpPr>
        <p:sp>
          <p:nvSpPr>
            <p:cNvPr id="23" name="Freeform 17">
              <a:extLst>
                <a:ext uri="{FF2B5EF4-FFF2-40B4-BE49-F238E27FC236}">
                  <a16:creationId xmlns:a16="http://schemas.microsoft.com/office/drawing/2014/main" id="{82CBCF3A-C040-4461-8C93-54623A2DDA7A}"/>
                </a:ext>
              </a:extLst>
            </p:cNvPr>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3605FF"/>
            </a:solidFill>
          </p:spPr>
        </p:sp>
        <p:sp>
          <p:nvSpPr>
            <p:cNvPr id="24" name="TextBox 18">
              <a:extLst>
                <a:ext uri="{FF2B5EF4-FFF2-40B4-BE49-F238E27FC236}">
                  <a16:creationId xmlns:a16="http://schemas.microsoft.com/office/drawing/2014/main" id="{FB288A8A-8A5F-1C97-22FD-1E8E1CCF1CB4}"/>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descr="A blue triangle with white text&#10;&#10;Description automatically generated">
            <a:extLst>
              <a:ext uri="{FF2B5EF4-FFF2-40B4-BE49-F238E27FC236}">
                <a16:creationId xmlns:a16="http://schemas.microsoft.com/office/drawing/2014/main" id="{0A96D2B9-8FBA-7D08-D87C-70B46BE370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3" name="Picture 2" descr="A logo with a red and white circle&#10;&#10;Description automatically generated">
            <a:extLst>
              <a:ext uri="{FF2B5EF4-FFF2-40B4-BE49-F238E27FC236}">
                <a16:creationId xmlns:a16="http://schemas.microsoft.com/office/drawing/2014/main" id="{1A0797FE-4BF7-4DE7-EC01-C6FB670594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209843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41" name="Group 2">
            <a:extLst>
              <a:ext uri="{FF2B5EF4-FFF2-40B4-BE49-F238E27FC236}">
                <a16:creationId xmlns:a16="http://schemas.microsoft.com/office/drawing/2014/main" id="{8C5B9E31-9361-47D6-08A0-377C31556704}"/>
              </a:ext>
            </a:extLst>
          </p:cNvPr>
          <p:cNvGrpSpPr>
            <a:grpSpLocks noChangeAspect="1"/>
          </p:cNvGrpSpPr>
          <p:nvPr userDrawn="1"/>
        </p:nvGrpSpPr>
        <p:grpSpPr>
          <a:xfrm>
            <a:off x="1936249" y="894455"/>
            <a:ext cx="3095123" cy="2680237"/>
            <a:chOff x="0" y="0"/>
            <a:chExt cx="4282440" cy="3708400"/>
          </a:xfrm>
        </p:grpSpPr>
        <p:sp>
          <p:nvSpPr>
            <p:cNvPr id="42" name="Freeform 3">
              <a:extLst>
                <a:ext uri="{FF2B5EF4-FFF2-40B4-BE49-F238E27FC236}">
                  <a16:creationId xmlns:a16="http://schemas.microsoft.com/office/drawing/2014/main" id="{0208D2E0-EF6B-8470-6E0C-40A16BD5C88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grpSp>
        <p:nvGrpSpPr>
          <p:cNvPr id="43" name="Group 4">
            <a:extLst>
              <a:ext uri="{FF2B5EF4-FFF2-40B4-BE49-F238E27FC236}">
                <a16:creationId xmlns:a16="http://schemas.microsoft.com/office/drawing/2014/main" id="{C999612A-8AA9-96FC-7852-DB6B46CA0754}"/>
              </a:ext>
            </a:extLst>
          </p:cNvPr>
          <p:cNvGrpSpPr>
            <a:grpSpLocks noChangeAspect="1"/>
          </p:cNvGrpSpPr>
          <p:nvPr userDrawn="1"/>
        </p:nvGrpSpPr>
        <p:grpSpPr>
          <a:xfrm>
            <a:off x="1936249" y="3803382"/>
            <a:ext cx="3095123" cy="2680237"/>
            <a:chOff x="0" y="0"/>
            <a:chExt cx="4282440" cy="3708400"/>
          </a:xfrm>
        </p:grpSpPr>
        <p:sp>
          <p:nvSpPr>
            <p:cNvPr id="44" name="Freeform 5">
              <a:extLst>
                <a:ext uri="{FF2B5EF4-FFF2-40B4-BE49-F238E27FC236}">
                  <a16:creationId xmlns:a16="http://schemas.microsoft.com/office/drawing/2014/main" id="{3AD6C353-B7C0-DF0A-0C7D-6AD754C8D46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32" r="-14932"/>
              </a:stretch>
            </a:blipFill>
          </p:spPr>
        </p:sp>
      </p:grpSp>
      <p:grpSp>
        <p:nvGrpSpPr>
          <p:cNvPr id="45" name="Group 6">
            <a:extLst>
              <a:ext uri="{FF2B5EF4-FFF2-40B4-BE49-F238E27FC236}">
                <a16:creationId xmlns:a16="http://schemas.microsoft.com/office/drawing/2014/main" id="{751225B6-117E-7F11-47EF-F486671E9A3D}"/>
              </a:ext>
            </a:extLst>
          </p:cNvPr>
          <p:cNvGrpSpPr>
            <a:grpSpLocks noChangeAspect="1"/>
          </p:cNvGrpSpPr>
          <p:nvPr userDrawn="1"/>
        </p:nvGrpSpPr>
        <p:grpSpPr>
          <a:xfrm>
            <a:off x="1936249" y="6712308"/>
            <a:ext cx="3095123" cy="2680237"/>
            <a:chOff x="0" y="0"/>
            <a:chExt cx="4282440" cy="3708400"/>
          </a:xfrm>
        </p:grpSpPr>
        <p:sp>
          <p:nvSpPr>
            <p:cNvPr id="46" name="Freeform 7">
              <a:extLst>
                <a:ext uri="{FF2B5EF4-FFF2-40B4-BE49-F238E27FC236}">
                  <a16:creationId xmlns:a16="http://schemas.microsoft.com/office/drawing/2014/main" id="{9B79F2D9-6ED7-4E56-3596-B461A70AEEA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sp>
      </p:grpSp>
      <p:grpSp>
        <p:nvGrpSpPr>
          <p:cNvPr id="47" name="Group 8">
            <a:extLst>
              <a:ext uri="{FF2B5EF4-FFF2-40B4-BE49-F238E27FC236}">
                <a16:creationId xmlns:a16="http://schemas.microsoft.com/office/drawing/2014/main" id="{C5DE9B5E-3974-DC56-7129-602624265E93}"/>
              </a:ext>
            </a:extLst>
          </p:cNvPr>
          <p:cNvGrpSpPr/>
          <p:nvPr userDrawn="1"/>
        </p:nvGrpSpPr>
        <p:grpSpPr>
          <a:xfrm rot="-5400000">
            <a:off x="-469076" y="-964376"/>
            <a:ext cx="2524127" cy="2833625"/>
            <a:chOff x="0" y="0"/>
            <a:chExt cx="765266" cy="859100"/>
          </a:xfrm>
        </p:grpSpPr>
        <p:sp>
          <p:nvSpPr>
            <p:cNvPr id="48" name="Freeform 9">
              <a:extLst>
                <a:ext uri="{FF2B5EF4-FFF2-40B4-BE49-F238E27FC236}">
                  <a16:creationId xmlns:a16="http://schemas.microsoft.com/office/drawing/2014/main" id="{526E21C7-70FF-83D3-9155-DBEF9F688642}"/>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49" name="TextBox 10">
              <a:extLst>
                <a:ext uri="{FF2B5EF4-FFF2-40B4-BE49-F238E27FC236}">
                  <a16:creationId xmlns:a16="http://schemas.microsoft.com/office/drawing/2014/main" id="{FD679286-FD7E-4883-4B05-D45501CFB984}"/>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50" name="Group 11">
            <a:extLst>
              <a:ext uri="{FF2B5EF4-FFF2-40B4-BE49-F238E27FC236}">
                <a16:creationId xmlns:a16="http://schemas.microsoft.com/office/drawing/2014/main" id="{DB168554-6367-3D1C-D73F-583584436E9E}"/>
              </a:ext>
            </a:extLst>
          </p:cNvPr>
          <p:cNvGrpSpPr/>
          <p:nvPr userDrawn="1"/>
        </p:nvGrpSpPr>
        <p:grpSpPr>
          <a:xfrm rot="-5400000">
            <a:off x="-839812" y="8864259"/>
            <a:ext cx="2113338" cy="2228464"/>
            <a:chOff x="0" y="0"/>
            <a:chExt cx="770809" cy="812800"/>
          </a:xfrm>
        </p:grpSpPr>
        <p:sp>
          <p:nvSpPr>
            <p:cNvPr id="51" name="Freeform 12">
              <a:extLst>
                <a:ext uri="{FF2B5EF4-FFF2-40B4-BE49-F238E27FC236}">
                  <a16:creationId xmlns:a16="http://schemas.microsoft.com/office/drawing/2014/main" id="{2C4741D0-5CFB-9465-0887-A44D0163BE3D}"/>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52" name="TextBox 13">
              <a:extLst>
                <a:ext uri="{FF2B5EF4-FFF2-40B4-BE49-F238E27FC236}">
                  <a16:creationId xmlns:a16="http://schemas.microsoft.com/office/drawing/2014/main" id="{5EF8D319-A71C-E745-1F33-4562611CF018}"/>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53" name="Group 14">
            <a:extLst>
              <a:ext uri="{FF2B5EF4-FFF2-40B4-BE49-F238E27FC236}">
                <a16:creationId xmlns:a16="http://schemas.microsoft.com/office/drawing/2014/main" id="{F1D452C8-D79B-8E34-9576-453FA3964E54}"/>
              </a:ext>
            </a:extLst>
          </p:cNvPr>
          <p:cNvGrpSpPr/>
          <p:nvPr userDrawn="1"/>
        </p:nvGrpSpPr>
        <p:grpSpPr>
          <a:xfrm rot="-5400000">
            <a:off x="15715865" y="1276080"/>
            <a:ext cx="1131973" cy="1193638"/>
            <a:chOff x="0" y="0"/>
            <a:chExt cx="770809" cy="812800"/>
          </a:xfrm>
        </p:grpSpPr>
        <p:sp>
          <p:nvSpPr>
            <p:cNvPr id="54" name="Freeform 15">
              <a:extLst>
                <a:ext uri="{FF2B5EF4-FFF2-40B4-BE49-F238E27FC236}">
                  <a16:creationId xmlns:a16="http://schemas.microsoft.com/office/drawing/2014/main" id="{07130270-BD96-35B3-E5C1-CA781C2FE01A}"/>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55" name="TextBox 16">
              <a:extLst>
                <a:ext uri="{FF2B5EF4-FFF2-40B4-BE49-F238E27FC236}">
                  <a16:creationId xmlns:a16="http://schemas.microsoft.com/office/drawing/2014/main" id="{32A3F65F-DC5C-061E-6CDB-17EFDC3522D1}"/>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56" name="Group 17">
            <a:extLst>
              <a:ext uri="{FF2B5EF4-FFF2-40B4-BE49-F238E27FC236}">
                <a16:creationId xmlns:a16="http://schemas.microsoft.com/office/drawing/2014/main" id="{378582DB-7F6F-BE4D-78D6-0FDC29E2D272}"/>
              </a:ext>
            </a:extLst>
          </p:cNvPr>
          <p:cNvGrpSpPr/>
          <p:nvPr userDrawn="1"/>
        </p:nvGrpSpPr>
        <p:grpSpPr>
          <a:xfrm rot="-5400000">
            <a:off x="17192280" y="2351523"/>
            <a:ext cx="609789" cy="684558"/>
            <a:chOff x="0" y="0"/>
            <a:chExt cx="765266" cy="859100"/>
          </a:xfrm>
        </p:grpSpPr>
        <p:sp>
          <p:nvSpPr>
            <p:cNvPr id="57" name="Freeform 18">
              <a:extLst>
                <a:ext uri="{FF2B5EF4-FFF2-40B4-BE49-F238E27FC236}">
                  <a16:creationId xmlns:a16="http://schemas.microsoft.com/office/drawing/2014/main" id="{9E185AA5-F767-13BC-2D9E-5EFED1E85432}"/>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58" name="TextBox 19">
              <a:extLst>
                <a:ext uri="{FF2B5EF4-FFF2-40B4-BE49-F238E27FC236}">
                  <a16:creationId xmlns:a16="http://schemas.microsoft.com/office/drawing/2014/main" id="{C4B1CE4D-3986-7C50-CD0A-E0342BA546BF}"/>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59" name="Group 20">
            <a:extLst>
              <a:ext uri="{FF2B5EF4-FFF2-40B4-BE49-F238E27FC236}">
                <a16:creationId xmlns:a16="http://schemas.microsoft.com/office/drawing/2014/main" id="{E9C0E88E-FF97-FC49-B72B-2687A5494849}"/>
              </a:ext>
            </a:extLst>
          </p:cNvPr>
          <p:cNvGrpSpPr/>
          <p:nvPr userDrawn="1"/>
        </p:nvGrpSpPr>
        <p:grpSpPr>
          <a:xfrm rot="-5400000">
            <a:off x="10549417" y="1722897"/>
            <a:ext cx="606630" cy="639677"/>
            <a:chOff x="0" y="0"/>
            <a:chExt cx="770809" cy="812800"/>
          </a:xfrm>
        </p:grpSpPr>
        <p:sp>
          <p:nvSpPr>
            <p:cNvPr id="60" name="Freeform 21">
              <a:extLst>
                <a:ext uri="{FF2B5EF4-FFF2-40B4-BE49-F238E27FC236}">
                  <a16:creationId xmlns:a16="http://schemas.microsoft.com/office/drawing/2014/main" id="{C9727E5C-D52E-8EB5-CDD6-CF7975038610}"/>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61" name="TextBox 22">
              <a:extLst>
                <a:ext uri="{FF2B5EF4-FFF2-40B4-BE49-F238E27FC236}">
                  <a16:creationId xmlns:a16="http://schemas.microsoft.com/office/drawing/2014/main" id="{83BFBE73-2F0D-3EB2-1E75-F35C46EA306C}"/>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62" name="Group 23">
            <a:extLst>
              <a:ext uri="{FF2B5EF4-FFF2-40B4-BE49-F238E27FC236}">
                <a16:creationId xmlns:a16="http://schemas.microsoft.com/office/drawing/2014/main" id="{6F8EE0B2-18E3-007D-BBBF-CCF994B7DD41}"/>
              </a:ext>
            </a:extLst>
          </p:cNvPr>
          <p:cNvGrpSpPr/>
          <p:nvPr userDrawn="1"/>
        </p:nvGrpSpPr>
        <p:grpSpPr>
          <a:xfrm rot="-5400000">
            <a:off x="9167459" y="8722292"/>
            <a:ext cx="861247" cy="908164"/>
            <a:chOff x="0" y="0"/>
            <a:chExt cx="770809" cy="812800"/>
          </a:xfrm>
        </p:grpSpPr>
        <p:sp>
          <p:nvSpPr>
            <p:cNvPr id="63" name="Freeform 24">
              <a:extLst>
                <a:ext uri="{FF2B5EF4-FFF2-40B4-BE49-F238E27FC236}">
                  <a16:creationId xmlns:a16="http://schemas.microsoft.com/office/drawing/2014/main" id="{4923949A-9004-8B35-8C3B-A1D2F7E30FAB}"/>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64" name="TextBox 25">
              <a:extLst>
                <a:ext uri="{FF2B5EF4-FFF2-40B4-BE49-F238E27FC236}">
                  <a16:creationId xmlns:a16="http://schemas.microsoft.com/office/drawing/2014/main" id="{06FAFE93-A359-56EC-E0C9-44958BCEFECB}"/>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65" name="Group 26">
            <a:extLst>
              <a:ext uri="{FF2B5EF4-FFF2-40B4-BE49-F238E27FC236}">
                <a16:creationId xmlns:a16="http://schemas.microsoft.com/office/drawing/2014/main" id="{4352AFE4-D9B8-77CC-40D9-FA5078955637}"/>
              </a:ext>
            </a:extLst>
          </p:cNvPr>
          <p:cNvGrpSpPr/>
          <p:nvPr userDrawn="1"/>
        </p:nvGrpSpPr>
        <p:grpSpPr>
          <a:xfrm rot="-5400000">
            <a:off x="13160673" y="7512617"/>
            <a:ext cx="1018336" cy="1143200"/>
            <a:chOff x="0" y="0"/>
            <a:chExt cx="765266" cy="859100"/>
          </a:xfrm>
        </p:grpSpPr>
        <p:sp>
          <p:nvSpPr>
            <p:cNvPr id="66" name="Freeform 27">
              <a:extLst>
                <a:ext uri="{FF2B5EF4-FFF2-40B4-BE49-F238E27FC236}">
                  <a16:creationId xmlns:a16="http://schemas.microsoft.com/office/drawing/2014/main" id="{46085300-6F9C-EE52-2BD5-FE12A36A8746}"/>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67" name="TextBox 28">
              <a:extLst>
                <a:ext uri="{FF2B5EF4-FFF2-40B4-BE49-F238E27FC236}">
                  <a16:creationId xmlns:a16="http://schemas.microsoft.com/office/drawing/2014/main" id="{3A8FB21D-096B-26AD-BC6A-DE1AF8647F61}"/>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68" name="Group 29">
            <a:extLst>
              <a:ext uri="{FF2B5EF4-FFF2-40B4-BE49-F238E27FC236}">
                <a16:creationId xmlns:a16="http://schemas.microsoft.com/office/drawing/2014/main" id="{81B0DF7E-0172-A23D-145E-5E16DC302C65}"/>
              </a:ext>
            </a:extLst>
          </p:cNvPr>
          <p:cNvGrpSpPr/>
          <p:nvPr userDrawn="1"/>
        </p:nvGrpSpPr>
        <p:grpSpPr>
          <a:xfrm rot="-5400000">
            <a:off x="16636146" y="6700458"/>
            <a:ext cx="606630" cy="639677"/>
            <a:chOff x="0" y="0"/>
            <a:chExt cx="770809" cy="812800"/>
          </a:xfrm>
        </p:grpSpPr>
        <p:sp>
          <p:nvSpPr>
            <p:cNvPr id="69" name="Freeform 30">
              <a:extLst>
                <a:ext uri="{FF2B5EF4-FFF2-40B4-BE49-F238E27FC236}">
                  <a16:creationId xmlns:a16="http://schemas.microsoft.com/office/drawing/2014/main" id="{63A89E93-A73B-F532-09EE-738FB5CDEFFA}"/>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70" name="TextBox 31">
              <a:extLst>
                <a:ext uri="{FF2B5EF4-FFF2-40B4-BE49-F238E27FC236}">
                  <a16:creationId xmlns:a16="http://schemas.microsoft.com/office/drawing/2014/main" id="{E4EE5447-089D-0DE3-6B62-500D9BC581E8}"/>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sp>
        <p:nvSpPr>
          <p:cNvPr id="71" name="TextBox 32">
            <a:extLst>
              <a:ext uri="{FF2B5EF4-FFF2-40B4-BE49-F238E27FC236}">
                <a16:creationId xmlns:a16="http://schemas.microsoft.com/office/drawing/2014/main" id="{E37F1C58-CF57-72D7-3B84-4EF5BC7D1234}"/>
              </a:ext>
            </a:extLst>
          </p:cNvPr>
          <p:cNvSpPr txBox="1"/>
          <p:nvPr userDrawn="1"/>
        </p:nvSpPr>
        <p:spPr>
          <a:xfrm>
            <a:off x="8937181" y="3169393"/>
            <a:ext cx="8322119" cy="1335302"/>
          </a:xfrm>
          <a:prstGeom prst="rect">
            <a:avLst/>
          </a:prstGeom>
        </p:spPr>
        <p:txBody>
          <a:bodyPr lIns="0" tIns="0" rIns="0" bIns="0" rtlCol="0" anchor="t">
            <a:spAutoFit/>
          </a:bodyPr>
          <a:lstStyle/>
          <a:p>
            <a:pPr algn="ctr">
              <a:lnSpc>
                <a:spcPts val="11899"/>
              </a:lnSpc>
              <a:spcBef>
                <a:spcPct val="0"/>
              </a:spcBef>
            </a:pPr>
            <a:r>
              <a:rPr lang="en-US" sz="8499">
                <a:solidFill>
                  <a:srgbClr val="3605FF"/>
                </a:solidFill>
                <a:latin typeface="Futura"/>
              </a:rPr>
              <a:t>VSGC</a:t>
            </a:r>
          </a:p>
        </p:txBody>
      </p:sp>
      <p:sp>
        <p:nvSpPr>
          <p:cNvPr id="72" name="TextBox 33">
            <a:extLst>
              <a:ext uri="{FF2B5EF4-FFF2-40B4-BE49-F238E27FC236}">
                <a16:creationId xmlns:a16="http://schemas.microsoft.com/office/drawing/2014/main" id="{7CC108F7-0E7F-6713-2EF3-8E5C1B2EB0A9}"/>
              </a:ext>
            </a:extLst>
          </p:cNvPr>
          <p:cNvSpPr txBox="1"/>
          <p:nvPr userDrawn="1"/>
        </p:nvSpPr>
        <p:spPr>
          <a:xfrm>
            <a:off x="9394715" y="4620010"/>
            <a:ext cx="7407052" cy="1099660"/>
          </a:xfrm>
          <a:prstGeom prst="rect">
            <a:avLst/>
          </a:prstGeom>
        </p:spPr>
        <p:txBody>
          <a:bodyPr lIns="0" tIns="0" rIns="0" bIns="0" rtlCol="0" anchor="t">
            <a:spAutoFit/>
          </a:bodyPr>
          <a:lstStyle/>
          <a:p>
            <a:pPr algn="ctr">
              <a:lnSpc>
                <a:spcPts val="9799"/>
              </a:lnSpc>
              <a:spcBef>
                <a:spcPct val="0"/>
              </a:spcBef>
            </a:pPr>
            <a:r>
              <a:rPr lang="en-US" sz="6999">
                <a:solidFill>
                  <a:srgbClr val="05CEFF"/>
                </a:solidFill>
                <a:latin typeface="Futura Bold"/>
              </a:rPr>
              <a:t>Leadership</a:t>
            </a:r>
          </a:p>
        </p:txBody>
      </p:sp>
      <p:sp>
        <p:nvSpPr>
          <p:cNvPr id="73" name="TextBox 34">
            <a:extLst>
              <a:ext uri="{FF2B5EF4-FFF2-40B4-BE49-F238E27FC236}">
                <a16:creationId xmlns:a16="http://schemas.microsoft.com/office/drawing/2014/main" id="{BBEE55C8-D0A9-DF5B-F995-823FDE5924C3}"/>
              </a:ext>
            </a:extLst>
          </p:cNvPr>
          <p:cNvSpPr txBox="1"/>
          <p:nvPr userDrawn="1"/>
        </p:nvSpPr>
        <p:spPr>
          <a:xfrm>
            <a:off x="5658807" y="1796700"/>
            <a:ext cx="3485193" cy="377825"/>
          </a:xfrm>
          <a:prstGeom prst="rect">
            <a:avLst/>
          </a:prstGeom>
        </p:spPr>
        <p:txBody>
          <a:bodyPr lIns="0" tIns="0" rIns="0" bIns="0" rtlCol="0" anchor="t">
            <a:spAutoFit/>
          </a:bodyPr>
          <a:lstStyle/>
          <a:p>
            <a:pPr algn="ctr">
              <a:lnSpc>
                <a:spcPts val="2799"/>
              </a:lnSpc>
              <a:spcBef>
                <a:spcPct val="0"/>
              </a:spcBef>
            </a:pPr>
            <a:r>
              <a:rPr lang="en-US" sz="1999">
                <a:solidFill>
                  <a:srgbClr val="3605FF"/>
                </a:solidFill>
                <a:latin typeface="Futura Bold"/>
              </a:rPr>
              <a:t>Chris Carter</a:t>
            </a:r>
          </a:p>
        </p:txBody>
      </p:sp>
      <p:sp>
        <p:nvSpPr>
          <p:cNvPr id="74" name="TextBox 35">
            <a:extLst>
              <a:ext uri="{FF2B5EF4-FFF2-40B4-BE49-F238E27FC236}">
                <a16:creationId xmlns:a16="http://schemas.microsoft.com/office/drawing/2014/main" id="{FF8968A0-C68A-E7C4-61E8-BBAF22CA73BB}"/>
              </a:ext>
            </a:extLst>
          </p:cNvPr>
          <p:cNvSpPr txBox="1"/>
          <p:nvPr userDrawn="1"/>
        </p:nvSpPr>
        <p:spPr>
          <a:xfrm>
            <a:off x="5658807" y="2159603"/>
            <a:ext cx="3485193" cy="344805"/>
          </a:xfrm>
          <a:prstGeom prst="rect">
            <a:avLst/>
          </a:prstGeom>
        </p:spPr>
        <p:txBody>
          <a:bodyPr lIns="0" tIns="0" rIns="0" bIns="0" rtlCol="0" anchor="t">
            <a:spAutoFit/>
          </a:bodyPr>
          <a:lstStyle/>
          <a:p>
            <a:pPr algn="ctr">
              <a:lnSpc>
                <a:spcPts val="2519"/>
              </a:lnSpc>
              <a:spcBef>
                <a:spcPct val="0"/>
              </a:spcBef>
            </a:pPr>
            <a:r>
              <a:rPr lang="en-US" sz="1799">
                <a:solidFill>
                  <a:srgbClr val="05CEFF"/>
                </a:solidFill>
                <a:latin typeface="Futura"/>
              </a:rPr>
              <a:t>Director</a:t>
            </a:r>
          </a:p>
        </p:txBody>
      </p:sp>
      <p:sp>
        <p:nvSpPr>
          <p:cNvPr id="75" name="TextBox 36">
            <a:extLst>
              <a:ext uri="{FF2B5EF4-FFF2-40B4-BE49-F238E27FC236}">
                <a16:creationId xmlns:a16="http://schemas.microsoft.com/office/drawing/2014/main" id="{FBFE85A2-FFBB-3A9B-6D6B-158FD925A9AF}"/>
              </a:ext>
            </a:extLst>
          </p:cNvPr>
          <p:cNvSpPr txBox="1"/>
          <p:nvPr userDrawn="1"/>
        </p:nvSpPr>
        <p:spPr>
          <a:xfrm>
            <a:off x="5658807" y="4751546"/>
            <a:ext cx="3485193" cy="377825"/>
          </a:xfrm>
          <a:prstGeom prst="rect">
            <a:avLst/>
          </a:prstGeom>
        </p:spPr>
        <p:txBody>
          <a:bodyPr lIns="0" tIns="0" rIns="0" bIns="0" rtlCol="0" anchor="t">
            <a:spAutoFit/>
          </a:bodyPr>
          <a:lstStyle/>
          <a:p>
            <a:pPr algn="ctr">
              <a:lnSpc>
                <a:spcPts val="2799"/>
              </a:lnSpc>
              <a:spcBef>
                <a:spcPct val="0"/>
              </a:spcBef>
            </a:pPr>
            <a:r>
              <a:rPr lang="en-US" sz="1999">
                <a:solidFill>
                  <a:srgbClr val="3605FF"/>
                </a:solidFill>
                <a:latin typeface="Futura Bold"/>
              </a:rPr>
              <a:t>Mary Sandy</a:t>
            </a:r>
          </a:p>
        </p:txBody>
      </p:sp>
      <p:sp>
        <p:nvSpPr>
          <p:cNvPr id="76" name="TextBox 37">
            <a:extLst>
              <a:ext uri="{FF2B5EF4-FFF2-40B4-BE49-F238E27FC236}">
                <a16:creationId xmlns:a16="http://schemas.microsoft.com/office/drawing/2014/main" id="{48F22301-C164-AF69-3635-74AC1AD2188C}"/>
              </a:ext>
            </a:extLst>
          </p:cNvPr>
          <p:cNvSpPr txBox="1"/>
          <p:nvPr userDrawn="1"/>
        </p:nvSpPr>
        <p:spPr>
          <a:xfrm>
            <a:off x="5658807" y="5114449"/>
            <a:ext cx="3485193" cy="344805"/>
          </a:xfrm>
          <a:prstGeom prst="rect">
            <a:avLst/>
          </a:prstGeom>
        </p:spPr>
        <p:txBody>
          <a:bodyPr lIns="0" tIns="0" rIns="0" bIns="0" rtlCol="0" anchor="t">
            <a:spAutoFit/>
          </a:bodyPr>
          <a:lstStyle/>
          <a:p>
            <a:pPr algn="ctr">
              <a:lnSpc>
                <a:spcPts val="2519"/>
              </a:lnSpc>
              <a:spcBef>
                <a:spcPct val="0"/>
              </a:spcBef>
            </a:pPr>
            <a:r>
              <a:rPr lang="en-US" sz="1799">
                <a:solidFill>
                  <a:srgbClr val="05CEFF"/>
                </a:solidFill>
                <a:latin typeface="Futura"/>
              </a:rPr>
              <a:t>Director Emerita</a:t>
            </a:r>
          </a:p>
        </p:txBody>
      </p:sp>
      <p:sp>
        <p:nvSpPr>
          <p:cNvPr id="77" name="TextBox 38">
            <a:extLst>
              <a:ext uri="{FF2B5EF4-FFF2-40B4-BE49-F238E27FC236}">
                <a16:creationId xmlns:a16="http://schemas.microsoft.com/office/drawing/2014/main" id="{C3DBD723-8EBF-82D6-2745-1097D3BEC368}"/>
              </a:ext>
            </a:extLst>
          </p:cNvPr>
          <p:cNvSpPr txBox="1"/>
          <p:nvPr userDrawn="1"/>
        </p:nvSpPr>
        <p:spPr>
          <a:xfrm>
            <a:off x="5658807" y="7706392"/>
            <a:ext cx="3485193" cy="377825"/>
          </a:xfrm>
          <a:prstGeom prst="rect">
            <a:avLst/>
          </a:prstGeom>
        </p:spPr>
        <p:txBody>
          <a:bodyPr lIns="0" tIns="0" rIns="0" bIns="0" rtlCol="0" anchor="t">
            <a:spAutoFit/>
          </a:bodyPr>
          <a:lstStyle/>
          <a:p>
            <a:pPr algn="ctr">
              <a:lnSpc>
                <a:spcPts val="2799"/>
              </a:lnSpc>
              <a:spcBef>
                <a:spcPct val="0"/>
              </a:spcBef>
            </a:pPr>
            <a:r>
              <a:rPr lang="en-US" sz="1999">
                <a:solidFill>
                  <a:srgbClr val="3605FF"/>
                </a:solidFill>
                <a:latin typeface="Futura Bold"/>
              </a:rPr>
              <a:t>Rudo Kashiri</a:t>
            </a:r>
          </a:p>
        </p:txBody>
      </p:sp>
      <p:sp>
        <p:nvSpPr>
          <p:cNvPr id="78" name="TextBox 39">
            <a:extLst>
              <a:ext uri="{FF2B5EF4-FFF2-40B4-BE49-F238E27FC236}">
                <a16:creationId xmlns:a16="http://schemas.microsoft.com/office/drawing/2014/main" id="{3EF20D94-E162-7DBF-5B36-ABF5AB195A15}"/>
              </a:ext>
            </a:extLst>
          </p:cNvPr>
          <p:cNvSpPr txBox="1"/>
          <p:nvPr userDrawn="1"/>
        </p:nvSpPr>
        <p:spPr>
          <a:xfrm>
            <a:off x="5658807" y="8069295"/>
            <a:ext cx="3485193" cy="344805"/>
          </a:xfrm>
          <a:prstGeom prst="rect">
            <a:avLst/>
          </a:prstGeom>
        </p:spPr>
        <p:txBody>
          <a:bodyPr lIns="0" tIns="0" rIns="0" bIns="0" rtlCol="0" anchor="t">
            <a:spAutoFit/>
          </a:bodyPr>
          <a:lstStyle/>
          <a:p>
            <a:pPr algn="ctr">
              <a:lnSpc>
                <a:spcPts val="2519"/>
              </a:lnSpc>
              <a:spcBef>
                <a:spcPct val="0"/>
              </a:spcBef>
            </a:pPr>
            <a:r>
              <a:rPr lang="en-US" sz="1799">
                <a:solidFill>
                  <a:srgbClr val="05CEFF"/>
                </a:solidFill>
                <a:latin typeface="Futura"/>
              </a:rPr>
              <a:t>Education Programs Manager</a:t>
            </a:r>
          </a:p>
        </p:txBody>
      </p:sp>
      <p:pic>
        <p:nvPicPr>
          <p:cNvPr id="2" name="Picture 1" descr="A blue triangle with white text&#10;&#10;Description automatically generated">
            <a:extLst>
              <a:ext uri="{FF2B5EF4-FFF2-40B4-BE49-F238E27FC236}">
                <a16:creationId xmlns:a16="http://schemas.microsoft.com/office/drawing/2014/main" id="{17890435-D594-40BC-4BB2-D61770C6C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3" name="Picture 2" descr="A logo with a red and white circle&#10;&#10;Description automatically generated">
            <a:extLst>
              <a:ext uri="{FF2B5EF4-FFF2-40B4-BE49-F238E27FC236}">
                <a16:creationId xmlns:a16="http://schemas.microsoft.com/office/drawing/2014/main" id="{E1735413-032E-06BB-F0B7-F8CCE1D99A1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247679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AC903D-315C-353D-6B22-CC5C84C0B425}"/>
              </a:ext>
            </a:extLst>
          </p:cNvPr>
          <p:cNvSpPr txBox="1"/>
          <p:nvPr userDrawn="1"/>
        </p:nvSpPr>
        <p:spPr>
          <a:xfrm>
            <a:off x="7244764" y="3732613"/>
            <a:ext cx="4683399" cy="305917"/>
          </a:xfrm>
          <a:prstGeom prst="rect">
            <a:avLst/>
          </a:prstGeom>
        </p:spPr>
        <p:txBody>
          <a:bodyPr lIns="0" tIns="0" rIns="0" bIns="0" rtlCol="0" anchor="t">
            <a:spAutoFit/>
          </a:bodyPr>
          <a:lstStyle/>
          <a:p>
            <a:pPr>
              <a:lnSpc>
                <a:spcPts val="2563"/>
              </a:lnSpc>
              <a:spcBef>
                <a:spcPct val="0"/>
              </a:spcBef>
            </a:pPr>
            <a:r>
              <a:rPr lang="en-US" sz="1831">
                <a:solidFill>
                  <a:srgbClr val="3605FF"/>
                </a:solidFill>
                <a:latin typeface="Open Sans"/>
              </a:rPr>
              <a:t>757-766-5210</a:t>
            </a:r>
          </a:p>
        </p:txBody>
      </p:sp>
      <p:sp>
        <p:nvSpPr>
          <p:cNvPr id="4" name="TextBox 3">
            <a:extLst>
              <a:ext uri="{FF2B5EF4-FFF2-40B4-BE49-F238E27FC236}">
                <a16:creationId xmlns:a16="http://schemas.microsoft.com/office/drawing/2014/main" id="{A91BE6D2-E698-B7A9-0543-2CE7995A5DAA}"/>
              </a:ext>
            </a:extLst>
          </p:cNvPr>
          <p:cNvSpPr txBox="1"/>
          <p:nvPr userDrawn="1"/>
        </p:nvSpPr>
        <p:spPr>
          <a:xfrm>
            <a:off x="7244764" y="6292580"/>
            <a:ext cx="4683399" cy="305917"/>
          </a:xfrm>
          <a:prstGeom prst="rect">
            <a:avLst/>
          </a:prstGeom>
        </p:spPr>
        <p:txBody>
          <a:bodyPr lIns="0" tIns="0" rIns="0" bIns="0" rtlCol="0" anchor="t">
            <a:spAutoFit/>
          </a:bodyPr>
          <a:lstStyle/>
          <a:p>
            <a:pPr>
              <a:lnSpc>
                <a:spcPts val="2563"/>
              </a:lnSpc>
              <a:spcBef>
                <a:spcPct val="0"/>
              </a:spcBef>
            </a:pPr>
            <a:r>
              <a:rPr lang="en-US" sz="1831">
                <a:solidFill>
                  <a:srgbClr val="3605FF"/>
                </a:solidFill>
                <a:latin typeface="Open Sans"/>
              </a:rPr>
              <a:t>vsgc.odu.edu</a:t>
            </a:r>
          </a:p>
        </p:txBody>
      </p:sp>
      <p:sp>
        <p:nvSpPr>
          <p:cNvPr id="5" name="TextBox 4">
            <a:extLst>
              <a:ext uri="{FF2B5EF4-FFF2-40B4-BE49-F238E27FC236}">
                <a16:creationId xmlns:a16="http://schemas.microsoft.com/office/drawing/2014/main" id="{B2317ACB-A93F-CDDA-BD15-DFB507DD2D9D}"/>
              </a:ext>
            </a:extLst>
          </p:cNvPr>
          <p:cNvSpPr txBox="1"/>
          <p:nvPr userDrawn="1"/>
        </p:nvSpPr>
        <p:spPr>
          <a:xfrm>
            <a:off x="6823120" y="7442899"/>
            <a:ext cx="3841188" cy="629767"/>
          </a:xfrm>
          <a:prstGeom prst="rect">
            <a:avLst/>
          </a:prstGeom>
        </p:spPr>
        <p:txBody>
          <a:bodyPr lIns="0" tIns="0" rIns="0" bIns="0" rtlCol="0" anchor="t">
            <a:spAutoFit/>
          </a:bodyPr>
          <a:lstStyle/>
          <a:p>
            <a:pPr>
              <a:lnSpc>
                <a:spcPts val="2563"/>
              </a:lnSpc>
              <a:spcBef>
                <a:spcPct val="0"/>
              </a:spcBef>
            </a:pPr>
            <a:r>
              <a:rPr lang="en-US" sz="1831">
                <a:solidFill>
                  <a:srgbClr val="3605FF"/>
                </a:solidFill>
                <a:latin typeface="Open Sans"/>
              </a:rPr>
              <a:t>600 Butler Farm Road, Suite 2200, Hampton, VA 23666</a:t>
            </a:r>
          </a:p>
        </p:txBody>
      </p:sp>
      <p:grpSp>
        <p:nvGrpSpPr>
          <p:cNvPr id="6" name="Group 5">
            <a:extLst>
              <a:ext uri="{FF2B5EF4-FFF2-40B4-BE49-F238E27FC236}">
                <a16:creationId xmlns:a16="http://schemas.microsoft.com/office/drawing/2014/main" id="{F8D6FB09-483B-9EC4-3A8B-642D07D06927}"/>
              </a:ext>
            </a:extLst>
          </p:cNvPr>
          <p:cNvGrpSpPr>
            <a:grpSpLocks noChangeAspect="1"/>
          </p:cNvGrpSpPr>
          <p:nvPr userDrawn="1"/>
        </p:nvGrpSpPr>
        <p:grpSpPr>
          <a:xfrm>
            <a:off x="266519" y="1973833"/>
            <a:ext cx="7320628" cy="6339334"/>
            <a:chOff x="0" y="0"/>
            <a:chExt cx="4282440" cy="3708400"/>
          </a:xfrm>
        </p:grpSpPr>
        <p:sp>
          <p:nvSpPr>
            <p:cNvPr id="7" name="Freeform 6">
              <a:extLst>
                <a:ext uri="{FF2B5EF4-FFF2-40B4-BE49-F238E27FC236}">
                  <a16:creationId xmlns:a16="http://schemas.microsoft.com/office/drawing/2014/main" id="{94F770E3-52F4-A9F6-6D9E-44446174E93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6973" r="-26973"/>
              </a:stretch>
            </a:blipFill>
          </p:spPr>
        </p:sp>
      </p:grpSp>
      <p:grpSp>
        <p:nvGrpSpPr>
          <p:cNvPr id="8" name="Group 7">
            <a:extLst>
              <a:ext uri="{FF2B5EF4-FFF2-40B4-BE49-F238E27FC236}">
                <a16:creationId xmlns:a16="http://schemas.microsoft.com/office/drawing/2014/main" id="{E2258472-3ED8-7386-655B-EED693A24C08}"/>
              </a:ext>
            </a:extLst>
          </p:cNvPr>
          <p:cNvGrpSpPr/>
          <p:nvPr userDrawn="1"/>
        </p:nvGrpSpPr>
        <p:grpSpPr>
          <a:xfrm rot="-5400000">
            <a:off x="7169710" y="4688024"/>
            <a:ext cx="861247" cy="908164"/>
            <a:chOff x="0" y="0"/>
            <a:chExt cx="770809" cy="812800"/>
          </a:xfrm>
        </p:grpSpPr>
        <p:sp>
          <p:nvSpPr>
            <p:cNvPr id="9" name="Freeform 8">
              <a:extLst>
                <a:ext uri="{FF2B5EF4-FFF2-40B4-BE49-F238E27FC236}">
                  <a16:creationId xmlns:a16="http://schemas.microsoft.com/office/drawing/2014/main" id="{6ED6D9E2-1D72-167D-D0D8-198C994E7E4B}"/>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A6A6A6"/>
            </a:solidFill>
          </p:spPr>
        </p:sp>
        <p:sp>
          <p:nvSpPr>
            <p:cNvPr id="10" name="TextBox 9">
              <a:extLst>
                <a:ext uri="{FF2B5EF4-FFF2-40B4-BE49-F238E27FC236}">
                  <a16:creationId xmlns:a16="http://schemas.microsoft.com/office/drawing/2014/main" id="{6968DDA7-8EBC-22EB-C759-8132C48D5CA0}"/>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0">
            <a:extLst>
              <a:ext uri="{FF2B5EF4-FFF2-40B4-BE49-F238E27FC236}">
                <a16:creationId xmlns:a16="http://schemas.microsoft.com/office/drawing/2014/main" id="{B59A426E-B6A3-3EC1-3EA9-E2FF01044DFC}"/>
              </a:ext>
            </a:extLst>
          </p:cNvPr>
          <p:cNvGrpSpPr/>
          <p:nvPr userDrawn="1"/>
        </p:nvGrpSpPr>
        <p:grpSpPr>
          <a:xfrm rot="-5400000">
            <a:off x="6261546" y="6005744"/>
            <a:ext cx="861247" cy="908164"/>
            <a:chOff x="0" y="0"/>
            <a:chExt cx="770809" cy="812800"/>
          </a:xfrm>
        </p:grpSpPr>
        <p:sp>
          <p:nvSpPr>
            <p:cNvPr id="12" name="Freeform 11">
              <a:extLst>
                <a:ext uri="{FF2B5EF4-FFF2-40B4-BE49-F238E27FC236}">
                  <a16:creationId xmlns:a16="http://schemas.microsoft.com/office/drawing/2014/main" id="{37136F43-4C85-4BE4-48D9-83EC5601FB4B}"/>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A6A6A6"/>
            </a:solidFill>
          </p:spPr>
        </p:sp>
        <p:sp>
          <p:nvSpPr>
            <p:cNvPr id="13" name="TextBox 12">
              <a:extLst>
                <a:ext uri="{FF2B5EF4-FFF2-40B4-BE49-F238E27FC236}">
                  <a16:creationId xmlns:a16="http://schemas.microsoft.com/office/drawing/2014/main" id="{B9E90A3A-244A-FF64-87BA-F3677264ADCE}"/>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3">
            <a:extLst>
              <a:ext uri="{FF2B5EF4-FFF2-40B4-BE49-F238E27FC236}">
                <a16:creationId xmlns:a16="http://schemas.microsoft.com/office/drawing/2014/main" id="{6D710C4B-48E4-A1E0-7BE9-36AEFF2B856F}"/>
              </a:ext>
            </a:extLst>
          </p:cNvPr>
          <p:cNvGrpSpPr/>
          <p:nvPr userDrawn="1"/>
        </p:nvGrpSpPr>
        <p:grpSpPr>
          <a:xfrm rot="-5400000">
            <a:off x="5807464" y="7348864"/>
            <a:ext cx="861247" cy="908164"/>
            <a:chOff x="0" y="0"/>
            <a:chExt cx="770809" cy="812800"/>
          </a:xfrm>
        </p:grpSpPr>
        <p:sp>
          <p:nvSpPr>
            <p:cNvPr id="15" name="Freeform 14">
              <a:extLst>
                <a:ext uri="{FF2B5EF4-FFF2-40B4-BE49-F238E27FC236}">
                  <a16:creationId xmlns:a16="http://schemas.microsoft.com/office/drawing/2014/main" id="{F386A255-856F-F8A1-D9D5-13D8C51CBB2A}"/>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A6A6A6"/>
            </a:solidFill>
          </p:spPr>
        </p:sp>
        <p:sp>
          <p:nvSpPr>
            <p:cNvPr id="16" name="TextBox 15">
              <a:extLst>
                <a:ext uri="{FF2B5EF4-FFF2-40B4-BE49-F238E27FC236}">
                  <a16:creationId xmlns:a16="http://schemas.microsoft.com/office/drawing/2014/main" id="{A6B352EF-6806-30C9-4530-525F7251EECF}"/>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6">
            <a:extLst>
              <a:ext uri="{FF2B5EF4-FFF2-40B4-BE49-F238E27FC236}">
                <a16:creationId xmlns:a16="http://schemas.microsoft.com/office/drawing/2014/main" id="{14791093-6862-445E-D138-3AEE18E19A20}"/>
              </a:ext>
            </a:extLst>
          </p:cNvPr>
          <p:cNvGrpSpPr/>
          <p:nvPr userDrawn="1"/>
        </p:nvGrpSpPr>
        <p:grpSpPr>
          <a:xfrm rot="-5400000">
            <a:off x="6261546" y="3445777"/>
            <a:ext cx="861247" cy="908164"/>
            <a:chOff x="0" y="0"/>
            <a:chExt cx="770809" cy="812800"/>
          </a:xfrm>
        </p:grpSpPr>
        <p:sp>
          <p:nvSpPr>
            <p:cNvPr id="18" name="Freeform 17">
              <a:extLst>
                <a:ext uri="{FF2B5EF4-FFF2-40B4-BE49-F238E27FC236}">
                  <a16:creationId xmlns:a16="http://schemas.microsoft.com/office/drawing/2014/main" id="{8D9B4C2D-56B1-80FD-B87F-B9A463522AA0}"/>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A6A6A6"/>
            </a:solidFill>
          </p:spPr>
        </p:sp>
        <p:sp>
          <p:nvSpPr>
            <p:cNvPr id="19" name="TextBox 18">
              <a:extLst>
                <a:ext uri="{FF2B5EF4-FFF2-40B4-BE49-F238E27FC236}">
                  <a16:creationId xmlns:a16="http://schemas.microsoft.com/office/drawing/2014/main" id="{3B60E929-DBE7-100F-FCF6-08029B510DD8}"/>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19">
            <a:extLst>
              <a:ext uri="{FF2B5EF4-FFF2-40B4-BE49-F238E27FC236}">
                <a16:creationId xmlns:a16="http://schemas.microsoft.com/office/drawing/2014/main" id="{EDA8936C-1014-D1DB-951F-F3CCFC321BB1}"/>
              </a:ext>
            </a:extLst>
          </p:cNvPr>
          <p:cNvSpPr/>
          <p:nvPr userDrawn="1"/>
        </p:nvSpPr>
        <p:spPr>
          <a:xfrm>
            <a:off x="5935334" y="7500193"/>
            <a:ext cx="605507" cy="605507"/>
          </a:xfrm>
          <a:custGeom>
            <a:avLst/>
            <a:gdLst/>
            <a:ahLst/>
            <a:cxnLst/>
            <a:rect l="l" t="t" r="r" b="b"/>
            <a:pathLst>
              <a:path w="605507" h="605507">
                <a:moveTo>
                  <a:pt x="0" y="0"/>
                </a:moveTo>
                <a:lnTo>
                  <a:pt x="605507" y="0"/>
                </a:lnTo>
                <a:lnTo>
                  <a:pt x="605507" y="605506"/>
                </a:lnTo>
                <a:lnTo>
                  <a:pt x="0" y="6055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0">
            <a:extLst>
              <a:ext uri="{FF2B5EF4-FFF2-40B4-BE49-F238E27FC236}">
                <a16:creationId xmlns:a16="http://schemas.microsoft.com/office/drawing/2014/main" id="{44054D77-9AF4-9FBA-CD86-B45E971431B0}"/>
              </a:ext>
            </a:extLst>
          </p:cNvPr>
          <p:cNvSpPr/>
          <p:nvPr userDrawn="1"/>
        </p:nvSpPr>
        <p:spPr>
          <a:xfrm>
            <a:off x="6372670" y="6140327"/>
            <a:ext cx="638998" cy="638998"/>
          </a:xfrm>
          <a:custGeom>
            <a:avLst/>
            <a:gdLst/>
            <a:ahLst/>
            <a:cxnLst/>
            <a:rect l="l" t="t" r="r" b="b"/>
            <a:pathLst>
              <a:path w="638998" h="638998">
                <a:moveTo>
                  <a:pt x="0" y="0"/>
                </a:moveTo>
                <a:lnTo>
                  <a:pt x="638998" y="0"/>
                </a:lnTo>
                <a:lnTo>
                  <a:pt x="638998" y="638998"/>
                </a:lnTo>
                <a:lnTo>
                  <a:pt x="0" y="6389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1">
            <a:extLst>
              <a:ext uri="{FF2B5EF4-FFF2-40B4-BE49-F238E27FC236}">
                <a16:creationId xmlns:a16="http://schemas.microsoft.com/office/drawing/2014/main" id="{13F889A8-0E47-121F-D632-44A44187B447}"/>
              </a:ext>
            </a:extLst>
          </p:cNvPr>
          <p:cNvSpPr/>
          <p:nvPr userDrawn="1"/>
        </p:nvSpPr>
        <p:spPr>
          <a:xfrm>
            <a:off x="7256343" y="4798116"/>
            <a:ext cx="687980" cy="687980"/>
          </a:xfrm>
          <a:custGeom>
            <a:avLst/>
            <a:gdLst/>
            <a:ahLst/>
            <a:cxnLst/>
            <a:rect l="l" t="t" r="r" b="b"/>
            <a:pathLst>
              <a:path w="687980" h="687980">
                <a:moveTo>
                  <a:pt x="0" y="0"/>
                </a:moveTo>
                <a:lnTo>
                  <a:pt x="687980" y="0"/>
                </a:lnTo>
                <a:lnTo>
                  <a:pt x="687980" y="687980"/>
                </a:lnTo>
                <a:lnTo>
                  <a:pt x="0" y="687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2">
            <a:extLst>
              <a:ext uri="{FF2B5EF4-FFF2-40B4-BE49-F238E27FC236}">
                <a16:creationId xmlns:a16="http://schemas.microsoft.com/office/drawing/2014/main" id="{35634562-8357-C374-0142-80A0A7EAA83A}"/>
              </a:ext>
            </a:extLst>
          </p:cNvPr>
          <p:cNvSpPr/>
          <p:nvPr userDrawn="1"/>
        </p:nvSpPr>
        <p:spPr>
          <a:xfrm>
            <a:off x="6372670" y="3580360"/>
            <a:ext cx="638998" cy="638998"/>
          </a:xfrm>
          <a:custGeom>
            <a:avLst/>
            <a:gdLst/>
            <a:ahLst/>
            <a:cxnLst/>
            <a:rect l="l" t="t" r="r" b="b"/>
            <a:pathLst>
              <a:path w="638998" h="638998">
                <a:moveTo>
                  <a:pt x="0" y="0"/>
                </a:moveTo>
                <a:lnTo>
                  <a:pt x="638998" y="0"/>
                </a:lnTo>
                <a:lnTo>
                  <a:pt x="638998" y="638998"/>
                </a:lnTo>
                <a:lnTo>
                  <a:pt x="0" y="6389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3">
            <a:extLst>
              <a:ext uri="{FF2B5EF4-FFF2-40B4-BE49-F238E27FC236}">
                <a16:creationId xmlns:a16="http://schemas.microsoft.com/office/drawing/2014/main" id="{3070F487-E681-F5E1-10EF-0D78AF0AC040}"/>
              </a:ext>
            </a:extLst>
          </p:cNvPr>
          <p:cNvSpPr txBox="1"/>
          <p:nvPr userDrawn="1"/>
        </p:nvSpPr>
        <p:spPr>
          <a:xfrm>
            <a:off x="9681002" y="1291045"/>
            <a:ext cx="7578298" cy="1447800"/>
          </a:xfrm>
          <a:prstGeom prst="rect">
            <a:avLst/>
          </a:prstGeom>
        </p:spPr>
        <p:txBody>
          <a:bodyPr lIns="0" tIns="0" rIns="0" bIns="0" rtlCol="0" anchor="t">
            <a:spAutoFit/>
          </a:bodyPr>
          <a:lstStyle/>
          <a:p>
            <a:pPr algn="r">
              <a:lnSpc>
                <a:spcPts val="10199"/>
              </a:lnSpc>
            </a:pPr>
            <a:r>
              <a:rPr lang="en-US" sz="8499">
                <a:solidFill>
                  <a:srgbClr val="3605FF"/>
                </a:solidFill>
                <a:latin typeface="Futura Bold"/>
              </a:rPr>
              <a:t>Contact Us</a:t>
            </a:r>
          </a:p>
        </p:txBody>
      </p:sp>
      <p:sp>
        <p:nvSpPr>
          <p:cNvPr id="25" name="TextBox 24">
            <a:extLst>
              <a:ext uri="{FF2B5EF4-FFF2-40B4-BE49-F238E27FC236}">
                <a16:creationId xmlns:a16="http://schemas.microsoft.com/office/drawing/2014/main" id="{1EC78F45-56AF-6E28-38E6-2D5E631FCFB5}"/>
              </a:ext>
            </a:extLst>
          </p:cNvPr>
          <p:cNvSpPr txBox="1"/>
          <p:nvPr userDrawn="1"/>
        </p:nvSpPr>
        <p:spPr>
          <a:xfrm>
            <a:off x="8225375" y="4974860"/>
            <a:ext cx="3702787" cy="305917"/>
          </a:xfrm>
          <a:prstGeom prst="rect">
            <a:avLst/>
          </a:prstGeom>
        </p:spPr>
        <p:txBody>
          <a:bodyPr lIns="0" tIns="0" rIns="0" bIns="0" rtlCol="0" anchor="t">
            <a:spAutoFit/>
          </a:bodyPr>
          <a:lstStyle/>
          <a:p>
            <a:pPr>
              <a:lnSpc>
                <a:spcPts val="2563"/>
              </a:lnSpc>
              <a:spcBef>
                <a:spcPct val="0"/>
              </a:spcBef>
            </a:pPr>
            <a:r>
              <a:rPr lang="en-US" sz="1831">
                <a:solidFill>
                  <a:srgbClr val="3605FF"/>
                </a:solidFill>
                <a:latin typeface="Open Sans"/>
              </a:rPr>
              <a:t>vsgc@odu.edu</a:t>
            </a:r>
          </a:p>
        </p:txBody>
      </p:sp>
      <p:grpSp>
        <p:nvGrpSpPr>
          <p:cNvPr id="26" name="Group 26">
            <a:extLst>
              <a:ext uri="{FF2B5EF4-FFF2-40B4-BE49-F238E27FC236}">
                <a16:creationId xmlns:a16="http://schemas.microsoft.com/office/drawing/2014/main" id="{F0E563F9-3068-DD39-B708-2EB2BE2B3471}"/>
              </a:ext>
            </a:extLst>
          </p:cNvPr>
          <p:cNvGrpSpPr/>
          <p:nvPr userDrawn="1"/>
        </p:nvGrpSpPr>
        <p:grpSpPr>
          <a:xfrm rot="-5400000">
            <a:off x="17584628" y="8989797"/>
            <a:ext cx="1406743" cy="1579232"/>
            <a:chOff x="0" y="0"/>
            <a:chExt cx="765266" cy="859100"/>
          </a:xfrm>
        </p:grpSpPr>
        <p:sp>
          <p:nvSpPr>
            <p:cNvPr id="27" name="Freeform 27">
              <a:extLst>
                <a:ext uri="{FF2B5EF4-FFF2-40B4-BE49-F238E27FC236}">
                  <a16:creationId xmlns:a16="http://schemas.microsoft.com/office/drawing/2014/main" id="{14E60B4E-ACE6-3684-2EC1-E99BFFE8BE89}"/>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28" name="TextBox 28">
              <a:extLst>
                <a:ext uri="{FF2B5EF4-FFF2-40B4-BE49-F238E27FC236}">
                  <a16:creationId xmlns:a16="http://schemas.microsoft.com/office/drawing/2014/main" id="{92F4F6BC-F8F3-E243-9604-FF949B925BED}"/>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a:extLst>
              <a:ext uri="{FF2B5EF4-FFF2-40B4-BE49-F238E27FC236}">
                <a16:creationId xmlns:a16="http://schemas.microsoft.com/office/drawing/2014/main" id="{DB35BB9D-F3C8-9DE7-B564-C84B9B66B913}"/>
              </a:ext>
            </a:extLst>
          </p:cNvPr>
          <p:cNvGrpSpPr/>
          <p:nvPr userDrawn="1"/>
        </p:nvGrpSpPr>
        <p:grpSpPr>
          <a:xfrm rot="-5400000">
            <a:off x="1027774" y="8895706"/>
            <a:ext cx="606630" cy="639677"/>
            <a:chOff x="0" y="0"/>
            <a:chExt cx="770809" cy="812800"/>
          </a:xfrm>
        </p:grpSpPr>
        <p:sp>
          <p:nvSpPr>
            <p:cNvPr id="30" name="Freeform 30">
              <a:extLst>
                <a:ext uri="{FF2B5EF4-FFF2-40B4-BE49-F238E27FC236}">
                  <a16:creationId xmlns:a16="http://schemas.microsoft.com/office/drawing/2014/main" id="{688ECF3E-0D1B-F008-28E9-B49C192BBB2B}"/>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31" name="TextBox 31">
              <a:extLst>
                <a:ext uri="{FF2B5EF4-FFF2-40B4-BE49-F238E27FC236}">
                  <a16:creationId xmlns:a16="http://schemas.microsoft.com/office/drawing/2014/main" id="{E0B4306C-2B5E-00BB-193A-4F1432C347B2}"/>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a:extLst>
              <a:ext uri="{FF2B5EF4-FFF2-40B4-BE49-F238E27FC236}">
                <a16:creationId xmlns:a16="http://schemas.microsoft.com/office/drawing/2014/main" id="{94D79EEF-BBF7-3D25-1E95-2780D24FB97F}"/>
              </a:ext>
            </a:extLst>
          </p:cNvPr>
          <p:cNvGrpSpPr/>
          <p:nvPr userDrawn="1"/>
        </p:nvGrpSpPr>
        <p:grpSpPr>
          <a:xfrm rot="-5400000">
            <a:off x="-904355" y="-615084"/>
            <a:ext cx="1406743" cy="1579232"/>
            <a:chOff x="0" y="0"/>
            <a:chExt cx="765266" cy="859100"/>
          </a:xfrm>
        </p:grpSpPr>
        <p:sp>
          <p:nvSpPr>
            <p:cNvPr id="33" name="Freeform 33">
              <a:extLst>
                <a:ext uri="{FF2B5EF4-FFF2-40B4-BE49-F238E27FC236}">
                  <a16:creationId xmlns:a16="http://schemas.microsoft.com/office/drawing/2014/main" id="{6CC6FB7F-A1D2-2313-90E8-D548D51F8093}"/>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34" name="TextBox 34">
              <a:extLst>
                <a:ext uri="{FF2B5EF4-FFF2-40B4-BE49-F238E27FC236}">
                  <a16:creationId xmlns:a16="http://schemas.microsoft.com/office/drawing/2014/main" id="{FEC9506F-72E3-A4D1-6A62-AABAE74DB249}"/>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a:extLst>
              <a:ext uri="{FF2B5EF4-FFF2-40B4-BE49-F238E27FC236}">
                <a16:creationId xmlns:a16="http://schemas.microsoft.com/office/drawing/2014/main" id="{532B0CEB-E93A-E009-7063-98DA69D844F3}"/>
              </a:ext>
            </a:extLst>
          </p:cNvPr>
          <p:cNvGrpSpPr/>
          <p:nvPr userDrawn="1"/>
        </p:nvGrpSpPr>
        <p:grpSpPr>
          <a:xfrm rot="-5400000">
            <a:off x="5160851" y="558065"/>
            <a:ext cx="606630" cy="639677"/>
            <a:chOff x="0" y="0"/>
            <a:chExt cx="770809" cy="812800"/>
          </a:xfrm>
        </p:grpSpPr>
        <p:sp>
          <p:nvSpPr>
            <p:cNvPr id="36" name="Freeform 36">
              <a:extLst>
                <a:ext uri="{FF2B5EF4-FFF2-40B4-BE49-F238E27FC236}">
                  <a16:creationId xmlns:a16="http://schemas.microsoft.com/office/drawing/2014/main" id="{5CE8C3EF-3F29-1001-04B6-F157A61A174A}"/>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37" name="TextBox 37">
              <a:extLst>
                <a:ext uri="{FF2B5EF4-FFF2-40B4-BE49-F238E27FC236}">
                  <a16:creationId xmlns:a16="http://schemas.microsoft.com/office/drawing/2014/main" id="{842504EF-46E1-225A-6B0E-3E26F264B159}"/>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38">
            <a:extLst>
              <a:ext uri="{FF2B5EF4-FFF2-40B4-BE49-F238E27FC236}">
                <a16:creationId xmlns:a16="http://schemas.microsoft.com/office/drawing/2014/main" id="{E104A8F2-559A-22FF-7767-A7384A7895AF}"/>
              </a:ext>
            </a:extLst>
          </p:cNvPr>
          <p:cNvGrpSpPr/>
          <p:nvPr userDrawn="1"/>
        </p:nvGrpSpPr>
        <p:grpSpPr>
          <a:xfrm rot="-5400000">
            <a:off x="9144341" y="1954207"/>
            <a:ext cx="720555" cy="759808"/>
            <a:chOff x="0" y="0"/>
            <a:chExt cx="770809" cy="812800"/>
          </a:xfrm>
        </p:grpSpPr>
        <p:sp>
          <p:nvSpPr>
            <p:cNvPr id="39" name="Freeform 39">
              <a:extLst>
                <a:ext uri="{FF2B5EF4-FFF2-40B4-BE49-F238E27FC236}">
                  <a16:creationId xmlns:a16="http://schemas.microsoft.com/office/drawing/2014/main" id="{8A647FF8-C916-1763-58AE-20D387897FF1}"/>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40" name="TextBox 40">
              <a:extLst>
                <a:ext uri="{FF2B5EF4-FFF2-40B4-BE49-F238E27FC236}">
                  <a16:creationId xmlns:a16="http://schemas.microsoft.com/office/drawing/2014/main" id="{FDFB3425-547C-30A0-3C3B-27A9E0BB521E}"/>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41">
            <a:extLst>
              <a:ext uri="{FF2B5EF4-FFF2-40B4-BE49-F238E27FC236}">
                <a16:creationId xmlns:a16="http://schemas.microsoft.com/office/drawing/2014/main" id="{E8158C98-58CC-25FD-38A1-2E66AB6924D8}"/>
              </a:ext>
            </a:extLst>
          </p:cNvPr>
          <p:cNvGrpSpPr/>
          <p:nvPr userDrawn="1"/>
        </p:nvGrpSpPr>
        <p:grpSpPr>
          <a:xfrm rot="-5400000">
            <a:off x="16009795" y="5357254"/>
            <a:ext cx="1216374" cy="1282637"/>
            <a:chOff x="0" y="0"/>
            <a:chExt cx="770809" cy="812800"/>
          </a:xfrm>
        </p:grpSpPr>
        <p:sp>
          <p:nvSpPr>
            <p:cNvPr id="42" name="Freeform 42">
              <a:extLst>
                <a:ext uri="{FF2B5EF4-FFF2-40B4-BE49-F238E27FC236}">
                  <a16:creationId xmlns:a16="http://schemas.microsoft.com/office/drawing/2014/main" id="{CCB327A6-CB2C-6A90-9F42-42496402D97D}"/>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43" name="TextBox 43">
              <a:extLst>
                <a:ext uri="{FF2B5EF4-FFF2-40B4-BE49-F238E27FC236}">
                  <a16:creationId xmlns:a16="http://schemas.microsoft.com/office/drawing/2014/main" id="{A2F66B04-9645-0C24-A042-A7D3DEF1BEC8}"/>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44" name="Group 44">
            <a:extLst>
              <a:ext uri="{FF2B5EF4-FFF2-40B4-BE49-F238E27FC236}">
                <a16:creationId xmlns:a16="http://schemas.microsoft.com/office/drawing/2014/main" id="{5F50BBD2-DB89-797A-A104-611AEC6A6E91}"/>
              </a:ext>
            </a:extLst>
          </p:cNvPr>
          <p:cNvGrpSpPr/>
          <p:nvPr userDrawn="1"/>
        </p:nvGrpSpPr>
        <p:grpSpPr>
          <a:xfrm rot="-5400000">
            <a:off x="12475387" y="7579585"/>
            <a:ext cx="937300" cy="1052228"/>
            <a:chOff x="0" y="0"/>
            <a:chExt cx="765266" cy="859100"/>
          </a:xfrm>
        </p:grpSpPr>
        <p:sp>
          <p:nvSpPr>
            <p:cNvPr id="45" name="Freeform 45">
              <a:extLst>
                <a:ext uri="{FF2B5EF4-FFF2-40B4-BE49-F238E27FC236}">
                  <a16:creationId xmlns:a16="http://schemas.microsoft.com/office/drawing/2014/main" id="{C54225A1-CAC2-1F5C-5495-A89A95536C58}"/>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46" name="TextBox 46">
              <a:extLst>
                <a:ext uri="{FF2B5EF4-FFF2-40B4-BE49-F238E27FC236}">
                  <a16:creationId xmlns:a16="http://schemas.microsoft.com/office/drawing/2014/main" id="{9923C344-F809-C031-DEE6-A2FEA1468241}"/>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47" name="Group 47">
            <a:extLst>
              <a:ext uri="{FF2B5EF4-FFF2-40B4-BE49-F238E27FC236}">
                <a16:creationId xmlns:a16="http://schemas.microsoft.com/office/drawing/2014/main" id="{B588D2DD-3ED4-5076-B456-47B3CB926994}"/>
              </a:ext>
            </a:extLst>
          </p:cNvPr>
          <p:cNvGrpSpPr/>
          <p:nvPr userDrawn="1"/>
        </p:nvGrpSpPr>
        <p:grpSpPr>
          <a:xfrm rot="-5400000">
            <a:off x="5540047" y="8981670"/>
            <a:ext cx="3432593" cy="3619587"/>
            <a:chOff x="0" y="0"/>
            <a:chExt cx="770809" cy="812800"/>
          </a:xfrm>
        </p:grpSpPr>
        <p:sp>
          <p:nvSpPr>
            <p:cNvPr id="48" name="Freeform 48">
              <a:extLst>
                <a:ext uri="{FF2B5EF4-FFF2-40B4-BE49-F238E27FC236}">
                  <a16:creationId xmlns:a16="http://schemas.microsoft.com/office/drawing/2014/main" id="{598ED959-15F2-B3E1-D49E-033DE14A1C90}"/>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49" name="TextBox 49">
              <a:extLst>
                <a:ext uri="{FF2B5EF4-FFF2-40B4-BE49-F238E27FC236}">
                  <a16:creationId xmlns:a16="http://schemas.microsoft.com/office/drawing/2014/main" id="{51EA5229-2219-190B-D5D9-717F21B1772C}"/>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50" name="Group 50">
            <a:extLst>
              <a:ext uri="{FF2B5EF4-FFF2-40B4-BE49-F238E27FC236}">
                <a16:creationId xmlns:a16="http://schemas.microsoft.com/office/drawing/2014/main" id="{701539ED-9433-A962-F9BA-00FB030A9B52}"/>
              </a:ext>
            </a:extLst>
          </p:cNvPr>
          <p:cNvGrpSpPr/>
          <p:nvPr userDrawn="1"/>
        </p:nvGrpSpPr>
        <p:grpSpPr>
          <a:xfrm rot="-5400000">
            <a:off x="7624459" y="862652"/>
            <a:ext cx="608594" cy="683217"/>
            <a:chOff x="0" y="0"/>
            <a:chExt cx="765266" cy="859100"/>
          </a:xfrm>
        </p:grpSpPr>
        <p:sp>
          <p:nvSpPr>
            <p:cNvPr id="51" name="Freeform 51">
              <a:extLst>
                <a:ext uri="{FF2B5EF4-FFF2-40B4-BE49-F238E27FC236}">
                  <a16:creationId xmlns:a16="http://schemas.microsoft.com/office/drawing/2014/main" id="{0B2394A0-E31F-83A3-D3E7-9E27F594F90F}"/>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52" name="TextBox 52">
              <a:extLst>
                <a:ext uri="{FF2B5EF4-FFF2-40B4-BE49-F238E27FC236}">
                  <a16:creationId xmlns:a16="http://schemas.microsoft.com/office/drawing/2014/main" id="{792FDD9D-AF65-A819-F4EF-E237AB9B3D3D}"/>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53" name="Group 53">
            <a:extLst>
              <a:ext uri="{FF2B5EF4-FFF2-40B4-BE49-F238E27FC236}">
                <a16:creationId xmlns:a16="http://schemas.microsoft.com/office/drawing/2014/main" id="{A7E1AA29-6975-284D-F317-A4AAA86943BF}"/>
              </a:ext>
            </a:extLst>
          </p:cNvPr>
          <p:cNvGrpSpPr/>
          <p:nvPr userDrawn="1"/>
        </p:nvGrpSpPr>
        <p:grpSpPr>
          <a:xfrm rot="-5400000">
            <a:off x="1472121" y="1053022"/>
            <a:ext cx="569759" cy="600797"/>
            <a:chOff x="0" y="0"/>
            <a:chExt cx="770809" cy="812800"/>
          </a:xfrm>
        </p:grpSpPr>
        <p:sp>
          <p:nvSpPr>
            <p:cNvPr id="54" name="Freeform 54">
              <a:extLst>
                <a:ext uri="{FF2B5EF4-FFF2-40B4-BE49-F238E27FC236}">
                  <a16:creationId xmlns:a16="http://schemas.microsoft.com/office/drawing/2014/main" id="{4158ECD4-D884-9208-37D8-40CC15CF6D47}"/>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55" name="TextBox 55">
              <a:extLst>
                <a:ext uri="{FF2B5EF4-FFF2-40B4-BE49-F238E27FC236}">
                  <a16:creationId xmlns:a16="http://schemas.microsoft.com/office/drawing/2014/main" id="{D1CB927D-9055-0E62-52C2-6DA6A2FD061E}"/>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descr="A blue triangle with white text&#10;&#10;Description automatically generated">
            <a:extLst>
              <a:ext uri="{FF2B5EF4-FFF2-40B4-BE49-F238E27FC236}">
                <a16:creationId xmlns:a16="http://schemas.microsoft.com/office/drawing/2014/main" id="{9D8C4F4C-D21D-982F-0DC1-3BBB4C6343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56" name="Picture 55" descr="A logo with a red and white circle&#10;&#10;Description automatically generated">
            <a:extLst>
              <a:ext uri="{FF2B5EF4-FFF2-40B4-BE49-F238E27FC236}">
                <a16:creationId xmlns:a16="http://schemas.microsoft.com/office/drawing/2014/main" id="{D9301CD8-A143-474B-0EE2-322CEA41965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0498" y="219633"/>
            <a:ext cx="2465076" cy="1232538"/>
          </a:xfrm>
          <a:prstGeom prst="rect">
            <a:avLst/>
          </a:prstGeom>
        </p:spPr>
      </p:pic>
    </p:spTree>
    <p:extLst>
      <p:ext uri="{BB962C8B-B14F-4D97-AF65-F5344CB8AC3E}">
        <p14:creationId xmlns:p14="http://schemas.microsoft.com/office/powerpoint/2010/main" val="348362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B8295F2-0DB2-5218-B648-0C263BA5AB99}"/>
              </a:ext>
            </a:extLst>
          </p:cNvPr>
          <p:cNvGraphicFramePr>
            <a:graphicFrameLocks noChangeAspect="1"/>
          </p:cNvGraphicFramePr>
          <p:nvPr userDrawn="1">
            <p:extLst>
              <p:ext uri="{D42A27DB-BD31-4B8C-83A1-F6EECF244321}">
                <p14:modId xmlns:p14="http://schemas.microsoft.com/office/powerpoint/2010/main" val="2067995883"/>
              </p:ext>
            </p:extLst>
          </p:nvPr>
        </p:nvGraphicFramePr>
        <p:xfrm>
          <a:off x="364067" y="204788"/>
          <a:ext cx="17559865" cy="9877424"/>
        </p:xfrm>
        <a:graphic>
          <a:graphicData uri="http://schemas.openxmlformats.org/presentationml/2006/ole">
            <mc:AlternateContent xmlns:mc="http://schemas.openxmlformats.org/markup-compatibility/2006">
              <mc:Choice xmlns:v="urn:schemas-microsoft-com:vml" Requires="v">
                <p:oleObj name="Acrobat Document" r:id="rId2" imgW="13716000" imgH="7715250" progId="AcroExch.Document.DC">
                  <p:embed/>
                </p:oleObj>
              </mc:Choice>
              <mc:Fallback>
                <p:oleObj name="Acrobat Document" r:id="rId2" imgW="13716000" imgH="7715250" progId="AcroExch.Document.DC">
                  <p:embed/>
                  <p:pic>
                    <p:nvPicPr>
                      <p:cNvPr id="3" name="Object 2">
                        <a:extLst>
                          <a:ext uri="{FF2B5EF4-FFF2-40B4-BE49-F238E27FC236}">
                            <a16:creationId xmlns:a16="http://schemas.microsoft.com/office/drawing/2014/main" id="{4B8295F2-0DB2-5218-B648-0C263BA5AB99}"/>
                          </a:ext>
                        </a:extLst>
                      </p:cNvPr>
                      <p:cNvPicPr/>
                      <p:nvPr/>
                    </p:nvPicPr>
                    <p:blipFill>
                      <a:blip r:embed="rId3"/>
                      <a:stretch>
                        <a:fillRect/>
                      </a:stretch>
                    </p:blipFill>
                    <p:spPr>
                      <a:xfrm>
                        <a:off x="364067" y="204788"/>
                        <a:ext cx="17559865" cy="9877424"/>
                      </a:xfrm>
                      <a:prstGeom prst="rect">
                        <a:avLst/>
                      </a:prstGeom>
                    </p:spPr>
                  </p:pic>
                </p:oleObj>
              </mc:Fallback>
            </mc:AlternateContent>
          </a:graphicData>
        </a:graphic>
      </p:graphicFrame>
      <p:pic>
        <p:nvPicPr>
          <p:cNvPr id="2" name="Picture 1" descr="A blue triangle with white text&#10;&#10;Description automatically generated">
            <a:extLst>
              <a:ext uri="{FF2B5EF4-FFF2-40B4-BE49-F238E27FC236}">
                <a16:creationId xmlns:a16="http://schemas.microsoft.com/office/drawing/2014/main" id="{A7162BA4-3AF9-9649-6942-ADF187A68C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4" name="Picture 3" descr="A logo with a red and white circle&#10;&#10;Description automatically generated">
            <a:extLst>
              <a:ext uri="{FF2B5EF4-FFF2-40B4-BE49-F238E27FC236}">
                <a16:creationId xmlns:a16="http://schemas.microsoft.com/office/drawing/2014/main" id="{EB83F698-DB7C-AE33-467E-BA990BFEC4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365001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1893532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3143115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1487521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76106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riangle with white text&#10;&#10;Description automatically generated">
            <a:extLst>
              <a:ext uri="{FF2B5EF4-FFF2-40B4-BE49-F238E27FC236}">
                <a16:creationId xmlns:a16="http://schemas.microsoft.com/office/drawing/2014/main" id="{2D072C4A-5B27-CF4A-EC34-2154EF3A00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7" name="Picture 6" descr="A logo with a red and white circle&#10;&#10;Description automatically generated">
            <a:extLst>
              <a:ext uri="{FF2B5EF4-FFF2-40B4-BE49-F238E27FC236}">
                <a16:creationId xmlns:a16="http://schemas.microsoft.com/office/drawing/2014/main" id="{139CB0B5-2E00-9CB1-B8A1-361B95406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2619458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464523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1729481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1810251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41"/>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2982937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7318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7DFFC-5DD8-480E-93AB-94D694D8890D}"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2224254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181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8568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58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799" y="1790700"/>
            <a:ext cx="7162800" cy="796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058402" y="1790700"/>
            <a:ext cx="7162800" cy="796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riangle with white text&#10;&#10;Description automatically generated">
            <a:extLst>
              <a:ext uri="{FF2B5EF4-FFF2-40B4-BE49-F238E27FC236}">
                <a16:creationId xmlns:a16="http://schemas.microsoft.com/office/drawing/2014/main" id="{CA46BEC5-533A-2D79-BB04-15A99DEFEA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6" name="Picture 5" descr="A logo with a red and white circle&#10;&#10;Description automatically generated">
            <a:extLst>
              <a:ext uri="{FF2B5EF4-FFF2-40B4-BE49-F238E27FC236}">
                <a16:creationId xmlns:a16="http://schemas.microsoft.com/office/drawing/2014/main" id="{AB440A6A-90DC-DCA2-CD26-41E070E31D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3727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071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958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890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712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4006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760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88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598F8-17BB-07B8-D061-7B7E4968FEA2}"/>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E657340D-FF1F-A95B-5962-9BC3E5E8E226}"/>
              </a:ext>
            </a:extLst>
          </p:cNvPr>
          <p:cNvSpPr>
            <a:spLocks noGrp="1"/>
          </p:cNvSpPr>
          <p:nvPr>
            <p:ph type="pic" sz="quarter" idx="10"/>
          </p:nvPr>
        </p:nvSpPr>
        <p:spPr>
          <a:xfrm>
            <a:off x="3771900" y="1866900"/>
            <a:ext cx="10172700" cy="7086600"/>
          </a:xfrm>
        </p:spPr>
        <p:txBody>
          <a:bodyPr/>
          <a:lstStyle/>
          <a:p>
            <a:r>
              <a:rPr lang="en-US"/>
              <a:t>Click icon to add picture</a:t>
            </a:r>
          </a:p>
        </p:txBody>
      </p:sp>
      <p:sp>
        <p:nvSpPr>
          <p:cNvPr id="6" name="Text Placeholder 5">
            <a:extLst>
              <a:ext uri="{FF2B5EF4-FFF2-40B4-BE49-F238E27FC236}">
                <a16:creationId xmlns:a16="http://schemas.microsoft.com/office/drawing/2014/main" id="{6C8EE232-C8D7-7240-A776-161131E47524}"/>
              </a:ext>
            </a:extLst>
          </p:cNvPr>
          <p:cNvSpPr>
            <a:spLocks noGrp="1"/>
          </p:cNvSpPr>
          <p:nvPr>
            <p:ph type="body" sz="quarter" idx="11"/>
          </p:nvPr>
        </p:nvSpPr>
        <p:spPr>
          <a:xfrm>
            <a:off x="4152900" y="9182100"/>
            <a:ext cx="9982200" cy="685800"/>
          </a:xfrm>
        </p:spPr>
        <p:txBody>
          <a:bodyPr/>
          <a:lstStyle>
            <a:lvl1pPr marL="0" indent="0">
              <a:buNone/>
              <a:defRPr/>
            </a:lvl1pPr>
          </a:lstStyle>
          <a:p>
            <a:pPr lvl="0"/>
            <a:r>
              <a:rPr lang="en-US"/>
              <a:t>Click to edit Master text styles</a:t>
            </a:r>
          </a:p>
        </p:txBody>
      </p:sp>
      <p:pic>
        <p:nvPicPr>
          <p:cNvPr id="3" name="Picture 2" descr="A blue triangle with white text&#10;&#10;Description automatically generated">
            <a:extLst>
              <a:ext uri="{FF2B5EF4-FFF2-40B4-BE49-F238E27FC236}">
                <a16:creationId xmlns:a16="http://schemas.microsoft.com/office/drawing/2014/main" id="{506239DD-9350-875D-5907-04AB9CEF2F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5" name="Picture 4" descr="A logo with a red and white circle&#10;&#10;Description automatically generated">
            <a:extLst>
              <a:ext uri="{FF2B5EF4-FFF2-40B4-BE49-F238E27FC236}">
                <a16:creationId xmlns:a16="http://schemas.microsoft.com/office/drawing/2014/main" id="{59F9A138-5607-9D02-908B-9C7B6E550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403779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C9AA-F7B8-7C39-46BE-3C0EBB35AB81}"/>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8081901C-46E2-E6C0-8887-227ECBA385B6}"/>
              </a:ext>
            </a:extLst>
          </p:cNvPr>
          <p:cNvSpPr>
            <a:spLocks noGrp="1"/>
          </p:cNvSpPr>
          <p:nvPr>
            <p:ph type="body" sz="quarter" idx="11"/>
          </p:nvPr>
        </p:nvSpPr>
        <p:spPr>
          <a:xfrm>
            <a:off x="484661" y="1898017"/>
            <a:ext cx="8052886" cy="789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3">
            <a:extLst>
              <a:ext uri="{FF2B5EF4-FFF2-40B4-BE49-F238E27FC236}">
                <a16:creationId xmlns:a16="http://schemas.microsoft.com/office/drawing/2014/main" id="{7EA48B86-8332-B1E8-5FFE-6B10A40C2710}"/>
              </a:ext>
            </a:extLst>
          </p:cNvPr>
          <p:cNvGrpSpPr/>
          <p:nvPr userDrawn="1"/>
        </p:nvGrpSpPr>
        <p:grpSpPr>
          <a:xfrm rot="-5400000">
            <a:off x="9523105" y="6255693"/>
            <a:ext cx="1131000" cy="1192613"/>
            <a:chOff x="0" y="0"/>
            <a:chExt cx="770809" cy="812800"/>
          </a:xfrm>
        </p:grpSpPr>
        <p:sp>
          <p:nvSpPr>
            <p:cNvPr id="12" name="Freeform 4">
              <a:extLst>
                <a:ext uri="{FF2B5EF4-FFF2-40B4-BE49-F238E27FC236}">
                  <a16:creationId xmlns:a16="http://schemas.microsoft.com/office/drawing/2014/main" id="{E292CE50-3B34-C885-B192-CCFC5ECC9E01}"/>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13" name="TextBox 5">
              <a:extLst>
                <a:ext uri="{FF2B5EF4-FFF2-40B4-BE49-F238E27FC236}">
                  <a16:creationId xmlns:a16="http://schemas.microsoft.com/office/drawing/2014/main" id="{CD4EC5EC-7E97-C7CA-69D7-7AFDB9DB4B15}"/>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6">
            <a:extLst>
              <a:ext uri="{FF2B5EF4-FFF2-40B4-BE49-F238E27FC236}">
                <a16:creationId xmlns:a16="http://schemas.microsoft.com/office/drawing/2014/main" id="{63C81956-97C1-CB6D-0C06-B912D54A1C58}"/>
              </a:ext>
            </a:extLst>
          </p:cNvPr>
          <p:cNvGrpSpPr/>
          <p:nvPr userDrawn="1"/>
        </p:nvGrpSpPr>
        <p:grpSpPr>
          <a:xfrm rot="-5400000">
            <a:off x="11663932" y="2231805"/>
            <a:ext cx="1283883" cy="1493973"/>
            <a:chOff x="0" y="0"/>
            <a:chExt cx="698500" cy="812800"/>
          </a:xfrm>
        </p:grpSpPr>
        <p:sp>
          <p:nvSpPr>
            <p:cNvPr id="15" name="Freeform 7">
              <a:extLst>
                <a:ext uri="{FF2B5EF4-FFF2-40B4-BE49-F238E27FC236}">
                  <a16:creationId xmlns:a16="http://schemas.microsoft.com/office/drawing/2014/main" id="{C963D89C-2B29-2CCE-9671-752EE5A401D7}"/>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3605FF"/>
            </a:solidFill>
            <a:ln w="95250">
              <a:solidFill>
                <a:srgbClr val="3605FF"/>
              </a:solidFill>
            </a:ln>
          </p:spPr>
        </p:sp>
        <p:sp>
          <p:nvSpPr>
            <p:cNvPr id="16" name="TextBox 8">
              <a:extLst>
                <a:ext uri="{FF2B5EF4-FFF2-40B4-BE49-F238E27FC236}">
                  <a16:creationId xmlns:a16="http://schemas.microsoft.com/office/drawing/2014/main" id="{85AAE4E2-FADC-BEF2-7DFE-BA7E799DE4C6}"/>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9">
            <a:extLst>
              <a:ext uri="{FF2B5EF4-FFF2-40B4-BE49-F238E27FC236}">
                <a16:creationId xmlns:a16="http://schemas.microsoft.com/office/drawing/2014/main" id="{F17409D0-E0F5-542A-FA95-9EA44C1E4D86}"/>
              </a:ext>
            </a:extLst>
          </p:cNvPr>
          <p:cNvGrpSpPr>
            <a:grpSpLocks noChangeAspect="1"/>
          </p:cNvGrpSpPr>
          <p:nvPr userDrawn="1"/>
        </p:nvGrpSpPr>
        <p:grpSpPr>
          <a:xfrm>
            <a:off x="13362465" y="2184756"/>
            <a:ext cx="2957295" cy="2560884"/>
            <a:chOff x="0" y="0"/>
            <a:chExt cx="4282440" cy="3708400"/>
          </a:xfrm>
        </p:grpSpPr>
        <p:sp>
          <p:nvSpPr>
            <p:cNvPr id="18" name="Freeform 10">
              <a:extLst>
                <a:ext uri="{FF2B5EF4-FFF2-40B4-BE49-F238E27FC236}">
                  <a16:creationId xmlns:a16="http://schemas.microsoft.com/office/drawing/2014/main" id="{93C90655-CC35-048C-9076-02DA149ACBAB}"/>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8508" r="-1385"/>
              </a:stretch>
            </a:blipFill>
          </p:spPr>
        </p:sp>
      </p:grpSp>
      <p:grpSp>
        <p:nvGrpSpPr>
          <p:cNvPr id="19" name="Group 11">
            <a:extLst>
              <a:ext uri="{FF2B5EF4-FFF2-40B4-BE49-F238E27FC236}">
                <a16:creationId xmlns:a16="http://schemas.microsoft.com/office/drawing/2014/main" id="{3BA75774-653E-31E8-9FC0-190DB96A9D59}"/>
              </a:ext>
            </a:extLst>
          </p:cNvPr>
          <p:cNvGrpSpPr/>
          <p:nvPr userDrawn="1"/>
        </p:nvGrpSpPr>
        <p:grpSpPr>
          <a:xfrm rot="-5400000">
            <a:off x="16142609" y="9022813"/>
            <a:ext cx="753280" cy="794315"/>
            <a:chOff x="0" y="0"/>
            <a:chExt cx="770809" cy="812800"/>
          </a:xfrm>
        </p:grpSpPr>
        <p:sp>
          <p:nvSpPr>
            <p:cNvPr id="20" name="Freeform 12">
              <a:extLst>
                <a:ext uri="{FF2B5EF4-FFF2-40B4-BE49-F238E27FC236}">
                  <a16:creationId xmlns:a16="http://schemas.microsoft.com/office/drawing/2014/main" id="{4A8F489C-0E48-A65C-AFEF-3EA62BB4EDDF}"/>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21" name="TextBox 13">
              <a:extLst>
                <a:ext uri="{FF2B5EF4-FFF2-40B4-BE49-F238E27FC236}">
                  <a16:creationId xmlns:a16="http://schemas.microsoft.com/office/drawing/2014/main" id="{B68B998F-540E-7F66-EBA9-EB84B3D8D3BE}"/>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14">
            <a:extLst>
              <a:ext uri="{FF2B5EF4-FFF2-40B4-BE49-F238E27FC236}">
                <a16:creationId xmlns:a16="http://schemas.microsoft.com/office/drawing/2014/main" id="{0DDECB00-97AE-AA01-CBCF-0430EEC73E8C}"/>
              </a:ext>
            </a:extLst>
          </p:cNvPr>
          <p:cNvGrpSpPr>
            <a:grpSpLocks noChangeAspect="1"/>
          </p:cNvGrpSpPr>
          <p:nvPr userDrawn="1"/>
        </p:nvGrpSpPr>
        <p:grpSpPr>
          <a:xfrm>
            <a:off x="12624460" y="4915395"/>
            <a:ext cx="5201859" cy="4504575"/>
            <a:chOff x="0" y="0"/>
            <a:chExt cx="4282440" cy="3708400"/>
          </a:xfrm>
        </p:grpSpPr>
        <p:sp>
          <p:nvSpPr>
            <p:cNvPr id="23" name="Freeform 15">
              <a:extLst>
                <a:ext uri="{FF2B5EF4-FFF2-40B4-BE49-F238E27FC236}">
                  <a16:creationId xmlns:a16="http://schemas.microsoft.com/office/drawing/2014/main" id="{C28848A7-B25D-6C23-9F39-EF5A2571991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9924"/>
              </a:stretch>
            </a:blipFill>
          </p:spPr>
        </p:sp>
      </p:grpSp>
      <p:grpSp>
        <p:nvGrpSpPr>
          <p:cNvPr id="24" name="Group 16">
            <a:extLst>
              <a:ext uri="{FF2B5EF4-FFF2-40B4-BE49-F238E27FC236}">
                <a16:creationId xmlns:a16="http://schemas.microsoft.com/office/drawing/2014/main" id="{F355331D-4E86-A76E-4D40-34681FDA484D}"/>
              </a:ext>
            </a:extLst>
          </p:cNvPr>
          <p:cNvGrpSpPr>
            <a:grpSpLocks noChangeAspect="1"/>
          </p:cNvGrpSpPr>
          <p:nvPr userDrawn="1"/>
        </p:nvGrpSpPr>
        <p:grpSpPr>
          <a:xfrm>
            <a:off x="9103928" y="2978791"/>
            <a:ext cx="4472760" cy="3873208"/>
            <a:chOff x="0" y="0"/>
            <a:chExt cx="4282440" cy="3708400"/>
          </a:xfrm>
        </p:grpSpPr>
        <p:sp>
          <p:nvSpPr>
            <p:cNvPr id="25" name="Freeform 17">
              <a:extLst>
                <a:ext uri="{FF2B5EF4-FFF2-40B4-BE49-F238E27FC236}">
                  <a16:creationId xmlns:a16="http://schemas.microsoft.com/office/drawing/2014/main" id="{62A81DA2-BDC8-398A-2DF4-4A1CA0BE584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9172" r="-17516"/>
              </a:stretch>
            </a:blipFill>
          </p:spPr>
        </p:sp>
      </p:grpSp>
      <p:grpSp>
        <p:nvGrpSpPr>
          <p:cNvPr id="26" name="Group 18">
            <a:extLst>
              <a:ext uri="{FF2B5EF4-FFF2-40B4-BE49-F238E27FC236}">
                <a16:creationId xmlns:a16="http://schemas.microsoft.com/office/drawing/2014/main" id="{0E238DB8-B6EC-0C2C-1B97-460A1F9351D4}"/>
              </a:ext>
            </a:extLst>
          </p:cNvPr>
          <p:cNvGrpSpPr>
            <a:grpSpLocks noChangeAspect="1"/>
          </p:cNvGrpSpPr>
          <p:nvPr userDrawn="1"/>
        </p:nvGrpSpPr>
        <p:grpSpPr>
          <a:xfrm>
            <a:off x="10684912" y="7167683"/>
            <a:ext cx="1939548" cy="1679561"/>
            <a:chOff x="0" y="0"/>
            <a:chExt cx="4282440" cy="3708400"/>
          </a:xfrm>
        </p:grpSpPr>
        <p:sp>
          <p:nvSpPr>
            <p:cNvPr id="27" name="Freeform 19">
              <a:extLst>
                <a:ext uri="{FF2B5EF4-FFF2-40B4-BE49-F238E27FC236}">
                  <a16:creationId xmlns:a16="http://schemas.microsoft.com/office/drawing/2014/main" id="{D852E0F5-2EA6-4539-1438-5C904C1C43E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t="-23476" b="-49742"/>
              </a:stretch>
            </a:blipFill>
          </p:spPr>
        </p:sp>
      </p:grpSp>
      <p:grpSp>
        <p:nvGrpSpPr>
          <p:cNvPr id="28" name="Group 20">
            <a:extLst>
              <a:ext uri="{FF2B5EF4-FFF2-40B4-BE49-F238E27FC236}">
                <a16:creationId xmlns:a16="http://schemas.microsoft.com/office/drawing/2014/main" id="{9A57F297-2AED-BB92-3B79-63C7C099E2EF}"/>
              </a:ext>
            </a:extLst>
          </p:cNvPr>
          <p:cNvGrpSpPr/>
          <p:nvPr userDrawn="1"/>
        </p:nvGrpSpPr>
        <p:grpSpPr>
          <a:xfrm rot="-5400000">
            <a:off x="10704140" y="1812567"/>
            <a:ext cx="705924" cy="744380"/>
            <a:chOff x="0" y="0"/>
            <a:chExt cx="770809" cy="812800"/>
          </a:xfrm>
        </p:grpSpPr>
        <p:sp>
          <p:nvSpPr>
            <p:cNvPr id="29" name="Freeform 21">
              <a:extLst>
                <a:ext uri="{FF2B5EF4-FFF2-40B4-BE49-F238E27FC236}">
                  <a16:creationId xmlns:a16="http://schemas.microsoft.com/office/drawing/2014/main" id="{6B91BA16-557D-F35C-B64F-32B2DC7FED8B}"/>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30" name="TextBox 22">
              <a:extLst>
                <a:ext uri="{FF2B5EF4-FFF2-40B4-BE49-F238E27FC236}">
                  <a16:creationId xmlns:a16="http://schemas.microsoft.com/office/drawing/2014/main" id="{33B1279B-D86E-51A8-2F73-570EF7E3C5AA}"/>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23">
            <a:extLst>
              <a:ext uri="{FF2B5EF4-FFF2-40B4-BE49-F238E27FC236}">
                <a16:creationId xmlns:a16="http://schemas.microsoft.com/office/drawing/2014/main" id="{D8E81031-A745-AC30-490F-5D6A33E955D8}"/>
              </a:ext>
            </a:extLst>
          </p:cNvPr>
          <p:cNvGrpSpPr/>
          <p:nvPr userDrawn="1"/>
        </p:nvGrpSpPr>
        <p:grpSpPr>
          <a:xfrm rot="-5400000">
            <a:off x="16161644" y="3878459"/>
            <a:ext cx="698845" cy="736915"/>
            <a:chOff x="0" y="0"/>
            <a:chExt cx="770809" cy="812800"/>
          </a:xfrm>
        </p:grpSpPr>
        <p:sp>
          <p:nvSpPr>
            <p:cNvPr id="32" name="Freeform 24">
              <a:extLst>
                <a:ext uri="{FF2B5EF4-FFF2-40B4-BE49-F238E27FC236}">
                  <a16:creationId xmlns:a16="http://schemas.microsoft.com/office/drawing/2014/main" id="{2610CE78-AE4C-0938-3EB3-BA60E9095D63}"/>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33" name="TextBox 25">
              <a:extLst>
                <a:ext uri="{FF2B5EF4-FFF2-40B4-BE49-F238E27FC236}">
                  <a16:creationId xmlns:a16="http://schemas.microsoft.com/office/drawing/2014/main" id="{A57AEABF-53AB-0C48-8744-1FAF82CB8CD0}"/>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descr="A blue triangle with white text&#10;&#10;Description automatically generated">
            <a:extLst>
              <a:ext uri="{FF2B5EF4-FFF2-40B4-BE49-F238E27FC236}">
                <a16:creationId xmlns:a16="http://schemas.microsoft.com/office/drawing/2014/main" id="{7606921F-5325-E41F-5580-9D964818D9C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4" name="Picture 3" descr="A logo with a red and white circle&#10;&#10;Description automatically generated">
            <a:extLst>
              <a:ext uri="{FF2B5EF4-FFF2-40B4-BE49-F238E27FC236}">
                <a16:creationId xmlns:a16="http://schemas.microsoft.com/office/drawing/2014/main" id="{59BAAB6A-9525-218C-3D34-8921F90CB0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413619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B231-5EB6-FBD3-4065-A43EDC1D0C1E}"/>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D8FC1E19-5DF3-C037-A8BF-393E33B2887D}"/>
              </a:ext>
            </a:extLst>
          </p:cNvPr>
          <p:cNvSpPr>
            <a:spLocks noGrp="1"/>
          </p:cNvSpPr>
          <p:nvPr>
            <p:ph type="body" sz="quarter" idx="11"/>
          </p:nvPr>
        </p:nvSpPr>
        <p:spPr>
          <a:xfrm>
            <a:off x="476215" y="1833581"/>
            <a:ext cx="7700782" cy="780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2">
            <a:extLst>
              <a:ext uri="{FF2B5EF4-FFF2-40B4-BE49-F238E27FC236}">
                <a16:creationId xmlns:a16="http://schemas.microsoft.com/office/drawing/2014/main" id="{2A99463D-625A-E042-057C-BDC8F46007A3}"/>
              </a:ext>
            </a:extLst>
          </p:cNvPr>
          <p:cNvGrpSpPr/>
          <p:nvPr userDrawn="1"/>
        </p:nvGrpSpPr>
        <p:grpSpPr>
          <a:xfrm rot="-5400000">
            <a:off x="9307066" y="3983922"/>
            <a:ext cx="1993023" cy="2319154"/>
            <a:chOff x="0" y="0"/>
            <a:chExt cx="698500" cy="812800"/>
          </a:xfrm>
        </p:grpSpPr>
        <p:sp>
          <p:nvSpPr>
            <p:cNvPr id="8" name="Freeform 3">
              <a:extLst>
                <a:ext uri="{FF2B5EF4-FFF2-40B4-BE49-F238E27FC236}">
                  <a16:creationId xmlns:a16="http://schemas.microsoft.com/office/drawing/2014/main" id="{41DCBB36-DBFF-C9A7-E051-584FC1688D19}"/>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95250">
              <a:solidFill>
                <a:srgbClr val="05CEFF"/>
              </a:solidFill>
            </a:ln>
          </p:spPr>
        </p:sp>
        <p:sp>
          <p:nvSpPr>
            <p:cNvPr id="9" name="TextBox 4">
              <a:extLst>
                <a:ext uri="{FF2B5EF4-FFF2-40B4-BE49-F238E27FC236}">
                  <a16:creationId xmlns:a16="http://schemas.microsoft.com/office/drawing/2014/main" id="{CDA0782A-B10C-F2D5-04DB-9544E50E2571}"/>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5">
            <a:extLst>
              <a:ext uri="{FF2B5EF4-FFF2-40B4-BE49-F238E27FC236}">
                <a16:creationId xmlns:a16="http://schemas.microsoft.com/office/drawing/2014/main" id="{EF57A305-203B-CB6B-9E7A-D7ECF1365A9F}"/>
              </a:ext>
            </a:extLst>
          </p:cNvPr>
          <p:cNvGrpSpPr>
            <a:grpSpLocks noChangeAspect="1"/>
          </p:cNvGrpSpPr>
          <p:nvPr userDrawn="1"/>
        </p:nvGrpSpPr>
        <p:grpSpPr>
          <a:xfrm>
            <a:off x="8735663" y="4911952"/>
            <a:ext cx="5454985" cy="4723771"/>
            <a:chOff x="0" y="0"/>
            <a:chExt cx="4282440" cy="3708400"/>
          </a:xfrm>
        </p:grpSpPr>
        <p:sp>
          <p:nvSpPr>
            <p:cNvPr id="11" name="Freeform 6">
              <a:extLst>
                <a:ext uri="{FF2B5EF4-FFF2-40B4-BE49-F238E27FC236}">
                  <a16:creationId xmlns:a16="http://schemas.microsoft.com/office/drawing/2014/main" id="{C4A78E76-EE4D-A038-0001-D84FBF56FBF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460"/>
              </a:stretch>
            </a:blipFill>
          </p:spPr>
        </p:sp>
      </p:grpSp>
      <p:grpSp>
        <p:nvGrpSpPr>
          <p:cNvPr id="12" name="Group 7">
            <a:extLst>
              <a:ext uri="{FF2B5EF4-FFF2-40B4-BE49-F238E27FC236}">
                <a16:creationId xmlns:a16="http://schemas.microsoft.com/office/drawing/2014/main" id="{92ECBC5A-F966-4BA8-708B-7C39EAB666F4}"/>
              </a:ext>
            </a:extLst>
          </p:cNvPr>
          <p:cNvGrpSpPr/>
          <p:nvPr userDrawn="1"/>
        </p:nvGrpSpPr>
        <p:grpSpPr>
          <a:xfrm rot="-5474138">
            <a:off x="15137477" y="1751978"/>
            <a:ext cx="1993023" cy="2203278"/>
            <a:chOff x="0" y="0"/>
            <a:chExt cx="698500" cy="772188"/>
          </a:xfrm>
        </p:grpSpPr>
        <p:sp>
          <p:nvSpPr>
            <p:cNvPr id="13" name="Freeform 8">
              <a:extLst>
                <a:ext uri="{FF2B5EF4-FFF2-40B4-BE49-F238E27FC236}">
                  <a16:creationId xmlns:a16="http://schemas.microsoft.com/office/drawing/2014/main" id="{E92212B3-AF19-536D-0E33-93443369B024}"/>
                </a:ext>
              </a:extLst>
            </p:cNvPr>
            <p:cNvSpPr/>
            <p:nvPr/>
          </p:nvSpPr>
          <p:spPr>
            <a:xfrm>
              <a:off x="0" y="0"/>
              <a:ext cx="698500" cy="772188"/>
            </a:xfrm>
            <a:custGeom>
              <a:avLst/>
              <a:gdLst/>
              <a:ahLst/>
              <a:cxnLst/>
              <a:rect l="l" t="t" r="r" b="b"/>
              <a:pathLst>
                <a:path w="698500" h="772188">
                  <a:moveTo>
                    <a:pt x="349250" y="0"/>
                  </a:moveTo>
                  <a:lnTo>
                    <a:pt x="698500" y="203200"/>
                  </a:lnTo>
                  <a:lnTo>
                    <a:pt x="698500" y="568988"/>
                  </a:lnTo>
                  <a:lnTo>
                    <a:pt x="349250" y="772188"/>
                  </a:lnTo>
                  <a:lnTo>
                    <a:pt x="0" y="568988"/>
                  </a:lnTo>
                  <a:lnTo>
                    <a:pt x="0" y="203200"/>
                  </a:lnTo>
                  <a:lnTo>
                    <a:pt x="349250" y="0"/>
                  </a:lnTo>
                  <a:close/>
                </a:path>
              </a:pathLst>
            </a:custGeom>
            <a:solidFill>
              <a:srgbClr val="000000">
                <a:alpha val="0"/>
              </a:srgbClr>
            </a:solidFill>
            <a:ln w="95250">
              <a:solidFill>
                <a:srgbClr val="05CEFF"/>
              </a:solidFill>
            </a:ln>
          </p:spPr>
        </p:sp>
        <p:sp>
          <p:nvSpPr>
            <p:cNvPr id="14" name="TextBox 9">
              <a:extLst>
                <a:ext uri="{FF2B5EF4-FFF2-40B4-BE49-F238E27FC236}">
                  <a16:creationId xmlns:a16="http://schemas.microsoft.com/office/drawing/2014/main" id="{6B4EC5D6-B2B6-8AD2-40BA-0398D9C26AC1}"/>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0">
            <a:extLst>
              <a:ext uri="{FF2B5EF4-FFF2-40B4-BE49-F238E27FC236}">
                <a16:creationId xmlns:a16="http://schemas.microsoft.com/office/drawing/2014/main" id="{D3578D96-FA3B-3ED5-55BC-639C78D8853B}"/>
              </a:ext>
            </a:extLst>
          </p:cNvPr>
          <p:cNvGrpSpPr>
            <a:grpSpLocks noChangeAspect="1"/>
          </p:cNvGrpSpPr>
          <p:nvPr userDrawn="1"/>
        </p:nvGrpSpPr>
        <p:grpSpPr>
          <a:xfrm>
            <a:off x="14121851" y="7484514"/>
            <a:ext cx="2753180" cy="2384130"/>
            <a:chOff x="0" y="0"/>
            <a:chExt cx="4282440" cy="3708400"/>
          </a:xfrm>
        </p:grpSpPr>
        <p:sp>
          <p:nvSpPr>
            <p:cNvPr id="16" name="Freeform 11">
              <a:extLst>
                <a:ext uri="{FF2B5EF4-FFF2-40B4-BE49-F238E27FC236}">
                  <a16:creationId xmlns:a16="http://schemas.microsoft.com/office/drawing/2014/main" id="{6D9703FE-3228-E92A-10B4-0CCAE3733C3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6973" r="-26973"/>
              </a:stretch>
            </a:blipFill>
          </p:spPr>
        </p:sp>
      </p:grpSp>
      <p:grpSp>
        <p:nvGrpSpPr>
          <p:cNvPr id="17" name="Group 12">
            <a:extLst>
              <a:ext uri="{FF2B5EF4-FFF2-40B4-BE49-F238E27FC236}">
                <a16:creationId xmlns:a16="http://schemas.microsoft.com/office/drawing/2014/main" id="{FE672C52-9999-50E3-BB72-1034D6F92663}"/>
              </a:ext>
            </a:extLst>
          </p:cNvPr>
          <p:cNvGrpSpPr/>
          <p:nvPr userDrawn="1"/>
        </p:nvGrpSpPr>
        <p:grpSpPr>
          <a:xfrm rot="-5400000">
            <a:off x="11592058" y="3171021"/>
            <a:ext cx="666333" cy="702632"/>
            <a:chOff x="0" y="0"/>
            <a:chExt cx="770809" cy="812800"/>
          </a:xfrm>
        </p:grpSpPr>
        <p:sp>
          <p:nvSpPr>
            <p:cNvPr id="18" name="Freeform 13">
              <a:extLst>
                <a:ext uri="{FF2B5EF4-FFF2-40B4-BE49-F238E27FC236}">
                  <a16:creationId xmlns:a16="http://schemas.microsoft.com/office/drawing/2014/main" id="{22F95F77-6ADF-B168-415F-6682F9DE863C}"/>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19" name="TextBox 14">
              <a:extLst>
                <a:ext uri="{FF2B5EF4-FFF2-40B4-BE49-F238E27FC236}">
                  <a16:creationId xmlns:a16="http://schemas.microsoft.com/office/drawing/2014/main" id="{B263D042-8218-BE6C-0015-0E0EA65070B9}"/>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15">
            <a:extLst>
              <a:ext uri="{FF2B5EF4-FFF2-40B4-BE49-F238E27FC236}">
                <a16:creationId xmlns:a16="http://schemas.microsoft.com/office/drawing/2014/main" id="{0F30F5B0-C6D6-C3BF-889C-E39E483B3E61}"/>
              </a:ext>
            </a:extLst>
          </p:cNvPr>
          <p:cNvGrpSpPr/>
          <p:nvPr userDrawn="1"/>
        </p:nvGrpSpPr>
        <p:grpSpPr>
          <a:xfrm rot="-5400000">
            <a:off x="15704584" y="4994719"/>
            <a:ext cx="1818425" cy="2115985"/>
            <a:chOff x="0" y="0"/>
            <a:chExt cx="698500" cy="812800"/>
          </a:xfrm>
        </p:grpSpPr>
        <p:sp>
          <p:nvSpPr>
            <p:cNvPr id="21" name="Freeform 16">
              <a:extLst>
                <a:ext uri="{FF2B5EF4-FFF2-40B4-BE49-F238E27FC236}">
                  <a16:creationId xmlns:a16="http://schemas.microsoft.com/office/drawing/2014/main" id="{BDE8A731-A0B8-95E8-1E8A-F50CF8AFCB96}"/>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3605FF"/>
            </a:solidFill>
          </p:spPr>
        </p:sp>
        <p:sp>
          <p:nvSpPr>
            <p:cNvPr id="22" name="TextBox 17">
              <a:extLst>
                <a:ext uri="{FF2B5EF4-FFF2-40B4-BE49-F238E27FC236}">
                  <a16:creationId xmlns:a16="http://schemas.microsoft.com/office/drawing/2014/main" id="{B5E4E5F1-FE7D-1EAB-D4D0-A7275D6D8F3B}"/>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pPr>
              <a:endParaRPr/>
            </a:p>
          </p:txBody>
        </p:sp>
      </p:grpSp>
      <p:grpSp>
        <p:nvGrpSpPr>
          <p:cNvPr id="23" name="Group 18">
            <a:extLst>
              <a:ext uri="{FF2B5EF4-FFF2-40B4-BE49-F238E27FC236}">
                <a16:creationId xmlns:a16="http://schemas.microsoft.com/office/drawing/2014/main" id="{9DC9483D-C065-E333-7D75-FB41816A61FF}"/>
              </a:ext>
            </a:extLst>
          </p:cNvPr>
          <p:cNvGrpSpPr>
            <a:grpSpLocks noChangeAspect="1"/>
          </p:cNvGrpSpPr>
          <p:nvPr userDrawn="1"/>
        </p:nvGrpSpPr>
        <p:grpSpPr>
          <a:xfrm>
            <a:off x="12824194" y="2381722"/>
            <a:ext cx="4847594" cy="4197798"/>
            <a:chOff x="0" y="0"/>
            <a:chExt cx="4282440" cy="3708400"/>
          </a:xfrm>
        </p:grpSpPr>
        <p:sp>
          <p:nvSpPr>
            <p:cNvPr id="24" name="Freeform 19">
              <a:extLst>
                <a:ext uri="{FF2B5EF4-FFF2-40B4-BE49-F238E27FC236}">
                  <a16:creationId xmlns:a16="http://schemas.microsoft.com/office/drawing/2014/main" id="{A721CD7B-C3DC-C542-DA50-135B2D97883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8389" r="-18389"/>
              </a:stretch>
            </a:blipFill>
          </p:spPr>
        </p:sp>
      </p:grpSp>
      <p:grpSp>
        <p:nvGrpSpPr>
          <p:cNvPr id="25" name="Group 20">
            <a:extLst>
              <a:ext uri="{FF2B5EF4-FFF2-40B4-BE49-F238E27FC236}">
                <a16:creationId xmlns:a16="http://schemas.microsoft.com/office/drawing/2014/main" id="{AB8E5A92-799A-5129-9336-DF3C9E1226D3}"/>
              </a:ext>
            </a:extLst>
          </p:cNvPr>
          <p:cNvGrpSpPr/>
          <p:nvPr userDrawn="1"/>
        </p:nvGrpSpPr>
        <p:grpSpPr>
          <a:xfrm rot="-5400000">
            <a:off x="16942334" y="7592630"/>
            <a:ext cx="822602" cy="957209"/>
            <a:chOff x="0" y="0"/>
            <a:chExt cx="698500" cy="812800"/>
          </a:xfrm>
        </p:grpSpPr>
        <p:sp>
          <p:nvSpPr>
            <p:cNvPr id="26" name="Freeform 21">
              <a:extLst>
                <a:ext uri="{FF2B5EF4-FFF2-40B4-BE49-F238E27FC236}">
                  <a16:creationId xmlns:a16="http://schemas.microsoft.com/office/drawing/2014/main" id="{C36EF319-411B-F9B1-80B8-CB3F89D4389C}"/>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5CEFF"/>
            </a:solidFill>
          </p:spPr>
        </p:sp>
        <p:sp>
          <p:nvSpPr>
            <p:cNvPr id="27" name="TextBox 22">
              <a:extLst>
                <a:ext uri="{FF2B5EF4-FFF2-40B4-BE49-F238E27FC236}">
                  <a16:creationId xmlns:a16="http://schemas.microsoft.com/office/drawing/2014/main" id="{B570E6BA-E1BD-F70B-A55A-4EB1C2900D92}"/>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pPr>
              <a:endParaRPr/>
            </a:p>
          </p:txBody>
        </p:sp>
      </p:grpSp>
      <p:grpSp>
        <p:nvGrpSpPr>
          <p:cNvPr id="28" name="Group 26">
            <a:extLst>
              <a:ext uri="{FF2B5EF4-FFF2-40B4-BE49-F238E27FC236}">
                <a16:creationId xmlns:a16="http://schemas.microsoft.com/office/drawing/2014/main" id="{3A753676-A4B7-6DA6-99D1-FBAEA85B715F}"/>
              </a:ext>
            </a:extLst>
          </p:cNvPr>
          <p:cNvGrpSpPr/>
          <p:nvPr userDrawn="1"/>
        </p:nvGrpSpPr>
        <p:grpSpPr>
          <a:xfrm rot="-5400000">
            <a:off x="12248245" y="1603307"/>
            <a:ext cx="1151900" cy="1340392"/>
            <a:chOff x="0" y="0"/>
            <a:chExt cx="698500" cy="812800"/>
          </a:xfrm>
        </p:grpSpPr>
        <p:sp>
          <p:nvSpPr>
            <p:cNvPr id="29" name="Freeform 27">
              <a:extLst>
                <a:ext uri="{FF2B5EF4-FFF2-40B4-BE49-F238E27FC236}">
                  <a16:creationId xmlns:a16="http://schemas.microsoft.com/office/drawing/2014/main" id="{1AA22FD0-F0E1-02B0-DAEB-D9E3E6B4D17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5CEFF"/>
            </a:solidFill>
          </p:spPr>
        </p:sp>
        <p:sp>
          <p:nvSpPr>
            <p:cNvPr id="30" name="TextBox 28">
              <a:extLst>
                <a:ext uri="{FF2B5EF4-FFF2-40B4-BE49-F238E27FC236}">
                  <a16:creationId xmlns:a16="http://schemas.microsoft.com/office/drawing/2014/main" id="{E5C99F03-DAD7-0BA1-59B3-428415B27133}"/>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pPr>
              <a:endParaRPr/>
            </a:p>
          </p:txBody>
        </p:sp>
      </p:grpSp>
      <p:pic>
        <p:nvPicPr>
          <p:cNvPr id="3" name="Picture 2" descr="A blue triangle with white text&#10;&#10;Description automatically generated">
            <a:extLst>
              <a:ext uri="{FF2B5EF4-FFF2-40B4-BE49-F238E27FC236}">
                <a16:creationId xmlns:a16="http://schemas.microsoft.com/office/drawing/2014/main" id="{776C849D-5E50-E613-7269-6C655D0746B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4" name="Picture 3" descr="A logo with a red and white circle&#10;&#10;Description automatically generated">
            <a:extLst>
              <a:ext uri="{FF2B5EF4-FFF2-40B4-BE49-F238E27FC236}">
                <a16:creationId xmlns:a16="http://schemas.microsoft.com/office/drawing/2014/main" id="{C422A72B-38DF-2BD9-49A8-B39E86EA00A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1972857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1649-507E-1FA8-E7B3-88CB1A414BA6}"/>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04F0600-123E-3204-A6BC-62F77FF4912C}"/>
              </a:ext>
            </a:extLst>
          </p:cNvPr>
          <p:cNvGrpSpPr>
            <a:grpSpLocks noChangeAspect="1"/>
          </p:cNvGrpSpPr>
          <p:nvPr userDrawn="1"/>
        </p:nvGrpSpPr>
        <p:grpSpPr>
          <a:xfrm>
            <a:off x="457200" y="3337095"/>
            <a:ext cx="6276081" cy="5434803"/>
            <a:chOff x="0" y="0"/>
            <a:chExt cx="4282440" cy="3708400"/>
          </a:xfrm>
        </p:grpSpPr>
        <p:sp>
          <p:nvSpPr>
            <p:cNvPr id="4" name="Freeform 3">
              <a:extLst>
                <a:ext uri="{FF2B5EF4-FFF2-40B4-BE49-F238E27FC236}">
                  <a16:creationId xmlns:a16="http://schemas.microsoft.com/office/drawing/2014/main" id="{453B7B9E-B319-8389-3C32-82AAFDDD4A4B}"/>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62" r="-7762"/>
              </a:stretch>
            </a:blipFill>
          </p:spPr>
        </p:sp>
      </p:grpSp>
      <p:grpSp>
        <p:nvGrpSpPr>
          <p:cNvPr id="5" name="Group 4">
            <a:extLst>
              <a:ext uri="{FF2B5EF4-FFF2-40B4-BE49-F238E27FC236}">
                <a16:creationId xmlns:a16="http://schemas.microsoft.com/office/drawing/2014/main" id="{4B52DA68-53C9-E021-B1CF-088750CC7990}"/>
              </a:ext>
            </a:extLst>
          </p:cNvPr>
          <p:cNvGrpSpPr/>
          <p:nvPr userDrawn="1"/>
        </p:nvGrpSpPr>
        <p:grpSpPr>
          <a:xfrm rot="-5400000">
            <a:off x="4494391" y="6593803"/>
            <a:ext cx="2312889" cy="2596485"/>
            <a:chOff x="0" y="0"/>
            <a:chExt cx="765266" cy="859100"/>
          </a:xfrm>
        </p:grpSpPr>
        <p:sp>
          <p:nvSpPr>
            <p:cNvPr id="6" name="Freeform 5">
              <a:extLst>
                <a:ext uri="{FF2B5EF4-FFF2-40B4-BE49-F238E27FC236}">
                  <a16:creationId xmlns:a16="http://schemas.microsoft.com/office/drawing/2014/main" id="{E9F52139-A882-AE07-9E78-F2B51A4EBBE4}"/>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7" name="TextBox 6">
              <a:extLst>
                <a:ext uri="{FF2B5EF4-FFF2-40B4-BE49-F238E27FC236}">
                  <a16:creationId xmlns:a16="http://schemas.microsoft.com/office/drawing/2014/main" id="{AF0FD121-3253-9AD4-FEF9-D93397FC42B5}"/>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F122A7D1-58A4-B67D-C03A-32E7DBFFA5AE}"/>
              </a:ext>
            </a:extLst>
          </p:cNvPr>
          <p:cNvGrpSpPr>
            <a:grpSpLocks noChangeAspect="1"/>
          </p:cNvGrpSpPr>
          <p:nvPr userDrawn="1"/>
        </p:nvGrpSpPr>
        <p:grpSpPr>
          <a:xfrm>
            <a:off x="6949078" y="4459975"/>
            <a:ext cx="1522658" cy="1318554"/>
            <a:chOff x="0" y="0"/>
            <a:chExt cx="4282440" cy="3708400"/>
          </a:xfrm>
        </p:grpSpPr>
        <p:sp>
          <p:nvSpPr>
            <p:cNvPr id="9" name="Freeform 8">
              <a:extLst>
                <a:ext uri="{FF2B5EF4-FFF2-40B4-BE49-F238E27FC236}">
                  <a16:creationId xmlns:a16="http://schemas.microsoft.com/office/drawing/2014/main" id="{E2E08EBF-03D6-E289-DC27-F94D847E75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9893"/>
              </a:stretch>
            </a:blipFill>
          </p:spPr>
        </p:sp>
      </p:grpSp>
      <p:grpSp>
        <p:nvGrpSpPr>
          <p:cNvPr id="10" name="Group 9">
            <a:extLst>
              <a:ext uri="{FF2B5EF4-FFF2-40B4-BE49-F238E27FC236}">
                <a16:creationId xmlns:a16="http://schemas.microsoft.com/office/drawing/2014/main" id="{043237E7-9207-D1E4-8C0E-751AE9AF3DAF}"/>
              </a:ext>
            </a:extLst>
          </p:cNvPr>
          <p:cNvGrpSpPr>
            <a:grpSpLocks noChangeAspect="1"/>
          </p:cNvGrpSpPr>
          <p:nvPr userDrawn="1"/>
        </p:nvGrpSpPr>
        <p:grpSpPr>
          <a:xfrm>
            <a:off x="5557823" y="1914682"/>
            <a:ext cx="2350915" cy="2035787"/>
            <a:chOff x="0" y="0"/>
            <a:chExt cx="4282440" cy="3708400"/>
          </a:xfrm>
        </p:grpSpPr>
        <p:sp>
          <p:nvSpPr>
            <p:cNvPr id="11" name="Freeform 10">
              <a:extLst>
                <a:ext uri="{FF2B5EF4-FFF2-40B4-BE49-F238E27FC236}">
                  <a16:creationId xmlns:a16="http://schemas.microsoft.com/office/drawing/2014/main" id="{B9BBE6DA-5E05-B846-735B-05F68043411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sp>
      </p:grpSp>
      <p:grpSp>
        <p:nvGrpSpPr>
          <p:cNvPr id="12" name="Group 11">
            <a:extLst>
              <a:ext uri="{FF2B5EF4-FFF2-40B4-BE49-F238E27FC236}">
                <a16:creationId xmlns:a16="http://schemas.microsoft.com/office/drawing/2014/main" id="{AA484702-3095-592C-6677-DF324E6BD42F}"/>
              </a:ext>
            </a:extLst>
          </p:cNvPr>
          <p:cNvGrpSpPr/>
          <p:nvPr userDrawn="1"/>
        </p:nvGrpSpPr>
        <p:grpSpPr>
          <a:xfrm rot="-5400000">
            <a:off x="679465" y="1468239"/>
            <a:ext cx="1425508" cy="1503164"/>
            <a:chOff x="0" y="0"/>
            <a:chExt cx="770809" cy="812800"/>
          </a:xfrm>
        </p:grpSpPr>
        <p:sp>
          <p:nvSpPr>
            <p:cNvPr id="13" name="Freeform 12">
              <a:extLst>
                <a:ext uri="{FF2B5EF4-FFF2-40B4-BE49-F238E27FC236}">
                  <a16:creationId xmlns:a16="http://schemas.microsoft.com/office/drawing/2014/main" id="{B8256574-2091-0AB5-3B76-C300C1DB2655}"/>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14" name="TextBox 13">
              <a:extLst>
                <a:ext uri="{FF2B5EF4-FFF2-40B4-BE49-F238E27FC236}">
                  <a16:creationId xmlns:a16="http://schemas.microsoft.com/office/drawing/2014/main" id="{AE401A3C-94FA-BC43-7EAD-1C789B8BD1D6}"/>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4">
            <a:extLst>
              <a:ext uri="{FF2B5EF4-FFF2-40B4-BE49-F238E27FC236}">
                <a16:creationId xmlns:a16="http://schemas.microsoft.com/office/drawing/2014/main" id="{FC581376-FEDB-A3B9-F96A-A6DC622ADEDE}"/>
              </a:ext>
            </a:extLst>
          </p:cNvPr>
          <p:cNvGrpSpPr/>
          <p:nvPr userDrawn="1"/>
        </p:nvGrpSpPr>
        <p:grpSpPr>
          <a:xfrm rot="-5400000">
            <a:off x="7340489" y="8756831"/>
            <a:ext cx="553182" cy="583318"/>
            <a:chOff x="0" y="0"/>
            <a:chExt cx="770809" cy="812800"/>
          </a:xfrm>
        </p:grpSpPr>
        <p:sp>
          <p:nvSpPr>
            <p:cNvPr id="16" name="Freeform 15">
              <a:extLst>
                <a:ext uri="{FF2B5EF4-FFF2-40B4-BE49-F238E27FC236}">
                  <a16:creationId xmlns:a16="http://schemas.microsoft.com/office/drawing/2014/main" id="{0C3B33B9-D5C7-A079-D22A-C933B95BF8E2}"/>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17" name="TextBox 16">
              <a:extLst>
                <a:ext uri="{FF2B5EF4-FFF2-40B4-BE49-F238E27FC236}">
                  <a16:creationId xmlns:a16="http://schemas.microsoft.com/office/drawing/2014/main" id="{1A6E3D63-44C7-1BF2-B56D-00A64485B21A}"/>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 Placeholder 18">
            <a:extLst>
              <a:ext uri="{FF2B5EF4-FFF2-40B4-BE49-F238E27FC236}">
                <a16:creationId xmlns:a16="http://schemas.microsoft.com/office/drawing/2014/main" id="{80799F8B-B20A-CD20-3FB0-A17B0FEF297F}"/>
              </a:ext>
            </a:extLst>
          </p:cNvPr>
          <p:cNvSpPr>
            <a:spLocks noGrp="1"/>
          </p:cNvSpPr>
          <p:nvPr>
            <p:ph type="body" sz="quarter" idx="10"/>
          </p:nvPr>
        </p:nvSpPr>
        <p:spPr>
          <a:xfrm>
            <a:off x="9144000" y="1714500"/>
            <a:ext cx="8686800" cy="830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A blue triangle with white text&#10;&#10;Description automatically generated">
            <a:extLst>
              <a:ext uri="{FF2B5EF4-FFF2-40B4-BE49-F238E27FC236}">
                <a16:creationId xmlns:a16="http://schemas.microsoft.com/office/drawing/2014/main" id="{78A72BA4-6CEF-7FEB-844D-4B940882C59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20" name="Picture 19" descr="A logo with a red and white circle&#10;&#10;Description automatically generated">
            <a:extLst>
              <a:ext uri="{FF2B5EF4-FFF2-40B4-BE49-F238E27FC236}">
                <a16:creationId xmlns:a16="http://schemas.microsoft.com/office/drawing/2014/main" id="{1A265E45-311D-88FB-050F-F53E178C17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363564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17" name="Group 2">
            <a:extLst>
              <a:ext uri="{FF2B5EF4-FFF2-40B4-BE49-F238E27FC236}">
                <a16:creationId xmlns:a16="http://schemas.microsoft.com/office/drawing/2014/main" id="{EB498E1C-4D72-D53B-7546-4BDBE062CDBD}"/>
              </a:ext>
            </a:extLst>
          </p:cNvPr>
          <p:cNvGrpSpPr>
            <a:grpSpLocks noChangeAspect="1"/>
          </p:cNvGrpSpPr>
          <p:nvPr userDrawn="1"/>
        </p:nvGrpSpPr>
        <p:grpSpPr>
          <a:xfrm>
            <a:off x="2043980" y="3105337"/>
            <a:ext cx="3102699" cy="2686797"/>
            <a:chOff x="0" y="0"/>
            <a:chExt cx="4282440" cy="3708400"/>
          </a:xfrm>
        </p:grpSpPr>
        <p:sp>
          <p:nvSpPr>
            <p:cNvPr id="18" name="Freeform 3">
              <a:extLst>
                <a:ext uri="{FF2B5EF4-FFF2-40B4-BE49-F238E27FC236}">
                  <a16:creationId xmlns:a16="http://schemas.microsoft.com/office/drawing/2014/main" id="{DF7ABB1E-F4D8-4762-A8A2-BCD4D9322008}"/>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sp>
        <p:nvSpPr>
          <p:cNvPr id="19" name="AutoShape 4">
            <a:extLst>
              <a:ext uri="{FF2B5EF4-FFF2-40B4-BE49-F238E27FC236}">
                <a16:creationId xmlns:a16="http://schemas.microsoft.com/office/drawing/2014/main" id="{B1EBA1F6-5EA2-1A0B-BDAC-5C7549F33608}"/>
              </a:ext>
            </a:extLst>
          </p:cNvPr>
          <p:cNvSpPr/>
          <p:nvPr userDrawn="1"/>
        </p:nvSpPr>
        <p:spPr>
          <a:xfrm>
            <a:off x="5146679" y="4429685"/>
            <a:ext cx="8434232" cy="38100"/>
          </a:xfrm>
          <a:prstGeom prst="line">
            <a:avLst/>
          </a:prstGeom>
          <a:ln w="38100" cap="flat">
            <a:solidFill>
              <a:srgbClr val="3605FF"/>
            </a:solidFill>
            <a:prstDash val="solid"/>
            <a:headEnd type="none" w="sm" len="sm"/>
            <a:tailEnd type="none" w="sm" len="sm"/>
          </a:ln>
        </p:spPr>
      </p:sp>
      <p:grpSp>
        <p:nvGrpSpPr>
          <p:cNvPr id="20" name="Group 5">
            <a:extLst>
              <a:ext uri="{FF2B5EF4-FFF2-40B4-BE49-F238E27FC236}">
                <a16:creationId xmlns:a16="http://schemas.microsoft.com/office/drawing/2014/main" id="{BECE9073-B5F5-E375-FB05-514E02E8ED7C}"/>
              </a:ext>
            </a:extLst>
          </p:cNvPr>
          <p:cNvGrpSpPr>
            <a:grpSpLocks noChangeAspect="1"/>
          </p:cNvGrpSpPr>
          <p:nvPr userDrawn="1"/>
        </p:nvGrpSpPr>
        <p:grpSpPr>
          <a:xfrm>
            <a:off x="5889623" y="3105337"/>
            <a:ext cx="3102699" cy="2686797"/>
            <a:chOff x="0" y="0"/>
            <a:chExt cx="4282440" cy="3708400"/>
          </a:xfrm>
        </p:grpSpPr>
        <p:sp>
          <p:nvSpPr>
            <p:cNvPr id="21" name="Freeform 6">
              <a:extLst>
                <a:ext uri="{FF2B5EF4-FFF2-40B4-BE49-F238E27FC236}">
                  <a16:creationId xmlns:a16="http://schemas.microsoft.com/office/drawing/2014/main" id="{8D4F0094-4B3E-E8B1-E3AC-05CAE06FD22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46" r="-14946"/>
              </a:stretch>
            </a:blipFill>
          </p:spPr>
        </p:sp>
      </p:grpSp>
      <p:grpSp>
        <p:nvGrpSpPr>
          <p:cNvPr id="22" name="Group 7">
            <a:extLst>
              <a:ext uri="{FF2B5EF4-FFF2-40B4-BE49-F238E27FC236}">
                <a16:creationId xmlns:a16="http://schemas.microsoft.com/office/drawing/2014/main" id="{0B4899A0-0BFC-9F43-B0EC-98A2673065DA}"/>
              </a:ext>
            </a:extLst>
          </p:cNvPr>
          <p:cNvGrpSpPr>
            <a:grpSpLocks noChangeAspect="1"/>
          </p:cNvGrpSpPr>
          <p:nvPr userDrawn="1"/>
        </p:nvGrpSpPr>
        <p:grpSpPr>
          <a:xfrm>
            <a:off x="9735267" y="3105337"/>
            <a:ext cx="3102699" cy="2686797"/>
            <a:chOff x="0" y="0"/>
            <a:chExt cx="4282440" cy="3708400"/>
          </a:xfrm>
        </p:grpSpPr>
        <p:sp>
          <p:nvSpPr>
            <p:cNvPr id="23" name="Freeform 8">
              <a:extLst>
                <a:ext uri="{FF2B5EF4-FFF2-40B4-BE49-F238E27FC236}">
                  <a16:creationId xmlns:a16="http://schemas.microsoft.com/office/drawing/2014/main" id="{CA9B1403-B833-5469-6802-8D4F3BF1181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sp>
      </p:grpSp>
      <p:grpSp>
        <p:nvGrpSpPr>
          <p:cNvPr id="24" name="Group 9">
            <a:extLst>
              <a:ext uri="{FF2B5EF4-FFF2-40B4-BE49-F238E27FC236}">
                <a16:creationId xmlns:a16="http://schemas.microsoft.com/office/drawing/2014/main" id="{62073C50-EB11-3AC6-43DF-2F6C24F8EA7B}"/>
              </a:ext>
            </a:extLst>
          </p:cNvPr>
          <p:cNvGrpSpPr>
            <a:grpSpLocks noChangeAspect="1"/>
          </p:cNvGrpSpPr>
          <p:nvPr userDrawn="1"/>
        </p:nvGrpSpPr>
        <p:grpSpPr>
          <a:xfrm>
            <a:off x="13580911" y="3105337"/>
            <a:ext cx="3102699" cy="2686797"/>
            <a:chOff x="0" y="0"/>
            <a:chExt cx="4282440" cy="3708400"/>
          </a:xfrm>
        </p:grpSpPr>
        <p:sp>
          <p:nvSpPr>
            <p:cNvPr id="25" name="Freeform 10">
              <a:extLst>
                <a:ext uri="{FF2B5EF4-FFF2-40B4-BE49-F238E27FC236}">
                  <a16:creationId xmlns:a16="http://schemas.microsoft.com/office/drawing/2014/main" id="{086DB7CE-D585-941F-78E7-7134849463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t="-26986" b="-26986"/>
              </a:stretch>
            </a:blipFill>
          </p:spPr>
        </p:sp>
      </p:grpSp>
      <p:grpSp>
        <p:nvGrpSpPr>
          <p:cNvPr id="26" name="Group 11">
            <a:extLst>
              <a:ext uri="{FF2B5EF4-FFF2-40B4-BE49-F238E27FC236}">
                <a16:creationId xmlns:a16="http://schemas.microsoft.com/office/drawing/2014/main" id="{65B49AED-7EBC-A1AA-443B-A5DF727B4043}"/>
              </a:ext>
            </a:extLst>
          </p:cNvPr>
          <p:cNvGrpSpPr/>
          <p:nvPr userDrawn="1"/>
        </p:nvGrpSpPr>
        <p:grpSpPr>
          <a:xfrm rot="-5400000">
            <a:off x="-524125" y="1383890"/>
            <a:ext cx="1603880" cy="1800540"/>
            <a:chOff x="0" y="0"/>
            <a:chExt cx="765266" cy="859100"/>
          </a:xfrm>
        </p:grpSpPr>
        <p:sp>
          <p:nvSpPr>
            <p:cNvPr id="27" name="Freeform 12">
              <a:extLst>
                <a:ext uri="{FF2B5EF4-FFF2-40B4-BE49-F238E27FC236}">
                  <a16:creationId xmlns:a16="http://schemas.microsoft.com/office/drawing/2014/main" id="{AEAF4F77-63FD-CBBF-DC8A-960FD1342935}"/>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28" name="TextBox 13">
              <a:extLst>
                <a:ext uri="{FF2B5EF4-FFF2-40B4-BE49-F238E27FC236}">
                  <a16:creationId xmlns:a16="http://schemas.microsoft.com/office/drawing/2014/main" id="{62E92FC9-FAC6-8132-8D7B-9DE11FAB265F}"/>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14">
            <a:extLst>
              <a:ext uri="{FF2B5EF4-FFF2-40B4-BE49-F238E27FC236}">
                <a16:creationId xmlns:a16="http://schemas.microsoft.com/office/drawing/2014/main" id="{BCF953EF-6427-D0CB-49F1-728D870345FE}"/>
              </a:ext>
            </a:extLst>
          </p:cNvPr>
          <p:cNvGrpSpPr/>
          <p:nvPr userDrawn="1"/>
        </p:nvGrpSpPr>
        <p:grpSpPr>
          <a:xfrm rot="-5400000">
            <a:off x="1081137" y="2289045"/>
            <a:ext cx="937312" cy="988373"/>
            <a:chOff x="0" y="0"/>
            <a:chExt cx="770809" cy="812800"/>
          </a:xfrm>
        </p:grpSpPr>
        <p:sp>
          <p:nvSpPr>
            <p:cNvPr id="30" name="Freeform 15">
              <a:extLst>
                <a:ext uri="{FF2B5EF4-FFF2-40B4-BE49-F238E27FC236}">
                  <a16:creationId xmlns:a16="http://schemas.microsoft.com/office/drawing/2014/main" id="{D754DC3F-2BE9-1A13-36BC-7192B3B3F7F6}"/>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31" name="TextBox 16">
              <a:extLst>
                <a:ext uri="{FF2B5EF4-FFF2-40B4-BE49-F238E27FC236}">
                  <a16:creationId xmlns:a16="http://schemas.microsoft.com/office/drawing/2014/main" id="{8FC07BB5-F085-E2FD-A809-C8C12E9441AA}"/>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17">
            <a:extLst>
              <a:ext uri="{FF2B5EF4-FFF2-40B4-BE49-F238E27FC236}">
                <a16:creationId xmlns:a16="http://schemas.microsoft.com/office/drawing/2014/main" id="{ACE9049A-31E2-2779-EA7F-767575D2538A}"/>
              </a:ext>
            </a:extLst>
          </p:cNvPr>
          <p:cNvGrpSpPr/>
          <p:nvPr userDrawn="1"/>
        </p:nvGrpSpPr>
        <p:grpSpPr>
          <a:xfrm rot="-5400000">
            <a:off x="17493275" y="8958638"/>
            <a:ext cx="773653" cy="815798"/>
            <a:chOff x="0" y="0"/>
            <a:chExt cx="770809" cy="812800"/>
          </a:xfrm>
        </p:grpSpPr>
        <p:sp>
          <p:nvSpPr>
            <p:cNvPr id="33" name="Freeform 18">
              <a:extLst>
                <a:ext uri="{FF2B5EF4-FFF2-40B4-BE49-F238E27FC236}">
                  <a16:creationId xmlns:a16="http://schemas.microsoft.com/office/drawing/2014/main" id="{B8F85199-A126-384E-ED88-FD67C6307D94}"/>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34" name="TextBox 19">
              <a:extLst>
                <a:ext uri="{FF2B5EF4-FFF2-40B4-BE49-F238E27FC236}">
                  <a16:creationId xmlns:a16="http://schemas.microsoft.com/office/drawing/2014/main" id="{640F4D39-AFDA-665A-7A03-A4D942466613}"/>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20">
            <a:extLst>
              <a:ext uri="{FF2B5EF4-FFF2-40B4-BE49-F238E27FC236}">
                <a16:creationId xmlns:a16="http://schemas.microsoft.com/office/drawing/2014/main" id="{F4F7CB72-A13A-FF2F-B085-21871DF60D21}"/>
              </a:ext>
            </a:extLst>
          </p:cNvPr>
          <p:cNvGrpSpPr/>
          <p:nvPr userDrawn="1"/>
        </p:nvGrpSpPr>
        <p:grpSpPr>
          <a:xfrm rot="-5400000">
            <a:off x="-450990" y="8657925"/>
            <a:ext cx="1585879" cy="1672271"/>
            <a:chOff x="0" y="0"/>
            <a:chExt cx="770809" cy="812800"/>
          </a:xfrm>
        </p:grpSpPr>
        <p:sp>
          <p:nvSpPr>
            <p:cNvPr id="36" name="Freeform 21">
              <a:extLst>
                <a:ext uri="{FF2B5EF4-FFF2-40B4-BE49-F238E27FC236}">
                  <a16:creationId xmlns:a16="http://schemas.microsoft.com/office/drawing/2014/main" id="{C7BD4948-DD7E-48F1-4F8D-6B84138F570C}"/>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5CEFF"/>
            </a:solidFill>
          </p:spPr>
        </p:sp>
        <p:sp>
          <p:nvSpPr>
            <p:cNvPr id="37" name="TextBox 22">
              <a:extLst>
                <a:ext uri="{FF2B5EF4-FFF2-40B4-BE49-F238E27FC236}">
                  <a16:creationId xmlns:a16="http://schemas.microsoft.com/office/drawing/2014/main" id="{1CB79ACA-C316-0038-B36A-FB7D72C4015D}"/>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23">
            <a:extLst>
              <a:ext uri="{FF2B5EF4-FFF2-40B4-BE49-F238E27FC236}">
                <a16:creationId xmlns:a16="http://schemas.microsoft.com/office/drawing/2014/main" id="{3C67F72F-78A7-7FCB-2D54-F24C6D200DFF}"/>
              </a:ext>
            </a:extLst>
          </p:cNvPr>
          <p:cNvGrpSpPr/>
          <p:nvPr userDrawn="1"/>
        </p:nvGrpSpPr>
        <p:grpSpPr>
          <a:xfrm rot="-5400000">
            <a:off x="792795" y="7800239"/>
            <a:ext cx="575171" cy="606504"/>
            <a:chOff x="0" y="0"/>
            <a:chExt cx="770809" cy="812800"/>
          </a:xfrm>
        </p:grpSpPr>
        <p:sp>
          <p:nvSpPr>
            <p:cNvPr id="39" name="Freeform 24">
              <a:extLst>
                <a:ext uri="{FF2B5EF4-FFF2-40B4-BE49-F238E27FC236}">
                  <a16:creationId xmlns:a16="http://schemas.microsoft.com/office/drawing/2014/main" id="{37069148-15DF-3F53-6553-0FA4C022F35E}"/>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40" name="TextBox 25">
              <a:extLst>
                <a:ext uri="{FF2B5EF4-FFF2-40B4-BE49-F238E27FC236}">
                  <a16:creationId xmlns:a16="http://schemas.microsoft.com/office/drawing/2014/main" id="{A8D67E2A-27AB-A7A1-F7EB-E76D9EC1434F}"/>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26">
            <a:extLst>
              <a:ext uri="{FF2B5EF4-FFF2-40B4-BE49-F238E27FC236}">
                <a16:creationId xmlns:a16="http://schemas.microsoft.com/office/drawing/2014/main" id="{0FF50416-1215-E123-04E7-37599027AADA}"/>
              </a:ext>
            </a:extLst>
          </p:cNvPr>
          <p:cNvGrpSpPr/>
          <p:nvPr userDrawn="1"/>
        </p:nvGrpSpPr>
        <p:grpSpPr>
          <a:xfrm rot="-5400000">
            <a:off x="16099464" y="1382609"/>
            <a:ext cx="625142" cy="701794"/>
            <a:chOff x="0" y="0"/>
            <a:chExt cx="765266" cy="859100"/>
          </a:xfrm>
        </p:grpSpPr>
        <p:sp>
          <p:nvSpPr>
            <p:cNvPr id="42" name="Freeform 27">
              <a:extLst>
                <a:ext uri="{FF2B5EF4-FFF2-40B4-BE49-F238E27FC236}">
                  <a16:creationId xmlns:a16="http://schemas.microsoft.com/office/drawing/2014/main" id="{B2D0E843-F004-28DA-6B75-9DE96D632C52}"/>
                </a:ext>
              </a:extLst>
            </p:cNvPr>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a:solidFill>
                <a:srgbClr val="05CEFF"/>
              </a:solidFill>
            </a:ln>
          </p:spPr>
        </p:sp>
        <p:sp>
          <p:nvSpPr>
            <p:cNvPr id="43" name="TextBox 28">
              <a:extLst>
                <a:ext uri="{FF2B5EF4-FFF2-40B4-BE49-F238E27FC236}">
                  <a16:creationId xmlns:a16="http://schemas.microsoft.com/office/drawing/2014/main" id="{E25AE6E0-15A8-0329-652F-2537870104BD}"/>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grpSp>
        <p:nvGrpSpPr>
          <p:cNvPr id="44" name="Group 29">
            <a:extLst>
              <a:ext uri="{FF2B5EF4-FFF2-40B4-BE49-F238E27FC236}">
                <a16:creationId xmlns:a16="http://schemas.microsoft.com/office/drawing/2014/main" id="{87AE064A-9BC5-F693-C496-AC64FDBE9D08}"/>
              </a:ext>
            </a:extLst>
          </p:cNvPr>
          <p:cNvGrpSpPr/>
          <p:nvPr userDrawn="1"/>
        </p:nvGrpSpPr>
        <p:grpSpPr>
          <a:xfrm rot="-5400000">
            <a:off x="16396024" y="2457911"/>
            <a:ext cx="575171" cy="606504"/>
            <a:chOff x="0" y="0"/>
            <a:chExt cx="770809" cy="812800"/>
          </a:xfrm>
        </p:grpSpPr>
        <p:sp>
          <p:nvSpPr>
            <p:cNvPr id="45" name="Freeform 30">
              <a:extLst>
                <a:ext uri="{FF2B5EF4-FFF2-40B4-BE49-F238E27FC236}">
                  <a16:creationId xmlns:a16="http://schemas.microsoft.com/office/drawing/2014/main" id="{5335B02D-CFDB-2FD1-35D7-3AFF9388FE1C}"/>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3605FF"/>
            </a:solidFill>
          </p:spPr>
        </p:sp>
        <p:sp>
          <p:nvSpPr>
            <p:cNvPr id="46" name="TextBox 31">
              <a:extLst>
                <a:ext uri="{FF2B5EF4-FFF2-40B4-BE49-F238E27FC236}">
                  <a16:creationId xmlns:a16="http://schemas.microsoft.com/office/drawing/2014/main" id="{8B2A2451-1A03-ECCE-4CA5-487B16C420BE}"/>
                </a:ext>
              </a:extLst>
            </p:cNvPr>
            <p:cNvSpPr txBox="1"/>
            <p:nvPr/>
          </p:nvSpPr>
          <p:spPr>
            <a:xfrm>
              <a:off x="0" y="63500"/>
              <a:ext cx="698500" cy="609600"/>
            </a:xfrm>
            <a:prstGeom prst="rect">
              <a:avLst/>
            </a:prstGeom>
          </p:spPr>
          <p:txBody>
            <a:bodyPr lIns="50800" tIns="50800" rIns="50800" bIns="50800" rtlCol="0" anchor="ctr"/>
            <a:lstStyle/>
            <a:p>
              <a:pPr algn="ctr">
                <a:lnSpc>
                  <a:spcPts val="2659"/>
                </a:lnSpc>
                <a:spcBef>
                  <a:spcPct val="0"/>
                </a:spcBef>
              </a:pPr>
              <a:endParaRPr/>
            </a:p>
          </p:txBody>
        </p:sp>
      </p:grpSp>
      <p:sp>
        <p:nvSpPr>
          <p:cNvPr id="50" name="Text Placeholder 49">
            <a:extLst>
              <a:ext uri="{FF2B5EF4-FFF2-40B4-BE49-F238E27FC236}">
                <a16:creationId xmlns:a16="http://schemas.microsoft.com/office/drawing/2014/main" id="{AC9F15D6-57F2-9746-A61A-CF3D57A7F28E}"/>
              </a:ext>
            </a:extLst>
          </p:cNvPr>
          <p:cNvSpPr>
            <a:spLocks noGrp="1"/>
          </p:cNvSpPr>
          <p:nvPr>
            <p:ph type="body" sz="quarter" idx="10"/>
          </p:nvPr>
        </p:nvSpPr>
        <p:spPr>
          <a:xfrm>
            <a:off x="2590800" y="6286862"/>
            <a:ext cx="1347033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blue triangle with white text&#10;&#10;Description automatically generated">
            <a:extLst>
              <a:ext uri="{FF2B5EF4-FFF2-40B4-BE49-F238E27FC236}">
                <a16:creationId xmlns:a16="http://schemas.microsoft.com/office/drawing/2014/main" id="{0533AE3B-07B1-2F17-B081-C1D56E0426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4" name="Picture 3" descr="A logo with a red and white circle&#10;&#10;Description automatically generated">
            <a:extLst>
              <a:ext uri="{FF2B5EF4-FFF2-40B4-BE49-F238E27FC236}">
                <a16:creationId xmlns:a16="http://schemas.microsoft.com/office/drawing/2014/main" id="{6C9BB43F-CCA6-3252-068B-F7EC4E715CE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19C2-9684-607A-E08E-604CACD3C52D}"/>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EDBBCB64-7B71-64F3-96DB-39AC607BD80E}"/>
              </a:ext>
            </a:extLst>
          </p:cNvPr>
          <p:cNvSpPr>
            <a:spLocks noGrp="1"/>
          </p:cNvSpPr>
          <p:nvPr>
            <p:ph type="chart" sz="quarter" idx="10"/>
          </p:nvPr>
        </p:nvSpPr>
        <p:spPr>
          <a:xfrm>
            <a:off x="1109133" y="2324100"/>
            <a:ext cx="16078200" cy="7467600"/>
          </a:xfrm>
        </p:spPr>
        <p:txBody>
          <a:bodyPr/>
          <a:lstStyle/>
          <a:p>
            <a:r>
              <a:rPr lang="en-US"/>
              <a:t>Click icon to add chart</a:t>
            </a:r>
          </a:p>
        </p:txBody>
      </p:sp>
      <p:pic>
        <p:nvPicPr>
          <p:cNvPr id="3" name="Picture 2" descr="A blue triangle with white text&#10;&#10;Description automatically generated">
            <a:extLst>
              <a:ext uri="{FF2B5EF4-FFF2-40B4-BE49-F238E27FC236}">
                <a16:creationId xmlns:a16="http://schemas.microsoft.com/office/drawing/2014/main" id="{3C4D3955-493D-AC2A-298B-D6CF936C86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5" name="Picture 4" descr="A logo with a red and white circle&#10;&#10;Description automatically generated">
            <a:extLst>
              <a:ext uri="{FF2B5EF4-FFF2-40B4-BE49-F238E27FC236}">
                <a16:creationId xmlns:a16="http://schemas.microsoft.com/office/drawing/2014/main" id="{D80FE9D6-6DF5-478A-0C6E-09AA778229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extLst>
      <p:ext uri="{BB962C8B-B14F-4D97-AF65-F5344CB8AC3E}">
        <p14:creationId xmlns:p14="http://schemas.microsoft.com/office/powerpoint/2010/main" val="272238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66700"/>
            <a:ext cx="173736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790700"/>
            <a:ext cx="17373600" cy="8123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ue triangle with white text&#10;&#10;Description automatically generated">
            <a:extLst>
              <a:ext uri="{FF2B5EF4-FFF2-40B4-BE49-F238E27FC236}">
                <a16:creationId xmlns:a16="http://schemas.microsoft.com/office/drawing/2014/main" id="{FF7E71CA-03FB-0394-3C96-95368EA627F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905724" y="221931"/>
            <a:ext cx="925076" cy="1232538"/>
          </a:xfrm>
          <a:prstGeom prst="rect">
            <a:avLst/>
          </a:prstGeom>
        </p:spPr>
      </p:pic>
      <p:pic>
        <p:nvPicPr>
          <p:cNvPr id="7" name="Picture 6" descr="A logo with a red and white circle&#10;&#10;Description automatically generated">
            <a:extLst>
              <a:ext uri="{FF2B5EF4-FFF2-40B4-BE49-F238E27FC236}">
                <a16:creationId xmlns:a16="http://schemas.microsoft.com/office/drawing/2014/main" id="{6518E892-AFE6-7078-91C3-8ED508D2200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28600" y="221931"/>
            <a:ext cx="2465076" cy="123253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8" r:id="rId6"/>
    <p:sldLayoutId id="2147483661" r:id="rId7"/>
    <p:sldLayoutId id="2147483654" r:id="rId8"/>
    <p:sldLayoutId id="2147483664" r:id="rId9"/>
    <p:sldLayoutId id="2147483660" r:id="rId10"/>
    <p:sldLayoutId id="2147483655" r:id="rId11"/>
    <p:sldLayoutId id="2147483659" r:id="rId12"/>
    <p:sldLayoutId id="2147483662" r:id="rId13"/>
    <p:sldLayoutId id="2147483663" r:id="rId14"/>
    <p:sldLayoutId id="2147483665" r:id="rId15"/>
  </p:sldLayoutIdLst>
  <p:txStyles>
    <p:titleStyle>
      <a:lvl1pPr algn="ctr" defTabSz="914400" rtl="0" eaLnBrk="1" latinLnBrk="0" hangingPunct="1">
        <a:spcBef>
          <a:spcPct val="0"/>
        </a:spcBef>
        <a:buNone/>
        <a:defRPr sz="6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A97DFFC-5DD8-480E-93AB-94D694D8890D}" type="datetimeFigureOut">
              <a:rPr lang="en-US" smtClean="0"/>
              <a:pPr/>
              <a:t>2/12/2024</a:t>
            </a:fld>
            <a:endParaRPr lang="en-US" dirty="0"/>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F9B78D4-E6F8-4DCB-B928-24C2F8BC8F1D}" type="slidenum">
              <a:rPr lang="en-US" smtClean="0"/>
              <a:pPr/>
              <a:t>‹#›</a:t>
            </a:fld>
            <a:endParaRPr lang="en-US" dirty="0"/>
          </a:p>
        </p:txBody>
      </p:sp>
    </p:spTree>
    <p:extLst>
      <p:ext uri="{BB962C8B-B14F-4D97-AF65-F5344CB8AC3E}">
        <p14:creationId xmlns:p14="http://schemas.microsoft.com/office/powerpoint/2010/main" val="303390845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8002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CsFlxBMl4oY" TargetMode="External"/><Relationship Id="rId2" Type="http://schemas.openxmlformats.org/officeDocument/2006/relationships/hyperlink" Target="https://youtu.be/Fo6tsbUODQA" TargetMode="Externa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hyperlink" Target="https://www.flickr.com/photos/100507224@N04/albums/72157708820645222/" TargetMode="External"/><Relationship Id="rId4" Type="http://schemas.openxmlformats.org/officeDocument/2006/relationships/hyperlink" Target="https://vsgc.odu.edu/geoted-uas/oyster-virginia/"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youtube.com/watch?v=SRbMYXJC07k" TargetMode="Externa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1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15.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hyperlink" Target="https://olddominion-my.sharepoint.com/personal/kdamadeo_odu_edu/_layouts/15/stream.aspx?id=%2Fpersonal%2Fkdamadeo%5Fodu%5Fedu%2FDocuments%2F2023%20Media%2FNASA%20Aerial%20Drone%20Competition%2FNASA%5FADC%5FFinal%2Emp4&amp;nav=eyJyZWZlcnJhbEluZm8iOnsicmVmZXJyYWxBcHAiOiJPbmVEcml2ZUZvckJ1c2luZXNzIiwicmVmZXJyYWxBcHBQbGF0Zm9ybSI6IldlYiIsInJlZmVycmFsTW9kZSI6InZpZXciLCJyZWZlcnJhbFZpZXciOiJNeUZpbGVzTGlua0NvcHkifX0&amp;ga=1&amp;referrer=StreamWebApp%2EWeb&amp;referrerScenario=AddressBarCopied%2Eview" TargetMode="Externa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16.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16.xml"/><Relationship Id="rId5" Type="http://schemas.openxmlformats.org/officeDocument/2006/relationships/image" Target="../media/image88.png"/><Relationship Id="rId4" Type="http://schemas.openxmlformats.org/officeDocument/2006/relationships/image" Target="../media/image87.emf"/></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8.png"/><Relationship Id="rId7" Type="http://schemas.openxmlformats.org/officeDocument/2006/relationships/image" Target="../media/image93.jpeg"/><Relationship Id="rId2" Type="http://schemas.openxmlformats.org/officeDocument/2006/relationships/image" Target="../media/image89.png"/><Relationship Id="rId1" Type="http://schemas.openxmlformats.org/officeDocument/2006/relationships/slideLayout" Target="../slideLayouts/slideLayout16.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q2uZSuGNKXQ" TargetMode="External"/><Relationship Id="rId2" Type="http://schemas.openxmlformats.org/officeDocument/2006/relationships/hyperlink" Target="https://www.youtube.com/watch?v=Fo6tsbUODQA&amp;t=25s" TargetMode="Externa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9.xml.rels><?xml version="1.0" encoding="UTF-8" standalone="yes"?>
<Relationships xmlns="http://schemas.openxmlformats.org/package/2006/relationships"><Relationship Id="rId3" Type="http://schemas.openxmlformats.org/officeDocument/2006/relationships/hyperlink" Target="https://vsgc.odu.edu/redesign/geoted-uas-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hyperlink" Target="https://www.youtube.com/watch?v=SRbMYXJC07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hyperlink" Target="mailto:cxcarter@odu.edu" TargetMode="External"/><Relationship Id="rId3" Type="http://schemas.openxmlformats.org/officeDocument/2006/relationships/image" Target="../media/image114.svg"/><Relationship Id="rId7" Type="http://schemas.openxmlformats.org/officeDocument/2006/relationships/image" Target="../media/image118.svg"/><Relationship Id="rId12" Type="http://schemas.openxmlformats.org/officeDocument/2006/relationships/image" Target="../media/image28.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sv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www.youtube.com/watch?v=oy3hVmPx_tU&amp;t=90s"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1.jpg"/><Relationship Id="rId7"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77058" y="5780342"/>
            <a:ext cx="3673702" cy="3503822"/>
          </a:xfrm>
          <a:custGeom>
            <a:avLst/>
            <a:gdLst/>
            <a:ahLst/>
            <a:cxnLst/>
            <a:rect l="l" t="t" r="r" b="b"/>
            <a:pathLst>
              <a:path w="3673702" h="3503822">
                <a:moveTo>
                  <a:pt x="0" y="0"/>
                </a:moveTo>
                <a:lnTo>
                  <a:pt x="3673702" y="0"/>
                </a:lnTo>
                <a:lnTo>
                  <a:pt x="3673702" y="3503821"/>
                </a:lnTo>
                <a:lnTo>
                  <a:pt x="0" y="3503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980263" y="877904"/>
            <a:ext cx="2716795" cy="2576441"/>
          </a:xfrm>
          <a:custGeom>
            <a:avLst/>
            <a:gdLst/>
            <a:ahLst/>
            <a:cxnLst/>
            <a:rect l="l" t="t" r="r" b="b"/>
            <a:pathLst>
              <a:path w="2716795" h="2576441">
                <a:moveTo>
                  <a:pt x="0" y="0"/>
                </a:moveTo>
                <a:lnTo>
                  <a:pt x="2716795" y="0"/>
                </a:lnTo>
                <a:lnTo>
                  <a:pt x="2716795" y="2576441"/>
                </a:lnTo>
                <a:lnTo>
                  <a:pt x="0" y="2576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372760" y="5953077"/>
            <a:ext cx="1773080" cy="1681479"/>
          </a:xfrm>
          <a:custGeom>
            <a:avLst/>
            <a:gdLst/>
            <a:ahLst/>
            <a:cxnLst/>
            <a:rect l="l" t="t" r="r" b="b"/>
            <a:pathLst>
              <a:path w="1773080" h="1681479">
                <a:moveTo>
                  <a:pt x="0" y="0"/>
                </a:moveTo>
                <a:lnTo>
                  <a:pt x="1773080" y="0"/>
                </a:lnTo>
                <a:lnTo>
                  <a:pt x="1773080" y="1681479"/>
                </a:lnTo>
                <a:lnTo>
                  <a:pt x="0" y="1681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9545543" y="1548475"/>
            <a:ext cx="8303030" cy="7190050"/>
            <a:chOff x="0" y="0"/>
            <a:chExt cx="11070707" cy="9586733"/>
          </a:xfrm>
        </p:grpSpPr>
        <p:sp>
          <p:nvSpPr>
            <p:cNvPr id="6" name="Freeform 6"/>
            <p:cNvSpPr/>
            <p:nvPr/>
          </p:nvSpPr>
          <p:spPr>
            <a:xfrm>
              <a:off x="0" y="0"/>
              <a:ext cx="11070717" cy="9586722"/>
            </a:xfrm>
            <a:custGeom>
              <a:avLst/>
              <a:gdLst/>
              <a:ahLst/>
              <a:cxnLst/>
              <a:rect l="l" t="t" r="r" b="b"/>
              <a:pathLst>
                <a:path w="11070717" h="9586722">
                  <a:moveTo>
                    <a:pt x="8303006" y="0"/>
                  </a:moveTo>
                  <a:lnTo>
                    <a:pt x="2767711" y="0"/>
                  </a:lnTo>
                  <a:lnTo>
                    <a:pt x="0" y="4793361"/>
                  </a:lnTo>
                  <a:lnTo>
                    <a:pt x="2767711" y="9586722"/>
                  </a:lnTo>
                  <a:lnTo>
                    <a:pt x="8303006" y="9586722"/>
                  </a:lnTo>
                  <a:lnTo>
                    <a:pt x="11070717" y="4793361"/>
                  </a:lnTo>
                  <a:close/>
                </a:path>
              </a:pathLst>
            </a:custGeom>
            <a:blipFill>
              <a:blip r:embed="rId8"/>
              <a:stretch>
                <a:fillRect l="-7781" r="-77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6514920" y="8032601"/>
            <a:ext cx="744380" cy="705924"/>
          </a:xfrm>
          <a:custGeom>
            <a:avLst/>
            <a:gdLst/>
            <a:ahLst/>
            <a:cxnLst/>
            <a:rect l="l" t="t" r="r" b="b"/>
            <a:pathLst>
              <a:path w="744380" h="705924">
                <a:moveTo>
                  <a:pt x="0" y="0"/>
                </a:moveTo>
                <a:lnTo>
                  <a:pt x="744380" y="0"/>
                </a:lnTo>
                <a:lnTo>
                  <a:pt x="744380" y="705924"/>
                </a:lnTo>
                <a:lnTo>
                  <a:pt x="0" y="7059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16304289" y="168026"/>
            <a:ext cx="1841551" cy="2454038"/>
            <a:chOff x="0" y="0"/>
            <a:chExt cx="2455401" cy="3272051"/>
          </a:xfrm>
        </p:grpSpPr>
        <p:sp>
          <p:nvSpPr>
            <p:cNvPr id="9" name="Freeform 9"/>
            <p:cNvSpPr/>
            <p:nvPr/>
          </p:nvSpPr>
          <p:spPr>
            <a:xfrm>
              <a:off x="0" y="0"/>
              <a:ext cx="2455418" cy="3272028"/>
            </a:xfrm>
            <a:custGeom>
              <a:avLst/>
              <a:gdLst/>
              <a:ahLst/>
              <a:cxnLst/>
              <a:rect l="l" t="t" r="r" b="b"/>
              <a:pathLst>
                <a:path w="2455418" h="3272028">
                  <a:moveTo>
                    <a:pt x="0" y="0"/>
                  </a:moveTo>
                  <a:lnTo>
                    <a:pt x="2455418" y="0"/>
                  </a:lnTo>
                  <a:lnTo>
                    <a:pt x="2455418" y="3272028"/>
                  </a:lnTo>
                  <a:lnTo>
                    <a:pt x="0" y="3272028"/>
                  </a:lnTo>
                  <a:lnTo>
                    <a:pt x="0" y="0"/>
                  </a:lnTo>
                  <a:close/>
                </a:path>
              </a:pathLst>
            </a:custGeom>
            <a:blipFill>
              <a:blip r:embed="rId11"/>
              <a:stretch>
                <a:fillRect l="-24" r="-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007333" y="617058"/>
            <a:ext cx="8507318" cy="1863724"/>
          </a:xfrm>
          <a:prstGeom prst="rect">
            <a:avLst/>
          </a:prstGeom>
        </p:spPr>
        <p:txBody>
          <a:bodyPr lIns="0" tIns="0" rIns="0" bIns="0" rtlCol="0" anchor="t">
            <a:spAutoFit/>
          </a:bodyPr>
          <a:lstStyle/>
          <a:p>
            <a:pPr marL="0" marR="0" lvl="0" indent="0" algn="l" defTabSz="914400" rtl="0" eaLnBrk="1" fontAlgn="auto" latinLnBrk="0" hangingPunct="1">
              <a:lnSpc>
                <a:spcPts val="112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3605FF"/>
                </a:solidFill>
                <a:effectLst/>
                <a:uLnTx/>
                <a:uFillTx/>
                <a:latin typeface="Futura Medium"/>
                <a:ea typeface="+mn-ea"/>
                <a:cs typeface="+mn-cs"/>
              </a:rPr>
              <a:t>VIRGINIA</a:t>
            </a:r>
          </a:p>
        </p:txBody>
      </p:sp>
      <p:sp>
        <p:nvSpPr>
          <p:cNvPr id="11" name="TextBox 11"/>
          <p:cNvSpPr txBox="1"/>
          <p:nvPr/>
        </p:nvSpPr>
        <p:spPr>
          <a:xfrm>
            <a:off x="1013254" y="2091461"/>
            <a:ext cx="8497793" cy="2693045"/>
          </a:xfrm>
          <a:prstGeom prst="rect">
            <a:avLst/>
          </a:prstGeom>
        </p:spPr>
        <p:txBody>
          <a:bodyPr lIns="0" tIns="0" rIns="0" bIns="0" rtlCol="0" anchor="t">
            <a:spAutoFit/>
          </a:bodyPr>
          <a:lstStyle/>
          <a:p>
            <a:pPr marL="0" marR="0" lvl="0" indent="0" algn="l" defTabSz="914400" rtl="0" eaLnBrk="1" fontAlgn="auto" latinLnBrk="0" hangingPunct="1">
              <a:lnSpc>
                <a:spcPts val="11200"/>
              </a:lnSpc>
              <a:spcBef>
                <a:spcPts val="0"/>
              </a:spcBef>
              <a:spcAft>
                <a:spcPts val="0"/>
              </a:spcAft>
              <a:buClrTx/>
              <a:buSzTx/>
              <a:buFontTx/>
              <a:buNone/>
              <a:tabLst/>
              <a:defRPr/>
            </a:pPr>
            <a:r>
              <a:rPr kumimoji="0" lang="en-US" sz="8000" b="0" i="0" u="none" strike="noStrike" kern="1200" cap="none" spc="0" normalizeH="0" baseline="0" noProof="0">
                <a:ln>
                  <a:noFill/>
                </a:ln>
                <a:solidFill>
                  <a:srgbClr val="3605FF"/>
                </a:solidFill>
                <a:effectLst/>
                <a:uLnTx/>
                <a:uFillTx/>
                <a:latin typeface="Futura Medium"/>
                <a:ea typeface="+mn-ea"/>
                <a:cs typeface="+mn-cs"/>
              </a:rPr>
              <a:t>SPACE</a:t>
            </a:r>
            <a:r>
              <a:rPr kumimoji="0" lang="en-US" sz="8000" b="0" i="0" u="none" strike="noStrike" kern="1200" cap="none" spc="0" normalizeH="0" baseline="0" noProof="0" dirty="0">
                <a:ln>
                  <a:noFill/>
                </a:ln>
                <a:solidFill>
                  <a:srgbClr val="05CEFF"/>
                </a:solidFill>
                <a:effectLst/>
                <a:uLnTx/>
                <a:uFillTx/>
                <a:latin typeface="Futura Medium"/>
                <a:ea typeface="+mn-ea"/>
                <a:cs typeface="+mn-cs"/>
              </a:rPr>
              <a:t> </a:t>
            </a:r>
            <a:r>
              <a:rPr kumimoji="0" lang="en-US" sz="8000" b="0" i="0" u="none" strike="noStrike" kern="1200" cap="none" spc="0" normalizeH="0" baseline="0" noProof="0">
                <a:ln>
                  <a:noFill/>
                </a:ln>
                <a:solidFill>
                  <a:srgbClr val="3605FF"/>
                </a:solidFill>
                <a:effectLst/>
                <a:uLnTx/>
                <a:uFillTx/>
                <a:latin typeface="Futura Medium"/>
                <a:ea typeface="+mn-ea"/>
                <a:cs typeface="+mn-cs"/>
              </a:rPr>
              <a:t>GRANT CONSORTIUM</a:t>
            </a:r>
          </a:p>
        </p:txBody>
      </p:sp>
      <p:sp>
        <p:nvSpPr>
          <p:cNvPr id="12" name="TextBox 12"/>
          <p:cNvSpPr txBox="1"/>
          <p:nvPr/>
        </p:nvSpPr>
        <p:spPr>
          <a:xfrm>
            <a:off x="281374" y="6313281"/>
            <a:ext cx="9230599" cy="2500685"/>
          </a:xfrm>
          <a:prstGeom prst="rect">
            <a:avLst/>
          </a:prstGeom>
        </p:spPr>
        <p:txBody>
          <a:bodyPr wrap="square" lIns="0" tIns="0" rIns="0" bIns="0" rtlCol="0" anchor="t">
            <a:spAutoFit/>
          </a:bodyPr>
          <a:lstStyle/>
          <a:p>
            <a:pPr marL="0" marR="0" lvl="0" indent="0" algn="l" defTabSz="914400" rtl="0" eaLnBrk="1" fontAlgn="auto" latinLnBrk="0" hangingPunct="1">
              <a:lnSpc>
                <a:spcPts val="392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46FF"/>
                </a:solidFill>
                <a:effectLst/>
                <a:uLnTx/>
                <a:uFillTx/>
                <a:latin typeface="Futura"/>
                <a:ea typeface="+mn-ea"/>
                <a:cs typeface="+mn-cs"/>
              </a:rPr>
              <a:t>Overview of Uncrewed Aircraft Systems (UAS)</a:t>
            </a:r>
            <a:endParaRPr kumimoji="0" lang="en-US" sz="4800" b="0" i="0" u="none" strike="noStrike" kern="1200" cap="none" spc="0" normalizeH="0" baseline="0" noProof="0" dirty="0">
              <a:ln>
                <a:noFill/>
              </a:ln>
              <a:solidFill>
                <a:srgbClr val="000000"/>
              </a:solidFill>
              <a:effectLst/>
              <a:uLnTx/>
              <a:uFillTx/>
              <a:latin typeface="Calibri"/>
              <a:ea typeface="+mn-lt"/>
              <a:cs typeface="Calibri"/>
            </a:endParaRPr>
          </a:p>
          <a:p>
            <a:pPr marL="0" marR="0" lvl="0" indent="0" algn="l" defTabSz="914400" rtl="0" eaLnBrk="1" fontAlgn="auto" latinLnBrk="0" hangingPunct="1">
              <a:lnSpc>
                <a:spcPts val="392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46FF"/>
              </a:solidFill>
              <a:effectLst/>
              <a:uLnTx/>
              <a:uFillTx/>
              <a:latin typeface="Futura"/>
              <a:ea typeface="+mn-ea"/>
              <a:cs typeface="+mn-cs"/>
            </a:endParaRPr>
          </a:p>
          <a:p>
            <a:pPr marL="0" marR="0" lvl="0" indent="0" algn="l" defTabSz="914400" rtl="0" eaLnBrk="1" fontAlgn="auto" latinLnBrk="0" hangingPunct="1">
              <a:lnSpc>
                <a:spcPts val="392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46FF"/>
                </a:solidFill>
                <a:effectLst/>
                <a:uLnTx/>
                <a:uFillTx/>
                <a:latin typeface="Futura"/>
                <a:ea typeface="+mn-ea"/>
                <a:cs typeface="+mn-cs"/>
              </a:rPr>
              <a:t>Chris Carter, Director,</a:t>
            </a:r>
            <a:endParaRPr kumimoji="0" lang="en-US" sz="3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ts val="392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46FF"/>
                </a:solidFill>
                <a:effectLst/>
                <a:uLnTx/>
                <a:uFillTx/>
                <a:latin typeface="Futura"/>
                <a:ea typeface="+mn-ea"/>
                <a:cs typeface="+mn-cs"/>
              </a:rPr>
              <a:t>Virginia Space Grant Consortium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DA07-C99E-A401-8EB2-47ED53FB431C}"/>
              </a:ext>
            </a:extLst>
          </p:cNvPr>
          <p:cNvSpPr>
            <a:spLocks noGrp="1"/>
          </p:cNvSpPr>
          <p:nvPr>
            <p:ph type="title"/>
          </p:nvPr>
        </p:nvSpPr>
        <p:spPr>
          <a:xfrm>
            <a:off x="1747157" y="266700"/>
            <a:ext cx="14907986" cy="1143000"/>
          </a:xfrm>
        </p:spPr>
        <p:txBody>
          <a:bodyPr/>
          <a:lstStyle/>
          <a:p>
            <a:r>
              <a:rPr lang="en-US" sz="3600" dirty="0">
                <a:ea typeface="+mj-lt"/>
                <a:cs typeface="+mj-lt"/>
              </a:rPr>
              <a:t>GeoTEd-UAS Faculty Institutes</a:t>
            </a:r>
          </a:p>
        </p:txBody>
      </p:sp>
      <p:sp>
        <p:nvSpPr>
          <p:cNvPr id="3" name="Content Placeholder 2">
            <a:extLst>
              <a:ext uri="{FF2B5EF4-FFF2-40B4-BE49-F238E27FC236}">
                <a16:creationId xmlns:a16="http://schemas.microsoft.com/office/drawing/2014/main" id="{EE2193A1-8521-6084-530C-B718DFF7A116}"/>
              </a:ext>
            </a:extLst>
          </p:cNvPr>
          <p:cNvSpPr>
            <a:spLocks noGrp="1"/>
          </p:cNvSpPr>
          <p:nvPr>
            <p:ph idx="1"/>
          </p:nvPr>
        </p:nvSpPr>
        <p:spPr>
          <a:xfrm>
            <a:off x="380999" y="1714500"/>
            <a:ext cx="15981219" cy="8123238"/>
          </a:xfrm>
        </p:spPr>
        <p:txBody>
          <a:bodyPr vert="horz" lIns="91440" tIns="45720" rIns="91440" bIns="45720" rtlCol="0" anchor="t">
            <a:normAutofit fontScale="92500" lnSpcReduction="10000"/>
          </a:bodyPr>
          <a:lstStyle/>
          <a:p>
            <a:pPr marL="571500" indent="-571500"/>
            <a:r>
              <a:rPr lang="en-US" sz="4000" dirty="0"/>
              <a:t>Hosted by Mid-Atlantic Aviation Partnership at VT (MAAP), one of FAA’s UAS Test Sites</a:t>
            </a:r>
          </a:p>
          <a:p>
            <a:pPr marL="571500" indent="-571500"/>
            <a:endParaRPr lang="en-US" sz="4000" dirty="0"/>
          </a:p>
          <a:p>
            <a:pPr marL="571500" indent="-571500"/>
            <a:r>
              <a:rPr lang="en-US" sz="4000" dirty="0"/>
              <a:t>11 faculty institutes hosted by VT (1 at Va Commonwealth University)</a:t>
            </a:r>
          </a:p>
          <a:p>
            <a:pPr marL="971550" lvl="1" indent="-571500"/>
            <a:r>
              <a:rPr lang="en-US" sz="3600" dirty="0">
                <a:ea typeface="+mn-lt"/>
                <a:cs typeface="+mn-lt"/>
              </a:rPr>
              <a:t>Training faculty to prepare the small UAS operations technician workforce</a:t>
            </a:r>
          </a:p>
          <a:p>
            <a:pPr marL="571500" indent="-571500"/>
            <a:endParaRPr lang="en-US" sz="4000" dirty="0">
              <a:solidFill>
                <a:srgbClr val="FF0000"/>
              </a:solidFill>
              <a:ea typeface="+mn-lt"/>
              <a:cs typeface="+mn-lt"/>
              <a:hlinkClick r:id="rId2">
                <a:extLst>
                  <a:ext uri="{A12FA001-AC4F-418D-AE19-62706E023703}">
                    <ahyp:hlinkClr xmlns:ahyp="http://schemas.microsoft.com/office/drawing/2018/hyperlinkcolor" val="tx"/>
                  </a:ext>
                </a:extLst>
              </a:hlinkClick>
            </a:endParaRPr>
          </a:p>
          <a:p>
            <a:pPr marL="571500" indent="-571500"/>
            <a:r>
              <a:rPr lang="en-US" sz="4000" dirty="0">
                <a:solidFill>
                  <a:srgbClr val="FF0000"/>
                </a:solidFill>
                <a:ea typeface="+mn-lt"/>
                <a:cs typeface="+mn-lt"/>
                <a:hlinkClick r:id="rId2">
                  <a:extLst>
                    <a:ext uri="{A12FA001-AC4F-418D-AE19-62706E023703}">
                      <ahyp:hlinkClr xmlns:ahyp="http://schemas.microsoft.com/office/drawing/2018/hyperlinkcolor" val="tx"/>
                    </a:ext>
                  </a:extLst>
                </a:hlinkClick>
              </a:rPr>
              <a:t>UAS Institute Video</a:t>
            </a:r>
            <a:endParaRPr lang="en-US" sz="4000" dirty="0">
              <a:solidFill>
                <a:srgbClr val="FF0000"/>
              </a:solidFill>
              <a:ea typeface="+mn-lt"/>
              <a:cs typeface="+mn-lt"/>
            </a:endParaRPr>
          </a:p>
          <a:p>
            <a:pPr marL="571500" indent="-571500"/>
            <a:r>
              <a:rPr lang="en-US" sz="4000" dirty="0"/>
              <a:t>Service-learning partnerships:</a:t>
            </a:r>
          </a:p>
          <a:p>
            <a:pPr marL="971550" lvl="1" indent="-571500">
              <a:buFont typeface="Courier New" pitchFamily="34" charset="0"/>
              <a:buChar char="o"/>
            </a:pPr>
            <a:r>
              <a:rPr lang="en-US" sz="3600" dirty="0">
                <a:solidFill>
                  <a:srgbClr val="FF0000"/>
                </a:solidFill>
                <a:hlinkClick r:id="rId3">
                  <a:extLst>
                    <a:ext uri="{A12FA001-AC4F-418D-AE19-62706E023703}">
                      <ahyp:hlinkClr xmlns:ahyp="http://schemas.microsoft.com/office/drawing/2018/hyperlinkcolor" val="tx"/>
                    </a:ext>
                  </a:extLst>
                </a:hlinkClick>
              </a:rPr>
              <a:t>Virginia Tech </a:t>
            </a:r>
            <a:r>
              <a:rPr lang="en-US" sz="3600" dirty="0"/>
              <a:t>– 3D modeling</a:t>
            </a:r>
          </a:p>
          <a:p>
            <a:pPr marL="971550" lvl="1" indent="-571500">
              <a:buFont typeface="Courier New" pitchFamily="34" charset="0"/>
              <a:buChar char="o"/>
            </a:pPr>
            <a:r>
              <a:rPr lang="en-US" sz="3600" dirty="0">
                <a:solidFill>
                  <a:srgbClr val="FF0000"/>
                </a:solidFill>
                <a:hlinkClick r:id="rId4">
                  <a:extLst>
                    <a:ext uri="{A12FA001-AC4F-418D-AE19-62706E023703}">
                      <ahyp:hlinkClr xmlns:ahyp="http://schemas.microsoft.com/office/drawing/2018/hyperlinkcolor" val="tx"/>
                    </a:ext>
                  </a:extLst>
                </a:hlinkClick>
              </a:rPr>
              <a:t>The Nature Conservancy </a:t>
            </a:r>
            <a:r>
              <a:rPr lang="en-US" sz="3600" dirty="0"/>
              <a:t>– shoreline mapping</a:t>
            </a:r>
          </a:p>
          <a:p>
            <a:pPr marL="971550" lvl="1" indent="-571500">
              <a:buFont typeface="Courier New" pitchFamily="34" charset="0"/>
              <a:buChar char="o"/>
            </a:pPr>
            <a:r>
              <a:rPr lang="en-US" sz="3600" dirty="0">
                <a:solidFill>
                  <a:srgbClr val="FF0000"/>
                </a:solidFill>
                <a:hlinkClick r:id="rId5">
                  <a:extLst>
                    <a:ext uri="{A12FA001-AC4F-418D-AE19-62706E023703}">
                      <ahyp:hlinkClr xmlns:ahyp="http://schemas.microsoft.com/office/drawing/2018/hyperlinkcolor" val="tx"/>
                    </a:ext>
                  </a:extLst>
                </a:hlinkClick>
              </a:rPr>
              <a:t>VCU Rice Rivers Center </a:t>
            </a:r>
            <a:r>
              <a:rPr lang="en-US" sz="3600" dirty="0"/>
              <a:t>– various projects</a:t>
            </a:r>
          </a:p>
          <a:p>
            <a:pPr marL="971550" lvl="1" indent="-571500">
              <a:buFont typeface="Courier New" pitchFamily="34" charset="0"/>
              <a:buChar char="o"/>
            </a:pPr>
            <a:r>
              <a:rPr lang="en-US" sz="3600" dirty="0"/>
              <a:t>NASA Langley Research Center – tree mapping</a:t>
            </a:r>
          </a:p>
          <a:p>
            <a:pPr marL="971550" lvl="1" indent="-571500">
              <a:buFont typeface="Courier New" pitchFamily="34" charset="0"/>
              <a:buChar char="o"/>
            </a:pPr>
            <a:r>
              <a:rPr lang="en-US" sz="3600" dirty="0"/>
              <a:t>NASA Wallops Flight Facility – vegetation mapping</a:t>
            </a:r>
          </a:p>
          <a:p>
            <a:pPr marL="971550" lvl="1" indent="-571500">
              <a:buFont typeface="Courier New" pitchFamily="34" charset="0"/>
              <a:buChar char="o"/>
            </a:pPr>
            <a:r>
              <a:rPr lang="en-US" sz="3600" dirty="0"/>
              <a:t>U.S. Forest Service – habitat mapping</a:t>
            </a:r>
          </a:p>
        </p:txBody>
      </p:sp>
      <p:grpSp>
        <p:nvGrpSpPr>
          <p:cNvPr id="5" name="Group 2">
            <a:extLst>
              <a:ext uri="{FF2B5EF4-FFF2-40B4-BE49-F238E27FC236}">
                <a16:creationId xmlns:a16="http://schemas.microsoft.com/office/drawing/2014/main" id="{F88C8CE2-DCF7-2346-7455-148BB65A1F69}"/>
              </a:ext>
            </a:extLst>
          </p:cNvPr>
          <p:cNvGrpSpPr>
            <a:grpSpLocks noChangeAspect="1"/>
          </p:cNvGrpSpPr>
          <p:nvPr/>
        </p:nvGrpSpPr>
        <p:grpSpPr>
          <a:xfrm>
            <a:off x="11958356" y="4631961"/>
            <a:ext cx="6329644" cy="5481186"/>
            <a:chOff x="0" y="0"/>
            <a:chExt cx="4282440" cy="3708400"/>
          </a:xfrm>
        </p:grpSpPr>
        <p:sp>
          <p:nvSpPr>
            <p:cNvPr id="6" name="Freeform 3">
              <a:extLst>
                <a:ext uri="{FF2B5EF4-FFF2-40B4-BE49-F238E27FC236}">
                  <a16:creationId xmlns:a16="http://schemas.microsoft.com/office/drawing/2014/main" id="{A4D8207F-06AB-71EF-B28B-A6BB061407C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t="-26986" b="-26986"/>
              </a:stretch>
            </a:blipFill>
          </p:spPr>
        </p:sp>
      </p:grpSp>
    </p:spTree>
    <p:extLst>
      <p:ext uri="{BB962C8B-B14F-4D97-AF65-F5344CB8AC3E}">
        <p14:creationId xmlns:p14="http://schemas.microsoft.com/office/powerpoint/2010/main" val="150699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F411-612D-DC14-CE66-5B8F97B0C91F}"/>
              </a:ext>
            </a:extLst>
          </p:cNvPr>
          <p:cNvSpPr>
            <a:spLocks noGrp="1"/>
          </p:cNvSpPr>
          <p:nvPr>
            <p:ph type="title"/>
          </p:nvPr>
        </p:nvSpPr>
        <p:spPr/>
        <p:txBody>
          <a:bodyPr/>
          <a:lstStyle/>
          <a:p>
            <a:r>
              <a:rPr lang="en-US"/>
              <a:t>VSGC UAS Outcomes</a:t>
            </a:r>
          </a:p>
        </p:txBody>
      </p:sp>
      <p:graphicFrame>
        <p:nvGraphicFramePr>
          <p:cNvPr id="4" name="Content Placeholder 3">
            <a:extLst>
              <a:ext uri="{FF2B5EF4-FFF2-40B4-BE49-F238E27FC236}">
                <a16:creationId xmlns:a16="http://schemas.microsoft.com/office/drawing/2014/main" id="{9E0FA0CF-C200-D358-1D2F-85BE7DAD17D9}"/>
              </a:ext>
            </a:extLst>
          </p:cNvPr>
          <p:cNvGraphicFramePr>
            <a:graphicFrameLocks noGrp="1"/>
          </p:cNvGraphicFramePr>
          <p:nvPr>
            <p:ph idx="1"/>
            <p:extLst>
              <p:ext uri="{D42A27DB-BD31-4B8C-83A1-F6EECF244321}">
                <p14:modId xmlns:p14="http://schemas.microsoft.com/office/powerpoint/2010/main" val="3606570211"/>
              </p:ext>
            </p:extLst>
          </p:nvPr>
        </p:nvGraphicFramePr>
        <p:xfrm>
          <a:off x="304800" y="1409700"/>
          <a:ext cx="17526000" cy="8504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310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B3BC-2662-A84E-74D0-75E4397A912A}"/>
              </a:ext>
            </a:extLst>
          </p:cNvPr>
          <p:cNvSpPr>
            <a:spLocks noGrp="1"/>
          </p:cNvSpPr>
          <p:nvPr>
            <p:ph type="title"/>
          </p:nvPr>
        </p:nvSpPr>
        <p:spPr/>
        <p:txBody>
          <a:bodyPr vert="horz" lIns="91440" tIns="45720" rIns="91440" bIns="45720" rtlCol="0" anchor="ctr">
            <a:noAutofit/>
          </a:bodyPr>
          <a:lstStyle/>
          <a:p>
            <a:r>
              <a:rPr lang="en-US" sz="4000">
                <a:ea typeface="+mj-lt"/>
                <a:cs typeface="+mj-lt"/>
              </a:rPr>
              <a:t>Uncrewed Aircraft Systems (UAS)</a:t>
            </a:r>
            <a:br>
              <a:rPr lang="en-US" sz="4000">
                <a:ea typeface="+mj-lt"/>
                <a:cs typeface="+mj-lt"/>
              </a:rPr>
            </a:br>
            <a:r>
              <a:rPr lang="en-US" sz="4000">
                <a:ea typeface="+mj-lt"/>
                <a:cs typeface="+mj-lt"/>
              </a:rPr>
              <a:t>High School Career and Technical Education (CTE) Course (#8910)</a:t>
            </a:r>
            <a:endParaRPr lang="en-US" sz="4000" b="0">
              <a:ea typeface="+mj-lt"/>
              <a:cs typeface="+mj-lt"/>
            </a:endParaRPr>
          </a:p>
        </p:txBody>
      </p:sp>
      <p:sp>
        <p:nvSpPr>
          <p:cNvPr id="3" name="Content Placeholder 2">
            <a:extLst>
              <a:ext uri="{FF2B5EF4-FFF2-40B4-BE49-F238E27FC236}">
                <a16:creationId xmlns:a16="http://schemas.microsoft.com/office/drawing/2014/main" id="{D516FD9C-0345-4141-317D-F5DD5A1BD2F6}"/>
              </a:ext>
            </a:extLst>
          </p:cNvPr>
          <p:cNvSpPr>
            <a:spLocks noGrp="1"/>
          </p:cNvSpPr>
          <p:nvPr>
            <p:ph idx="1"/>
          </p:nvPr>
        </p:nvSpPr>
        <p:spPr>
          <a:xfrm>
            <a:off x="217473" y="1897062"/>
            <a:ext cx="9960847" cy="8123238"/>
          </a:xfrm>
        </p:spPr>
        <p:txBody>
          <a:bodyPr vert="horz" lIns="91440" tIns="45720" rIns="91440" bIns="45720" rtlCol="0" anchor="t">
            <a:normAutofit/>
          </a:bodyPr>
          <a:lstStyle/>
          <a:p>
            <a:pPr marL="0" indent="0">
              <a:lnSpc>
                <a:spcPct val="90000"/>
              </a:lnSpc>
              <a:spcBef>
                <a:spcPts val="20"/>
              </a:spcBef>
              <a:buNone/>
            </a:pPr>
            <a:r>
              <a:rPr lang="en-US" sz="4000" dirty="0"/>
              <a:t>FAA-funded Virginia Pilot Pathways Project</a:t>
            </a:r>
          </a:p>
          <a:p>
            <a:pPr marL="514350" indent="-514350">
              <a:lnSpc>
                <a:spcPct val="90000"/>
              </a:lnSpc>
              <a:spcBef>
                <a:spcPts val="20"/>
              </a:spcBef>
              <a:buAutoNum type="arabicPeriod"/>
            </a:pPr>
            <a:r>
              <a:rPr lang="en-US" dirty="0"/>
              <a:t>Commercial Pilot Pathways (high school students)</a:t>
            </a:r>
          </a:p>
          <a:p>
            <a:pPr marL="514350" indent="-514350">
              <a:lnSpc>
                <a:spcPct val="90000"/>
              </a:lnSpc>
              <a:spcBef>
                <a:spcPts val="20"/>
              </a:spcBef>
              <a:buAutoNum type="arabicPeriod"/>
            </a:pPr>
            <a:r>
              <a:rPr lang="en-US" dirty="0"/>
              <a:t>UAS Pilot Pathways (teachers)</a:t>
            </a:r>
          </a:p>
          <a:p>
            <a:pPr marL="457200" indent="-457200">
              <a:lnSpc>
                <a:spcPct val="90000"/>
              </a:lnSpc>
              <a:spcBef>
                <a:spcPts val="20"/>
              </a:spcBef>
            </a:pPr>
            <a:endParaRPr lang="en-US" dirty="0"/>
          </a:p>
          <a:p>
            <a:pPr marL="457200" indent="-457200">
              <a:lnSpc>
                <a:spcPct val="90000"/>
              </a:lnSpc>
              <a:spcBef>
                <a:spcPts val="20"/>
              </a:spcBef>
            </a:pPr>
            <a:r>
              <a:rPr lang="en-US" dirty="0"/>
              <a:t>Trained 20 Teachers</a:t>
            </a:r>
          </a:p>
          <a:p>
            <a:pPr marL="457200" indent="-457200">
              <a:lnSpc>
                <a:spcPct val="90000"/>
              </a:lnSpc>
              <a:spcBef>
                <a:spcPts val="20"/>
              </a:spcBef>
            </a:pPr>
            <a:r>
              <a:rPr lang="en-US" dirty="0"/>
              <a:t>Mini-grants and Mentoring for one year </a:t>
            </a:r>
          </a:p>
          <a:p>
            <a:pPr marL="457200" indent="-457200">
              <a:lnSpc>
                <a:spcPct val="90000"/>
              </a:lnSpc>
              <a:spcBef>
                <a:spcPts val="20"/>
              </a:spcBef>
            </a:pPr>
            <a:r>
              <a:rPr lang="en-US" dirty="0"/>
              <a:t>Developed high school UAS course</a:t>
            </a:r>
          </a:p>
          <a:p>
            <a:pPr marL="457200" indent="-457200">
              <a:lnSpc>
                <a:spcPct val="90000"/>
              </a:lnSpc>
              <a:spcBef>
                <a:spcPts val="20"/>
              </a:spcBef>
            </a:pPr>
            <a:r>
              <a:rPr lang="en-US" dirty="0"/>
              <a:t>Dual-enroll with VCCS UMS courses.</a:t>
            </a:r>
          </a:p>
          <a:p>
            <a:pPr marL="457200" indent="-457200">
              <a:lnSpc>
                <a:spcPct val="90000"/>
              </a:lnSpc>
              <a:spcBef>
                <a:spcPts val="20"/>
              </a:spcBef>
            </a:pPr>
            <a:endParaRPr lang="en-US" dirty="0"/>
          </a:p>
          <a:p>
            <a:pPr marL="0" indent="0">
              <a:lnSpc>
                <a:spcPct val="90000"/>
              </a:lnSpc>
              <a:spcBef>
                <a:spcPts val="20"/>
              </a:spcBef>
              <a:buNone/>
            </a:pPr>
            <a:r>
              <a:rPr lang="en-US" dirty="0"/>
              <a:t>Prep for FAA Part 107 Remote Pilot Certificate</a:t>
            </a:r>
          </a:p>
          <a:p>
            <a:pPr marL="0" indent="0">
              <a:lnSpc>
                <a:spcPct val="90000"/>
              </a:lnSpc>
              <a:spcBef>
                <a:spcPts val="20"/>
              </a:spcBef>
              <a:buNone/>
            </a:pPr>
            <a:endParaRPr lang="en-US" dirty="0"/>
          </a:p>
          <a:p>
            <a:pPr marL="457200" indent="-457200">
              <a:lnSpc>
                <a:spcPct val="90000"/>
              </a:lnSpc>
              <a:spcBef>
                <a:spcPts val="20"/>
              </a:spcBef>
            </a:pPr>
            <a:r>
              <a:rPr lang="en-US" dirty="0"/>
              <a:t>Overview of national airspace, regulations, weather, design and operation of small drones</a:t>
            </a:r>
          </a:p>
          <a:p>
            <a:pPr marL="457200" indent="-457200">
              <a:lnSpc>
                <a:spcPct val="90000"/>
              </a:lnSpc>
              <a:spcBef>
                <a:spcPts val="20"/>
              </a:spcBef>
            </a:pPr>
            <a:r>
              <a:rPr lang="en-US" dirty="0"/>
              <a:t>Manual and Autonomous Flying of UAS</a:t>
            </a:r>
          </a:p>
          <a:p>
            <a:pPr marL="457200" indent="-457200">
              <a:lnSpc>
                <a:spcPct val="90000"/>
              </a:lnSpc>
              <a:spcBef>
                <a:spcPts val="20"/>
              </a:spcBef>
            </a:pPr>
            <a:r>
              <a:rPr lang="en-US" dirty="0"/>
              <a:t>Coordinating Flight Operations Logistics</a:t>
            </a:r>
          </a:p>
          <a:p>
            <a:pPr marL="457200" indent="-457200">
              <a:lnSpc>
                <a:spcPct val="90000"/>
              </a:lnSpc>
              <a:spcBef>
                <a:spcPts val="20"/>
              </a:spcBef>
            </a:pPr>
            <a:endParaRPr lang="en-US" dirty="0"/>
          </a:p>
          <a:p>
            <a:pPr marL="457200" indent="-457200">
              <a:lnSpc>
                <a:spcPct val="90000"/>
              </a:lnSpc>
              <a:spcBef>
                <a:spcPts val="20"/>
              </a:spcBef>
            </a:pPr>
            <a:r>
              <a:rPr lang="en-US" dirty="0"/>
              <a:t>At least 15 schools and 250 students enrolled. </a:t>
            </a:r>
          </a:p>
          <a:p>
            <a:pPr marL="457200" indent="-457200">
              <a:lnSpc>
                <a:spcPct val="90000"/>
              </a:lnSpc>
              <a:spcBef>
                <a:spcPts val="20"/>
              </a:spcBef>
            </a:pPr>
            <a:endParaRPr lang="en-US" dirty="0"/>
          </a:p>
          <a:p>
            <a:endParaRPr lang="en-US" dirty="0"/>
          </a:p>
        </p:txBody>
      </p:sp>
      <p:sp>
        <p:nvSpPr>
          <p:cNvPr id="4" name="Hexagon 3">
            <a:extLst>
              <a:ext uri="{FF2B5EF4-FFF2-40B4-BE49-F238E27FC236}">
                <a16:creationId xmlns:a16="http://schemas.microsoft.com/office/drawing/2014/main" id="{2B57F5C0-A9C6-A03A-0970-399D845620ED}"/>
              </a:ext>
            </a:extLst>
          </p:cNvPr>
          <p:cNvSpPr/>
          <p:nvPr/>
        </p:nvSpPr>
        <p:spPr>
          <a:xfrm>
            <a:off x="12649199" y="4914900"/>
            <a:ext cx="5154139" cy="4495800"/>
          </a:xfrm>
          <a:prstGeom prst="hexagon">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70759ED5-A7D6-78D5-0805-F48E2157FBCF}"/>
              </a:ext>
            </a:extLst>
          </p:cNvPr>
          <p:cNvSpPr/>
          <p:nvPr/>
        </p:nvSpPr>
        <p:spPr>
          <a:xfrm>
            <a:off x="9661160" y="2692400"/>
            <a:ext cx="4343400" cy="3822700"/>
          </a:xfrm>
          <a:prstGeom prst="hexagon">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CB73DDA-EF5C-EAAE-E0CA-98F6FA485313}"/>
              </a:ext>
            </a:extLst>
          </p:cNvPr>
          <p:cNvSpPr/>
          <p:nvPr/>
        </p:nvSpPr>
        <p:spPr>
          <a:xfrm>
            <a:off x="13487400" y="2120900"/>
            <a:ext cx="2819400" cy="2565400"/>
          </a:xfrm>
          <a:prstGeom prst="hexagon">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6DC0C116-2827-B827-4936-EBC7A9264194}"/>
              </a:ext>
            </a:extLst>
          </p:cNvPr>
          <p:cNvSpPr/>
          <p:nvPr/>
        </p:nvSpPr>
        <p:spPr>
          <a:xfrm>
            <a:off x="10591800" y="7061200"/>
            <a:ext cx="2082799" cy="1803400"/>
          </a:xfrm>
          <a:prstGeom prst="hexagon">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BE83BFD0-7034-6A16-2375-6A84BE2AFB00}"/>
              </a:ext>
            </a:extLst>
          </p:cNvPr>
          <p:cNvSpPr/>
          <p:nvPr/>
        </p:nvSpPr>
        <p:spPr>
          <a:xfrm>
            <a:off x="10656873" y="1794039"/>
            <a:ext cx="762000" cy="721674"/>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460571DA-06DE-B5A0-E367-A294D8529DD5}"/>
              </a:ext>
            </a:extLst>
          </p:cNvPr>
          <p:cNvSpPr/>
          <p:nvPr/>
        </p:nvSpPr>
        <p:spPr>
          <a:xfrm>
            <a:off x="16154400" y="3848100"/>
            <a:ext cx="762000" cy="721674"/>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449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3B4B-E1A1-75A5-6CD4-19B87CE1165B}"/>
              </a:ext>
            </a:extLst>
          </p:cNvPr>
          <p:cNvSpPr>
            <a:spLocks noGrp="1"/>
          </p:cNvSpPr>
          <p:nvPr>
            <p:ph type="title"/>
          </p:nvPr>
        </p:nvSpPr>
        <p:spPr/>
        <p:txBody>
          <a:bodyPr/>
          <a:lstStyle/>
          <a:p>
            <a:r>
              <a:rPr lang="en-US" dirty="0"/>
              <a:t>UAS Student and Teacher Outreach</a:t>
            </a:r>
          </a:p>
        </p:txBody>
      </p:sp>
      <p:sp>
        <p:nvSpPr>
          <p:cNvPr id="3" name="Content Placeholder 2">
            <a:extLst>
              <a:ext uri="{FF2B5EF4-FFF2-40B4-BE49-F238E27FC236}">
                <a16:creationId xmlns:a16="http://schemas.microsoft.com/office/drawing/2014/main" id="{C4064468-8E8F-A47B-141B-FFCAE30B9A47}"/>
              </a:ext>
            </a:extLst>
          </p:cNvPr>
          <p:cNvSpPr>
            <a:spLocks noGrp="1"/>
          </p:cNvSpPr>
          <p:nvPr>
            <p:ph idx="1"/>
          </p:nvPr>
        </p:nvSpPr>
        <p:spPr/>
        <p:txBody>
          <a:bodyPr/>
          <a:lstStyle/>
          <a:p>
            <a:r>
              <a:rPr lang="en-US" sz="3200" dirty="0">
                <a:solidFill>
                  <a:srgbClr val="FF0000"/>
                </a:solidFill>
                <a:hlinkClick r:id="rId2">
                  <a:extLst>
                    <a:ext uri="{A12FA001-AC4F-418D-AE19-62706E023703}">
                      <ahyp:hlinkClr xmlns:ahyp="http://schemas.microsoft.com/office/drawing/2018/hyperlinkcolor" val="tx"/>
                    </a:ext>
                  </a:extLst>
                </a:hlinkClick>
              </a:rPr>
              <a:t>Teacher Outreach Video</a:t>
            </a:r>
            <a:endParaRPr lang="en-US" dirty="0"/>
          </a:p>
          <a:p>
            <a:endParaRPr lang="en-US" dirty="0"/>
          </a:p>
        </p:txBody>
      </p:sp>
      <p:pic>
        <p:nvPicPr>
          <p:cNvPr id="5" name="Picture 4" descr="A pair of men looking at a computer&#10;&#10;Description automatically generated">
            <a:extLst>
              <a:ext uri="{FF2B5EF4-FFF2-40B4-BE49-F238E27FC236}">
                <a16:creationId xmlns:a16="http://schemas.microsoft.com/office/drawing/2014/main" id="{B73C5320-2C1E-3B0B-C7EB-2ADD14D74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1360488"/>
            <a:ext cx="7802880" cy="5200650"/>
          </a:xfrm>
          <a:prstGeom prst="rect">
            <a:avLst/>
          </a:prstGeom>
        </p:spPr>
      </p:pic>
      <p:pic>
        <p:nvPicPr>
          <p:cNvPr id="7" name="Picture 6" descr="A group of men working on a table&#10;&#10;Description automatically generated">
            <a:extLst>
              <a:ext uri="{FF2B5EF4-FFF2-40B4-BE49-F238E27FC236}">
                <a16:creationId xmlns:a16="http://schemas.microsoft.com/office/drawing/2014/main" id="{F3306B2F-6A6A-E061-B340-7F059F531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2324100"/>
            <a:ext cx="7802880" cy="4392930"/>
          </a:xfrm>
          <a:prstGeom prst="rect">
            <a:avLst/>
          </a:prstGeom>
        </p:spPr>
      </p:pic>
      <p:pic>
        <p:nvPicPr>
          <p:cNvPr id="11" name="Picture 10" descr="A drone on a table&#10;&#10;Description automatically generated">
            <a:extLst>
              <a:ext uri="{FF2B5EF4-FFF2-40B4-BE49-F238E27FC236}">
                <a16:creationId xmlns:a16="http://schemas.microsoft.com/office/drawing/2014/main" id="{21F0C747-0CF4-2CC7-33D3-65DACD291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1242" y="5951220"/>
            <a:ext cx="7802880" cy="4392930"/>
          </a:xfrm>
          <a:prstGeom prst="rect">
            <a:avLst/>
          </a:prstGeom>
        </p:spPr>
      </p:pic>
      <p:pic>
        <p:nvPicPr>
          <p:cNvPr id="13" name="Picture 12" descr="A person using a computer next to a drone&#10;&#10;Description automatically generated">
            <a:extLst>
              <a:ext uri="{FF2B5EF4-FFF2-40B4-BE49-F238E27FC236}">
                <a16:creationId xmlns:a16="http://schemas.microsoft.com/office/drawing/2014/main" id="{FDE25FB9-B7FA-4244-D14A-C7EFA206F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51220"/>
            <a:ext cx="7802880" cy="4392930"/>
          </a:xfrm>
          <a:prstGeom prst="rect">
            <a:avLst/>
          </a:prstGeom>
        </p:spPr>
      </p:pic>
    </p:spTree>
    <p:extLst>
      <p:ext uri="{BB962C8B-B14F-4D97-AF65-F5344CB8AC3E}">
        <p14:creationId xmlns:p14="http://schemas.microsoft.com/office/powerpoint/2010/main" val="288574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a room with hoops&#10;&#10;Description automatically generated">
            <a:extLst>
              <a:ext uri="{FF2B5EF4-FFF2-40B4-BE49-F238E27FC236}">
                <a16:creationId xmlns:a16="http://schemas.microsoft.com/office/drawing/2014/main" id="{F2880C55-90AD-AEE7-8D17-307AF90FE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436" y="1314450"/>
            <a:ext cx="13631834" cy="8742816"/>
          </a:xfrm>
          <a:prstGeom prst="rect">
            <a:avLst/>
          </a:prstGeom>
        </p:spPr>
      </p:pic>
      <p:pic>
        <p:nvPicPr>
          <p:cNvPr id="9" name="Picture 8" descr="A person flying a drone&#10;&#10;Description automatically generated">
            <a:extLst>
              <a:ext uri="{FF2B5EF4-FFF2-40B4-BE49-F238E27FC236}">
                <a16:creationId xmlns:a16="http://schemas.microsoft.com/office/drawing/2014/main" id="{36FF73BD-5112-60AB-6595-B9529A4AF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598" y="1492469"/>
            <a:ext cx="14269835" cy="8794531"/>
          </a:xfrm>
          <a:prstGeom prst="rect">
            <a:avLst/>
          </a:prstGeom>
        </p:spPr>
      </p:pic>
      <p:sp>
        <p:nvSpPr>
          <p:cNvPr id="2" name="Title 1">
            <a:extLst>
              <a:ext uri="{FF2B5EF4-FFF2-40B4-BE49-F238E27FC236}">
                <a16:creationId xmlns:a16="http://schemas.microsoft.com/office/drawing/2014/main" id="{7C763B4B-E1A1-75A5-6CD4-19B87CE1165B}"/>
              </a:ext>
            </a:extLst>
          </p:cNvPr>
          <p:cNvSpPr>
            <a:spLocks noGrp="1"/>
          </p:cNvSpPr>
          <p:nvPr>
            <p:ph type="title"/>
          </p:nvPr>
        </p:nvSpPr>
        <p:spPr/>
        <p:txBody>
          <a:bodyPr/>
          <a:lstStyle/>
          <a:p>
            <a:r>
              <a:rPr lang="en-US" dirty="0"/>
              <a:t>UAS Student and Teacher Outreach</a:t>
            </a:r>
          </a:p>
        </p:txBody>
      </p:sp>
      <p:pic>
        <p:nvPicPr>
          <p:cNvPr id="5" name="Picture 4" descr="A group of people standing in front of a whiteboard&#10;&#10;Description automatically generated">
            <a:extLst>
              <a:ext uri="{FF2B5EF4-FFF2-40B4-BE49-F238E27FC236}">
                <a16:creationId xmlns:a16="http://schemas.microsoft.com/office/drawing/2014/main" id="{8F7B8151-29B5-51F3-4091-2E6ED4A0A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920" y="1314450"/>
            <a:ext cx="14996160" cy="8442960"/>
          </a:xfrm>
          <a:prstGeom prst="rect">
            <a:avLst/>
          </a:prstGeom>
        </p:spPr>
      </p:pic>
    </p:spTree>
    <p:extLst>
      <p:ext uri="{BB962C8B-B14F-4D97-AF65-F5344CB8AC3E}">
        <p14:creationId xmlns:p14="http://schemas.microsoft.com/office/powerpoint/2010/main" val="265857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3B4B-E1A1-75A5-6CD4-19B87CE1165B}"/>
              </a:ext>
            </a:extLst>
          </p:cNvPr>
          <p:cNvSpPr>
            <a:spLocks noGrp="1"/>
          </p:cNvSpPr>
          <p:nvPr>
            <p:ph type="title"/>
          </p:nvPr>
        </p:nvSpPr>
        <p:spPr/>
        <p:txBody>
          <a:bodyPr/>
          <a:lstStyle/>
          <a:p>
            <a:r>
              <a:rPr lang="en-US" dirty="0"/>
              <a:t>Aerial Drone </a:t>
            </a:r>
            <a:r>
              <a:rPr lang="en-US" dirty="0">
                <a:solidFill>
                  <a:srgbClr val="FF0000"/>
                </a:solidFill>
                <a:hlinkClick r:id="rId2">
                  <a:extLst>
                    <a:ext uri="{A12FA001-AC4F-418D-AE19-62706E023703}">
                      <ahyp:hlinkClr xmlns:ahyp="http://schemas.microsoft.com/office/drawing/2018/hyperlinkcolor" val="tx"/>
                    </a:ext>
                  </a:extLst>
                </a:hlinkClick>
              </a:rPr>
              <a:t>Competition</a:t>
            </a:r>
            <a:r>
              <a:rPr lang="en-US" dirty="0"/>
              <a:t> With NASA Langley</a:t>
            </a:r>
          </a:p>
        </p:txBody>
      </p:sp>
      <p:pic>
        <p:nvPicPr>
          <p:cNvPr id="7" name="Picture 6" descr="A group of people posing for a photo&#10;&#10;Description automatically generated">
            <a:extLst>
              <a:ext uri="{FF2B5EF4-FFF2-40B4-BE49-F238E27FC236}">
                <a16:creationId xmlns:a16="http://schemas.microsoft.com/office/drawing/2014/main" id="{9DF74DE2-A846-6ED6-52E5-54E92173D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996" y="1323745"/>
            <a:ext cx="7308423" cy="5295708"/>
          </a:xfrm>
          <a:prstGeom prst="rect">
            <a:avLst/>
          </a:prstGeom>
        </p:spPr>
      </p:pic>
      <p:pic>
        <p:nvPicPr>
          <p:cNvPr id="9" name="Picture 8" descr="A person standing in front of a crowd&#10;&#10;Description automatically generated">
            <a:extLst>
              <a:ext uri="{FF2B5EF4-FFF2-40B4-BE49-F238E27FC236}">
                <a16:creationId xmlns:a16="http://schemas.microsoft.com/office/drawing/2014/main" id="{97B0A78A-449B-F04D-FBAD-E58E2C635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3868" y="5639991"/>
            <a:ext cx="8253895" cy="4647009"/>
          </a:xfrm>
          <a:prstGeom prst="rect">
            <a:avLst/>
          </a:prstGeom>
        </p:spPr>
      </p:pic>
      <p:pic>
        <p:nvPicPr>
          <p:cNvPr id="11" name="Picture 10" descr="A person and child playing video games&#10;&#10;Description automatically generated">
            <a:extLst>
              <a:ext uri="{FF2B5EF4-FFF2-40B4-BE49-F238E27FC236}">
                <a16:creationId xmlns:a16="http://schemas.microsoft.com/office/drawing/2014/main" id="{F16267EA-2886-71F7-03BC-6391EECDD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05" y="6004756"/>
            <a:ext cx="7606008" cy="4282244"/>
          </a:xfrm>
          <a:prstGeom prst="rect">
            <a:avLst/>
          </a:prstGeom>
        </p:spPr>
      </p:pic>
      <p:pic>
        <p:nvPicPr>
          <p:cNvPr id="13" name="Picture 12" descr="A drone flying through a circle&#10;&#10;Description automatically generated">
            <a:extLst>
              <a:ext uri="{FF2B5EF4-FFF2-40B4-BE49-F238E27FC236}">
                <a16:creationId xmlns:a16="http://schemas.microsoft.com/office/drawing/2014/main" id="{7ECA665B-9CA3-FA45-FADF-7627866AA9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23745"/>
            <a:ext cx="6594847" cy="4447468"/>
          </a:xfrm>
          <a:prstGeom prst="rect">
            <a:avLst/>
          </a:prstGeom>
        </p:spPr>
      </p:pic>
      <p:pic>
        <p:nvPicPr>
          <p:cNvPr id="15" name="Picture 14" descr="A group of people standing in front of flags&#10;&#10;Description automatically generated">
            <a:extLst>
              <a:ext uri="{FF2B5EF4-FFF2-40B4-BE49-F238E27FC236}">
                <a16:creationId xmlns:a16="http://schemas.microsoft.com/office/drawing/2014/main" id="{4EDCC2FB-718C-337D-E08C-DCCB9C1A7C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3489" y="1409700"/>
            <a:ext cx="8364511" cy="4709288"/>
          </a:xfrm>
          <a:prstGeom prst="rect">
            <a:avLst/>
          </a:prstGeom>
        </p:spPr>
      </p:pic>
      <p:sp>
        <p:nvSpPr>
          <p:cNvPr id="16" name="Title 1">
            <a:extLst>
              <a:ext uri="{FF2B5EF4-FFF2-40B4-BE49-F238E27FC236}">
                <a16:creationId xmlns:a16="http://schemas.microsoft.com/office/drawing/2014/main" id="{600D26EE-33A6-B134-3AEF-2B1E4436AC6D}"/>
              </a:ext>
            </a:extLst>
          </p:cNvPr>
          <p:cNvSpPr txBox="1">
            <a:spLocks/>
          </p:cNvSpPr>
          <p:nvPr/>
        </p:nvSpPr>
        <p:spPr>
          <a:xfrm>
            <a:off x="7675418" y="7176655"/>
            <a:ext cx="1787238" cy="24661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6000" b="1" kern="1200">
                <a:solidFill>
                  <a:schemeClr val="tx1"/>
                </a:solidFill>
                <a:latin typeface="+mj-lt"/>
                <a:ea typeface="+mj-ea"/>
                <a:cs typeface="+mj-cs"/>
              </a:defRPr>
            </a:lvl1pPr>
          </a:lstStyle>
          <a:p>
            <a:r>
              <a:rPr lang="en-US" sz="2800" dirty="0"/>
              <a:t>Next Event - Feb 24</a:t>
            </a:r>
          </a:p>
          <a:p>
            <a:endParaRPr lang="en-US" sz="2800" dirty="0"/>
          </a:p>
          <a:p>
            <a:r>
              <a:rPr lang="en-US" sz="2800" dirty="0"/>
              <a:t>REC Partners with NASA</a:t>
            </a:r>
          </a:p>
        </p:txBody>
      </p:sp>
    </p:spTree>
    <p:extLst>
      <p:ext uri="{BB962C8B-B14F-4D97-AF65-F5344CB8AC3E}">
        <p14:creationId xmlns:p14="http://schemas.microsoft.com/office/powerpoint/2010/main" val="382280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2591833" y="428626"/>
            <a:ext cx="13095074" cy="9586913"/>
          </a:xfrm>
          <a:prstGeom prst="rect">
            <a:avLst/>
          </a:prstGeom>
          <a:noFill/>
          <a:ln w="25400" cap="flat" cmpd="sng" algn="ctr">
            <a:solidFill>
              <a:srgbClr val="31B6FD">
                <a:shade val="50000"/>
              </a:srgbClr>
            </a:solidFill>
            <a:prstDash val="solid"/>
          </a:ln>
          <a:effectLst/>
        </p:spPr>
        <p:txBody>
          <a:bodyPr rtlCol="0" anchor="ctr"/>
          <a:lstStyle/>
          <a:p>
            <a:pPr algn="ctr" defTabSz="1028700">
              <a:defRPr/>
            </a:pPr>
            <a:endParaRPr lang="en-US" sz="2025" kern="0">
              <a:solidFill>
                <a:prstClr val="white"/>
              </a:solidFill>
              <a:latin typeface="Calibri"/>
            </a:endParaRPr>
          </a:p>
        </p:txBody>
      </p:sp>
      <p:pic>
        <p:nvPicPr>
          <p:cNvPr id="14" name="Picture 4" descr="Image result for GIS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113" y="6543677"/>
            <a:ext cx="13812239" cy="34718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drone .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5342" y="5802408"/>
            <a:ext cx="1449156" cy="101441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248008" y="629589"/>
            <a:ext cx="9782718" cy="1028700"/>
          </a:xfrm>
          <a:prstGeom prst="rect">
            <a:avLst/>
          </a:prstGeom>
        </p:spPr>
        <p:txBody>
          <a:bodyPr vert="horz" lIns="102870" tIns="51435" rIns="102870" bIns="51435"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1131627">
              <a:spcBef>
                <a:spcPts val="675"/>
              </a:spcBef>
              <a:buClr>
                <a:srgbClr val="00013F"/>
              </a:buClr>
              <a:buSzPct val="100000"/>
              <a:defRPr/>
            </a:pPr>
            <a:r>
              <a:rPr lang="en-US" sz="5400" b="1" i="1" dirty="0">
                <a:solidFill>
                  <a:srgbClr val="70AD47">
                    <a:lumMod val="60000"/>
                    <a:lumOff val="40000"/>
                  </a:srgbClr>
                </a:solidFill>
                <a:latin typeface="Calibri" panose="020F0502020204030204"/>
                <a:cs typeface="Arial" charset="0"/>
              </a:rPr>
              <a:t>Summer 2023 DARS Drone Camps</a:t>
            </a:r>
          </a:p>
        </p:txBody>
      </p:sp>
      <p:sp>
        <p:nvSpPr>
          <p:cNvPr id="10" name="TextBox 9"/>
          <p:cNvSpPr txBox="1"/>
          <p:nvPr/>
        </p:nvSpPr>
        <p:spPr>
          <a:xfrm>
            <a:off x="3270453" y="1906243"/>
            <a:ext cx="12158976" cy="738664"/>
          </a:xfrm>
          <a:prstGeom prst="rect">
            <a:avLst/>
          </a:prstGeom>
          <a:noFill/>
        </p:spPr>
        <p:txBody>
          <a:bodyPr wrap="square" rtlCol="0">
            <a:spAutoFit/>
          </a:bodyPr>
          <a:lstStyle/>
          <a:p>
            <a:pPr defTabSz="685800">
              <a:spcAft>
                <a:spcPts val="675"/>
              </a:spcAft>
              <a:defRPr/>
            </a:pPr>
            <a:r>
              <a:rPr lang="en-US" sz="4200" b="1" dirty="0">
                <a:solidFill>
                  <a:srgbClr val="FFFF00"/>
                </a:solidFill>
                <a:latin typeface="Calibri" panose="020F0502020204030204"/>
              </a:rPr>
              <a:t>DARS:  </a:t>
            </a:r>
            <a:r>
              <a:rPr lang="en-US" sz="4200" dirty="0">
                <a:solidFill>
                  <a:srgbClr val="FFFF00"/>
                </a:solidFill>
                <a:latin typeface="Calibri" panose="020F0502020204030204"/>
              </a:rPr>
              <a:t>VA Dept. for Aging and Rehabilitative Services</a:t>
            </a:r>
            <a:endParaRPr lang="en-US" sz="4200" strike="sngStrike" dirty="0">
              <a:solidFill>
                <a:srgbClr val="FFFF00"/>
              </a:solidFill>
              <a:latin typeface="Calibri" panose="020F0502020204030204"/>
            </a:endParaRPr>
          </a:p>
        </p:txBody>
      </p:sp>
      <p:pic>
        <p:nvPicPr>
          <p:cNvPr id="3" name="Picture 2">
            <a:extLst>
              <a:ext uri="{FF2B5EF4-FFF2-40B4-BE49-F238E27FC236}">
                <a16:creationId xmlns:a16="http://schemas.microsoft.com/office/drawing/2014/main" id="{8E7C1B70-2B9F-1DD8-203C-DEA24D5959AB}"/>
              </a:ext>
            </a:extLst>
          </p:cNvPr>
          <p:cNvPicPr>
            <a:picLocks noChangeAspect="1"/>
          </p:cNvPicPr>
          <p:nvPr/>
        </p:nvPicPr>
        <p:blipFill>
          <a:blip r:embed="rId4"/>
          <a:stretch>
            <a:fillRect/>
          </a:stretch>
        </p:blipFill>
        <p:spPr>
          <a:xfrm>
            <a:off x="4679158" y="5007770"/>
            <a:ext cx="8929688" cy="271463"/>
          </a:xfrm>
          <a:prstGeom prst="rect">
            <a:avLst/>
          </a:prstGeom>
        </p:spPr>
      </p:pic>
      <p:sp>
        <p:nvSpPr>
          <p:cNvPr id="17" name="TextBox 16">
            <a:extLst>
              <a:ext uri="{FF2B5EF4-FFF2-40B4-BE49-F238E27FC236}">
                <a16:creationId xmlns:a16="http://schemas.microsoft.com/office/drawing/2014/main" id="{39CF78AA-565A-9C39-4BDC-6319DA03F938}"/>
              </a:ext>
            </a:extLst>
          </p:cNvPr>
          <p:cNvSpPr txBox="1"/>
          <p:nvPr/>
        </p:nvSpPr>
        <p:spPr>
          <a:xfrm>
            <a:off x="3270453" y="2939027"/>
            <a:ext cx="12344400" cy="2031325"/>
          </a:xfrm>
          <a:prstGeom prst="rect">
            <a:avLst/>
          </a:prstGeom>
          <a:noFill/>
        </p:spPr>
        <p:txBody>
          <a:bodyPr wrap="square">
            <a:spAutoFit/>
          </a:bodyPr>
          <a:lstStyle/>
          <a:p>
            <a:pPr defTabSz="685800">
              <a:defRPr/>
            </a:pPr>
            <a:r>
              <a:rPr lang="en-US" sz="4200" b="1" dirty="0">
                <a:solidFill>
                  <a:srgbClr val="FFFF00"/>
                </a:solidFill>
                <a:latin typeface="Calibri" panose="020F0502020204030204"/>
              </a:rPr>
              <a:t>DARS' mission</a:t>
            </a:r>
            <a:r>
              <a:rPr lang="en-US" sz="4200" dirty="0">
                <a:solidFill>
                  <a:srgbClr val="FFFF00"/>
                </a:solidFill>
                <a:latin typeface="Calibri" panose="020F0502020204030204"/>
              </a:rPr>
              <a:t>: to improve the employment, quality of life, security, and independence of older Virginians, Virginians with disabilities, and their families.</a:t>
            </a:r>
          </a:p>
        </p:txBody>
      </p:sp>
      <p:pic>
        <p:nvPicPr>
          <p:cNvPr id="18" name="Picture 8" descr="Virginia - VR Horizons">
            <a:extLst>
              <a:ext uri="{FF2B5EF4-FFF2-40B4-BE49-F238E27FC236}">
                <a16:creationId xmlns:a16="http://schemas.microsoft.com/office/drawing/2014/main" id="{2C8EE654-D454-D3BF-8E95-E742F6BD8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839" y="5343371"/>
            <a:ext cx="6102590" cy="96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45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2591833" y="428626"/>
            <a:ext cx="13095074" cy="9586913"/>
          </a:xfrm>
          <a:prstGeom prst="rect">
            <a:avLst/>
          </a:prstGeom>
          <a:noFill/>
          <a:ln w="25400" cap="flat" cmpd="sng" algn="ctr">
            <a:solidFill>
              <a:srgbClr val="31B6FD">
                <a:shade val="50000"/>
              </a:srgbClr>
            </a:solidFill>
            <a:prstDash val="solid"/>
          </a:ln>
          <a:effectLst/>
        </p:spPr>
        <p:txBody>
          <a:bodyPr rtlCol="0" anchor="ctr"/>
          <a:lstStyle/>
          <a:p>
            <a:pPr algn="ctr" defTabSz="1028700">
              <a:defRPr/>
            </a:pPr>
            <a:endParaRPr lang="en-US" sz="2025" kern="0">
              <a:solidFill>
                <a:prstClr val="white"/>
              </a:solidFill>
              <a:latin typeface="Calibri"/>
            </a:endParaRPr>
          </a:p>
        </p:txBody>
      </p:sp>
      <p:sp>
        <p:nvSpPr>
          <p:cNvPr id="10" name="TextBox 9"/>
          <p:cNvSpPr txBox="1"/>
          <p:nvPr/>
        </p:nvSpPr>
        <p:spPr>
          <a:xfrm>
            <a:off x="4110848" y="1456504"/>
            <a:ext cx="10377657" cy="577081"/>
          </a:xfrm>
          <a:prstGeom prst="rect">
            <a:avLst/>
          </a:prstGeom>
          <a:noFill/>
        </p:spPr>
        <p:txBody>
          <a:bodyPr wrap="square" rtlCol="0">
            <a:spAutoFit/>
          </a:bodyPr>
          <a:lstStyle/>
          <a:p>
            <a:pPr defTabSz="685800">
              <a:spcAft>
                <a:spcPts val="675"/>
              </a:spcAft>
              <a:defRPr/>
            </a:pPr>
            <a:r>
              <a:rPr lang="en-US" sz="3150" b="1" dirty="0">
                <a:solidFill>
                  <a:srgbClr val="FFFF00"/>
                </a:solidFill>
                <a:latin typeface="Calibri" panose="020F0502020204030204"/>
              </a:rPr>
              <a:t>Cooperative effort (reup to two more years (2024 &amp; 2025)…</a:t>
            </a:r>
          </a:p>
        </p:txBody>
      </p:sp>
      <p:pic>
        <p:nvPicPr>
          <p:cNvPr id="8" name="Picture 7">
            <a:extLst>
              <a:ext uri="{FF2B5EF4-FFF2-40B4-BE49-F238E27FC236}">
                <a16:creationId xmlns:a16="http://schemas.microsoft.com/office/drawing/2014/main" id="{34A582B3-712A-A3EA-DD7A-E6BE69FD05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1285" y="8830497"/>
            <a:ext cx="6967118" cy="966243"/>
          </a:xfrm>
          <a:prstGeom prst="rect">
            <a:avLst/>
          </a:prstGeom>
        </p:spPr>
      </p:pic>
      <p:pic>
        <p:nvPicPr>
          <p:cNvPr id="12" name="Picture 8" descr="Virginia - VR Horizons">
            <a:extLst>
              <a:ext uri="{FF2B5EF4-FFF2-40B4-BE49-F238E27FC236}">
                <a16:creationId xmlns:a16="http://schemas.microsoft.com/office/drawing/2014/main" id="{1C9B5796-03B7-CE1F-011D-B00B06A77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535" y="2250137"/>
            <a:ext cx="6102590" cy="9662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B22E0C1B-CD90-E665-A54A-FD34C46FF4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5245" y="3495603"/>
            <a:ext cx="3825486" cy="1726476"/>
          </a:xfrm>
          <a:prstGeom prst="rect">
            <a:avLst/>
          </a:prstGeom>
        </p:spPr>
      </p:pic>
      <p:sp>
        <p:nvSpPr>
          <p:cNvPr id="17" name="Content Placeholder 2">
            <a:extLst>
              <a:ext uri="{FF2B5EF4-FFF2-40B4-BE49-F238E27FC236}">
                <a16:creationId xmlns:a16="http://schemas.microsoft.com/office/drawing/2014/main" id="{8B5576FB-7108-9B6F-C9B5-61EE322737D6}"/>
              </a:ext>
            </a:extLst>
          </p:cNvPr>
          <p:cNvSpPr txBox="1">
            <a:spLocks/>
          </p:cNvSpPr>
          <p:nvPr/>
        </p:nvSpPr>
        <p:spPr>
          <a:xfrm>
            <a:off x="4248008" y="629589"/>
            <a:ext cx="9782718" cy="1028700"/>
          </a:xfrm>
          <a:prstGeom prst="rect">
            <a:avLst/>
          </a:prstGeom>
        </p:spPr>
        <p:txBody>
          <a:bodyPr vert="horz" lIns="102870" tIns="51435" rIns="102870" bIns="51435"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1131627">
              <a:spcBef>
                <a:spcPts val="675"/>
              </a:spcBef>
              <a:buClr>
                <a:srgbClr val="00013F"/>
              </a:buClr>
              <a:buSzPct val="100000"/>
              <a:defRPr/>
            </a:pPr>
            <a:r>
              <a:rPr lang="en-US" sz="5400" b="1" i="1" dirty="0">
                <a:solidFill>
                  <a:srgbClr val="70AD47">
                    <a:lumMod val="60000"/>
                    <a:lumOff val="40000"/>
                  </a:srgbClr>
                </a:solidFill>
                <a:latin typeface="Calibri" panose="020F0502020204030204"/>
                <a:cs typeface="Arial" charset="0"/>
              </a:rPr>
              <a:t>Summer 2023 DARS Drone Camps</a:t>
            </a:r>
          </a:p>
        </p:txBody>
      </p:sp>
      <p:pic>
        <p:nvPicPr>
          <p:cNvPr id="2" name="Picture 2" descr="Virginia Peninsula Community College | Hampton VA">
            <a:extLst>
              <a:ext uri="{FF2B5EF4-FFF2-40B4-BE49-F238E27FC236}">
                <a16:creationId xmlns:a16="http://schemas.microsoft.com/office/drawing/2014/main" id="{DC8CC2A9-EE62-120F-047F-165917DBA1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23"/>
          <a:stretch/>
        </p:blipFill>
        <p:spPr bwMode="auto">
          <a:xfrm>
            <a:off x="3086131" y="5560757"/>
            <a:ext cx="2745752" cy="14557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te Board for Community Colleges to set 2018-19 tuition and fees at May  meeting | TCC Today">
            <a:extLst>
              <a:ext uri="{FF2B5EF4-FFF2-40B4-BE49-F238E27FC236}">
                <a16:creationId xmlns:a16="http://schemas.microsoft.com/office/drawing/2014/main" id="{0FC9D468-B1F5-B742-AE3A-CF1E6E9626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65" b="8769"/>
          <a:stretch/>
        </p:blipFill>
        <p:spPr bwMode="auto">
          <a:xfrm>
            <a:off x="6393347" y="5560757"/>
            <a:ext cx="3633791" cy="141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CWA-Meeting Workforce Development Needs in the Greater Richmond Region :  Hanover County Virginia Economic Development">
            <a:extLst>
              <a:ext uri="{FF2B5EF4-FFF2-40B4-BE49-F238E27FC236}">
                <a16:creationId xmlns:a16="http://schemas.microsoft.com/office/drawing/2014/main" id="{AA2A9189-AC72-4F0F-29EF-11A7E38F9B2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94" t="10759" r="6405" b="9656"/>
          <a:stretch/>
        </p:blipFill>
        <p:spPr bwMode="auto">
          <a:xfrm>
            <a:off x="3086129" y="7272933"/>
            <a:ext cx="2815185" cy="1301148"/>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2">
            <a:extLst>
              <a:ext uri="{FF2B5EF4-FFF2-40B4-BE49-F238E27FC236}">
                <a16:creationId xmlns:a16="http://schemas.microsoft.com/office/drawing/2014/main" id="{C08EA778-A05A-0C37-6D9C-76BA3D83DF6E}"/>
              </a:ext>
            </a:extLst>
          </p:cNvPr>
          <p:cNvSpPr/>
          <p:nvPr/>
        </p:nvSpPr>
        <p:spPr>
          <a:xfrm>
            <a:off x="7030811" y="7493619"/>
            <a:ext cx="1839951" cy="1080462"/>
          </a:xfrm>
          <a:prstGeom prst="wedgeRectCallout">
            <a:avLst>
              <a:gd name="adj1" fmla="val -104469"/>
              <a:gd name="adj2" fmla="val -871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4" name="Speech Bubble: Rectangle 3">
            <a:extLst>
              <a:ext uri="{FF2B5EF4-FFF2-40B4-BE49-F238E27FC236}">
                <a16:creationId xmlns:a16="http://schemas.microsoft.com/office/drawing/2014/main" id="{08654EE9-890E-BDF1-E232-DD5582304250}"/>
              </a:ext>
            </a:extLst>
          </p:cNvPr>
          <p:cNvSpPr/>
          <p:nvPr/>
        </p:nvSpPr>
        <p:spPr>
          <a:xfrm>
            <a:off x="7030811" y="7493619"/>
            <a:ext cx="1839951" cy="1080462"/>
          </a:xfrm>
          <a:prstGeom prst="wedgeRectCallout">
            <a:avLst>
              <a:gd name="adj1" fmla="val -5378"/>
              <a:gd name="adj2" fmla="val -9540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6" name="TextBox 5">
            <a:extLst>
              <a:ext uri="{FF2B5EF4-FFF2-40B4-BE49-F238E27FC236}">
                <a16:creationId xmlns:a16="http://schemas.microsoft.com/office/drawing/2014/main" id="{77392F2C-61B5-1C52-4E32-8F8AC53C3413}"/>
              </a:ext>
            </a:extLst>
          </p:cNvPr>
          <p:cNvSpPr txBox="1"/>
          <p:nvPr/>
        </p:nvSpPr>
        <p:spPr>
          <a:xfrm>
            <a:off x="7155382" y="7549103"/>
            <a:ext cx="1590812" cy="923330"/>
          </a:xfrm>
          <a:prstGeom prst="rect">
            <a:avLst/>
          </a:prstGeom>
          <a:noFill/>
        </p:spPr>
        <p:txBody>
          <a:bodyPr wrap="square" rtlCol="0">
            <a:spAutoFit/>
          </a:bodyPr>
          <a:lstStyle/>
          <a:p>
            <a:pPr algn="ctr" defTabSz="685800">
              <a:defRPr/>
            </a:pPr>
            <a:r>
              <a:rPr lang="en-US" sz="2700" b="1" dirty="0">
                <a:solidFill>
                  <a:prstClr val="black"/>
                </a:solidFill>
                <a:latin typeface="Calibri" panose="020F0502020204030204"/>
              </a:rPr>
              <a:t>New for 2023</a:t>
            </a:r>
          </a:p>
        </p:txBody>
      </p:sp>
      <p:pic>
        <p:nvPicPr>
          <p:cNvPr id="14" name="Picture 13">
            <a:extLst>
              <a:ext uri="{FF2B5EF4-FFF2-40B4-BE49-F238E27FC236}">
                <a16:creationId xmlns:a16="http://schemas.microsoft.com/office/drawing/2014/main" id="{61332D59-3D91-1FE1-DA2E-410BF959E638}"/>
              </a:ext>
            </a:extLst>
          </p:cNvPr>
          <p:cNvPicPr>
            <a:picLocks noChangeAspect="1"/>
          </p:cNvPicPr>
          <p:nvPr/>
        </p:nvPicPr>
        <p:blipFill>
          <a:blip r:embed="rId8"/>
          <a:stretch>
            <a:fillRect/>
          </a:stretch>
        </p:blipFill>
        <p:spPr>
          <a:xfrm>
            <a:off x="10744202" y="2345562"/>
            <a:ext cx="4467764" cy="7311849"/>
          </a:xfrm>
          <a:prstGeom prst="rect">
            <a:avLst/>
          </a:prstGeom>
          <a:ln>
            <a:solidFill>
              <a:srgbClr val="FFFF00"/>
            </a:solidFill>
          </a:ln>
        </p:spPr>
      </p:pic>
    </p:spTree>
    <p:extLst>
      <p:ext uri="{BB962C8B-B14F-4D97-AF65-F5344CB8AC3E}">
        <p14:creationId xmlns:p14="http://schemas.microsoft.com/office/powerpoint/2010/main" val="351131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7A1E-AC68-A287-CB97-B964FE067C63}"/>
              </a:ext>
            </a:extLst>
          </p:cNvPr>
          <p:cNvSpPr>
            <a:spLocks noGrp="1"/>
          </p:cNvSpPr>
          <p:nvPr>
            <p:ph type="title"/>
          </p:nvPr>
        </p:nvSpPr>
        <p:spPr>
          <a:xfrm>
            <a:off x="3228974" y="418967"/>
            <a:ext cx="11830050" cy="1184859"/>
          </a:xfrm>
        </p:spPr>
        <p:txBody>
          <a:bodyPr/>
          <a:lstStyle/>
          <a:p>
            <a:pPr algn="ctr"/>
            <a:r>
              <a:rPr lang="en-US" b="1" dirty="0">
                <a:solidFill>
                  <a:srgbClr val="FFFF00"/>
                </a:solidFill>
              </a:rPr>
              <a:t>VA Peninsula Community College</a:t>
            </a:r>
          </a:p>
        </p:txBody>
      </p:sp>
      <p:pic>
        <p:nvPicPr>
          <p:cNvPr id="7" name="Picture 6">
            <a:extLst>
              <a:ext uri="{FF2B5EF4-FFF2-40B4-BE49-F238E27FC236}">
                <a16:creationId xmlns:a16="http://schemas.microsoft.com/office/drawing/2014/main" id="{ED46EFB8-DDBC-3D45-849F-DCF01EB6C1FD}"/>
              </a:ext>
            </a:extLst>
          </p:cNvPr>
          <p:cNvPicPr>
            <a:picLocks noChangeAspect="1"/>
          </p:cNvPicPr>
          <p:nvPr/>
        </p:nvPicPr>
        <p:blipFill>
          <a:blip r:embed="rId2"/>
          <a:stretch>
            <a:fillRect/>
          </a:stretch>
        </p:blipFill>
        <p:spPr>
          <a:xfrm>
            <a:off x="2802607" y="1875623"/>
            <a:ext cx="12682790" cy="7992411"/>
          </a:xfrm>
          <a:prstGeom prst="rect">
            <a:avLst/>
          </a:prstGeom>
          <a:ln>
            <a:solidFill>
              <a:srgbClr val="FFFF00"/>
            </a:solidFill>
          </a:ln>
        </p:spPr>
      </p:pic>
    </p:spTree>
    <p:extLst>
      <p:ext uri="{BB962C8B-B14F-4D97-AF65-F5344CB8AC3E}">
        <p14:creationId xmlns:p14="http://schemas.microsoft.com/office/powerpoint/2010/main" val="369219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7A1E-AC68-A287-CB97-B964FE067C63}"/>
              </a:ext>
            </a:extLst>
          </p:cNvPr>
          <p:cNvSpPr>
            <a:spLocks noGrp="1"/>
          </p:cNvSpPr>
          <p:nvPr>
            <p:ph type="title"/>
          </p:nvPr>
        </p:nvSpPr>
        <p:spPr>
          <a:xfrm>
            <a:off x="3862821" y="355350"/>
            <a:ext cx="11830050" cy="1332411"/>
          </a:xfrm>
        </p:spPr>
        <p:txBody>
          <a:bodyPr/>
          <a:lstStyle/>
          <a:p>
            <a:r>
              <a:rPr lang="en-US" b="1" dirty="0">
                <a:solidFill>
                  <a:srgbClr val="FFFF00"/>
                </a:solidFill>
              </a:rPr>
              <a:t>Tidewater Community College</a:t>
            </a:r>
          </a:p>
        </p:txBody>
      </p:sp>
      <p:sp>
        <p:nvSpPr>
          <p:cNvPr id="3" name="Content Placeholder 2">
            <a:extLst>
              <a:ext uri="{FF2B5EF4-FFF2-40B4-BE49-F238E27FC236}">
                <a16:creationId xmlns:a16="http://schemas.microsoft.com/office/drawing/2014/main" id="{9336C89B-A2FF-3E58-5401-5D6975DA4EAF}"/>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2CCCCD7A-E7CF-2FBB-5DBE-927A854DA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129" y="2193134"/>
            <a:ext cx="13097742" cy="736520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84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9D0-BC13-900D-2BC2-A89843D37D91}"/>
              </a:ext>
            </a:extLst>
          </p:cNvPr>
          <p:cNvSpPr>
            <a:spLocks noGrp="1"/>
          </p:cNvSpPr>
          <p:nvPr>
            <p:ph type="title"/>
          </p:nvPr>
        </p:nvSpPr>
        <p:spPr>
          <a:xfrm>
            <a:off x="457199" y="274638"/>
            <a:ext cx="17201213" cy="1143000"/>
          </a:xfrm>
        </p:spPr>
        <p:txBody>
          <a:bodyPr/>
          <a:lstStyle/>
          <a:p>
            <a:r>
              <a:rPr lang="en-US" dirty="0"/>
              <a:t>VSGC Members</a:t>
            </a:r>
          </a:p>
        </p:txBody>
      </p:sp>
      <p:sp>
        <p:nvSpPr>
          <p:cNvPr id="26" name="TextBox 26">
            <a:extLst>
              <a:ext uri="{FF2B5EF4-FFF2-40B4-BE49-F238E27FC236}">
                <a16:creationId xmlns:a16="http://schemas.microsoft.com/office/drawing/2014/main" id="{8AFCF42A-DC4F-CAA4-F0F2-A0457C943993}"/>
              </a:ext>
            </a:extLst>
          </p:cNvPr>
          <p:cNvSpPr txBox="1"/>
          <p:nvPr/>
        </p:nvSpPr>
        <p:spPr>
          <a:xfrm>
            <a:off x="4427023" y="1417638"/>
            <a:ext cx="9261564" cy="9192260"/>
          </a:xfrm>
          <a:prstGeom prst="rect">
            <a:avLst/>
          </a:prstGeom>
        </p:spPr>
        <p:txBody>
          <a:bodyPr wrap="square" lIns="0" tIns="0" rIns="0" bIns="0" rtlCol="0" anchor="t">
            <a:spAutoFit/>
          </a:bodyPr>
          <a:lstStyle/>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Hampton University</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Old Dominion University</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William and Mary</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University of Virginia</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Virginia Tech</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NASA Langley Research Center</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NASA Wallops Flight Facility</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Virginia Innovation Partnership Corporation</a:t>
            </a:r>
          </a:p>
          <a:p>
            <a:pPr marL="280684"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State Council of Higher Education Virginia</a:t>
            </a:r>
          </a:p>
          <a:p>
            <a:pPr marL="280683"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Virginia Community College System</a:t>
            </a:r>
          </a:p>
          <a:p>
            <a:pPr marL="280683"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Science Museum of Virginia</a:t>
            </a:r>
            <a:endParaRPr kumimoji="0" lang="en-US" sz="3200" b="0" i="0" u="none" strike="noStrike" kern="1200" cap="none" spc="0" normalizeH="0" baseline="0" noProof="0" dirty="0">
              <a:ln>
                <a:noFill/>
              </a:ln>
              <a:solidFill>
                <a:srgbClr val="3605FF"/>
              </a:solidFill>
              <a:effectLst/>
              <a:uLnTx/>
              <a:uFillTx/>
              <a:latin typeface="Futura Medium"/>
              <a:ea typeface="+mn-ea"/>
              <a:cs typeface="+mn-cs"/>
            </a:endParaRPr>
          </a:p>
          <a:p>
            <a:pPr marL="280683"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Virginia Air and Space Science Center</a:t>
            </a:r>
          </a:p>
          <a:p>
            <a:pPr marL="280683"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Virginia Department of Education</a:t>
            </a:r>
          </a:p>
          <a:p>
            <a:pPr marL="280683"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Virginia Aerospace Business Association</a:t>
            </a:r>
          </a:p>
          <a:p>
            <a:pPr marL="280683"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Virginia Department of Aviation</a:t>
            </a:r>
          </a:p>
          <a:p>
            <a:pPr marL="280683" marR="0" lvl="1" algn="ctr" defTabSz="914445" rtl="0" eaLnBrk="1" fontAlgn="auto" latinLnBrk="0" hangingPunct="1">
              <a:lnSpc>
                <a:spcPct val="100000"/>
              </a:lnSpc>
              <a:spcBef>
                <a:spcPts val="400"/>
              </a:spcBef>
              <a:spcAft>
                <a:spcPts val="0"/>
              </a:spcAft>
              <a:buClrTx/>
              <a:buSzTx/>
              <a:tabLst/>
              <a:defRPr/>
            </a:pPr>
            <a:r>
              <a:rPr kumimoji="0" lang="en-US" sz="3200" b="0" i="0" u="none" strike="noStrike" kern="1200" cap="none" spc="0" normalizeH="0" baseline="0" noProof="0" dirty="0">
                <a:ln>
                  <a:noFill/>
                </a:ln>
                <a:solidFill>
                  <a:srgbClr val="3605FF"/>
                </a:solidFill>
                <a:effectLst/>
                <a:uLnTx/>
                <a:uFillTx/>
                <a:latin typeface="Futura"/>
                <a:ea typeface="+mn-ea"/>
                <a:cs typeface="+mn-cs"/>
              </a:rPr>
              <a:t>Math Science Innovation Center</a:t>
            </a:r>
          </a:p>
          <a:p>
            <a:pPr marL="561369" marR="0" lvl="1" indent="-280685" algn="ctr" defTabSz="914445" rtl="0" eaLnBrk="1" fontAlgn="auto" latinLnBrk="0" hangingPunct="1">
              <a:lnSpc>
                <a:spcPct val="100000"/>
              </a:lnSpc>
              <a:spcBef>
                <a:spcPts val="400"/>
              </a:spcBef>
              <a:spcAft>
                <a:spcPts val="0"/>
              </a:spcAft>
              <a:buClrTx/>
              <a:buSzTx/>
              <a:buFont typeface="Arial"/>
              <a:buChar char="•"/>
              <a:tabLst/>
              <a:defRPr/>
            </a:pPr>
            <a:endParaRPr kumimoji="0" lang="en-US" sz="3200" b="0" i="0" u="none" strike="noStrike" kern="1200" cap="none" spc="0" normalizeH="0" baseline="0" noProof="0" dirty="0">
              <a:ln>
                <a:noFill/>
              </a:ln>
              <a:solidFill>
                <a:srgbClr val="3605FF"/>
              </a:solidFill>
              <a:effectLst/>
              <a:uLnTx/>
              <a:uFillTx/>
              <a:latin typeface="Futura"/>
              <a:ea typeface="+mn-ea"/>
              <a:cs typeface="+mn-cs"/>
            </a:endParaRPr>
          </a:p>
        </p:txBody>
      </p:sp>
    </p:spTree>
    <p:extLst>
      <p:ext uri="{BB962C8B-B14F-4D97-AF65-F5344CB8AC3E}">
        <p14:creationId xmlns:p14="http://schemas.microsoft.com/office/powerpoint/2010/main" val="1597591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7A1E-AC68-A287-CB97-B964FE067C63}"/>
              </a:ext>
            </a:extLst>
          </p:cNvPr>
          <p:cNvSpPr>
            <a:spLocks noGrp="1"/>
          </p:cNvSpPr>
          <p:nvPr>
            <p:ph type="title"/>
          </p:nvPr>
        </p:nvSpPr>
        <p:spPr>
          <a:xfrm>
            <a:off x="2868029" y="451189"/>
            <a:ext cx="12177462" cy="1220954"/>
          </a:xfrm>
        </p:spPr>
        <p:txBody>
          <a:bodyPr>
            <a:normAutofit fontScale="90000"/>
          </a:bodyPr>
          <a:lstStyle/>
          <a:p>
            <a:pPr algn="ctr"/>
            <a:r>
              <a:rPr lang="en-US" b="1" dirty="0">
                <a:solidFill>
                  <a:srgbClr val="FFFF00"/>
                </a:solidFill>
              </a:rPr>
              <a:t>Community College Workforce Alliance </a:t>
            </a:r>
            <a:r>
              <a:rPr lang="en-US" sz="5400" b="1" dirty="0">
                <a:solidFill>
                  <a:srgbClr val="FFFF00"/>
                </a:solidFill>
              </a:rPr>
              <a:t>(Richmond [JSRCC &amp; JTCC])</a:t>
            </a:r>
          </a:p>
        </p:txBody>
      </p:sp>
      <p:pic>
        <p:nvPicPr>
          <p:cNvPr id="3" name="Picture 2">
            <a:extLst>
              <a:ext uri="{FF2B5EF4-FFF2-40B4-BE49-F238E27FC236}">
                <a16:creationId xmlns:a16="http://schemas.microsoft.com/office/drawing/2014/main" id="{353FFC8D-D0FC-FA1F-492F-D06666BF0EA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49"/>
          <a:stretch/>
        </p:blipFill>
        <p:spPr bwMode="auto">
          <a:xfrm>
            <a:off x="2698320" y="1922045"/>
            <a:ext cx="12891360" cy="7913771"/>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467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53877-F279-F170-A21B-BC2B5656B377}"/>
              </a:ext>
            </a:extLst>
          </p:cNvPr>
          <p:cNvSpPr>
            <a:spLocks noGrp="1"/>
          </p:cNvSpPr>
          <p:nvPr>
            <p:ph type="title"/>
          </p:nvPr>
        </p:nvSpPr>
        <p:spPr>
          <a:xfrm>
            <a:off x="3228975" y="624802"/>
            <a:ext cx="15773400" cy="1988345"/>
          </a:xfrm>
        </p:spPr>
        <p:txBody>
          <a:bodyPr/>
          <a:lstStyle/>
          <a:p>
            <a:r>
              <a:rPr lang="en-US" dirty="0">
                <a:solidFill>
                  <a:schemeClr val="bg1"/>
                </a:solidFill>
              </a:rPr>
              <a:t>What did we do?</a:t>
            </a:r>
          </a:p>
        </p:txBody>
      </p:sp>
      <p:sp>
        <p:nvSpPr>
          <p:cNvPr id="3" name="Content Placeholder 2">
            <a:extLst>
              <a:ext uri="{FF2B5EF4-FFF2-40B4-BE49-F238E27FC236}">
                <a16:creationId xmlns:a16="http://schemas.microsoft.com/office/drawing/2014/main" id="{2827DC56-59A0-0EE2-4E90-F00A8A95F9E8}"/>
              </a:ext>
            </a:extLst>
          </p:cNvPr>
          <p:cNvSpPr>
            <a:spLocks noGrp="1"/>
          </p:cNvSpPr>
          <p:nvPr>
            <p:ph idx="1"/>
          </p:nvPr>
        </p:nvSpPr>
        <p:spPr>
          <a:xfrm>
            <a:off x="3228975" y="2879456"/>
            <a:ext cx="11830050" cy="6527007"/>
          </a:xfrm>
        </p:spPr>
        <p:txBody>
          <a:bodyPr>
            <a:normAutofit fontScale="85000" lnSpcReduction="20000"/>
          </a:bodyPr>
          <a:lstStyle/>
          <a:p>
            <a:r>
              <a:rPr lang="en-US" dirty="0">
                <a:solidFill>
                  <a:schemeClr val="bg1"/>
                </a:solidFill>
              </a:rPr>
              <a:t>Physics of flight</a:t>
            </a:r>
          </a:p>
          <a:p>
            <a:r>
              <a:rPr lang="en-US" dirty="0">
                <a:solidFill>
                  <a:schemeClr val="bg1"/>
                </a:solidFill>
              </a:rPr>
              <a:t>Drone Safety</a:t>
            </a:r>
          </a:p>
          <a:p>
            <a:r>
              <a:rPr lang="en-US" dirty="0">
                <a:solidFill>
                  <a:schemeClr val="bg1"/>
                </a:solidFill>
              </a:rPr>
              <a:t>TRUST Certificate</a:t>
            </a:r>
          </a:p>
          <a:p>
            <a:r>
              <a:rPr lang="en-US" dirty="0">
                <a:solidFill>
                  <a:schemeClr val="bg1"/>
                </a:solidFill>
              </a:rPr>
              <a:t>UMS applications and careers</a:t>
            </a:r>
          </a:p>
          <a:p>
            <a:r>
              <a:rPr lang="en-US" dirty="0">
                <a:solidFill>
                  <a:schemeClr val="bg1"/>
                </a:solidFill>
              </a:rPr>
              <a:t>Flight instruction</a:t>
            </a:r>
          </a:p>
          <a:p>
            <a:r>
              <a:rPr lang="en-US" dirty="0">
                <a:solidFill>
                  <a:schemeClr val="bg1"/>
                </a:solidFill>
              </a:rPr>
              <a:t>Field experience</a:t>
            </a:r>
          </a:p>
          <a:p>
            <a:r>
              <a:rPr lang="en-US" dirty="0">
                <a:solidFill>
                  <a:schemeClr val="bg1"/>
                </a:solidFill>
              </a:rPr>
              <a:t>Competitive obstacle course race</a:t>
            </a:r>
          </a:p>
          <a:p>
            <a:r>
              <a:rPr lang="en-US" dirty="0">
                <a:solidFill>
                  <a:schemeClr val="bg1"/>
                </a:solidFill>
              </a:rPr>
              <a:t>Drone Drop</a:t>
            </a:r>
          </a:p>
          <a:p>
            <a:r>
              <a:rPr lang="en-US" dirty="0">
                <a:solidFill>
                  <a:schemeClr val="bg1"/>
                </a:solidFill>
              </a:rPr>
              <a:t>VPCC Campus Tour</a:t>
            </a:r>
          </a:p>
          <a:p>
            <a:r>
              <a:rPr lang="en-US" dirty="0">
                <a:solidFill>
                  <a:schemeClr val="bg1"/>
                </a:solidFill>
              </a:rPr>
              <a:t>Air &amp; Space Museum trip (Hampton)</a:t>
            </a:r>
          </a:p>
          <a:p>
            <a:r>
              <a:rPr lang="en-US" dirty="0">
                <a:solidFill>
                  <a:schemeClr val="bg1"/>
                </a:solidFill>
              </a:rPr>
              <a:t>Received their own drone</a:t>
            </a:r>
          </a:p>
        </p:txBody>
      </p:sp>
      <p:grpSp>
        <p:nvGrpSpPr>
          <p:cNvPr id="5" name="Group 4">
            <a:extLst>
              <a:ext uri="{FF2B5EF4-FFF2-40B4-BE49-F238E27FC236}">
                <a16:creationId xmlns:a16="http://schemas.microsoft.com/office/drawing/2014/main" id="{C4E77BCA-499E-B42E-4560-D1B743008092}"/>
              </a:ext>
            </a:extLst>
          </p:cNvPr>
          <p:cNvGrpSpPr/>
          <p:nvPr/>
        </p:nvGrpSpPr>
        <p:grpSpPr>
          <a:xfrm>
            <a:off x="9399870" y="1195432"/>
            <a:ext cx="5659155" cy="4936718"/>
            <a:chOff x="6260698" y="611393"/>
            <a:chExt cx="5666845" cy="4979073"/>
          </a:xfrm>
        </p:grpSpPr>
        <p:pic>
          <p:nvPicPr>
            <p:cNvPr id="6" name="Picture 4" descr="http://gif.toutimages.com/images/transports/avions/avion_036.gif">
              <a:extLst>
                <a:ext uri="{FF2B5EF4-FFF2-40B4-BE49-F238E27FC236}">
                  <a16:creationId xmlns:a16="http://schemas.microsoft.com/office/drawing/2014/main" id="{4906C911-ACF6-F4BF-7B06-CE93FACA6A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76881" y="2055814"/>
              <a:ext cx="2578660" cy="2348051"/>
            </a:xfrm>
            <a:prstGeom prst="rect">
              <a:avLst/>
            </a:prstGeom>
            <a:noFill/>
            <a:extLst>
              <a:ext uri="{909E8E84-426E-40DD-AFC4-6F175D3DCCD1}">
                <a14:hiddenFill xmlns:a14="http://schemas.microsoft.com/office/drawing/2010/main">
                  <a:solidFill>
                    <a:srgbClr val="FFFFFF"/>
                  </a:solidFill>
                </a14:hiddenFill>
              </a:ext>
            </a:extLst>
          </p:spPr>
        </p:pic>
        <p:sp>
          <p:nvSpPr>
            <p:cNvPr id="7" name="Up Arrow 4">
              <a:extLst>
                <a:ext uri="{FF2B5EF4-FFF2-40B4-BE49-F238E27FC236}">
                  <a16:creationId xmlns:a16="http://schemas.microsoft.com/office/drawing/2014/main" id="{0B46E04F-A72C-22B6-1871-FE2ADE5C64BD}"/>
                </a:ext>
              </a:extLst>
            </p:cNvPr>
            <p:cNvSpPr/>
            <p:nvPr/>
          </p:nvSpPr>
          <p:spPr>
            <a:xfrm>
              <a:off x="8797268" y="1144586"/>
              <a:ext cx="575331" cy="796133"/>
            </a:xfrm>
            <a:prstGeom prst="up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8" name="Up Arrow 17">
              <a:extLst>
                <a:ext uri="{FF2B5EF4-FFF2-40B4-BE49-F238E27FC236}">
                  <a16:creationId xmlns:a16="http://schemas.microsoft.com/office/drawing/2014/main" id="{A48306E3-7C35-E8F3-9D30-E7DF7E2F9CFD}"/>
                </a:ext>
              </a:extLst>
            </p:cNvPr>
            <p:cNvSpPr/>
            <p:nvPr/>
          </p:nvSpPr>
          <p:spPr>
            <a:xfrm rot="16200000">
              <a:off x="6858000" y="2640527"/>
              <a:ext cx="602876" cy="974070"/>
            </a:xfrm>
            <a:prstGeom prst="up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9" name="Up Arrow 19">
              <a:extLst>
                <a:ext uri="{FF2B5EF4-FFF2-40B4-BE49-F238E27FC236}">
                  <a16:creationId xmlns:a16="http://schemas.microsoft.com/office/drawing/2014/main" id="{821A69F8-50F4-AFAD-AEDE-C518D779D0A9}"/>
                </a:ext>
              </a:extLst>
            </p:cNvPr>
            <p:cNvSpPr/>
            <p:nvPr/>
          </p:nvSpPr>
          <p:spPr>
            <a:xfrm rot="5400000">
              <a:off x="10671546" y="2640526"/>
              <a:ext cx="602876" cy="97407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10" name="Up Arrow 20">
              <a:extLst>
                <a:ext uri="{FF2B5EF4-FFF2-40B4-BE49-F238E27FC236}">
                  <a16:creationId xmlns:a16="http://schemas.microsoft.com/office/drawing/2014/main" id="{641E269F-9E27-0A86-A513-32FA9D551836}"/>
                </a:ext>
              </a:extLst>
            </p:cNvPr>
            <p:cNvSpPr/>
            <p:nvPr/>
          </p:nvSpPr>
          <p:spPr>
            <a:xfrm rot="10800000">
              <a:off x="8751651" y="4467457"/>
              <a:ext cx="575331" cy="796133"/>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11" name="TextBox 10">
              <a:extLst>
                <a:ext uri="{FF2B5EF4-FFF2-40B4-BE49-F238E27FC236}">
                  <a16:creationId xmlns:a16="http://schemas.microsoft.com/office/drawing/2014/main" id="{EBA06773-617A-6B08-B117-995D75BDE2BA}"/>
                </a:ext>
              </a:extLst>
            </p:cNvPr>
            <p:cNvSpPr txBox="1"/>
            <p:nvPr/>
          </p:nvSpPr>
          <p:spPr>
            <a:xfrm>
              <a:off x="8673353" y="611393"/>
              <a:ext cx="1250576" cy="465626"/>
            </a:xfrm>
            <a:prstGeom prst="rect">
              <a:avLst/>
            </a:prstGeom>
            <a:noFill/>
          </p:spPr>
          <p:txBody>
            <a:bodyPr wrap="square" rtlCol="0">
              <a:spAutoFit/>
            </a:bodyPr>
            <a:lstStyle/>
            <a:p>
              <a:pPr defTabSz="685800">
                <a:defRPr/>
              </a:pPr>
              <a:r>
                <a:rPr lang="en-US" sz="2400" b="1" dirty="0">
                  <a:solidFill>
                    <a:prstClr val="white"/>
                  </a:solidFill>
                  <a:latin typeface="Calibri" panose="020F0502020204030204"/>
                </a:rPr>
                <a:t>LIFT</a:t>
              </a:r>
            </a:p>
          </p:txBody>
        </p:sp>
        <p:sp>
          <p:nvSpPr>
            <p:cNvPr id="12" name="TextBox 11">
              <a:extLst>
                <a:ext uri="{FF2B5EF4-FFF2-40B4-BE49-F238E27FC236}">
                  <a16:creationId xmlns:a16="http://schemas.microsoft.com/office/drawing/2014/main" id="{C8975E37-8CF8-2064-349B-976640775567}"/>
                </a:ext>
              </a:extLst>
            </p:cNvPr>
            <p:cNvSpPr txBox="1"/>
            <p:nvPr/>
          </p:nvSpPr>
          <p:spPr>
            <a:xfrm>
              <a:off x="10676967" y="2375727"/>
              <a:ext cx="1250576" cy="465626"/>
            </a:xfrm>
            <a:prstGeom prst="rect">
              <a:avLst/>
            </a:prstGeom>
            <a:noFill/>
          </p:spPr>
          <p:txBody>
            <a:bodyPr wrap="square" rtlCol="0">
              <a:spAutoFit/>
            </a:bodyPr>
            <a:lstStyle/>
            <a:p>
              <a:pPr defTabSz="685800">
                <a:defRPr/>
              </a:pPr>
              <a:r>
                <a:rPr lang="en-US" sz="2400" b="1" dirty="0">
                  <a:solidFill>
                    <a:prstClr val="white"/>
                  </a:solidFill>
                  <a:latin typeface="Calibri" panose="020F0502020204030204"/>
                </a:rPr>
                <a:t>DRAG</a:t>
              </a:r>
            </a:p>
          </p:txBody>
        </p:sp>
        <p:sp>
          <p:nvSpPr>
            <p:cNvPr id="13" name="TextBox 12">
              <a:extLst>
                <a:ext uri="{FF2B5EF4-FFF2-40B4-BE49-F238E27FC236}">
                  <a16:creationId xmlns:a16="http://schemas.microsoft.com/office/drawing/2014/main" id="{BE91CB84-1D4F-9077-904F-7E3997723C31}"/>
                </a:ext>
              </a:extLst>
            </p:cNvPr>
            <p:cNvSpPr txBox="1"/>
            <p:nvPr/>
          </p:nvSpPr>
          <p:spPr>
            <a:xfrm>
              <a:off x="8265925" y="5124840"/>
              <a:ext cx="1706843" cy="465626"/>
            </a:xfrm>
            <a:prstGeom prst="rect">
              <a:avLst/>
            </a:prstGeom>
            <a:noFill/>
          </p:spPr>
          <p:txBody>
            <a:bodyPr wrap="square" rtlCol="0">
              <a:spAutoFit/>
            </a:bodyPr>
            <a:lstStyle/>
            <a:p>
              <a:pPr defTabSz="685800">
                <a:defRPr/>
              </a:pPr>
              <a:r>
                <a:rPr lang="en-US" sz="2400" b="1" dirty="0">
                  <a:solidFill>
                    <a:prstClr val="white"/>
                  </a:solidFill>
                  <a:latin typeface="Calibri" panose="020F0502020204030204"/>
                </a:rPr>
                <a:t>WEIGHT</a:t>
              </a:r>
            </a:p>
          </p:txBody>
        </p:sp>
        <p:sp>
          <p:nvSpPr>
            <p:cNvPr id="14" name="TextBox 13">
              <a:extLst>
                <a:ext uri="{FF2B5EF4-FFF2-40B4-BE49-F238E27FC236}">
                  <a16:creationId xmlns:a16="http://schemas.microsoft.com/office/drawing/2014/main" id="{651D057D-D1F4-66AE-F93C-910AA0471190}"/>
                </a:ext>
              </a:extLst>
            </p:cNvPr>
            <p:cNvSpPr txBox="1"/>
            <p:nvPr/>
          </p:nvSpPr>
          <p:spPr>
            <a:xfrm>
              <a:off x="6260698" y="2284851"/>
              <a:ext cx="1568404" cy="465626"/>
            </a:xfrm>
            <a:prstGeom prst="rect">
              <a:avLst/>
            </a:prstGeom>
            <a:noFill/>
          </p:spPr>
          <p:txBody>
            <a:bodyPr wrap="square" rtlCol="0">
              <a:spAutoFit/>
            </a:bodyPr>
            <a:lstStyle/>
            <a:p>
              <a:pPr defTabSz="685800">
                <a:defRPr/>
              </a:pPr>
              <a:r>
                <a:rPr lang="en-US" sz="2400" b="1" dirty="0">
                  <a:solidFill>
                    <a:prstClr val="white"/>
                  </a:solidFill>
                  <a:latin typeface="Calibri" panose="020F0502020204030204"/>
                </a:rPr>
                <a:t>THRUST</a:t>
              </a:r>
            </a:p>
          </p:txBody>
        </p:sp>
      </p:grpSp>
      <p:sp>
        <p:nvSpPr>
          <p:cNvPr id="15" name="Rectangle 14">
            <a:extLst>
              <a:ext uri="{FF2B5EF4-FFF2-40B4-BE49-F238E27FC236}">
                <a16:creationId xmlns:a16="http://schemas.microsoft.com/office/drawing/2014/main" id="{33009D47-50F8-CA46-D312-C792EAA9CF1B}"/>
              </a:ext>
            </a:extLst>
          </p:cNvPr>
          <p:cNvSpPr/>
          <p:nvPr/>
        </p:nvSpPr>
        <p:spPr>
          <a:xfrm>
            <a:off x="2700468" y="328929"/>
            <a:ext cx="12887064" cy="9629142"/>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2396063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8687-138C-7916-224F-818B119F9183}"/>
              </a:ext>
            </a:extLst>
          </p:cNvPr>
          <p:cNvSpPr>
            <a:spLocks noGrp="1"/>
          </p:cNvSpPr>
          <p:nvPr>
            <p:ph type="title"/>
          </p:nvPr>
        </p:nvSpPr>
        <p:spPr>
          <a:xfrm>
            <a:off x="3006090" y="8698436"/>
            <a:ext cx="12275820" cy="960122"/>
          </a:xfrm>
        </p:spPr>
        <p:txBody>
          <a:bodyPr vert="horz" lIns="137160" tIns="68580" rIns="137160" bIns="68580" rtlCol="0" anchor="ctr">
            <a:normAutofit/>
          </a:bodyPr>
          <a:lstStyle/>
          <a:p>
            <a:pPr algn="ctr"/>
            <a:r>
              <a:rPr lang="en-US" sz="6000" b="1" dirty="0">
                <a:solidFill>
                  <a:srgbClr val="FFFF00"/>
                </a:solidFill>
              </a:rPr>
              <a:t>Obstacle Course Competition (VPCC)</a:t>
            </a:r>
          </a:p>
        </p:txBody>
      </p:sp>
      <p:pic>
        <p:nvPicPr>
          <p:cNvPr id="5" name="Picture 4" descr="A group of people in a room with hoops&#10;&#10;Description automatically generated">
            <a:extLst>
              <a:ext uri="{FF2B5EF4-FFF2-40B4-BE49-F238E27FC236}">
                <a16:creationId xmlns:a16="http://schemas.microsoft.com/office/drawing/2014/main" id="{A0BC3E4E-2B9D-A725-D2EC-1D88564891D7}"/>
              </a:ext>
            </a:extLst>
          </p:cNvPr>
          <p:cNvPicPr>
            <a:picLocks noChangeAspect="1"/>
          </p:cNvPicPr>
          <p:nvPr/>
        </p:nvPicPr>
        <p:blipFill rotWithShape="1">
          <a:blip r:embed="rId2"/>
          <a:srcRect r="1" b="6560"/>
          <a:stretch/>
        </p:blipFill>
        <p:spPr>
          <a:xfrm>
            <a:off x="3006090" y="960122"/>
            <a:ext cx="12275820" cy="7255193"/>
          </a:xfrm>
          <a:prstGeom prst="rect">
            <a:avLst/>
          </a:prstGeom>
          <a:ln w="19050">
            <a:solidFill>
              <a:srgbClr val="FFFF00"/>
            </a:solidFill>
            <a:miter lim="800000"/>
          </a:ln>
        </p:spPr>
      </p:pic>
    </p:spTree>
    <p:extLst>
      <p:ext uri="{BB962C8B-B14F-4D97-AF65-F5344CB8AC3E}">
        <p14:creationId xmlns:p14="http://schemas.microsoft.com/office/powerpoint/2010/main" val="6144943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F1AD-09A1-BEB2-2E2F-CE6DDEBC80F0}"/>
              </a:ext>
            </a:extLst>
          </p:cNvPr>
          <p:cNvSpPr>
            <a:spLocks noGrp="1"/>
          </p:cNvSpPr>
          <p:nvPr>
            <p:ph type="title"/>
          </p:nvPr>
        </p:nvSpPr>
        <p:spPr>
          <a:xfrm>
            <a:off x="3006090" y="8580869"/>
            <a:ext cx="12275820" cy="960122"/>
          </a:xfrm>
        </p:spPr>
        <p:txBody>
          <a:bodyPr vert="horz" lIns="137160" tIns="68580" rIns="137160" bIns="68580" rtlCol="0" anchor="ctr">
            <a:noAutofit/>
          </a:bodyPr>
          <a:lstStyle/>
          <a:p>
            <a:pPr algn="ctr"/>
            <a:r>
              <a:rPr lang="en-US" b="1" dirty="0">
                <a:solidFill>
                  <a:srgbClr val="FFFF00"/>
                </a:solidFill>
              </a:rPr>
              <a:t>In the Field (VPCC)</a:t>
            </a:r>
          </a:p>
        </p:txBody>
      </p:sp>
      <p:pic>
        <p:nvPicPr>
          <p:cNvPr id="5" name="Picture 4" descr="A group of people standing outside&#10;&#10;Description automatically generated">
            <a:extLst>
              <a:ext uri="{FF2B5EF4-FFF2-40B4-BE49-F238E27FC236}">
                <a16:creationId xmlns:a16="http://schemas.microsoft.com/office/drawing/2014/main" id="{7E81FC81-749E-94CA-719E-035F107E60F6}"/>
              </a:ext>
            </a:extLst>
          </p:cNvPr>
          <p:cNvPicPr>
            <a:picLocks noChangeAspect="1"/>
          </p:cNvPicPr>
          <p:nvPr/>
        </p:nvPicPr>
        <p:blipFill rotWithShape="1">
          <a:blip r:embed="rId2"/>
          <a:srcRect l="2287" r="2" b="2"/>
          <a:stretch/>
        </p:blipFill>
        <p:spPr>
          <a:xfrm>
            <a:off x="3006090" y="960122"/>
            <a:ext cx="12275820" cy="7255193"/>
          </a:xfrm>
          <a:prstGeom prst="rect">
            <a:avLst/>
          </a:prstGeom>
          <a:ln w="19050">
            <a:solidFill>
              <a:srgbClr val="FFFF00"/>
            </a:solidFill>
            <a:miter lim="800000"/>
          </a:ln>
        </p:spPr>
      </p:pic>
    </p:spTree>
    <p:extLst>
      <p:ext uri="{BB962C8B-B14F-4D97-AF65-F5344CB8AC3E}">
        <p14:creationId xmlns:p14="http://schemas.microsoft.com/office/powerpoint/2010/main" val="106506943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8F74B3F-7652-B3D4-66E2-97DE1E72F20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19" t="16691" r="15400" b="5587"/>
          <a:stretch/>
        </p:blipFill>
        <p:spPr bwMode="auto">
          <a:xfrm>
            <a:off x="2812740" y="596476"/>
            <a:ext cx="7362264" cy="649493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68F48CC-0DFB-A5DC-3678-9BF8669AD1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07810" y="279401"/>
            <a:ext cx="6267450" cy="8356601"/>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7A120D-446F-8A2A-6BD6-367A471DF4A5}"/>
              </a:ext>
            </a:extLst>
          </p:cNvPr>
          <p:cNvSpPr txBox="1"/>
          <p:nvPr/>
        </p:nvSpPr>
        <p:spPr>
          <a:xfrm>
            <a:off x="2812742" y="8877383"/>
            <a:ext cx="12973724" cy="1015663"/>
          </a:xfrm>
          <a:prstGeom prst="rect">
            <a:avLst/>
          </a:prstGeom>
          <a:noFill/>
        </p:spPr>
        <p:txBody>
          <a:bodyPr wrap="square">
            <a:spAutoFit/>
          </a:bodyPr>
          <a:lstStyle/>
          <a:p>
            <a:pPr defTabSz="685800">
              <a:defRPr/>
            </a:pPr>
            <a:r>
              <a:rPr lang="en-US" sz="6000" b="1" dirty="0">
                <a:solidFill>
                  <a:srgbClr val="FFFF00"/>
                </a:solidFill>
                <a:latin typeface="Calibri" panose="020F0502020204030204"/>
              </a:rPr>
              <a:t>Community College Workforce Alliance </a:t>
            </a:r>
            <a:endParaRPr lang="en-US" sz="6000" dirty="0">
              <a:solidFill>
                <a:prstClr val="black"/>
              </a:solidFill>
              <a:latin typeface="Calibri" panose="020F0502020204030204"/>
            </a:endParaRPr>
          </a:p>
        </p:txBody>
      </p:sp>
    </p:spTree>
    <p:extLst>
      <p:ext uri="{BB962C8B-B14F-4D97-AF65-F5344CB8AC3E}">
        <p14:creationId xmlns:p14="http://schemas.microsoft.com/office/powerpoint/2010/main" val="281546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65594AF3-2DD9-F7CF-370A-E4FC6AAB7453}"/>
              </a:ext>
            </a:extLst>
          </p:cNvPr>
          <p:cNvSpPr/>
          <p:nvPr/>
        </p:nvSpPr>
        <p:spPr>
          <a:xfrm>
            <a:off x="15138400" y="1866900"/>
            <a:ext cx="2971800" cy="2590800"/>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27997B25-2339-03CD-9AE4-01DCF74A24C7}"/>
              </a:ext>
            </a:extLst>
          </p:cNvPr>
          <p:cNvSpPr>
            <a:spLocks noGrp="1"/>
          </p:cNvSpPr>
          <p:nvPr>
            <p:ph idx="1"/>
          </p:nvPr>
        </p:nvSpPr>
        <p:spPr>
          <a:xfrm>
            <a:off x="198481" y="2005375"/>
            <a:ext cx="11924213" cy="7424375"/>
          </a:xfrm>
        </p:spPr>
        <p:txBody>
          <a:bodyPr>
            <a:noAutofit/>
          </a:bodyPr>
          <a:lstStyle/>
          <a:p>
            <a:r>
              <a:rPr lang="en-US" dirty="0"/>
              <a:t>State funded program supported by the Governor’s Office</a:t>
            </a:r>
          </a:p>
          <a:p>
            <a:r>
              <a:rPr lang="en-US" dirty="0"/>
              <a:t>Connects Virginia undergraduate students with paid internships with business/industry in Virginia</a:t>
            </a:r>
          </a:p>
          <a:p>
            <a:r>
              <a:rPr lang="en-US" dirty="0"/>
              <a:t>No deadlines for students or companies. Full-time and part-time. </a:t>
            </a:r>
          </a:p>
          <a:p>
            <a:r>
              <a:rPr lang="en-US" dirty="0"/>
              <a:t>Companies hire and pay the students. </a:t>
            </a:r>
          </a:p>
          <a:p>
            <a:r>
              <a:rPr lang="en-US" dirty="0"/>
              <a:t>Eligibility:</a:t>
            </a:r>
          </a:p>
          <a:p>
            <a:pPr lvl="1"/>
            <a:r>
              <a:rPr lang="en-US" sz="3200" dirty="0"/>
              <a:t>U.S. citizen (permanent resident, depends on company) </a:t>
            </a:r>
          </a:p>
          <a:p>
            <a:pPr lvl="1"/>
            <a:r>
              <a:rPr lang="en-US" sz="3200" dirty="0"/>
              <a:t>18 years old</a:t>
            </a:r>
          </a:p>
          <a:p>
            <a:pPr lvl="1"/>
            <a:r>
              <a:rPr lang="en-US" sz="3200" dirty="0"/>
              <a:t>At least 6 credits per semester at a Virginia college</a:t>
            </a:r>
          </a:p>
          <a:p>
            <a:pPr lvl="1"/>
            <a:r>
              <a:rPr lang="en-US" sz="3200" dirty="0"/>
              <a:t>Completed at least 30 credits</a:t>
            </a:r>
          </a:p>
          <a:p>
            <a:pPr lvl="1"/>
            <a:r>
              <a:rPr lang="en-US" sz="3200" dirty="0"/>
              <a:t>2.7 GPA</a:t>
            </a:r>
          </a:p>
          <a:p>
            <a:pPr lvl="1"/>
            <a:r>
              <a:rPr lang="en-US" sz="3200" dirty="0"/>
              <a:t>STEM major</a:t>
            </a:r>
          </a:p>
        </p:txBody>
      </p:sp>
      <p:sp>
        <p:nvSpPr>
          <p:cNvPr id="4" name="Hexagon 3">
            <a:extLst>
              <a:ext uri="{FF2B5EF4-FFF2-40B4-BE49-F238E27FC236}">
                <a16:creationId xmlns:a16="http://schemas.microsoft.com/office/drawing/2014/main" id="{33B154A5-8A4C-CCC6-02FC-70265D37BAFB}"/>
              </a:ext>
            </a:extLst>
          </p:cNvPr>
          <p:cNvSpPr/>
          <p:nvPr/>
        </p:nvSpPr>
        <p:spPr>
          <a:xfrm>
            <a:off x="10922000" y="3629025"/>
            <a:ext cx="7366000" cy="6096000"/>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exagon 5">
            <a:extLst>
              <a:ext uri="{FF2B5EF4-FFF2-40B4-BE49-F238E27FC236}">
                <a16:creationId xmlns:a16="http://schemas.microsoft.com/office/drawing/2014/main" id="{D81728A5-7602-F2F9-CDA1-C5B1B4759D03}"/>
              </a:ext>
            </a:extLst>
          </p:cNvPr>
          <p:cNvSpPr/>
          <p:nvPr/>
        </p:nvSpPr>
        <p:spPr>
          <a:xfrm>
            <a:off x="10363200" y="7416800"/>
            <a:ext cx="2971800" cy="2590800"/>
          </a:xfrm>
          <a:prstGeom prst="hexagon">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Hexagon 6">
            <a:extLst>
              <a:ext uri="{FF2B5EF4-FFF2-40B4-BE49-F238E27FC236}">
                <a16:creationId xmlns:a16="http://schemas.microsoft.com/office/drawing/2014/main" id="{C13440F0-30E4-830A-574C-76EF2BDCBF0E}"/>
              </a:ext>
            </a:extLst>
          </p:cNvPr>
          <p:cNvSpPr/>
          <p:nvPr/>
        </p:nvSpPr>
        <p:spPr>
          <a:xfrm>
            <a:off x="12973050" y="9429750"/>
            <a:ext cx="723900" cy="590550"/>
          </a:xfrm>
          <a:prstGeom prst="hexag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22">
            <a:extLst>
              <a:ext uri="{FF2B5EF4-FFF2-40B4-BE49-F238E27FC236}">
                <a16:creationId xmlns:a16="http://schemas.microsoft.com/office/drawing/2014/main" id="{1F74132F-63DA-7E72-9E09-65CA101D0504}"/>
              </a:ext>
            </a:extLst>
          </p:cNvPr>
          <p:cNvSpPr txBox="1"/>
          <p:nvPr/>
        </p:nvSpPr>
        <p:spPr>
          <a:xfrm>
            <a:off x="849770" y="584915"/>
            <a:ext cx="16588460" cy="915635"/>
          </a:xfrm>
          <a:prstGeom prst="rect">
            <a:avLst/>
          </a:prstGeom>
        </p:spPr>
        <p:txBody>
          <a:bodyPr wrap="square"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605FF"/>
                </a:solidFill>
                <a:effectLst/>
                <a:uLnTx/>
                <a:uFillTx/>
                <a:latin typeface="Futura Bold"/>
                <a:ea typeface="+mn-ea"/>
                <a:cs typeface="+mn-cs"/>
              </a:rPr>
              <a:t>Commonwealth STEM Industry Internship Program (CSIIP)</a:t>
            </a:r>
          </a:p>
        </p:txBody>
      </p:sp>
    </p:spTree>
    <p:extLst>
      <p:ext uri="{BB962C8B-B14F-4D97-AF65-F5344CB8AC3E}">
        <p14:creationId xmlns:p14="http://schemas.microsoft.com/office/powerpoint/2010/main" val="2884847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997B25-2339-03CD-9AE4-01DCF74A24C7}"/>
              </a:ext>
            </a:extLst>
          </p:cNvPr>
          <p:cNvSpPr>
            <a:spLocks noGrp="1"/>
          </p:cNvSpPr>
          <p:nvPr>
            <p:ph idx="1"/>
          </p:nvPr>
        </p:nvSpPr>
        <p:spPr>
          <a:xfrm>
            <a:off x="367936" y="1866900"/>
            <a:ext cx="8162110" cy="7424375"/>
          </a:xfrm>
        </p:spPr>
        <p:txBody>
          <a:bodyPr>
            <a:noAutofit/>
          </a:bodyPr>
          <a:lstStyle/>
          <a:p>
            <a:endParaRPr lang="en-US" sz="3600" dirty="0"/>
          </a:p>
          <a:p>
            <a:r>
              <a:rPr lang="en-US" sz="3600" dirty="0"/>
              <a:t>Students apply once to reach more than 200 companies across Virginia</a:t>
            </a:r>
          </a:p>
          <a:p>
            <a:endParaRPr lang="en-US" sz="3600" dirty="0"/>
          </a:p>
          <a:p>
            <a:r>
              <a:rPr lang="en-US" sz="3600" dirty="0"/>
              <a:t>Subsidies available to companies to offset cost of </a:t>
            </a:r>
            <a:r>
              <a:rPr lang="en-US" sz="3600" u="sng" dirty="0"/>
              <a:t>aerospace/aviation/drones</a:t>
            </a:r>
            <a:r>
              <a:rPr lang="en-US" sz="3600" dirty="0"/>
              <a:t> and </a:t>
            </a:r>
            <a:r>
              <a:rPr lang="en-US" sz="3600" u="sng" dirty="0"/>
              <a:t>cybersecurity</a:t>
            </a:r>
            <a:r>
              <a:rPr lang="en-US" sz="3600" dirty="0"/>
              <a:t> internships of up to $5,000 (50% of placement). </a:t>
            </a:r>
          </a:p>
          <a:p>
            <a:endParaRPr lang="en-US" sz="3600" dirty="0"/>
          </a:p>
          <a:p>
            <a:endParaRPr lang="en-US" sz="3600" dirty="0"/>
          </a:p>
        </p:txBody>
      </p:sp>
      <p:graphicFrame>
        <p:nvGraphicFramePr>
          <p:cNvPr id="8" name="Table 7">
            <a:extLst>
              <a:ext uri="{FF2B5EF4-FFF2-40B4-BE49-F238E27FC236}">
                <a16:creationId xmlns:a16="http://schemas.microsoft.com/office/drawing/2014/main" id="{BC787751-67B2-5399-7381-89471308D577}"/>
              </a:ext>
            </a:extLst>
          </p:cNvPr>
          <p:cNvGraphicFramePr>
            <a:graphicFrameLocks noGrp="1"/>
          </p:cNvGraphicFramePr>
          <p:nvPr/>
        </p:nvGraphicFramePr>
        <p:xfrm>
          <a:off x="9037321" y="1694044"/>
          <a:ext cx="9026434" cy="8433435"/>
        </p:xfrm>
        <a:graphic>
          <a:graphicData uri="http://schemas.openxmlformats.org/drawingml/2006/table">
            <a:tbl>
              <a:tblPr firstRow="1" bandRow="1">
                <a:tableStyleId>{5C22544A-7EE6-4342-B048-85BDC9FD1C3A}</a:tableStyleId>
              </a:tblPr>
              <a:tblGrid>
                <a:gridCol w="9026434">
                  <a:extLst>
                    <a:ext uri="{9D8B030D-6E8A-4147-A177-3AD203B41FA5}">
                      <a16:colId xmlns:a16="http://schemas.microsoft.com/office/drawing/2014/main" val="19627022"/>
                    </a:ext>
                  </a:extLst>
                </a:gridCol>
              </a:tblGrid>
              <a:tr h="156051">
                <a:tc>
                  <a:txBody>
                    <a:bodyPr/>
                    <a:lstStyle/>
                    <a:p>
                      <a:pPr algn="ctr" fontAlgn="ctr"/>
                      <a:r>
                        <a:rPr lang="en-US" sz="3200" b="0" i="0" u="sng" strike="noStrike" dirty="0">
                          <a:solidFill>
                            <a:schemeClr val="tx1"/>
                          </a:solidFill>
                          <a:effectLst/>
                          <a:latin typeface="Futura Medium"/>
                        </a:rPr>
                        <a:t>Sample Internship Job Titles</a:t>
                      </a:r>
                    </a:p>
                    <a:p>
                      <a:pPr algn="ctr" fontAlgn="ctr"/>
                      <a:endParaRPr lang="en-US" sz="3200" b="0" i="0" u="sng" strike="noStrike" dirty="0">
                        <a:solidFill>
                          <a:schemeClr val="tx1"/>
                        </a:solidFill>
                        <a:effectLst/>
                        <a:latin typeface="Futura Medium"/>
                      </a:endParaRPr>
                    </a:p>
                    <a:p>
                      <a:pPr algn="ctr" fontAlgn="ctr"/>
                      <a:r>
                        <a:rPr lang="en-US" sz="3200" b="0" i="0" u="none" strike="noStrike" dirty="0">
                          <a:solidFill>
                            <a:schemeClr val="tx1"/>
                          </a:solidFill>
                          <a:effectLst/>
                          <a:latin typeface="Futura Medium"/>
                        </a:rPr>
                        <a:t>IT Engineer Intern</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655353358"/>
                  </a:ext>
                </a:extLst>
              </a:tr>
              <a:tr h="156051">
                <a:tc>
                  <a:txBody>
                    <a:bodyPr/>
                    <a:lstStyle/>
                    <a:p>
                      <a:pPr algn="ctr" fontAlgn="ctr"/>
                      <a:r>
                        <a:rPr lang="en-US" sz="3200" b="0" i="0" u="none" strike="noStrike" dirty="0">
                          <a:solidFill>
                            <a:schemeClr val="tx1"/>
                          </a:solidFill>
                          <a:effectLst/>
                          <a:latin typeface="Futura Medium"/>
                        </a:rPr>
                        <a:t>Aircraft Assembly Tech </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434776286"/>
                  </a:ext>
                </a:extLst>
              </a:tr>
              <a:tr h="156051">
                <a:tc>
                  <a:txBody>
                    <a:bodyPr/>
                    <a:lstStyle/>
                    <a:p>
                      <a:pPr algn="ctr" fontAlgn="ctr"/>
                      <a:r>
                        <a:rPr lang="en-US" sz="3200" b="0" i="0" u="none" strike="noStrike" dirty="0">
                          <a:solidFill>
                            <a:schemeClr val="tx1"/>
                          </a:solidFill>
                          <a:effectLst/>
                          <a:latin typeface="Futura Medium"/>
                        </a:rPr>
                        <a:t>Cyber Intern</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143324234"/>
                  </a:ext>
                </a:extLst>
              </a:tr>
              <a:tr h="156051">
                <a:tc>
                  <a:txBody>
                    <a:bodyPr/>
                    <a:lstStyle/>
                    <a:p>
                      <a:pPr algn="ctr" fontAlgn="ctr"/>
                      <a:r>
                        <a:rPr lang="en-US" sz="3200" b="0" i="0" u="none" strike="noStrike" dirty="0">
                          <a:solidFill>
                            <a:schemeClr val="tx1"/>
                          </a:solidFill>
                          <a:effectLst/>
                          <a:latin typeface="Futura Medium"/>
                        </a:rPr>
                        <a:t>GIS Intern</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24878158"/>
                  </a:ext>
                </a:extLst>
              </a:tr>
              <a:tr h="166885">
                <a:tc>
                  <a:txBody>
                    <a:bodyPr/>
                    <a:lstStyle/>
                    <a:p>
                      <a:pPr algn="ctr" fontAlgn="ctr"/>
                      <a:r>
                        <a:rPr lang="en-US" sz="3200" b="0" i="0" u="none" strike="noStrike" dirty="0">
                          <a:solidFill>
                            <a:schemeClr val="tx1"/>
                          </a:solidFill>
                          <a:effectLst/>
                          <a:latin typeface="Futura Medium"/>
                        </a:rPr>
                        <a:t>Cyber Security Intern</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663222616"/>
                  </a:ext>
                </a:extLst>
              </a:tr>
              <a:tr h="156051">
                <a:tc>
                  <a:txBody>
                    <a:bodyPr/>
                    <a:lstStyle/>
                    <a:p>
                      <a:pPr algn="ctr" fontAlgn="ctr"/>
                      <a:r>
                        <a:rPr lang="en-US" sz="3200" b="0" i="0" u="none" strike="noStrike" dirty="0">
                          <a:solidFill>
                            <a:schemeClr val="tx1"/>
                          </a:solidFill>
                          <a:effectLst/>
                          <a:latin typeface="Futura Medium"/>
                        </a:rPr>
                        <a:t>UAS Project Manager Assist</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152793564"/>
                  </a:ext>
                </a:extLst>
              </a:tr>
              <a:tr h="156051">
                <a:tc>
                  <a:txBody>
                    <a:bodyPr/>
                    <a:lstStyle/>
                    <a:p>
                      <a:pPr algn="ctr" fontAlgn="ctr"/>
                      <a:r>
                        <a:rPr lang="en-US" sz="3200" b="0" i="0" u="none" strike="noStrike" dirty="0">
                          <a:solidFill>
                            <a:schemeClr val="tx1"/>
                          </a:solidFill>
                          <a:effectLst/>
                          <a:latin typeface="Futura Medium"/>
                        </a:rPr>
                        <a:t>Engineering Intern</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538598362"/>
                  </a:ext>
                </a:extLst>
              </a:tr>
              <a:tr h="156051">
                <a:tc>
                  <a:txBody>
                    <a:bodyPr/>
                    <a:lstStyle/>
                    <a:p>
                      <a:pPr algn="ctr" fontAlgn="ctr"/>
                      <a:r>
                        <a:rPr lang="en-US" sz="3200" b="0" i="0" u="none" strike="noStrike" dirty="0">
                          <a:solidFill>
                            <a:schemeClr val="tx1"/>
                          </a:solidFill>
                          <a:effectLst/>
                          <a:latin typeface="Futura Medium"/>
                        </a:rPr>
                        <a:t>Image Recognition of Aquarium Events</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058903176"/>
                  </a:ext>
                </a:extLst>
              </a:tr>
              <a:tr h="156051">
                <a:tc>
                  <a:txBody>
                    <a:bodyPr/>
                    <a:lstStyle/>
                    <a:p>
                      <a:pPr algn="ctr" fontAlgn="ctr"/>
                      <a:r>
                        <a:rPr lang="en-US" sz="3200" b="0" i="0" u="none" strike="noStrike" dirty="0">
                          <a:solidFill>
                            <a:schemeClr val="tx1"/>
                          </a:solidFill>
                          <a:effectLst/>
                          <a:latin typeface="Futura Medium"/>
                        </a:rPr>
                        <a:t>PC Technician</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941712773"/>
                  </a:ext>
                </a:extLst>
              </a:tr>
              <a:tr h="156051">
                <a:tc>
                  <a:txBody>
                    <a:bodyPr/>
                    <a:lstStyle/>
                    <a:p>
                      <a:pPr algn="ctr" fontAlgn="ctr"/>
                      <a:r>
                        <a:rPr lang="en-US" sz="3200" b="0" i="0" u="none" strike="noStrike" dirty="0">
                          <a:solidFill>
                            <a:schemeClr val="tx1"/>
                          </a:solidFill>
                          <a:effectLst/>
                          <a:latin typeface="Futura Medium"/>
                        </a:rPr>
                        <a:t>Cloud ERP Developer</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445141329"/>
                  </a:ext>
                </a:extLst>
              </a:tr>
              <a:tr h="156051">
                <a:tc>
                  <a:txBody>
                    <a:bodyPr/>
                    <a:lstStyle/>
                    <a:p>
                      <a:pPr algn="ctr" fontAlgn="ctr"/>
                      <a:r>
                        <a:rPr lang="en-US" sz="3200" b="0" i="0" u="none" strike="noStrike" dirty="0">
                          <a:solidFill>
                            <a:schemeClr val="tx1"/>
                          </a:solidFill>
                          <a:effectLst/>
                          <a:latin typeface="Futura Medium"/>
                        </a:rPr>
                        <a:t>Cyber Intern</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843787038"/>
                  </a:ext>
                </a:extLst>
              </a:tr>
              <a:tr h="156051">
                <a:tc>
                  <a:txBody>
                    <a:bodyPr/>
                    <a:lstStyle/>
                    <a:p>
                      <a:pPr algn="ctr" fontAlgn="ctr"/>
                      <a:r>
                        <a:rPr lang="en-US" sz="3200" b="0" i="0" u="none" strike="noStrike" dirty="0">
                          <a:solidFill>
                            <a:schemeClr val="tx1"/>
                          </a:solidFill>
                          <a:effectLst/>
                          <a:latin typeface="Futura Medium"/>
                        </a:rPr>
                        <a:t>Intern, Information Technology</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941100858"/>
                  </a:ext>
                </a:extLst>
              </a:tr>
              <a:tr h="156051">
                <a:tc>
                  <a:txBody>
                    <a:bodyPr/>
                    <a:lstStyle/>
                    <a:p>
                      <a:pPr algn="ctr" fontAlgn="ctr"/>
                      <a:r>
                        <a:rPr lang="en-US" sz="3200" b="0" i="0" u="none" strike="noStrike" dirty="0">
                          <a:solidFill>
                            <a:schemeClr val="tx1"/>
                          </a:solidFill>
                          <a:effectLst/>
                          <a:latin typeface="Futura Medium"/>
                        </a:rPr>
                        <a:t>Jr Programmer &amp; Cyber Analyst</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119769305"/>
                  </a:ext>
                </a:extLst>
              </a:tr>
              <a:tr h="156051">
                <a:tc>
                  <a:txBody>
                    <a:bodyPr/>
                    <a:lstStyle/>
                    <a:p>
                      <a:pPr algn="ctr" fontAlgn="ctr"/>
                      <a:r>
                        <a:rPr lang="en-US" sz="3200" b="0" i="0" u="none" strike="noStrike" dirty="0">
                          <a:solidFill>
                            <a:schemeClr val="tx1"/>
                          </a:solidFill>
                          <a:effectLst/>
                          <a:latin typeface="Futura Medium"/>
                        </a:rPr>
                        <a:t>UAS training, safety and operations</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02459854"/>
                  </a:ext>
                </a:extLst>
              </a:tr>
              <a:tr h="156051">
                <a:tc>
                  <a:txBody>
                    <a:bodyPr/>
                    <a:lstStyle/>
                    <a:p>
                      <a:pPr algn="ctr" fontAlgn="ctr"/>
                      <a:r>
                        <a:rPr lang="en-US" sz="3200" b="0" i="0" u="none" strike="noStrike" dirty="0">
                          <a:solidFill>
                            <a:schemeClr val="tx1"/>
                          </a:solidFill>
                          <a:effectLst/>
                          <a:latin typeface="Futura Medium"/>
                        </a:rPr>
                        <a:t>Security Analyst</a:t>
                      </a:r>
                    </a:p>
                  </a:txBody>
                  <a:tcPr marL="9525" marR="9525" marT="9525"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67395827"/>
                  </a:ext>
                </a:extLst>
              </a:tr>
            </a:tbl>
          </a:graphicData>
        </a:graphic>
      </p:graphicFrame>
      <p:sp>
        <p:nvSpPr>
          <p:cNvPr id="6" name="TextBox 22">
            <a:extLst>
              <a:ext uri="{FF2B5EF4-FFF2-40B4-BE49-F238E27FC236}">
                <a16:creationId xmlns:a16="http://schemas.microsoft.com/office/drawing/2014/main" id="{B31B073F-762D-5853-A05A-5C19F2E96D03}"/>
              </a:ext>
            </a:extLst>
          </p:cNvPr>
          <p:cNvSpPr txBox="1"/>
          <p:nvPr/>
        </p:nvSpPr>
        <p:spPr>
          <a:xfrm>
            <a:off x="849770" y="584915"/>
            <a:ext cx="16588460" cy="915635"/>
          </a:xfrm>
          <a:prstGeom prst="rect">
            <a:avLst/>
          </a:prstGeom>
        </p:spPr>
        <p:txBody>
          <a:bodyPr wrap="square"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605FF"/>
                </a:solidFill>
                <a:effectLst/>
                <a:uLnTx/>
                <a:uFillTx/>
                <a:latin typeface="Futura Bold"/>
                <a:ea typeface="+mn-ea"/>
                <a:cs typeface="+mn-cs"/>
              </a:rPr>
              <a:t>Commonwealth STEM Industry Internship Program (CSIIP)</a:t>
            </a:r>
          </a:p>
        </p:txBody>
      </p:sp>
    </p:spTree>
    <p:extLst>
      <p:ext uri="{BB962C8B-B14F-4D97-AF65-F5344CB8AC3E}">
        <p14:creationId xmlns:p14="http://schemas.microsoft.com/office/powerpoint/2010/main" val="412308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997B25-2339-03CD-9AE4-01DCF74A24C7}"/>
              </a:ext>
            </a:extLst>
          </p:cNvPr>
          <p:cNvSpPr>
            <a:spLocks noGrp="1"/>
          </p:cNvSpPr>
          <p:nvPr>
            <p:ph idx="1"/>
          </p:nvPr>
        </p:nvSpPr>
        <p:spPr>
          <a:xfrm>
            <a:off x="367936" y="1866900"/>
            <a:ext cx="9371809" cy="7424375"/>
          </a:xfrm>
        </p:spPr>
        <p:txBody>
          <a:bodyPr>
            <a:noAutofit/>
          </a:bodyPr>
          <a:lstStyle/>
          <a:p>
            <a:endParaRPr lang="en-US" sz="4800" dirty="0"/>
          </a:p>
          <a:p>
            <a:r>
              <a:rPr lang="en-US" sz="4800" dirty="0"/>
              <a:t>Advanced Air Mobility (AAM)</a:t>
            </a:r>
          </a:p>
          <a:p>
            <a:r>
              <a:rPr lang="en-US" sz="4800" dirty="0"/>
              <a:t>Movement of goods and people with uncrewed systems.</a:t>
            </a:r>
          </a:p>
          <a:p>
            <a:r>
              <a:rPr lang="en-US" sz="4800" dirty="0"/>
              <a:t>It’s already here!</a:t>
            </a:r>
          </a:p>
          <a:p>
            <a:r>
              <a:rPr lang="en-US" sz="4800" dirty="0" err="1"/>
              <a:t>DroneUP</a:t>
            </a:r>
            <a:r>
              <a:rPr lang="en-US" sz="4800" dirty="0"/>
              <a:t> partnership with </a:t>
            </a:r>
            <a:r>
              <a:rPr lang="en-US" sz="4800" dirty="0" err="1"/>
              <a:t>WalMart</a:t>
            </a:r>
            <a:r>
              <a:rPr lang="en-US" sz="4800" dirty="0"/>
              <a:t> and Hospitals</a:t>
            </a:r>
          </a:p>
          <a:p>
            <a:endParaRPr lang="en-US" sz="4800" dirty="0"/>
          </a:p>
        </p:txBody>
      </p:sp>
      <p:sp>
        <p:nvSpPr>
          <p:cNvPr id="6" name="TextBox 22">
            <a:extLst>
              <a:ext uri="{FF2B5EF4-FFF2-40B4-BE49-F238E27FC236}">
                <a16:creationId xmlns:a16="http://schemas.microsoft.com/office/drawing/2014/main" id="{B31B073F-762D-5853-A05A-5C19F2E96D03}"/>
              </a:ext>
            </a:extLst>
          </p:cNvPr>
          <p:cNvSpPr txBox="1"/>
          <p:nvPr/>
        </p:nvSpPr>
        <p:spPr>
          <a:xfrm>
            <a:off x="849770" y="584915"/>
            <a:ext cx="16588460" cy="915635"/>
          </a:xfrm>
          <a:prstGeom prst="rect">
            <a:avLst/>
          </a:prstGeom>
        </p:spPr>
        <p:txBody>
          <a:bodyPr wrap="square"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605FF"/>
                </a:solidFill>
                <a:effectLst/>
                <a:uLnTx/>
                <a:uFillTx/>
                <a:latin typeface="Futura Bold"/>
                <a:ea typeface="+mn-ea"/>
                <a:cs typeface="+mn-cs"/>
              </a:rPr>
              <a:t>What’s NEXT?</a:t>
            </a:r>
          </a:p>
        </p:txBody>
      </p:sp>
    </p:spTree>
    <p:extLst>
      <p:ext uri="{BB962C8B-B14F-4D97-AF65-F5344CB8AC3E}">
        <p14:creationId xmlns:p14="http://schemas.microsoft.com/office/powerpoint/2010/main" val="1962372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D904-A252-01F5-427E-48C4691754AF}"/>
              </a:ext>
            </a:extLst>
          </p:cNvPr>
          <p:cNvSpPr>
            <a:spLocks noGrp="1"/>
          </p:cNvSpPr>
          <p:nvPr>
            <p:ph type="title"/>
          </p:nvPr>
        </p:nvSpPr>
        <p:spPr/>
        <p:txBody>
          <a:bodyPr/>
          <a:lstStyle/>
          <a:p>
            <a:r>
              <a:rPr lang="en-US" dirty="0"/>
              <a:t>GeoTEd-UAS Internship Program</a:t>
            </a:r>
          </a:p>
        </p:txBody>
      </p:sp>
      <p:sp>
        <p:nvSpPr>
          <p:cNvPr id="3" name="Text Placeholder 2">
            <a:extLst>
              <a:ext uri="{FF2B5EF4-FFF2-40B4-BE49-F238E27FC236}">
                <a16:creationId xmlns:a16="http://schemas.microsoft.com/office/drawing/2014/main" id="{D08FBE9B-A825-4C44-BB74-DC6602192067}"/>
              </a:ext>
            </a:extLst>
          </p:cNvPr>
          <p:cNvSpPr>
            <a:spLocks noGrp="1"/>
          </p:cNvSpPr>
          <p:nvPr>
            <p:ph type="body" sz="quarter" idx="10"/>
          </p:nvPr>
        </p:nvSpPr>
        <p:spPr/>
        <p:txBody>
          <a:bodyPr vert="horz" lIns="91440" tIns="45720" rIns="91440" bIns="45720" rtlCol="0" anchor="t">
            <a:normAutofit/>
          </a:bodyPr>
          <a:lstStyle/>
          <a:p>
            <a:r>
              <a:rPr lang="en-US" sz="3600" b="1" i="1" dirty="0"/>
              <a:t>Six CC students</a:t>
            </a:r>
            <a:r>
              <a:rPr lang="en-US" sz="3600" dirty="0"/>
              <a:t> and four faculty participated in UAS research projects in partnership with VT, worked directly with VT students and faculty. </a:t>
            </a:r>
          </a:p>
          <a:p>
            <a:r>
              <a:rPr lang="en-US" sz="3600" dirty="0"/>
              <a:t>Four-week residential paid internship</a:t>
            </a:r>
          </a:p>
          <a:p>
            <a:r>
              <a:rPr lang="en-US" sz="3600" dirty="0"/>
              <a:t>Tuition for tow UMS courses at VPCC</a:t>
            </a:r>
          </a:p>
          <a:p>
            <a:r>
              <a:rPr lang="en-US" sz="3600" dirty="0"/>
              <a:t>Invited to present project at 2022 NSF ATE conference </a:t>
            </a:r>
          </a:p>
          <a:p>
            <a:r>
              <a:rPr lang="en-US" sz="3600" dirty="0">
                <a:solidFill>
                  <a:srgbClr val="002060"/>
                </a:solidFill>
                <a:hlinkClick r:id="rId2">
                  <a:extLst>
                    <a:ext uri="{A12FA001-AC4F-418D-AE19-62706E023703}">
                      <ahyp:hlinkClr xmlns:ahyp="http://schemas.microsoft.com/office/drawing/2018/hyperlinkcolor" val="tx"/>
                    </a:ext>
                  </a:extLst>
                </a:hlinkClick>
              </a:rPr>
              <a:t>Saturday Session Video</a:t>
            </a:r>
            <a:endParaRPr lang="en-US" sz="3600" dirty="0">
              <a:solidFill>
                <a:srgbClr val="002060"/>
              </a:solidFill>
            </a:endParaRPr>
          </a:p>
          <a:p>
            <a:r>
              <a:rPr lang="en-US" sz="3600" dirty="0">
                <a:solidFill>
                  <a:srgbClr val="002060"/>
                </a:solidFill>
                <a:hlinkClick r:id="rId3">
                  <a:extLst>
                    <a:ext uri="{A12FA001-AC4F-418D-AE19-62706E023703}">
                      <ahyp:hlinkClr xmlns:ahyp="http://schemas.microsoft.com/office/drawing/2018/hyperlinkcolor" val="tx"/>
                    </a:ext>
                  </a:extLst>
                </a:hlinkClick>
              </a:rPr>
              <a:t>GeoTEd-UAS Overview Video</a:t>
            </a:r>
            <a:endParaRPr lang="en-US" sz="3600" dirty="0">
              <a:solidFill>
                <a:srgbClr val="002060"/>
              </a:solidFill>
            </a:endParaRPr>
          </a:p>
        </p:txBody>
      </p:sp>
      <p:sp>
        <p:nvSpPr>
          <p:cNvPr id="4" name="Hexagon 3">
            <a:extLst>
              <a:ext uri="{FF2B5EF4-FFF2-40B4-BE49-F238E27FC236}">
                <a16:creationId xmlns:a16="http://schemas.microsoft.com/office/drawing/2014/main" id="{11301C38-A949-A053-ACD5-A4B785230B22}"/>
              </a:ext>
            </a:extLst>
          </p:cNvPr>
          <p:cNvSpPr/>
          <p:nvPr/>
        </p:nvSpPr>
        <p:spPr>
          <a:xfrm>
            <a:off x="457200" y="3333750"/>
            <a:ext cx="6381750" cy="5410200"/>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F481EC93-9B27-F872-DD9D-E76E1EDA78AB}"/>
              </a:ext>
            </a:extLst>
          </p:cNvPr>
          <p:cNvSpPr/>
          <p:nvPr/>
        </p:nvSpPr>
        <p:spPr>
          <a:xfrm>
            <a:off x="5495925" y="1895475"/>
            <a:ext cx="2495550" cy="2152650"/>
          </a:xfrm>
          <a:prstGeom prst="hexagon">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EC59E45B-27B7-C8B3-6BB6-401417B3A179}"/>
              </a:ext>
            </a:extLst>
          </p:cNvPr>
          <p:cNvSpPr/>
          <p:nvPr/>
        </p:nvSpPr>
        <p:spPr>
          <a:xfrm>
            <a:off x="6838950" y="4367211"/>
            <a:ext cx="1657350" cy="1419225"/>
          </a:xfrm>
          <a:prstGeom prst="hexagon">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38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65594AF3-2DD9-F7CF-370A-E4FC6AAB7453}"/>
              </a:ext>
            </a:extLst>
          </p:cNvPr>
          <p:cNvSpPr/>
          <p:nvPr/>
        </p:nvSpPr>
        <p:spPr>
          <a:xfrm>
            <a:off x="15138400" y="1866900"/>
            <a:ext cx="2971800" cy="2590800"/>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utura Medium"/>
              <a:ea typeface="+mn-ea"/>
              <a:cs typeface="+mn-cs"/>
            </a:endParaRPr>
          </a:p>
        </p:txBody>
      </p:sp>
      <p:sp>
        <p:nvSpPr>
          <p:cNvPr id="2" name="Title 1">
            <a:extLst>
              <a:ext uri="{FF2B5EF4-FFF2-40B4-BE49-F238E27FC236}">
                <a16:creationId xmlns:a16="http://schemas.microsoft.com/office/drawing/2014/main" id="{189E06A8-B5F2-A1F9-D61E-26EC89FCE267}"/>
              </a:ext>
            </a:extLst>
          </p:cNvPr>
          <p:cNvSpPr>
            <a:spLocks noGrp="1"/>
          </p:cNvSpPr>
          <p:nvPr>
            <p:ph type="title"/>
          </p:nvPr>
        </p:nvSpPr>
        <p:spPr>
          <a:xfrm>
            <a:off x="1600200" y="266700"/>
            <a:ext cx="15392400" cy="1143000"/>
          </a:xfrm>
        </p:spPr>
        <p:txBody>
          <a:bodyPr>
            <a:normAutofit/>
          </a:bodyPr>
          <a:lstStyle/>
          <a:p>
            <a:r>
              <a:rPr lang="en-US" dirty="0"/>
              <a:t>GeoTEd-UAS Internship Program</a:t>
            </a:r>
          </a:p>
        </p:txBody>
      </p:sp>
      <p:sp>
        <p:nvSpPr>
          <p:cNvPr id="3" name="Content Placeholder 2">
            <a:extLst>
              <a:ext uri="{FF2B5EF4-FFF2-40B4-BE49-F238E27FC236}">
                <a16:creationId xmlns:a16="http://schemas.microsoft.com/office/drawing/2014/main" id="{27997B25-2339-03CD-9AE4-01DCF74A24C7}"/>
              </a:ext>
            </a:extLst>
          </p:cNvPr>
          <p:cNvSpPr>
            <a:spLocks noGrp="1"/>
          </p:cNvSpPr>
          <p:nvPr>
            <p:ph idx="1"/>
          </p:nvPr>
        </p:nvSpPr>
        <p:spPr>
          <a:xfrm>
            <a:off x="457200" y="1790700"/>
            <a:ext cx="10210800" cy="8123238"/>
          </a:xfrm>
        </p:spPr>
        <p:txBody>
          <a:bodyPr vert="horz" lIns="91440" tIns="45720" rIns="91440" bIns="45720" rtlCol="0" anchor="t">
            <a:normAutofit lnSpcReduction="10000"/>
          </a:bodyPr>
          <a:lstStyle/>
          <a:p>
            <a:pPr marL="0" indent="0">
              <a:buNone/>
            </a:pPr>
            <a:r>
              <a:rPr lang="en-US" sz="4000" b="1" dirty="0">
                <a:ea typeface="+mn-lt"/>
                <a:cs typeface="+mn-lt"/>
              </a:rPr>
              <a:t>Jayda Hughes</a:t>
            </a:r>
          </a:p>
          <a:p>
            <a:r>
              <a:rPr lang="en-US" sz="4000" dirty="0">
                <a:ea typeface="+mn-lt"/>
                <a:cs typeface="+mn-lt"/>
              </a:rPr>
              <a:t>CSIIP internship placement with GeoTEd-UAS</a:t>
            </a:r>
          </a:p>
          <a:p>
            <a:r>
              <a:rPr lang="en-US" sz="4000" dirty="0">
                <a:ea typeface="+mn-lt"/>
                <a:cs typeface="+mn-lt"/>
              </a:rPr>
              <a:t>Took four UMS (unmanned systems) classes at VPCC.</a:t>
            </a:r>
          </a:p>
          <a:p>
            <a:r>
              <a:rPr lang="en-US" sz="4000" dirty="0">
                <a:ea typeface="+mn-lt"/>
                <a:cs typeface="+mn-lt"/>
              </a:rPr>
              <a:t>Served an internship conducting UAS research and flight-testing at Virginia Tech's site in the Center for Unmanned Aircraft Systems (C-UAS).</a:t>
            </a:r>
          </a:p>
          <a:p>
            <a:r>
              <a:rPr lang="en-US" sz="4000" dirty="0">
                <a:ea typeface="+mn-lt"/>
                <a:cs typeface="+mn-lt"/>
              </a:rPr>
              <a:t>Currently Employed at </a:t>
            </a:r>
            <a:r>
              <a:rPr lang="en-US" sz="4000" dirty="0" err="1">
                <a:ea typeface="+mn-lt"/>
                <a:cs typeface="+mn-lt"/>
              </a:rPr>
              <a:t>DroneUp</a:t>
            </a:r>
            <a:r>
              <a:rPr lang="en-US" sz="4000" dirty="0">
                <a:ea typeface="+mn-lt"/>
                <a:cs typeface="+mn-lt"/>
              </a:rPr>
              <a:t> and a project Coordinator and UAS pilot</a:t>
            </a:r>
          </a:p>
          <a:p>
            <a:r>
              <a:rPr lang="en-US" sz="4000" dirty="0">
                <a:solidFill>
                  <a:srgbClr val="FF0000"/>
                </a:solidFill>
                <a:ea typeface="+mn-lt"/>
                <a:cs typeface="+mn-lt"/>
                <a:hlinkClick r:id="rId3">
                  <a:extLst>
                    <a:ext uri="{A12FA001-AC4F-418D-AE19-62706E023703}">
                      <ahyp:hlinkClr xmlns:ahyp="http://schemas.microsoft.com/office/drawing/2018/hyperlinkcolor" val="tx"/>
                    </a:ext>
                  </a:extLst>
                </a:hlinkClick>
              </a:rPr>
              <a:t>Saturday Training Video</a:t>
            </a:r>
            <a:endParaRPr lang="en-US" sz="4000" dirty="0">
              <a:solidFill>
                <a:srgbClr val="FF0000"/>
              </a:solidFill>
              <a:ea typeface="+mn-lt"/>
              <a:cs typeface="+mn-lt"/>
            </a:endParaRPr>
          </a:p>
          <a:p>
            <a:r>
              <a:rPr lang="en-US" sz="4000" dirty="0">
                <a:solidFill>
                  <a:srgbClr val="FF0000"/>
                </a:solidFill>
                <a:hlinkClick r:id="rId4">
                  <a:extLst>
                    <a:ext uri="{A12FA001-AC4F-418D-AE19-62706E023703}">
                      <ahyp:hlinkClr xmlns:ahyp="http://schemas.microsoft.com/office/drawing/2018/hyperlinkcolor" val="tx"/>
                    </a:ext>
                  </a:extLst>
                </a:hlinkClick>
              </a:rPr>
              <a:t>Teacher Outreach Video</a:t>
            </a:r>
            <a:endParaRPr lang="en-US" sz="4000" dirty="0">
              <a:solidFill>
                <a:srgbClr val="FF0000"/>
              </a:solidFill>
            </a:endParaRPr>
          </a:p>
        </p:txBody>
      </p:sp>
      <p:sp>
        <p:nvSpPr>
          <p:cNvPr id="6" name="Hexagon 5">
            <a:extLst>
              <a:ext uri="{FF2B5EF4-FFF2-40B4-BE49-F238E27FC236}">
                <a16:creationId xmlns:a16="http://schemas.microsoft.com/office/drawing/2014/main" id="{D81728A5-7602-F2F9-CDA1-C5B1B4759D03}"/>
              </a:ext>
            </a:extLst>
          </p:cNvPr>
          <p:cNvSpPr/>
          <p:nvPr/>
        </p:nvSpPr>
        <p:spPr>
          <a:xfrm>
            <a:off x="9478736" y="3851728"/>
            <a:ext cx="2971800" cy="2590800"/>
          </a:xfrm>
          <a:prstGeom prst="hexagon">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utura Medium"/>
              <a:ea typeface="+mn-ea"/>
              <a:cs typeface="+mn-cs"/>
            </a:endParaRPr>
          </a:p>
        </p:txBody>
      </p:sp>
      <p:sp>
        <p:nvSpPr>
          <p:cNvPr id="7" name="Hexagon 6">
            <a:extLst>
              <a:ext uri="{FF2B5EF4-FFF2-40B4-BE49-F238E27FC236}">
                <a16:creationId xmlns:a16="http://schemas.microsoft.com/office/drawing/2014/main" id="{C13440F0-30E4-830A-574C-76EF2BDCBF0E}"/>
              </a:ext>
            </a:extLst>
          </p:cNvPr>
          <p:cNvSpPr/>
          <p:nvPr/>
        </p:nvSpPr>
        <p:spPr>
          <a:xfrm>
            <a:off x="11884479" y="9021536"/>
            <a:ext cx="723900" cy="590550"/>
          </a:xfrm>
          <a:prstGeom prst="hexag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utura Medium"/>
              <a:ea typeface="+mn-ea"/>
              <a:cs typeface="+mn-cs"/>
            </a:endParaRPr>
          </a:p>
        </p:txBody>
      </p:sp>
      <p:sp>
        <p:nvSpPr>
          <p:cNvPr id="8" name="Hexagon 7">
            <a:extLst>
              <a:ext uri="{FF2B5EF4-FFF2-40B4-BE49-F238E27FC236}">
                <a16:creationId xmlns:a16="http://schemas.microsoft.com/office/drawing/2014/main" id="{FC32618E-039E-AA4F-7583-0ACE41405FA2}"/>
              </a:ext>
            </a:extLst>
          </p:cNvPr>
          <p:cNvSpPr/>
          <p:nvPr/>
        </p:nvSpPr>
        <p:spPr>
          <a:xfrm>
            <a:off x="11467780" y="3081429"/>
            <a:ext cx="5943600" cy="4672241"/>
          </a:xfrm>
          <a:prstGeom prst="hexagon">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utura Medium"/>
              <a:ea typeface="+mn-ea"/>
              <a:cs typeface="+mn-cs"/>
            </a:endParaRPr>
          </a:p>
        </p:txBody>
      </p:sp>
      <p:pic>
        <p:nvPicPr>
          <p:cNvPr id="4" name="Picture 3" descr="A person standing in front of a computer&#10;&#10;Description automatically generated">
            <a:extLst>
              <a:ext uri="{FF2B5EF4-FFF2-40B4-BE49-F238E27FC236}">
                <a16:creationId xmlns:a16="http://schemas.microsoft.com/office/drawing/2014/main" id="{2B614FEC-77B6-D2C4-9EE8-5B304E379195}"/>
              </a:ext>
            </a:extLst>
          </p:cNvPr>
          <p:cNvPicPr>
            <a:picLocks noChangeAspect="1"/>
          </p:cNvPicPr>
          <p:nvPr/>
        </p:nvPicPr>
        <p:blipFill>
          <a:blip r:embed="rId6"/>
          <a:stretch>
            <a:fillRect/>
          </a:stretch>
        </p:blipFill>
        <p:spPr>
          <a:xfrm>
            <a:off x="9494745" y="5564735"/>
            <a:ext cx="4879521" cy="4630963"/>
          </a:xfrm>
          <a:prstGeom prst="rect">
            <a:avLst/>
          </a:prstGeom>
        </p:spPr>
      </p:pic>
    </p:spTree>
    <p:extLst>
      <p:ext uri="{BB962C8B-B14F-4D97-AF65-F5344CB8AC3E}">
        <p14:creationId xmlns:p14="http://schemas.microsoft.com/office/powerpoint/2010/main" val="207438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47D4-6058-1489-FAD9-357A195C3C45}"/>
              </a:ext>
            </a:extLst>
          </p:cNvPr>
          <p:cNvSpPr>
            <a:spLocks noGrp="1"/>
          </p:cNvSpPr>
          <p:nvPr>
            <p:ph type="title"/>
          </p:nvPr>
        </p:nvSpPr>
        <p:spPr>
          <a:xfrm>
            <a:off x="1371600" y="266700"/>
            <a:ext cx="16002000" cy="1524000"/>
          </a:xfrm>
        </p:spPr>
        <p:txBody>
          <a:bodyPr/>
          <a:lstStyle/>
          <a:p>
            <a:r>
              <a:rPr lang="en-US" sz="4000" dirty="0">
                <a:ea typeface="+mj-lt"/>
                <a:cs typeface="+mj-lt"/>
              </a:rPr>
              <a:t>Facilitator for Uncrewed Aircraft Systems (UAS), or Drones</a:t>
            </a:r>
            <a:br>
              <a:rPr lang="en-US" sz="4000" dirty="0">
                <a:ea typeface="+mj-lt"/>
                <a:cs typeface="+mj-lt"/>
              </a:rPr>
            </a:br>
            <a:r>
              <a:rPr lang="en-US" sz="4000" dirty="0">
                <a:ea typeface="+mj-lt"/>
                <a:cs typeface="+mj-lt"/>
              </a:rPr>
              <a:t>Education, Research, and Workforce Development</a:t>
            </a:r>
            <a:br>
              <a:rPr lang="en-US" sz="4000" dirty="0">
                <a:ea typeface="+mj-lt"/>
                <a:cs typeface="+mj-lt"/>
              </a:rPr>
            </a:br>
            <a:endParaRPr lang="en-US" sz="4000" dirty="0">
              <a:ea typeface="+mj-lt"/>
              <a:cs typeface="+mj-lt"/>
            </a:endParaRPr>
          </a:p>
        </p:txBody>
      </p:sp>
      <p:sp>
        <p:nvSpPr>
          <p:cNvPr id="3" name="Content Placeholder 2">
            <a:extLst>
              <a:ext uri="{FF2B5EF4-FFF2-40B4-BE49-F238E27FC236}">
                <a16:creationId xmlns:a16="http://schemas.microsoft.com/office/drawing/2014/main" id="{11D3703A-46A9-8B85-A172-AAFDEE97CA16}"/>
              </a:ext>
            </a:extLst>
          </p:cNvPr>
          <p:cNvSpPr>
            <a:spLocks noGrp="1"/>
          </p:cNvSpPr>
          <p:nvPr>
            <p:ph idx="1"/>
          </p:nvPr>
        </p:nvSpPr>
        <p:spPr>
          <a:xfrm>
            <a:off x="169826" y="1915392"/>
            <a:ext cx="10032274" cy="6673972"/>
          </a:xfrm>
        </p:spPr>
        <p:txBody>
          <a:bodyPr>
            <a:normAutofit/>
          </a:bodyPr>
          <a:lstStyle/>
          <a:p>
            <a:pPr marL="0" indent="0">
              <a:buNone/>
            </a:pPr>
            <a:r>
              <a:rPr lang="en-US" sz="3600" dirty="0">
                <a:solidFill>
                  <a:srgbClr val="FF0000"/>
                </a:solidFill>
              </a:rPr>
              <a:t>Scholarship/Fellowship Support for Research  </a:t>
            </a:r>
          </a:p>
          <a:p>
            <a:pPr marL="0" indent="0">
              <a:buNone/>
            </a:pPr>
            <a:r>
              <a:rPr lang="en-US" sz="3600" dirty="0">
                <a:solidFill>
                  <a:srgbClr val="FF0000"/>
                </a:solidFill>
              </a:rPr>
              <a:t>DACUM Panel</a:t>
            </a:r>
          </a:p>
          <a:p>
            <a:pPr marL="0" indent="0">
              <a:buNone/>
            </a:pPr>
            <a:r>
              <a:rPr lang="en-US" sz="3600" dirty="0">
                <a:solidFill>
                  <a:srgbClr val="FF0000"/>
                </a:solidFill>
              </a:rPr>
              <a:t>Course Development</a:t>
            </a:r>
          </a:p>
          <a:p>
            <a:pPr marL="0" indent="0">
              <a:buNone/>
            </a:pPr>
            <a:r>
              <a:rPr lang="en-US" sz="3600" dirty="0">
                <a:solidFill>
                  <a:srgbClr val="FF0000"/>
                </a:solidFill>
              </a:rPr>
              <a:t>Educator Professional Development</a:t>
            </a:r>
          </a:p>
          <a:p>
            <a:pPr marL="0" indent="0">
              <a:buNone/>
            </a:pPr>
            <a:r>
              <a:rPr lang="en-US" sz="3600" dirty="0">
                <a:solidFill>
                  <a:srgbClr val="FF0000"/>
                </a:solidFill>
              </a:rPr>
              <a:t>Service-Learning Projects</a:t>
            </a:r>
          </a:p>
          <a:p>
            <a:pPr marL="0" indent="0">
              <a:buNone/>
            </a:pPr>
            <a:r>
              <a:rPr lang="en-US" sz="3600" dirty="0">
                <a:solidFill>
                  <a:srgbClr val="FF0000"/>
                </a:solidFill>
              </a:rPr>
              <a:t>Student Outreach Events</a:t>
            </a:r>
          </a:p>
          <a:p>
            <a:pPr marL="0" indent="0">
              <a:buNone/>
            </a:pPr>
            <a:r>
              <a:rPr lang="en-US" sz="3600" dirty="0">
                <a:solidFill>
                  <a:srgbClr val="FF0000"/>
                </a:solidFill>
              </a:rPr>
              <a:t>Drone Competition </a:t>
            </a:r>
          </a:p>
          <a:p>
            <a:pPr marL="0" indent="0">
              <a:buNone/>
            </a:pPr>
            <a:r>
              <a:rPr lang="en-US" sz="3600" dirty="0">
                <a:solidFill>
                  <a:srgbClr val="FF0000"/>
                </a:solidFill>
              </a:rPr>
              <a:t>Drone Workshops for Students With Disabilities</a:t>
            </a:r>
          </a:p>
          <a:p>
            <a:pPr marL="0" indent="0">
              <a:buNone/>
            </a:pPr>
            <a:r>
              <a:rPr lang="en-US" sz="3600" dirty="0">
                <a:solidFill>
                  <a:srgbClr val="FF0000"/>
                </a:solidFill>
              </a:rPr>
              <a:t>Paid Industry Internships  </a:t>
            </a:r>
          </a:p>
          <a:p>
            <a:pPr marL="0" indent="0">
              <a:buNone/>
            </a:pPr>
            <a:r>
              <a:rPr lang="en-US" sz="3600" dirty="0">
                <a:solidFill>
                  <a:srgbClr val="FF0000"/>
                </a:solidFill>
              </a:rPr>
              <a:t>NASA Research Experiences </a:t>
            </a:r>
          </a:p>
          <a:p>
            <a:pPr marL="0" indent="0">
              <a:buNone/>
            </a:pPr>
            <a:endParaRPr lang="en-US" sz="3600" dirty="0">
              <a:solidFill>
                <a:srgbClr val="FF0000"/>
              </a:solidFill>
            </a:endParaRPr>
          </a:p>
          <a:p>
            <a:pPr marL="0" indent="0">
              <a:buNone/>
            </a:pPr>
            <a:endParaRPr lang="en-US" dirty="0">
              <a:solidFill>
                <a:srgbClr val="FF0000"/>
              </a:solidFill>
            </a:endParaRPr>
          </a:p>
        </p:txBody>
      </p:sp>
      <p:grpSp>
        <p:nvGrpSpPr>
          <p:cNvPr id="4" name="Group 2">
            <a:extLst>
              <a:ext uri="{FF2B5EF4-FFF2-40B4-BE49-F238E27FC236}">
                <a16:creationId xmlns:a16="http://schemas.microsoft.com/office/drawing/2014/main" id="{7A8C9746-F758-E529-20E6-CFC1FA2EE600}"/>
              </a:ext>
            </a:extLst>
          </p:cNvPr>
          <p:cNvGrpSpPr>
            <a:grpSpLocks noChangeAspect="1"/>
          </p:cNvGrpSpPr>
          <p:nvPr/>
        </p:nvGrpSpPr>
        <p:grpSpPr>
          <a:xfrm>
            <a:off x="10210800" y="1790700"/>
            <a:ext cx="6828693" cy="5913340"/>
            <a:chOff x="0" y="0"/>
            <a:chExt cx="4282440" cy="3708400"/>
          </a:xfrm>
        </p:grpSpPr>
        <p:sp>
          <p:nvSpPr>
            <p:cNvPr id="5" name="Freeform 3">
              <a:extLst>
                <a:ext uri="{FF2B5EF4-FFF2-40B4-BE49-F238E27FC236}">
                  <a16:creationId xmlns:a16="http://schemas.microsoft.com/office/drawing/2014/main" id="{AD2C1B36-282A-0F3F-8078-A0D6573D7DB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6973" r="-26973"/>
              </a:stretch>
            </a:blipFill>
          </p:spPr>
        </p:sp>
      </p:grpSp>
      <p:sp>
        <p:nvSpPr>
          <p:cNvPr id="6" name="Freeform 14">
            <a:extLst>
              <a:ext uri="{FF2B5EF4-FFF2-40B4-BE49-F238E27FC236}">
                <a16:creationId xmlns:a16="http://schemas.microsoft.com/office/drawing/2014/main" id="{D03F8BC6-8079-AD8A-67A4-1FC5246DEABF}"/>
              </a:ext>
            </a:extLst>
          </p:cNvPr>
          <p:cNvSpPr/>
          <p:nvPr/>
        </p:nvSpPr>
        <p:spPr>
          <a:xfrm>
            <a:off x="5471506" y="8464299"/>
            <a:ext cx="3798479" cy="1513810"/>
          </a:xfrm>
          <a:custGeom>
            <a:avLst/>
            <a:gdLst/>
            <a:ahLst/>
            <a:cxnLst/>
            <a:rect l="l" t="t" r="r" b="b"/>
            <a:pathLst>
              <a:path w="4396558" h="1732654">
                <a:moveTo>
                  <a:pt x="0" y="0"/>
                </a:moveTo>
                <a:lnTo>
                  <a:pt x="4396558" y="0"/>
                </a:lnTo>
                <a:lnTo>
                  <a:pt x="4396558" y="1732654"/>
                </a:lnTo>
                <a:lnTo>
                  <a:pt x="0" y="1732654"/>
                </a:lnTo>
                <a:lnTo>
                  <a:pt x="0" y="0"/>
                </a:lnTo>
                <a:close/>
              </a:path>
            </a:pathLst>
          </a:custGeom>
          <a:blipFill>
            <a:blip r:embed="rId3"/>
            <a:stretch>
              <a:fillRect/>
            </a:stretch>
          </a:blipFill>
        </p:spPr>
      </p:sp>
      <p:sp>
        <p:nvSpPr>
          <p:cNvPr id="7" name="object 6">
            <a:extLst>
              <a:ext uri="{FF2B5EF4-FFF2-40B4-BE49-F238E27FC236}">
                <a16:creationId xmlns:a16="http://schemas.microsoft.com/office/drawing/2014/main" id="{ECC9CCEC-62B4-3A92-A075-9D1B37B4D1E7}"/>
              </a:ext>
            </a:extLst>
          </p:cNvPr>
          <p:cNvSpPr/>
          <p:nvPr/>
        </p:nvSpPr>
        <p:spPr>
          <a:xfrm>
            <a:off x="16316136" y="8027736"/>
            <a:ext cx="1676400" cy="1732654"/>
          </a:xfrm>
          <a:prstGeom prst="rect">
            <a:avLst/>
          </a:prstGeom>
          <a:blipFill>
            <a:blip r:embed="rId4" cstate="print"/>
            <a:stretch>
              <a:fillRect/>
            </a:stretch>
          </a:blipFill>
        </p:spPr>
        <p:txBody>
          <a:bodyPr wrap="square" lIns="0" tIns="0" rIns="0" bIns="0" rtlCol="0"/>
          <a:lstStyle/>
          <a:p>
            <a:pPr defTabSz="914377">
              <a:defRPr/>
            </a:pPr>
            <a:endParaRPr>
              <a:solidFill>
                <a:prstClr val="black"/>
              </a:solidFill>
              <a:latin typeface="Calibri"/>
            </a:endParaRPr>
          </a:p>
        </p:txBody>
      </p:sp>
      <p:sp>
        <p:nvSpPr>
          <p:cNvPr id="9" name="object 16">
            <a:extLst>
              <a:ext uri="{FF2B5EF4-FFF2-40B4-BE49-F238E27FC236}">
                <a16:creationId xmlns:a16="http://schemas.microsoft.com/office/drawing/2014/main" id="{04B9C686-2997-2F1D-69E6-BB72DF0A9A5D}"/>
              </a:ext>
            </a:extLst>
          </p:cNvPr>
          <p:cNvSpPr/>
          <p:nvPr/>
        </p:nvSpPr>
        <p:spPr>
          <a:xfrm>
            <a:off x="12775929" y="8822332"/>
            <a:ext cx="2929169" cy="811416"/>
          </a:xfrm>
          <a:prstGeom prst="rect">
            <a:avLst/>
          </a:prstGeom>
          <a:blipFill>
            <a:blip r:embed="rId5" cstate="print"/>
            <a:stretch>
              <a:fillRect/>
            </a:stretch>
          </a:blipFill>
        </p:spPr>
        <p:txBody>
          <a:bodyPr wrap="square" lIns="0" tIns="0" rIns="0" bIns="0" rtlCol="0"/>
          <a:lstStyle/>
          <a:p>
            <a:pPr defTabSz="914377">
              <a:defRPr/>
            </a:pPr>
            <a:endParaRPr>
              <a:solidFill>
                <a:prstClr val="black"/>
              </a:solidFill>
              <a:latin typeface="Calibri"/>
            </a:endParaRPr>
          </a:p>
        </p:txBody>
      </p:sp>
      <p:pic>
        <p:nvPicPr>
          <p:cNvPr id="10" name="Picture 9" descr="Logo, company name&#10;&#10;Description automatically generated">
            <a:extLst>
              <a:ext uri="{FF2B5EF4-FFF2-40B4-BE49-F238E27FC236}">
                <a16:creationId xmlns:a16="http://schemas.microsoft.com/office/drawing/2014/main" id="{96E89440-CB9F-96DC-113A-E45BCF161B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7191" y="8464299"/>
            <a:ext cx="2094608" cy="1178346"/>
          </a:xfrm>
          <a:prstGeom prst="rect">
            <a:avLst/>
          </a:prstGeom>
        </p:spPr>
      </p:pic>
      <p:sp>
        <p:nvSpPr>
          <p:cNvPr id="8" name="Content Placeholder 2">
            <a:extLst>
              <a:ext uri="{FF2B5EF4-FFF2-40B4-BE49-F238E27FC236}">
                <a16:creationId xmlns:a16="http://schemas.microsoft.com/office/drawing/2014/main" id="{656D8B64-EB4C-54D3-D43A-1A0FE8568618}"/>
              </a:ext>
            </a:extLst>
          </p:cNvPr>
          <p:cNvSpPr txBox="1">
            <a:spLocks/>
          </p:cNvSpPr>
          <p:nvPr/>
        </p:nvSpPr>
        <p:spPr>
          <a:xfrm>
            <a:off x="169825" y="1947309"/>
            <a:ext cx="17078425" cy="6673762"/>
          </a:xfrm>
          <a:prstGeom prst="rect">
            <a:avLst/>
          </a:prstGeom>
          <a:solidFill>
            <a:schemeClr val="bg2">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u="sng" dirty="0">
                <a:solidFill>
                  <a:srgbClr val="002060"/>
                </a:solidFill>
              </a:rPr>
              <a:t>Sources of Funding</a:t>
            </a:r>
          </a:p>
          <a:p>
            <a:r>
              <a:rPr lang="en-US" sz="3600" dirty="0">
                <a:solidFill>
                  <a:srgbClr val="002060"/>
                </a:solidFill>
              </a:rPr>
              <a:t>National Science Foundation (NSF) – Advanced Technological Education (ATE)</a:t>
            </a:r>
          </a:p>
          <a:p>
            <a:r>
              <a:rPr lang="en-US" sz="3600" dirty="0">
                <a:solidFill>
                  <a:srgbClr val="002060"/>
                </a:solidFill>
              </a:rPr>
              <a:t>FAA – Aviation Workforce Development Program</a:t>
            </a:r>
          </a:p>
          <a:p>
            <a:r>
              <a:rPr lang="en-US" sz="3600" dirty="0">
                <a:solidFill>
                  <a:srgbClr val="002060"/>
                </a:solidFill>
              </a:rPr>
              <a:t>State Funding</a:t>
            </a:r>
          </a:p>
          <a:p>
            <a:r>
              <a:rPr lang="en-US" sz="3600" dirty="0">
                <a:solidFill>
                  <a:srgbClr val="002060"/>
                </a:solidFill>
              </a:rPr>
              <a:t>Space Grant Funding </a:t>
            </a:r>
          </a:p>
          <a:p>
            <a:r>
              <a:rPr lang="en-US" sz="3600" dirty="0">
                <a:solidFill>
                  <a:srgbClr val="002060"/>
                </a:solidFill>
              </a:rPr>
              <a:t>Partnerships with Virginia Tech, Virginia Community College System, Industry and Others</a:t>
            </a:r>
          </a:p>
          <a:p>
            <a:pPr marL="0" indent="0">
              <a:buFont typeface="Arial" pitchFamily="34" charset="0"/>
              <a:buNone/>
            </a:pPr>
            <a:endParaRPr lang="en-US" dirty="0">
              <a:solidFill>
                <a:srgbClr val="002060"/>
              </a:solidFill>
            </a:endParaRPr>
          </a:p>
        </p:txBody>
      </p:sp>
    </p:spTree>
    <p:extLst>
      <p:ext uri="{BB962C8B-B14F-4D97-AF65-F5344CB8AC3E}">
        <p14:creationId xmlns:p14="http://schemas.microsoft.com/office/powerpoint/2010/main" val="12166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A222-5165-F933-84F5-BC59AF012D09}"/>
              </a:ext>
            </a:extLst>
          </p:cNvPr>
          <p:cNvSpPr>
            <a:spLocks noGrp="1"/>
          </p:cNvSpPr>
          <p:nvPr>
            <p:ph type="title"/>
          </p:nvPr>
        </p:nvSpPr>
        <p:spPr>
          <a:xfrm>
            <a:off x="1619250" y="266700"/>
            <a:ext cx="15335250" cy="1143000"/>
          </a:xfrm>
        </p:spPr>
        <p:txBody>
          <a:bodyPr>
            <a:normAutofit fontScale="90000"/>
          </a:bodyPr>
          <a:lstStyle/>
          <a:p>
            <a:r>
              <a:rPr lang="en-US" dirty="0"/>
              <a:t>STEM Takes Flight – VPCC Sea Level Rise Course</a:t>
            </a:r>
          </a:p>
        </p:txBody>
      </p:sp>
      <p:pic>
        <p:nvPicPr>
          <p:cNvPr id="5" name="Picture 4">
            <a:extLst>
              <a:ext uri="{FF2B5EF4-FFF2-40B4-BE49-F238E27FC236}">
                <a16:creationId xmlns:a16="http://schemas.microsoft.com/office/drawing/2014/main" id="{776CB746-D949-66A0-BB2E-09CF0ACAFBF6}"/>
              </a:ext>
            </a:extLst>
          </p:cNvPr>
          <p:cNvPicPr>
            <a:picLocks noChangeAspect="1"/>
          </p:cNvPicPr>
          <p:nvPr/>
        </p:nvPicPr>
        <p:blipFill>
          <a:blip r:embed="rId2"/>
          <a:stretch>
            <a:fillRect/>
          </a:stretch>
        </p:blipFill>
        <p:spPr>
          <a:xfrm>
            <a:off x="444459" y="1409700"/>
            <a:ext cx="8040222" cy="8564170"/>
          </a:xfrm>
          <a:prstGeom prst="rect">
            <a:avLst/>
          </a:prstGeom>
        </p:spPr>
      </p:pic>
      <p:pic>
        <p:nvPicPr>
          <p:cNvPr id="11" name="Picture 10" descr="A group of people in orange vests&#10;&#10;Description automatically generated">
            <a:extLst>
              <a:ext uri="{FF2B5EF4-FFF2-40B4-BE49-F238E27FC236}">
                <a16:creationId xmlns:a16="http://schemas.microsoft.com/office/drawing/2014/main" id="{C3C9034C-0925-B923-7FA0-9035BFBAC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7378" y="5158024"/>
            <a:ext cx="7687458" cy="5128976"/>
          </a:xfrm>
          <a:prstGeom prst="rect">
            <a:avLst/>
          </a:prstGeom>
        </p:spPr>
      </p:pic>
      <p:pic>
        <p:nvPicPr>
          <p:cNvPr id="13" name="Picture 12" descr="A group of people standing in a field&#10;&#10;Description automatically generated">
            <a:extLst>
              <a:ext uri="{FF2B5EF4-FFF2-40B4-BE49-F238E27FC236}">
                <a16:creationId xmlns:a16="http://schemas.microsoft.com/office/drawing/2014/main" id="{82CC4130-40F4-19FB-A432-462ED8EA7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379" y="1396348"/>
            <a:ext cx="7687458" cy="4588226"/>
          </a:xfrm>
          <a:prstGeom prst="rect">
            <a:avLst/>
          </a:prstGeom>
        </p:spPr>
      </p:pic>
    </p:spTree>
    <p:extLst>
      <p:ext uri="{BB962C8B-B14F-4D97-AF65-F5344CB8AC3E}">
        <p14:creationId xmlns:p14="http://schemas.microsoft.com/office/powerpoint/2010/main" val="168272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A222-5165-F933-84F5-BC59AF012D09}"/>
              </a:ext>
            </a:extLst>
          </p:cNvPr>
          <p:cNvSpPr>
            <a:spLocks noGrp="1"/>
          </p:cNvSpPr>
          <p:nvPr>
            <p:ph type="title"/>
          </p:nvPr>
        </p:nvSpPr>
        <p:spPr>
          <a:xfrm>
            <a:off x="11211776" y="2625632"/>
            <a:ext cx="5250180" cy="3618413"/>
          </a:xfrm>
        </p:spPr>
        <p:txBody>
          <a:bodyPr>
            <a:normAutofit fontScale="90000"/>
          </a:bodyPr>
          <a:lstStyle/>
          <a:p>
            <a:r>
              <a:rPr lang="en-US" dirty="0"/>
              <a:t>STEM Takes Flight – VPCC Sea Level Rise Course</a:t>
            </a:r>
            <a:br>
              <a:rPr lang="en-US" dirty="0"/>
            </a:br>
            <a:br>
              <a:rPr lang="en-US" dirty="0"/>
            </a:br>
            <a:r>
              <a:rPr lang="en-US" dirty="0"/>
              <a:t>Service-Learning Project at NASA Wallops</a:t>
            </a:r>
          </a:p>
        </p:txBody>
      </p:sp>
      <p:pic>
        <p:nvPicPr>
          <p:cNvPr id="3" name="Picture 2">
            <a:extLst>
              <a:ext uri="{FF2B5EF4-FFF2-40B4-BE49-F238E27FC236}">
                <a16:creationId xmlns:a16="http://schemas.microsoft.com/office/drawing/2014/main" id="{A487D123-EA2D-E4E2-EFB7-366C01447848}"/>
              </a:ext>
            </a:extLst>
          </p:cNvPr>
          <p:cNvPicPr>
            <a:picLocks noChangeAspect="1"/>
          </p:cNvPicPr>
          <p:nvPr/>
        </p:nvPicPr>
        <p:blipFill>
          <a:blip r:embed="rId2"/>
          <a:stretch>
            <a:fillRect/>
          </a:stretch>
        </p:blipFill>
        <p:spPr>
          <a:xfrm>
            <a:off x="2766569" y="0"/>
            <a:ext cx="7482475" cy="10287000"/>
          </a:xfrm>
          <a:prstGeom prst="rect">
            <a:avLst/>
          </a:prstGeom>
        </p:spPr>
      </p:pic>
    </p:spTree>
    <p:extLst>
      <p:ext uri="{BB962C8B-B14F-4D97-AF65-F5344CB8AC3E}">
        <p14:creationId xmlns:p14="http://schemas.microsoft.com/office/powerpoint/2010/main" val="168408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0AC4F-4B30-02C4-042E-5FE61348FE48}"/>
              </a:ext>
            </a:extLst>
          </p:cNvPr>
          <p:cNvSpPr>
            <a:spLocks noGrp="1"/>
          </p:cNvSpPr>
          <p:nvPr>
            <p:ph type="title"/>
          </p:nvPr>
        </p:nvSpPr>
        <p:spPr/>
        <p:txBody>
          <a:bodyPr/>
          <a:lstStyle/>
          <a:p>
            <a:r>
              <a:rPr lang="en-US"/>
              <a:t>Follow us!</a:t>
            </a:r>
          </a:p>
        </p:txBody>
      </p:sp>
      <p:sp>
        <p:nvSpPr>
          <p:cNvPr id="55" name="Freeform 38">
            <a:extLst>
              <a:ext uri="{FF2B5EF4-FFF2-40B4-BE49-F238E27FC236}">
                <a16:creationId xmlns:a16="http://schemas.microsoft.com/office/drawing/2014/main" id="{76B330C9-46CD-FB98-CF40-4CE374FE477B}"/>
              </a:ext>
            </a:extLst>
          </p:cNvPr>
          <p:cNvSpPr/>
          <p:nvPr/>
        </p:nvSpPr>
        <p:spPr>
          <a:xfrm>
            <a:off x="9189026" y="1666549"/>
            <a:ext cx="609020" cy="606806"/>
          </a:xfrm>
          <a:custGeom>
            <a:avLst/>
            <a:gdLst/>
            <a:ahLst/>
            <a:cxnLst/>
            <a:rect l="l" t="t" r="r" b="b"/>
            <a:pathLst>
              <a:path w="609020" h="606806">
                <a:moveTo>
                  <a:pt x="0" y="0"/>
                </a:moveTo>
                <a:lnTo>
                  <a:pt x="609020" y="0"/>
                </a:lnTo>
                <a:lnTo>
                  <a:pt x="609020" y="606806"/>
                </a:lnTo>
                <a:lnTo>
                  <a:pt x="0" y="606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6" name="Freeform 39">
            <a:extLst>
              <a:ext uri="{FF2B5EF4-FFF2-40B4-BE49-F238E27FC236}">
                <a16:creationId xmlns:a16="http://schemas.microsoft.com/office/drawing/2014/main" id="{94301E1A-31F9-381F-F84D-098D39865FE6}"/>
              </a:ext>
            </a:extLst>
          </p:cNvPr>
          <p:cNvSpPr/>
          <p:nvPr/>
        </p:nvSpPr>
        <p:spPr>
          <a:xfrm>
            <a:off x="9181607" y="2380377"/>
            <a:ext cx="653254" cy="653254"/>
          </a:xfrm>
          <a:custGeom>
            <a:avLst/>
            <a:gdLst/>
            <a:ahLst/>
            <a:cxnLst/>
            <a:rect l="l" t="t" r="r" b="b"/>
            <a:pathLst>
              <a:path w="653254" h="653254">
                <a:moveTo>
                  <a:pt x="0" y="0"/>
                </a:moveTo>
                <a:lnTo>
                  <a:pt x="653254" y="0"/>
                </a:lnTo>
                <a:lnTo>
                  <a:pt x="653254" y="653253"/>
                </a:lnTo>
                <a:lnTo>
                  <a:pt x="0" y="653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7" name="Freeform 40">
            <a:extLst>
              <a:ext uri="{FF2B5EF4-FFF2-40B4-BE49-F238E27FC236}">
                <a16:creationId xmlns:a16="http://schemas.microsoft.com/office/drawing/2014/main" id="{D3E75D88-0B33-7782-EF4B-DF5CF5337DE3}"/>
              </a:ext>
            </a:extLst>
          </p:cNvPr>
          <p:cNvSpPr/>
          <p:nvPr/>
        </p:nvSpPr>
        <p:spPr>
          <a:xfrm>
            <a:off x="9174277" y="3236731"/>
            <a:ext cx="623769" cy="623769"/>
          </a:xfrm>
          <a:custGeom>
            <a:avLst/>
            <a:gdLst/>
            <a:ahLst/>
            <a:cxnLst/>
            <a:rect l="l" t="t" r="r" b="b"/>
            <a:pathLst>
              <a:path w="623769" h="623769">
                <a:moveTo>
                  <a:pt x="0" y="0"/>
                </a:moveTo>
                <a:lnTo>
                  <a:pt x="623769" y="0"/>
                </a:lnTo>
                <a:lnTo>
                  <a:pt x="623769" y="623769"/>
                </a:lnTo>
                <a:lnTo>
                  <a:pt x="0" y="623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41">
            <a:extLst>
              <a:ext uri="{FF2B5EF4-FFF2-40B4-BE49-F238E27FC236}">
                <a16:creationId xmlns:a16="http://schemas.microsoft.com/office/drawing/2014/main" id="{A8FCDA84-D14F-2707-DB63-227E0AD01A94}"/>
              </a:ext>
            </a:extLst>
          </p:cNvPr>
          <p:cNvSpPr/>
          <p:nvPr/>
        </p:nvSpPr>
        <p:spPr>
          <a:xfrm>
            <a:off x="9206223" y="3986421"/>
            <a:ext cx="605507" cy="605507"/>
          </a:xfrm>
          <a:custGeom>
            <a:avLst/>
            <a:gdLst/>
            <a:ahLst/>
            <a:cxnLst/>
            <a:rect l="l" t="t" r="r" b="b"/>
            <a:pathLst>
              <a:path w="605507" h="605507">
                <a:moveTo>
                  <a:pt x="0" y="0"/>
                </a:moveTo>
                <a:lnTo>
                  <a:pt x="605507" y="0"/>
                </a:lnTo>
                <a:lnTo>
                  <a:pt x="605507" y="605507"/>
                </a:lnTo>
                <a:lnTo>
                  <a:pt x="0" y="6055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9" name="Freeform 42">
            <a:extLst>
              <a:ext uri="{FF2B5EF4-FFF2-40B4-BE49-F238E27FC236}">
                <a16:creationId xmlns:a16="http://schemas.microsoft.com/office/drawing/2014/main" id="{147972D0-0F3B-1C63-DAF4-63255ED21638}"/>
              </a:ext>
            </a:extLst>
          </p:cNvPr>
          <p:cNvSpPr/>
          <p:nvPr/>
        </p:nvSpPr>
        <p:spPr>
          <a:xfrm>
            <a:off x="9174277" y="4728482"/>
            <a:ext cx="605507" cy="605507"/>
          </a:xfrm>
          <a:custGeom>
            <a:avLst/>
            <a:gdLst/>
            <a:ahLst/>
            <a:cxnLst/>
            <a:rect l="l" t="t" r="r" b="b"/>
            <a:pathLst>
              <a:path w="605507" h="605507">
                <a:moveTo>
                  <a:pt x="0" y="0"/>
                </a:moveTo>
                <a:lnTo>
                  <a:pt x="605507" y="0"/>
                </a:lnTo>
                <a:lnTo>
                  <a:pt x="605507" y="605506"/>
                </a:lnTo>
                <a:lnTo>
                  <a:pt x="0" y="6055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0" name="TextBox 48">
            <a:extLst>
              <a:ext uri="{FF2B5EF4-FFF2-40B4-BE49-F238E27FC236}">
                <a16:creationId xmlns:a16="http://schemas.microsoft.com/office/drawing/2014/main" id="{099CBB5F-C5A0-19DC-3F62-4EA53229A84B}"/>
              </a:ext>
            </a:extLst>
          </p:cNvPr>
          <p:cNvSpPr txBox="1"/>
          <p:nvPr/>
        </p:nvSpPr>
        <p:spPr>
          <a:xfrm>
            <a:off x="10255826" y="1794301"/>
            <a:ext cx="5324844" cy="342786"/>
          </a:xfrm>
          <a:prstGeom prst="rect">
            <a:avLst/>
          </a:prstGeom>
        </p:spPr>
        <p:txBody>
          <a:bodyPr wrap="square" lIns="0" tIns="0" rIns="0" bIns="0" rtlCol="0" anchor="t">
            <a:spAutoFit/>
          </a:bodyPr>
          <a:lstStyle/>
          <a:p>
            <a:pPr>
              <a:lnSpc>
                <a:spcPts val="2563"/>
              </a:lnSpc>
              <a:spcBef>
                <a:spcPct val="0"/>
              </a:spcBef>
            </a:pPr>
            <a:r>
              <a:rPr lang="en-US" sz="2800">
                <a:solidFill>
                  <a:srgbClr val="3605FF"/>
                </a:solidFill>
                <a:latin typeface="Open Sans"/>
              </a:rPr>
              <a:t>@VASpaceGrantConsortium</a:t>
            </a:r>
          </a:p>
        </p:txBody>
      </p:sp>
      <p:sp>
        <p:nvSpPr>
          <p:cNvPr id="61" name="TextBox 49">
            <a:extLst>
              <a:ext uri="{FF2B5EF4-FFF2-40B4-BE49-F238E27FC236}">
                <a16:creationId xmlns:a16="http://schemas.microsoft.com/office/drawing/2014/main" id="{D73B1909-901C-3E78-F945-90353F2F9095}"/>
              </a:ext>
            </a:extLst>
          </p:cNvPr>
          <p:cNvSpPr txBox="1"/>
          <p:nvPr/>
        </p:nvSpPr>
        <p:spPr>
          <a:xfrm>
            <a:off x="10255826" y="3377223"/>
            <a:ext cx="3204092" cy="342786"/>
          </a:xfrm>
          <a:prstGeom prst="rect">
            <a:avLst/>
          </a:prstGeom>
        </p:spPr>
        <p:txBody>
          <a:bodyPr wrap="square" lIns="0" tIns="0" rIns="0" bIns="0" rtlCol="0" anchor="t">
            <a:spAutoFit/>
          </a:bodyPr>
          <a:lstStyle/>
          <a:p>
            <a:pPr>
              <a:lnSpc>
                <a:spcPts val="2563"/>
              </a:lnSpc>
              <a:spcBef>
                <a:spcPct val="0"/>
              </a:spcBef>
            </a:pPr>
            <a:r>
              <a:rPr lang="en-US" sz="2800">
                <a:solidFill>
                  <a:srgbClr val="3605FF"/>
                </a:solidFill>
                <a:latin typeface="Open Sans"/>
              </a:rPr>
              <a:t>@vaspacegrant</a:t>
            </a:r>
          </a:p>
        </p:txBody>
      </p:sp>
      <p:sp>
        <p:nvSpPr>
          <p:cNvPr id="62" name="TextBox 50">
            <a:extLst>
              <a:ext uri="{FF2B5EF4-FFF2-40B4-BE49-F238E27FC236}">
                <a16:creationId xmlns:a16="http://schemas.microsoft.com/office/drawing/2014/main" id="{FCA4AC6F-70F8-1234-3722-53DC3AFDC6A7}"/>
              </a:ext>
            </a:extLst>
          </p:cNvPr>
          <p:cNvSpPr txBox="1"/>
          <p:nvPr/>
        </p:nvSpPr>
        <p:spPr>
          <a:xfrm>
            <a:off x="10255826" y="4118533"/>
            <a:ext cx="6806738" cy="342786"/>
          </a:xfrm>
          <a:prstGeom prst="rect">
            <a:avLst/>
          </a:prstGeom>
        </p:spPr>
        <p:txBody>
          <a:bodyPr wrap="square" lIns="0" tIns="0" rIns="0" bIns="0" rtlCol="0" anchor="t">
            <a:spAutoFit/>
          </a:bodyPr>
          <a:lstStyle/>
          <a:p>
            <a:pPr>
              <a:lnSpc>
                <a:spcPts val="2563"/>
              </a:lnSpc>
              <a:spcBef>
                <a:spcPct val="0"/>
              </a:spcBef>
            </a:pPr>
            <a:r>
              <a:rPr lang="en-US" sz="2800">
                <a:solidFill>
                  <a:srgbClr val="3605FF"/>
                </a:solidFill>
                <a:latin typeface="Open Sans"/>
              </a:rPr>
              <a:t>@Virginia-Space-Grant-Consortium</a:t>
            </a:r>
          </a:p>
        </p:txBody>
      </p:sp>
      <p:sp>
        <p:nvSpPr>
          <p:cNvPr id="63" name="TextBox 52">
            <a:extLst>
              <a:ext uri="{FF2B5EF4-FFF2-40B4-BE49-F238E27FC236}">
                <a16:creationId xmlns:a16="http://schemas.microsoft.com/office/drawing/2014/main" id="{B42CF6EC-B955-B2AF-5BBE-1B8CA05027B6}"/>
              </a:ext>
            </a:extLst>
          </p:cNvPr>
          <p:cNvSpPr txBox="1"/>
          <p:nvPr/>
        </p:nvSpPr>
        <p:spPr>
          <a:xfrm>
            <a:off x="10255826" y="2535611"/>
            <a:ext cx="3150161" cy="342786"/>
          </a:xfrm>
          <a:prstGeom prst="rect">
            <a:avLst/>
          </a:prstGeom>
        </p:spPr>
        <p:txBody>
          <a:bodyPr wrap="square" lIns="0" tIns="0" rIns="0" bIns="0" rtlCol="0" anchor="t">
            <a:spAutoFit/>
          </a:bodyPr>
          <a:lstStyle/>
          <a:p>
            <a:pPr>
              <a:lnSpc>
                <a:spcPts val="2563"/>
              </a:lnSpc>
              <a:spcBef>
                <a:spcPct val="0"/>
              </a:spcBef>
            </a:pPr>
            <a:r>
              <a:rPr lang="en-US" sz="2800">
                <a:solidFill>
                  <a:srgbClr val="3605FF"/>
                </a:solidFill>
                <a:latin typeface="Open Sans"/>
              </a:rPr>
              <a:t>@vaspacegrant</a:t>
            </a:r>
          </a:p>
        </p:txBody>
      </p:sp>
      <p:sp>
        <p:nvSpPr>
          <p:cNvPr id="64" name="TextBox 53">
            <a:extLst>
              <a:ext uri="{FF2B5EF4-FFF2-40B4-BE49-F238E27FC236}">
                <a16:creationId xmlns:a16="http://schemas.microsoft.com/office/drawing/2014/main" id="{C0CD9D07-9C10-04DC-78F8-3633A8995F6C}"/>
              </a:ext>
            </a:extLst>
          </p:cNvPr>
          <p:cNvSpPr txBox="1"/>
          <p:nvPr/>
        </p:nvSpPr>
        <p:spPr>
          <a:xfrm>
            <a:off x="10255826" y="4859843"/>
            <a:ext cx="6806738" cy="342786"/>
          </a:xfrm>
          <a:prstGeom prst="rect">
            <a:avLst/>
          </a:prstGeom>
        </p:spPr>
        <p:txBody>
          <a:bodyPr wrap="square" lIns="0" tIns="0" rIns="0" bIns="0" rtlCol="0" anchor="t">
            <a:spAutoFit/>
          </a:bodyPr>
          <a:lstStyle/>
          <a:p>
            <a:pPr>
              <a:lnSpc>
                <a:spcPts val="2563"/>
              </a:lnSpc>
              <a:spcBef>
                <a:spcPct val="0"/>
              </a:spcBef>
            </a:pPr>
            <a:r>
              <a:rPr lang="en-US" sz="2800">
                <a:solidFill>
                  <a:srgbClr val="3605FF"/>
                </a:solidFill>
                <a:latin typeface="Open Sans"/>
              </a:rPr>
              <a:t>@VirginiaSpaceGrantConsortium</a:t>
            </a:r>
          </a:p>
        </p:txBody>
      </p:sp>
      <p:grpSp>
        <p:nvGrpSpPr>
          <p:cNvPr id="73" name="Group 2">
            <a:extLst>
              <a:ext uri="{FF2B5EF4-FFF2-40B4-BE49-F238E27FC236}">
                <a16:creationId xmlns:a16="http://schemas.microsoft.com/office/drawing/2014/main" id="{E2519454-028D-E43F-E072-86791D76A41C}"/>
              </a:ext>
            </a:extLst>
          </p:cNvPr>
          <p:cNvGrpSpPr>
            <a:grpSpLocks noChangeAspect="1"/>
          </p:cNvGrpSpPr>
          <p:nvPr/>
        </p:nvGrpSpPr>
        <p:grpSpPr>
          <a:xfrm>
            <a:off x="1066800" y="2188170"/>
            <a:ext cx="7320628" cy="6339334"/>
            <a:chOff x="0" y="0"/>
            <a:chExt cx="4282440" cy="3708400"/>
          </a:xfrm>
        </p:grpSpPr>
        <p:sp>
          <p:nvSpPr>
            <p:cNvPr id="74" name="Freeform 3">
              <a:extLst>
                <a:ext uri="{FF2B5EF4-FFF2-40B4-BE49-F238E27FC236}">
                  <a16:creationId xmlns:a16="http://schemas.microsoft.com/office/drawing/2014/main" id="{38C188E0-EB8A-A4E6-8798-BC8C70C7789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26973" r="-26973"/>
              </a:stretch>
            </a:blipFill>
          </p:spPr>
        </p:sp>
      </p:grpSp>
      <p:sp>
        <p:nvSpPr>
          <p:cNvPr id="3" name="Content Placeholder 2">
            <a:extLst>
              <a:ext uri="{FF2B5EF4-FFF2-40B4-BE49-F238E27FC236}">
                <a16:creationId xmlns:a16="http://schemas.microsoft.com/office/drawing/2014/main" id="{70F02873-639C-C43F-DB7F-626D91FC6BC1}"/>
              </a:ext>
            </a:extLst>
          </p:cNvPr>
          <p:cNvSpPr>
            <a:spLocks noGrp="1"/>
          </p:cNvSpPr>
          <p:nvPr>
            <p:ph idx="1"/>
          </p:nvPr>
        </p:nvSpPr>
        <p:spPr>
          <a:xfrm>
            <a:off x="8839200" y="6201971"/>
            <a:ext cx="11582400" cy="3713582"/>
          </a:xfrm>
        </p:spPr>
        <p:txBody>
          <a:bodyPr>
            <a:normAutofit/>
          </a:bodyPr>
          <a:lstStyle/>
          <a:p>
            <a:pPr marL="0" indent="0">
              <a:buNone/>
            </a:pPr>
            <a:r>
              <a:rPr lang="en-US"/>
              <a:t>Chris Carter, Director</a:t>
            </a:r>
          </a:p>
          <a:p>
            <a:pPr marL="0" indent="0">
              <a:buNone/>
            </a:pPr>
            <a:r>
              <a:rPr lang="en-US"/>
              <a:t>Virginia Space Grant Consortium</a:t>
            </a:r>
          </a:p>
          <a:p>
            <a:pPr marL="0" indent="0">
              <a:buNone/>
            </a:pPr>
            <a:r>
              <a:rPr lang="en-US"/>
              <a:t>     </a:t>
            </a:r>
            <a:r>
              <a:rPr lang="en-US">
                <a:hlinkClick r:id="rId13">
                  <a:extLst>
                    <a:ext uri="{A12FA001-AC4F-418D-AE19-62706E023703}">
                      <ahyp:hlinkClr xmlns:ahyp="http://schemas.microsoft.com/office/drawing/2018/hyperlinkcolor" val="tx"/>
                    </a:ext>
                  </a:extLst>
                </a:hlinkClick>
              </a:rPr>
              <a:t>cxcarter@odu.edu</a:t>
            </a:r>
            <a:endParaRPr lang="en-US"/>
          </a:p>
          <a:p>
            <a:pPr marL="0" indent="0">
              <a:buNone/>
            </a:pPr>
            <a:r>
              <a:rPr lang="en-US"/>
              <a:t>     757-766-5210</a:t>
            </a:r>
          </a:p>
          <a:p>
            <a:pPr marL="0" indent="0">
              <a:buNone/>
            </a:pPr>
            <a:r>
              <a:rPr lang="en-US"/>
              <a:t>     vsgc.odu.edu</a:t>
            </a:r>
          </a:p>
        </p:txBody>
      </p:sp>
    </p:spTree>
    <p:extLst>
      <p:ext uri="{BB962C8B-B14F-4D97-AF65-F5344CB8AC3E}">
        <p14:creationId xmlns:p14="http://schemas.microsoft.com/office/powerpoint/2010/main" val="391455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47D4-6058-1489-FAD9-357A195C3C45}"/>
              </a:ext>
            </a:extLst>
          </p:cNvPr>
          <p:cNvSpPr>
            <a:spLocks noGrp="1"/>
          </p:cNvSpPr>
          <p:nvPr>
            <p:ph type="title"/>
          </p:nvPr>
        </p:nvSpPr>
        <p:spPr>
          <a:xfrm>
            <a:off x="1371600" y="266700"/>
            <a:ext cx="16002000" cy="1524000"/>
          </a:xfrm>
        </p:spPr>
        <p:txBody>
          <a:bodyPr/>
          <a:lstStyle/>
          <a:p>
            <a:r>
              <a:rPr lang="en-US" sz="4000" dirty="0">
                <a:ea typeface="+mj-lt"/>
                <a:cs typeface="+mj-lt"/>
              </a:rPr>
              <a:t>GeoTEd-UAS (Increasing Pathways into the Geospatial and Uncrewed Aircraft Systems (UAS) Technician Workforce) </a:t>
            </a:r>
          </a:p>
        </p:txBody>
      </p:sp>
      <p:sp>
        <p:nvSpPr>
          <p:cNvPr id="3" name="Content Placeholder 2">
            <a:extLst>
              <a:ext uri="{FF2B5EF4-FFF2-40B4-BE49-F238E27FC236}">
                <a16:creationId xmlns:a16="http://schemas.microsoft.com/office/drawing/2014/main" id="{11D3703A-46A9-8B85-A172-AAFDEE97CA16}"/>
              </a:ext>
            </a:extLst>
          </p:cNvPr>
          <p:cNvSpPr>
            <a:spLocks noGrp="1"/>
          </p:cNvSpPr>
          <p:nvPr>
            <p:ph idx="1"/>
          </p:nvPr>
        </p:nvSpPr>
        <p:spPr>
          <a:xfrm>
            <a:off x="178526" y="1895631"/>
            <a:ext cx="10032274" cy="8496300"/>
          </a:xfrm>
        </p:spPr>
        <p:txBody>
          <a:bodyPr>
            <a:normAutofit/>
          </a:bodyPr>
          <a:lstStyle/>
          <a:p>
            <a:pPr marL="0" indent="0">
              <a:buNone/>
            </a:pPr>
            <a:r>
              <a:rPr lang="en-US" sz="3600" dirty="0"/>
              <a:t>VSGC has led 5 NSF Advanced Technological Education (ATE) awards (2007 – current) </a:t>
            </a:r>
            <a:r>
              <a:rPr lang="en-US" dirty="0"/>
              <a:t>​</a:t>
            </a:r>
          </a:p>
          <a:p>
            <a:r>
              <a:rPr lang="en-US" dirty="0"/>
              <a:t>GeoTEd and GeoTEd-UAS</a:t>
            </a:r>
          </a:p>
          <a:p>
            <a:r>
              <a:rPr lang="en-US" dirty="0"/>
              <a:t>More than $3.6M awarded</a:t>
            </a:r>
          </a:p>
          <a:p>
            <a:pPr marL="0" indent="0">
              <a:buNone/>
            </a:pPr>
            <a:endParaRPr lang="en-US" u="sng" dirty="0"/>
          </a:p>
          <a:p>
            <a:pPr marL="0" indent="0">
              <a:buNone/>
            </a:pPr>
            <a:r>
              <a:rPr lang="en-US" u="sng" dirty="0"/>
              <a:t>Mission</a:t>
            </a:r>
            <a:r>
              <a:rPr lang="en-US" dirty="0"/>
              <a:t>: Build community college and educator capacity to educate and train the geospatial and small UAS operations technician (sUAS-OT, or drone) workforce.</a:t>
            </a:r>
          </a:p>
          <a:p>
            <a:pPr marL="0" indent="0">
              <a:buNone/>
            </a:pPr>
            <a:endParaRPr lang="en-US" u="sng" dirty="0"/>
          </a:p>
          <a:p>
            <a:pPr marL="0" indent="0">
              <a:buNone/>
            </a:pPr>
            <a:endParaRPr lang="en-US" dirty="0"/>
          </a:p>
        </p:txBody>
      </p:sp>
      <p:grpSp>
        <p:nvGrpSpPr>
          <p:cNvPr id="4" name="Group 2">
            <a:extLst>
              <a:ext uri="{FF2B5EF4-FFF2-40B4-BE49-F238E27FC236}">
                <a16:creationId xmlns:a16="http://schemas.microsoft.com/office/drawing/2014/main" id="{7A8C9746-F758-E529-20E6-CFC1FA2EE600}"/>
              </a:ext>
            </a:extLst>
          </p:cNvPr>
          <p:cNvGrpSpPr>
            <a:grpSpLocks noChangeAspect="1"/>
          </p:cNvGrpSpPr>
          <p:nvPr/>
        </p:nvGrpSpPr>
        <p:grpSpPr>
          <a:xfrm>
            <a:off x="10210800" y="1790700"/>
            <a:ext cx="6828693" cy="5913340"/>
            <a:chOff x="0" y="0"/>
            <a:chExt cx="4282440" cy="3708400"/>
          </a:xfrm>
        </p:grpSpPr>
        <p:sp>
          <p:nvSpPr>
            <p:cNvPr id="5" name="Freeform 3">
              <a:extLst>
                <a:ext uri="{FF2B5EF4-FFF2-40B4-BE49-F238E27FC236}">
                  <a16:creationId xmlns:a16="http://schemas.microsoft.com/office/drawing/2014/main" id="{AD2C1B36-282A-0F3F-8078-A0D6573D7DB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6973" r="-26973"/>
              </a:stretch>
            </a:blipFill>
          </p:spPr>
        </p:sp>
      </p:grpSp>
      <p:sp>
        <p:nvSpPr>
          <p:cNvPr id="6" name="Freeform 14">
            <a:extLst>
              <a:ext uri="{FF2B5EF4-FFF2-40B4-BE49-F238E27FC236}">
                <a16:creationId xmlns:a16="http://schemas.microsoft.com/office/drawing/2014/main" id="{D03F8BC6-8079-AD8A-67A4-1FC5246DEABF}"/>
              </a:ext>
            </a:extLst>
          </p:cNvPr>
          <p:cNvSpPr/>
          <p:nvPr/>
        </p:nvSpPr>
        <p:spPr>
          <a:xfrm>
            <a:off x="5345521" y="8597552"/>
            <a:ext cx="3798479" cy="1513810"/>
          </a:xfrm>
          <a:custGeom>
            <a:avLst/>
            <a:gdLst/>
            <a:ahLst/>
            <a:cxnLst/>
            <a:rect l="l" t="t" r="r" b="b"/>
            <a:pathLst>
              <a:path w="4396558" h="1732654">
                <a:moveTo>
                  <a:pt x="0" y="0"/>
                </a:moveTo>
                <a:lnTo>
                  <a:pt x="4396558" y="0"/>
                </a:lnTo>
                <a:lnTo>
                  <a:pt x="4396558" y="1732654"/>
                </a:lnTo>
                <a:lnTo>
                  <a:pt x="0" y="1732654"/>
                </a:lnTo>
                <a:lnTo>
                  <a:pt x="0" y="0"/>
                </a:lnTo>
                <a:close/>
              </a:path>
            </a:pathLst>
          </a:custGeom>
          <a:blipFill>
            <a:blip r:embed="rId3"/>
            <a:stretch>
              <a:fillRect/>
            </a:stretch>
          </a:blipFill>
        </p:spPr>
      </p:sp>
      <p:sp>
        <p:nvSpPr>
          <p:cNvPr id="7" name="object 6">
            <a:extLst>
              <a:ext uri="{FF2B5EF4-FFF2-40B4-BE49-F238E27FC236}">
                <a16:creationId xmlns:a16="http://schemas.microsoft.com/office/drawing/2014/main" id="{ECC9CCEC-62B4-3A92-A075-9D1B37B4D1E7}"/>
              </a:ext>
            </a:extLst>
          </p:cNvPr>
          <p:cNvSpPr/>
          <p:nvPr/>
        </p:nvSpPr>
        <p:spPr>
          <a:xfrm>
            <a:off x="16316136" y="8027736"/>
            <a:ext cx="1676400" cy="1732654"/>
          </a:xfrm>
          <a:prstGeom prst="rect">
            <a:avLst/>
          </a:prstGeom>
          <a:blipFill>
            <a:blip r:embed="rId4" cstate="print"/>
            <a:stretch>
              <a:fillRect/>
            </a:stretch>
          </a:blipFill>
        </p:spPr>
        <p:txBody>
          <a:bodyPr wrap="square" lIns="0" tIns="0" rIns="0" bIns="0" rtlCol="0"/>
          <a:lstStyle/>
          <a:p>
            <a:pPr defTabSz="914377">
              <a:defRPr/>
            </a:pPr>
            <a:endParaRPr>
              <a:solidFill>
                <a:prstClr val="black"/>
              </a:solidFill>
              <a:latin typeface="Calibri"/>
            </a:endParaRPr>
          </a:p>
        </p:txBody>
      </p:sp>
      <p:sp>
        <p:nvSpPr>
          <p:cNvPr id="9" name="object 16">
            <a:extLst>
              <a:ext uri="{FF2B5EF4-FFF2-40B4-BE49-F238E27FC236}">
                <a16:creationId xmlns:a16="http://schemas.microsoft.com/office/drawing/2014/main" id="{04B9C686-2997-2F1D-69E6-BB72DF0A9A5D}"/>
              </a:ext>
            </a:extLst>
          </p:cNvPr>
          <p:cNvSpPr/>
          <p:nvPr/>
        </p:nvSpPr>
        <p:spPr>
          <a:xfrm>
            <a:off x="12695549" y="8543041"/>
            <a:ext cx="2929169" cy="811416"/>
          </a:xfrm>
          <a:prstGeom prst="rect">
            <a:avLst/>
          </a:prstGeom>
          <a:blipFill>
            <a:blip r:embed="rId5" cstate="print"/>
            <a:stretch>
              <a:fillRect/>
            </a:stretch>
          </a:blipFill>
        </p:spPr>
        <p:txBody>
          <a:bodyPr wrap="square" lIns="0" tIns="0" rIns="0" bIns="0" rtlCol="0"/>
          <a:lstStyle/>
          <a:p>
            <a:pPr defTabSz="914377">
              <a:defRPr/>
            </a:pPr>
            <a:endParaRPr>
              <a:solidFill>
                <a:prstClr val="black"/>
              </a:solidFill>
              <a:latin typeface="Calibri"/>
            </a:endParaRPr>
          </a:p>
        </p:txBody>
      </p:sp>
      <p:pic>
        <p:nvPicPr>
          <p:cNvPr id="10" name="Picture 9" descr="Logo, company name&#10;&#10;Description automatically generated">
            <a:extLst>
              <a:ext uri="{FF2B5EF4-FFF2-40B4-BE49-F238E27FC236}">
                <a16:creationId xmlns:a16="http://schemas.microsoft.com/office/drawing/2014/main" id="{96E89440-CB9F-96DC-113A-E45BCF161B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3637" y="8304890"/>
            <a:ext cx="2094608" cy="1178346"/>
          </a:xfrm>
          <a:prstGeom prst="rect">
            <a:avLst/>
          </a:prstGeom>
        </p:spPr>
      </p:pic>
      <p:sp>
        <p:nvSpPr>
          <p:cNvPr id="11" name="TextBox 10">
            <a:extLst>
              <a:ext uri="{FF2B5EF4-FFF2-40B4-BE49-F238E27FC236}">
                <a16:creationId xmlns:a16="http://schemas.microsoft.com/office/drawing/2014/main" id="{212C97BF-55C9-D1EA-72CB-6B8B336A65D4}"/>
              </a:ext>
            </a:extLst>
          </p:cNvPr>
          <p:cNvSpPr txBox="1"/>
          <p:nvPr/>
        </p:nvSpPr>
        <p:spPr>
          <a:xfrm>
            <a:off x="328866" y="7411652"/>
            <a:ext cx="10973717" cy="707886"/>
          </a:xfrm>
          <a:prstGeom prst="rect">
            <a:avLst/>
          </a:prstGeom>
          <a:noFill/>
        </p:spPr>
        <p:txBody>
          <a:bodyPr wrap="square">
            <a:spAutoFit/>
          </a:bodyPr>
          <a:lstStyle/>
          <a:p>
            <a:r>
              <a:rPr lang="en-US" sz="4000" dirty="0">
                <a:solidFill>
                  <a:srgbClr val="FF0000"/>
                </a:solidFill>
                <a:hlinkClick r:id="rId7">
                  <a:extLst>
                    <a:ext uri="{A12FA001-AC4F-418D-AE19-62706E023703}">
                      <ahyp:hlinkClr xmlns:ahyp="http://schemas.microsoft.com/office/drawing/2018/hyperlinkcolor" val="tx"/>
                    </a:ext>
                  </a:extLst>
                </a:hlinkClick>
              </a:rPr>
              <a:t>GeoTEd-UAS Overview Video</a:t>
            </a:r>
            <a:r>
              <a:rPr lang="en-US" sz="4000" dirty="0">
                <a:solidFill>
                  <a:srgbClr val="FF0000"/>
                </a:solidFill>
              </a:rPr>
              <a:t> (90 second video)</a:t>
            </a:r>
          </a:p>
        </p:txBody>
      </p:sp>
      <p:sp>
        <p:nvSpPr>
          <p:cNvPr id="12" name="TextBox 11">
            <a:extLst>
              <a:ext uri="{FF2B5EF4-FFF2-40B4-BE49-F238E27FC236}">
                <a16:creationId xmlns:a16="http://schemas.microsoft.com/office/drawing/2014/main" id="{A459732D-ADF0-76FC-CE25-FCC89C7CF9DA}"/>
              </a:ext>
            </a:extLst>
          </p:cNvPr>
          <p:cNvSpPr txBox="1"/>
          <p:nvPr/>
        </p:nvSpPr>
        <p:spPr>
          <a:xfrm>
            <a:off x="13876986" y="9793348"/>
            <a:ext cx="3798480" cy="400110"/>
          </a:xfrm>
          <a:prstGeom prst="rect">
            <a:avLst/>
          </a:prstGeom>
          <a:noFill/>
        </p:spPr>
        <p:txBody>
          <a:bodyPr wrap="square">
            <a:spAutoFit/>
          </a:bodyPr>
          <a:lstStyle/>
          <a:p>
            <a:r>
              <a:rPr lang="en-US" sz="2000" dirty="0">
                <a:solidFill>
                  <a:srgbClr val="FF0000"/>
                </a:solidFill>
              </a:rPr>
              <a:t>NSF DUE #2000715; #1601614</a:t>
            </a:r>
          </a:p>
        </p:txBody>
      </p:sp>
    </p:spTree>
    <p:extLst>
      <p:ext uri="{BB962C8B-B14F-4D97-AF65-F5344CB8AC3E}">
        <p14:creationId xmlns:p14="http://schemas.microsoft.com/office/powerpoint/2010/main" val="159391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42D31-A986-E3FD-AEF6-2BE673D6957B}"/>
              </a:ext>
            </a:extLst>
          </p:cNvPr>
          <p:cNvPicPr>
            <a:picLocks noChangeAspect="1"/>
          </p:cNvPicPr>
          <p:nvPr/>
        </p:nvPicPr>
        <p:blipFill>
          <a:blip r:embed="rId2"/>
          <a:stretch>
            <a:fillRect/>
          </a:stretch>
        </p:blipFill>
        <p:spPr>
          <a:xfrm>
            <a:off x="0" y="-92374"/>
            <a:ext cx="10210800" cy="10379374"/>
          </a:xfrm>
          <a:prstGeom prst="rect">
            <a:avLst/>
          </a:prstGeom>
        </p:spPr>
      </p:pic>
      <p:pic>
        <p:nvPicPr>
          <p:cNvPr id="17" name="Picture 16">
            <a:extLst>
              <a:ext uri="{FF2B5EF4-FFF2-40B4-BE49-F238E27FC236}">
                <a16:creationId xmlns:a16="http://schemas.microsoft.com/office/drawing/2014/main" id="{8890DAD3-21BB-87AF-2910-EEB7646C5A0A}"/>
              </a:ext>
            </a:extLst>
          </p:cNvPr>
          <p:cNvPicPr>
            <a:picLocks noChangeAspect="1"/>
          </p:cNvPicPr>
          <p:nvPr/>
        </p:nvPicPr>
        <p:blipFill>
          <a:blip r:embed="rId3"/>
          <a:stretch>
            <a:fillRect/>
          </a:stretch>
        </p:blipFill>
        <p:spPr>
          <a:xfrm>
            <a:off x="18134" y="415636"/>
            <a:ext cx="18106982" cy="9531927"/>
          </a:xfrm>
          <a:prstGeom prst="rect">
            <a:avLst/>
          </a:prstGeom>
        </p:spPr>
      </p:pic>
    </p:spTree>
    <p:extLst>
      <p:ext uri="{BB962C8B-B14F-4D97-AF65-F5344CB8AC3E}">
        <p14:creationId xmlns:p14="http://schemas.microsoft.com/office/powerpoint/2010/main" val="279151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64F29-620E-2F50-F778-586D582A1A67}"/>
              </a:ext>
            </a:extLst>
          </p:cNvPr>
          <p:cNvPicPr>
            <a:picLocks noChangeAspect="1"/>
          </p:cNvPicPr>
          <p:nvPr/>
        </p:nvPicPr>
        <p:blipFill>
          <a:blip r:embed="rId2"/>
          <a:stretch>
            <a:fillRect/>
          </a:stretch>
        </p:blipFill>
        <p:spPr>
          <a:xfrm>
            <a:off x="261258" y="74415"/>
            <a:ext cx="17616692" cy="10053258"/>
          </a:xfrm>
          <a:prstGeom prst="rect">
            <a:avLst/>
          </a:prstGeom>
        </p:spPr>
      </p:pic>
    </p:spTree>
    <p:extLst>
      <p:ext uri="{BB962C8B-B14F-4D97-AF65-F5344CB8AC3E}">
        <p14:creationId xmlns:p14="http://schemas.microsoft.com/office/powerpoint/2010/main" val="242448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A09BC-1C7B-C4A7-464A-D61214A41ACF}"/>
              </a:ext>
            </a:extLst>
          </p:cNvPr>
          <p:cNvPicPr>
            <a:picLocks noChangeAspect="1"/>
          </p:cNvPicPr>
          <p:nvPr/>
        </p:nvPicPr>
        <p:blipFill>
          <a:blip r:embed="rId2"/>
          <a:stretch>
            <a:fillRect/>
          </a:stretch>
        </p:blipFill>
        <p:spPr>
          <a:xfrm>
            <a:off x="0" y="0"/>
            <a:ext cx="10994349" cy="9878291"/>
          </a:xfrm>
          <a:prstGeom prst="rect">
            <a:avLst/>
          </a:prstGeom>
        </p:spPr>
      </p:pic>
      <p:pic>
        <p:nvPicPr>
          <p:cNvPr id="6" name="Picture 5">
            <a:extLst>
              <a:ext uri="{FF2B5EF4-FFF2-40B4-BE49-F238E27FC236}">
                <a16:creationId xmlns:a16="http://schemas.microsoft.com/office/drawing/2014/main" id="{9D1AC6B5-18FE-B9CB-5FA2-9B77313EAF7D}"/>
              </a:ext>
            </a:extLst>
          </p:cNvPr>
          <p:cNvPicPr>
            <a:picLocks noChangeAspect="1"/>
          </p:cNvPicPr>
          <p:nvPr/>
        </p:nvPicPr>
        <p:blipFill>
          <a:blip r:embed="rId3"/>
          <a:stretch>
            <a:fillRect/>
          </a:stretch>
        </p:blipFill>
        <p:spPr>
          <a:xfrm>
            <a:off x="7147941" y="152555"/>
            <a:ext cx="10677905" cy="9725736"/>
          </a:xfrm>
          <a:prstGeom prst="rect">
            <a:avLst/>
          </a:prstGeom>
        </p:spPr>
      </p:pic>
    </p:spTree>
    <p:extLst>
      <p:ext uri="{BB962C8B-B14F-4D97-AF65-F5344CB8AC3E}">
        <p14:creationId xmlns:p14="http://schemas.microsoft.com/office/powerpoint/2010/main" val="210067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FDC3-975F-5537-D0FC-06BD813C2446}"/>
              </a:ext>
            </a:extLst>
          </p:cNvPr>
          <p:cNvSpPr>
            <a:spLocks noGrp="1"/>
          </p:cNvSpPr>
          <p:nvPr>
            <p:ph type="title"/>
          </p:nvPr>
        </p:nvSpPr>
        <p:spPr/>
        <p:txBody>
          <a:bodyPr/>
          <a:lstStyle/>
          <a:p>
            <a:r>
              <a:rPr lang="en-US"/>
              <a:t>Virginia Community College Courses</a:t>
            </a:r>
          </a:p>
        </p:txBody>
      </p:sp>
      <p:graphicFrame>
        <p:nvGraphicFramePr>
          <p:cNvPr id="4" name="Content Placeholder 3">
            <a:extLst>
              <a:ext uri="{FF2B5EF4-FFF2-40B4-BE49-F238E27FC236}">
                <a16:creationId xmlns:a16="http://schemas.microsoft.com/office/drawing/2014/main" id="{7258D1AA-1F56-9D8D-184F-8A1D470FFA98}"/>
              </a:ext>
            </a:extLst>
          </p:cNvPr>
          <p:cNvGraphicFramePr>
            <a:graphicFrameLocks noGrp="1"/>
          </p:cNvGraphicFramePr>
          <p:nvPr>
            <p:ph idx="1"/>
            <p:extLst>
              <p:ext uri="{D42A27DB-BD31-4B8C-83A1-F6EECF244321}">
                <p14:modId xmlns:p14="http://schemas.microsoft.com/office/powerpoint/2010/main" val="3869131501"/>
              </p:ext>
            </p:extLst>
          </p:nvPr>
        </p:nvGraphicFramePr>
        <p:xfrm>
          <a:off x="1447800" y="1610311"/>
          <a:ext cx="18059400" cy="845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8DAA3348-4C38-A2CF-C64E-AD553EE99127}"/>
              </a:ext>
            </a:extLst>
          </p:cNvPr>
          <p:cNvSpPr txBox="1">
            <a:spLocks/>
          </p:cNvSpPr>
          <p:nvPr/>
        </p:nvSpPr>
        <p:spPr>
          <a:xfrm>
            <a:off x="228600" y="1625219"/>
            <a:ext cx="3352800" cy="84432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Instructional Materials</a:t>
            </a:r>
          </a:p>
          <a:p>
            <a:pPr marL="0" indent="0">
              <a:buNone/>
            </a:pPr>
            <a:endParaRPr lang="en-US"/>
          </a:p>
          <a:p>
            <a:pPr marL="0" indent="0">
              <a:buFont typeface="Arial" pitchFamily="34" charset="0"/>
              <a:buNone/>
            </a:pPr>
            <a:r>
              <a:rPr lang="en-US"/>
              <a:t>New and Incumbent Workforce</a:t>
            </a:r>
          </a:p>
          <a:p>
            <a:pPr marL="0" indent="0">
              <a:buFont typeface="Arial" pitchFamily="34" charset="0"/>
              <a:buNone/>
            </a:pPr>
            <a:endParaRPr lang="en-US"/>
          </a:p>
          <a:p>
            <a:pPr marL="0" indent="0">
              <a:buFont typeface="Arial" pitchFamily="34" charset="0"/>
              <a:buNone/>
            </a:pPr>
            <a:r>
              <a:rPr lang="en-US"/>
              <a:t>Service-Learning Projects </a:t>
            </a:r>
          </a:p>
          <a:p>
            <a:pPr marL="0" indent="0">
              <a:buFont typeface="Arial" pitchFamily="34" charset="0"/>
              <a:buNone/>
            </a:pPr>
            <a:endParaRPr lang="en-US"/>
          </a:p>
          <a:p>
            <a:pPr marL="0" indent="0">
              <a:buFont typeface="Arial" pitchFamily="34" charset="0"/>
              <a:buNone/>
            </a:pPr>
            <a:r>
              <a:rPr lang="en-US"/>
              <a:t>Accelerated Courses</a:t>
            </a:r>
          </a:p>
          <a:p>
            <a:pPr marL="0" indent="0">
              <a:buFont typeface="Arial" pitchFamily="34" charset="0"/>
              <a:buNone/>
            </a:pPr>
            <a:endParaRPr lang="en-US"/>
          </a:p>
          <a:p>
            <a:pPr marL="0" indent="0">
              <a:buFont typeface="Arial" pitchFamily="34" charset="0"/>
              <a:buNone/>
            </a:pPr>
            <a:r>
              <a:rPr lang="en-US"/>
              <a:t>Transfer Opportunities </a:t>
            </a:r>
          </a:p>
          <a:p>
            <a:pPr marL="0" indent="0">
              <a:buFont typeface="Arial" pitchFamily="34" charset="0"/>
              <a:buNone/>
            </a:pPr>
            <a:endParaRPr lang="en-US"/>
          </a:p>
        </p:txBody>
      </p:sp>
    </p:spTree>
    <p:extLst>
      <p:ext uri="{BB962C8B-B14F-4D97-AF65-F5344CB8AC3E}">
        <p14:creationId xmlns:p14="http://schemas.microsoft.com/office/powerpoint/2010/main" val="27863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47D4-6058-1489-FAD9-357A195C3C45}"/>
              </a:ext>
            </a:extLst>
          </p:cNvPr>
          <p:cNvSpPr>
            <a:spLocks noGrp="1"/>
          </p:cNvSpPr>
          <p:nvPr>
            <p:ph type="title"/>
          </p:nvPr>
        </p:nvSpPr>
        <p:spPr>
          <a:xfrm>
            <a:off x="1371600" y="266700"/>
            <a:ext cx="16002000" cy="1524000"/>
          </a:xfrm>
        </p:spPr>
        <p:txBody>
          <a:bodyPr/>
          <a:lstStyle/>
          <a:p>
            <a:r>
              <a:rPr lang="en-US" sz="4000">
                <a:ea typeface="+mj-lt"/>
                <a:cs typeface="+mj-lt"/>
              </a:rPr>
              <a:t>Uncrewed Aircraft Systems (UAS), or Drones</a:t>
            </a:r>
            <a:br>
              <a:rPr lang="en-US" sz="4000">
                <a:ea typeface="+mj-lt"/>
                <a:cs typeface="+mj-lt"/>
              </a:rPr>
            </a:br>
            <a:r>
              <a:rPr lang="en-US" sz="4000">
                <a:ea typeface="+mj-lt"/>
                <a:cs typeface="+mj-lt"/>
              </a:rPr>
              <a:t>Course Development and Faculty Training</a:t>
            </a:r>
          </a:p>
        </p:txBody>
      </p:sp>
      <p:sp>
        <p:nvSpPr>
          <p:cNvPr id="6" name="Freeform 14">
            <a:extLst>
              <a:ext uri="{FF2B5EF4-FFF2-40B4-BE49-F238E27FC236}">
                <a16:creationId xmlns:a16="http://schemas.microsoft.com/office/drawing/2014/main" id="{D03F8BC6-8079-AD8A-67A4-1FC5246DEABF}"/>
              </a:ext>
            </a:extLst>
          </p:cNvPr>
          <p:cNvSpPr/>
          <p:nvPr/>
        </p:nvSpPr>
        <p:spPr>
          <a:xfrm>
            <a:off x="6790508" y="6609731"/>
            <a:ext cx="3798479" cy="1513810"/>
          </a:xfrm>
          <a:custGeom>
            <a:avLst/>
            <a:gdLst/>
            <a:ahLst/>
            <a:cxnLst/>
            <a:rect l="l" t="t" r="r" b="b"/>
            <a:pathLst>
              <a:path w="4396558" h="1732654">
                <a:moveTo>
                  <a:pt x="0" y="0"/>
                </a:moveTo>
                <a:lnTo>
                  <a:pt x="4396558" y="0"/>
                </a:lnTo>
                <a:lnTo>
                  <a:pt x="4396558" y="1732654"/>
                </a:lnTo>
                <a:lnTo>
                  <a:pt x="0" y="1732654"/>
                </a:lnTo>
                <a:lnTo>
                  <a:pt x="0" y="0"/>
                </a:lnTo>
                <a:close/>
              </a:path>
            </a:pathLst>
          </a:custGeom>
          <a:blipFill>
            <a:blip r:embed="rId2"/>
            <a:stretch>
              <a:fillRect/>
            </a:stretch>
          </a:blipFill>
        </p:spPr>
      </p:sp>
      <p:sp>
        <p:nvSpPr>
          <p:cNvPr id="9" name="object 16">
            <a:extLst>
              <a:ext uri="{FF2B5EF4-FFF2-40B4-BE49-F238E27FC236}">
                <a16:creationId xmlns:a16="http://schemas.microsoft.com/office/drawing/2014/main" id="{04B9C686-2997-2F1D-69E6-BB72DF0A9A5D}"/>
              </a:ext>
            </a:extLst>
          </p:cNvPr>
          <p:cNvSpPr/>
          <p:nvPr/>
        </p:nvSpPr>
        <p:spPr>
          <a:xfrm>
            <a:off x="12695549" y="8543041"/>
            <a:ext cx="2929169" cy="811416"/>
          </a:xfrm>
          <a:prstGeom prst="rect">
            <a:avLst/>
          </a:prstGeom>
          <a:blipFill>
            <a:blip r:embed="rId3" cstate="print"/>
            <a:stretch>
              <a:fillRect/>
            </a:stretch>
          </a:blipFill>
        </p:spPr>
        <p:txBody>
          <a:bodyPr wrap="square" lIns="0" tIns="0" rIns="0" bIns="0" rtlCol="0"/>
          <a:lstStyle/>
          <a:p>
            <a:pPr defTabSz="914377">
              <a:defRPr/>
            </a:pPr>
            <a:endParaRPr>
              <a:solidFill>
                <a:prstClr val="black"/>
              </a:solidFill>
              <a:latin typeface="Calibri"/>
            </a:endParaRPr>
          </a:p>
        </p:txBody>
      </p:sp>
      <p:pic>
        <p:nvPicPr>
          <p:cNvPr id="10" name="Picture 9" descr="Logo, company name&#10;&#10;Description automatically generated">
            <a:extLst>
              <a:ext uri="{FF2B5EF4-FFF2-40B4-BE49-F238E27FC236}">
                <a16:creationId xmlns:a16="http://schemas.microsoft.com/office/drawing/2014/main" id="{96E89440-CB9F-96DC-113A-E45BCF161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3637" y="8304890"/>
            <a:ext cx="2094608" cy="1178346"/>
          </a:xfrm>
          <a:prstGeom prst="rect">
            <a:avLst/>
          </a:prstGeom>
        </p:spPr>
      </p:pic>
      <p:pic>
        <p:nvPicPr>
          <p:cNvPr id="11" name="Picture 10">
            <a:extLst>
              <a:ext uri="{FF2B5EF4-FFF2-40B4-BE49-F238E27FC236}">
                <a16:creationId xmlns:a16="http://schemas.microsoft.com/office/drawing/2014/main" id="{8D0D6BD8-3746-F0F9-9049-413F7DC09502}"/>
              </a:ext>
            </a:extLst>
          </p:cNvPr>
          <p:cNvPicPr>
            <a:picLocks noChangeAspect="1"/>
          </p:cNvPicPr>
          <p:nvPr/>
        </p:nvPicPr>
        <p:blipFill>
          <a:blip r:embed="rId5"/>
          <a:stretch>
            <a:fillRect/>
          </a:stretch>
        </p:blipFill>
        <p:spPr>
          <a:xfrm>
            <a:off x="11111033" y="0"/>
            <a:ext cx="7510069" cy="10411687"/>
          </a:xfrm>
          <a:prstGeom prst="rect">
            <a:avLst/>
          </a:prstGeom>
        </p:spPr>
      </p:pic>
      <p:pic>
        <p:nvPicPr>
          <p:cNvPr id="13" name="Picture 12">
            <a:extLst>
              <a:ext uri="{FF2B5EF4-FFF2-40B4-BE49-F238E27FC236}">
                <a16:creationId xmlns:a16="http://schemas.microsoft.com/office/drawing/2014/main" id="{F262B2B9-6E6F-1195-910B-01512D75D59A}"/>
              </a:ext>
            </a:extLst>
          </p:cNvPr>
          <p:cNvPicPr>
            <a:picLocks noChangeAspect="1"/>
          </p:cNvPicPr>
          <p:nvPr/>
        </p:nvPicPr>
        <p:blipFill>
          <a:blip r:embed="rId6"/>
          <a:stretch>
            <a:fillRect/>
          </a:stretch>
        </p:blipFill>
        <p:spPr>
          <a:xfrm>
            <a:off x="4639061" y="-56645"/>
            <a:ext cx="6727066" cy="10285496"/>
          </a:xfrm>
          <a:prstGeom prst="rect">
            <a:avLst/>
          </a:prstGeom>
        </p:spPr>
      </p:pic>
      <p:pic>
        <p:nvPicPr>
          <p:cNvPr id="15" name="Picture 14">
            <a:extLst>
              <a:ext uri="{FF2B5EF4-FFF2-40B4-BE49-F238E27FC236}">
                <a16:creationId xmlns:a16="http://schemas.microsoft.com/office/drawing/2014/main" id="{345C3F9B-51E2-8DE4-8CEA-55E909ACEFC5}"/>
              </a:ext>
            </a:extLst>
          </p:cNvPr>
          <p:cNvPicPr>
            <a:picLocks noChangeAspect="1"/>
          </p:cNvPicPr>
          <p:nvPr/>
        </p:nvPicPr>
        <p:blipFill>
          <a:blip r:embed="rId7"/>
          <a:stretch>
            <a:fillRect/>
          </a:stretch>
        </p:blipFill>
        <p:spPr>
          <a:xfrm>
            <a:off x="6790627" y="326886"/>
            <a:ext cx="7940627" cy="10168665"/>
          </a:xfrm>
          <a:prstGeom prst="rect">
            <a:avLst/>
          </a:prstGeom>
        </p:spPr>
      </p:pic>
      <p:pic>
        <p:nvPicPr>
          <p:cNvPr id="19" name="Picture 18">
            <a:extLst>
              <a:ext uri="{FF2B5EF4-FFF2-40B4-BE49-F238E27FC236}">
                <a16:creationId xmlns:a16="http://schemas.microsoft.com/office/drawing/2014/main" id="{FE2A4451-D28B-F10A-340D-28F78D19F0D9}"/>
              </a:ext>
            </a:extLst>
          </p:cNvPr>
          <p:cNvPicPr>
            <a:picLocks noChangeAspect="1"/>
          </p:cNvPicPr>
          <p:nvPr/>
        </p:nvPicPr>
        <p:blipFill>
          <a:blip r:embed="rId8"/>
          <a:stretch>
            <a:fillRect/>
          </a:stretch>
        </p:blipFill>
        <p:spPr>
          <a:xfrm>
            <a:off x="3703118" y="-78660"/>
            <a:ext cx="11028136" cy="10307511"/>
          </a:xfrm>
          <a:prstGeom prst="rect">
            <a:avLst/>
          </a:prstGeom>
        </p:spPr>
      </p:pic>
    </p:spTree>
    <p:extLst>
      <p:ext uri="{BB962C8B-B14F-4D97-AF65-F5344CB8AC3E}">
        <p14:creationId xmlns:p14="http://schemas.microsoft.com/office/powerpoint/2010/main" val="20339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3605FF"/>
      </a:dk1>
      <a:lt1>
        <a:srgbClr val="FFFFFF"/>
      </a:lt1>
      <a:dk2>
        <a:srgbClr val="0550FF"/>
      </a:dk2>
      <a:lt2>
        <a:srgbClr val="05CEFF"/>
      </a:lt2>
      <a:accent1>
        <a:srgbClr val="FFB305"/>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Custom 3">
      <a:majorFont>
        <a:latin typeface="Futura Medium"/>
        <a:ea typeface=""/>
        <a:cs typeface=""/>
      </a:majorFont>
      <a:minorFont>
        <a:latin typeface="Futura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SGC PPT Template" id="{B9C85D15-7D01-4AE5-B0F3-B4B58D496906}" vid="{ECCF0FE1-F231-4653-AE2C-7027FF9A6F77}"/>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VSGC PPT Template</Template>
  <TotalTime>739</TotalTime>
  <Words>1879</Words>
  <Application>Microsoft Office PowerPoint</Application>
  <PresentationFormat>Custom</PresentationFormat>
  <Paragraphs>242</Paragraphs>
  <Slides>32</Slides>
  <Notes>5</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5_Office Theme</vt:lpstr>
      <vt:lpstr>1_Office Theme</vt:lpstr>
      <vt:lpstr>PowerPoint Presentation</vt:lpstr>
      <vt:lpstr>VSGC Members</vt:lpstr>
      <vt:lpstr>Facilitator for Uncrewed Aircraft Systems (UAS), or Drones Education, Research, and Workforce Development </vt:lpstr>
      <vt:lpstr>GeoTEd-UAS (Increasing Pathways into the Geospatial and Uncrewed Aircraft Systems (UAS) Technician Workforce) </vt:lpstr>
      <vt:lpstr>PowerPoint Presentation</vt:lpstr>
      <vt:lpstr>PowerPoint Presentation</vt:lpstr>
      <vt:lpstr>PowerPoint Presentation</vt:lpstr>
      <vt:lpstr>Virginia Community College Courses</vt:lpstr>
      <vt:lpstr>Uncrewed Aircraft Systems (UAS), or Drones Course Development and Faculty Training</vt:lpstr>
      <vt:lpstr>GeoTEd-UAS Faculty Institutes</vt:lpstr>
      <vt:lpstr>VSGC UAS Outcomes</vt:lpstr>
      <vt:lpstr>Uncrewed Aircraft Systems (UAS) High School Career and Technical Education (CTE) Course (#8910)</vt:lpstr>
      <vt:lpstr>UAS Student and Teacher Outreach</vt:lpstr>
      <vt:lpstr>UAS Student and Teacher Outreach</vt:lpstr>
      <vt:lpstr>Aerial Drone Competition With NASA Langley</vt:lpstr>
      <vt:lpstr>PowerPoint Presentation</vt:lpstr>
      <vt:lpstr>PowerPoint Presentation</vt:lpstr>
      <vt:lpstr>VA Peninsula Community College</vt:lpstr>
      <vt:lpstr>Tidewater Community College</vt:lpstr>
      <vt:lpstr>Community College Workforce Alliance (Richmond [JSRCC &amp; JTCC])</vt:lpstr>
      <vt:lpstr>What did we do?</vt:lpstr>
      <vt:lpstr>Obstacle Course Competition (VPCC)</vt:lpstr>
      <vt:lpstr>In the Field (VPCC)</vt:lpstr>
      <vt:lpstr>PowerPoint Presentation</vt:lpstr>
      <vt:lpstr>PowerPoint Presentation</vt:lpstr>
      <vt:lpstr>PowerPoint Presentation</vt:lpstr>
      <vt:lpstr>PowerPoint Presentation</vt:lpstr>
      <vt:lpstr>GeoTEd-UAS Internship Program</vt:lpstr>
      <vt:lpstr>GeoTEd-UAS Internship Program</vt:lpstr>
      <vt:lpstr>STEM Takes Flight – VPCC Sea Level Rise Course</vt:lpstr>
      <vt:lpstr>STEM Takes Flight – VPCC Sea Level Rise Course  Service-Learning Project at NASA Wallops</vt:lpstr>
      <vt:lpstr>Follow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Damadeo, Kristyn</dc:creator>
  <cp:lastModifiedBy>Carter, Christopher</cp:lastModifiedBy>
  <cp:revision>346</cp:revision>
  <cp:lastPrinted>2023-12-11T21:30:28Z</cp:lastPrinted>
  <dcterms:created xsi:type="dcterms:W3CDTF">2023-12-06T18:27:46Z</dcterms:created>
  <dcterms:modified xsi:type="dcterms:W3CDTF">2024-02-12T23:55:26Z</dcterms:modified>
  <dc:identifier>DAFpw-b_H5k</dc:identifier>
</cp:coreProperties>
</file>