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78" r:id="rId4"/>
    <p:sldId id="265" r:id="rId5"/>
    <p:sldId id="276" r:id="rId6"/>
    <p:sldId id="275" r:id="rId7"/>
    <p:sldId id="258" r:id="rId8"/>
    <p:sldId id="259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84387" autoAdjust="0"/>
  </p:normalViewPr>
  <p:slideViewPr>
    <p:cSldViewPr snapToGrid="0">
      <p:cViewPr varScale="1">
        <p:scale>
          <a:sx n="118" d="100"/>
          <a:sy n="118" d="100"/>
        </p:scale>
        <p:origin x="2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020DA-A2BA-4C30-9C93-C75BA6371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F760A-4099-4C7C-A683-35781F3C79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83ED-C6A0-4ED5-A96B-DA570BF4F2C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38CAD-1CA3-48F2-BEA9-3A0EB97DF4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A6266-96B7-4070-9042-6389D4E6C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AFD6-D757-4CE2-B4A5-039F5CC4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1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0DF1-A1E6-4480-8690-EC369614BA28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EF8D-1DEB-4206-B26B-656B8F5D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3C6E-0DC6-48D7-B976-7843B4941135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BCE8-31F1-4022-A3C6-4799ADF59BE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1C10-C105-4618-AB56-8D2EEECB73E1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6974-866A-499B-ACCF-E93C3F2B8807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51A7-2A48-4EAC-B2E9-5AD49CFB6888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229E-EBC2-4B68-B9F4-52F60A3773BF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FB76-306C-48C6-9B02-89503FDD46C6}" type="datetime1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8F96-EE28-425D-A30D-153007EA0517}" type="datetime1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D211-B8A7-4D85-9351-07D86F3C5F5F}" type="datetime1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84F-DADC-4DC0-9D83-DA6E03F406A7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6687-A38C-4D7D-A55A-F6E24B8CEC16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CCFB-C9C8-4408-913E-E108C31AF585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coe@arizo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lleenf@lsu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aspace.lsu.edu/promising-programs-practices-p3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2A1810-5BA5-4598-97FF-BA9CC441E7FD}"/>
              </a:ext>
            </a:extLst>
          </p:cNvPr>
          <p:cNvCxnSpPr>
            <a:cxnSpLocks/>
          </p:cNvCxnSpPr>
          <p:nvPr/>
        </p:nvCxnSpPr>
        <p:spPr>
          <a:xfrm>
            <a:off x="30195" y="1434334"/>
            <a:ext cx="9083610" cy="0"/>
          </a:xfrm>
          <a:prstGeom prst="line">
            <a:avLst/>
          </a:prstGeom>
          <a:ln w="1270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889A51-38C4-436A-A998-7CCBCBC859FD}"/>
              </a:ext>
            </a:extLst>
          </p:cNvPr>
          <p:cNvGrpSpPr>
            <a:grpSpLocks noChangeAspect="1"/>
          </p:cNvGrpSpPr>
          <p:nvPr/>
        </p:nvGrpSpPr>
        <p:grpSpPr>
          <a:xfrm>
            <a:off x="25557" y="119585"/>
            <a:ext cx="2010457" cy="1132884"/>
            <a:chOff x="60390" y="6069882"/>
            <a:chExt cx="1371600" cy="772892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61779FBB-25D4-4886-A2F6-DE1775E6F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ACD6BB1B-01D6-4636-9B39-A1BC9D0AF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8C48A1-EC93-4118-A2E9-20855D1B1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D950C6-713A-4917-8F73-AD36D2A97ED6}"/>
              </a:ext>
            </a:extLst>
          </p:cNvPr>
          <p:cNvSpPr txBox="1"/>
          <p:nvPr/>
        </p:nvSpPr>
        <p:spPr>
          <a:xfrm>
            <a:off x="3053729" y="147439"/>
            <a:ext cx="58224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NASA Space Grant College and Fellowship Program </a:t>
            </a:r>
          </a:p>
          <a:p>
            <a:pPr algn="ctr"/>
            <a:r>
              <a:rPr lang="en-US" b="1" dirty="0"/>
              <a:t>National Council of Space Grant Directors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B714B-59A4-4FF6-94EE-EED4B82DDAA7}"/>
              </a:ext>
            </a:extLst>
          </p:cNvPr>
          <p:cNvCxnSpPr>
            <a:cxnSpLocks/>
          </p:cNvCxnSpPr>
          <p:nvPr/>
        </p:nvCxnSpPr>
        <p:spPr>
          <a:xfrm>
            <a:off x="26127" y="6344211"/>
            <a:ext cx="9083610" cy="0"/>
          </a:xfrm>
          <a:prstGeom prst="line">
            <a:avLst/>
          </a:prstGeom>
          <a:ln w="1270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7D4CE9-B5D9-4FEB-AF66-05A666F0B1F3}"/>
              </a:ext>
            </a:extLst>
          </p:cNvPr>
          <p:cNvSpPr txBox="1"/>
          <p:nvPr/>
        </p:nvSpPr>
        <p:spPr>
          <a:xfrm>
            <a:off x="23778" y="1643823"/>
            <a:ext cx="9083610" cy="280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Promising Programs &amp; Practices (P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  <a:r>
              <a:rPr lang="en-US" sz="3600" b="1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b="1" dirty="0"/>
              <a:t>A monthly info session for, and by, the National Space Grant Community </a:t>
            </a:r>
          </a:p>
          <a:p>
            <a:pPr algn="ctr">
              <a:spcAft>
                <a:spcPts val="600"/>
              </a:spcAft>
            </a:pPr>
            <a:endParaRPr lang="en-US" b="1" dirty="0"/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January 2024 Session Featuring: </a:t>
            </a:r>
          </a:p>
          <a:p>
            <a:pPr marL="1080135" marR="96393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Jobi Cook (NC SGC), Michaela Lucas (NE SGC),  </a:t>
            </a:r>
          </a:p>
          <a:p>
            <a:pPr marL="1080135" marR="96393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1" dirty="0" err="1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Celena</a:t>
            </a:r>
            <a:r>
              <a:rPr lang="en-US" sz="1800" b="1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Miller (TX SGC)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Professional Development Opportunities for Educators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EEB80-9690-4707-8410-467E838930B3}"/>
              </a:ext>
            </a:extLst>
          </p:cNvPr>
          <p:cNvSpPr txBox="1"/>
          <p:nvPr/>
        </p:nvSpPr>
        <p:spPr>
          <a:xfrm>
            <a:off x="17930" y="5095292"/>
            <a:ext cx="91073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Hosted by the Space Grant Communications Working Group</a:t>
            </a:r>
          </a:p>
          <a:p>
            <a:pPr algn="ctr"/>
            <a:r>
              <a:rPr lang="en-US" sz="2000" dirty="0"/>
              <a:t>Co-Chairs: Colleen H. Fava 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colleenf@lsu.edu</a:t>
            </a:r>
            <a:r>
              <a:rPr lang="en-US" sz="1600" dirty="0"/>
              <a:t> &amp; </a:t>
            </a:r>
            <a:r>
              <a:rPr lang="en-US" sz="2000" dirty="0"/>
              <a:t>Michelle Coe </a:t>
            </a: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macoe@arizona.edu</a:t>
            </a:r>
            <a:r>
              <a:rPr lang="en-US" sz="1600" dirty="0"/>
              <a:t> 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January 22,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Intent and Format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0B2A-9ED4-4503-B892-ABFE2151459D}"/>
              </a:ext>
            </a:extLst>
          </p:cNvPr>
          <p:cNvSpPr txBox="1"/>
          <p:nvPr/>
        </p:nvSpPr>
        <p:spPr>
          <a:xfrm>
            <a:off x="90585" y="976639"/>
            <a:ext cx="90534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Intent</a:t>
            </a:r>
          </a:p>
          <a:p>
            <a:r>
              <a:rPr lang="en-US" sz="2800" dirty="0"/>
              <a:t>Allow community members a dedicated space and time to share promising programs and practices with the greater space grant community.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6CC9-3579-4BD7-BCA1-CC63FE0E571F}"/>
              </a:ext>
            </a:extLst>
          </p:cNvPr>
          <p:cNvSpPr txBox="1"/>
          <p:nvPr/>
        </p:nvSpPr>
        <p:spPr>
          <a:xfrm>
            <a:off x="90585" y="3101383"/>
            <a:ext cx="90534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Monday each month at 3 pm Eastern (60-90 min)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Zoom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3:00 pm: Ice breaker/Announcements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3:10 pm: Featured Presentation with Q&amp;A (</a:t>
            </a:r>
            <a:r>
              <a:rPr lang="en-US" sz="2400" i="1" dirty="0"/>
              <a:t>recorded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4:00 pm: General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86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2023 in Review </a:t>
            </a:r>
          </a:p>
        </p:txBody>
      </p: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CDD773A2-B22C-90CE-2162-A2900E9B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49152"/>
              </p:ext>
            </p:extLst>
          </p:nvPr>
        </p:nvGraphicFramePr>
        <p:xfrm>
          <a:off x="30195" y="783302"/>
          <a:ext cx="9083611" cy="57127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3094">
                  <a:extLst>
                    <a:ext uri="{9D8B030D-6E8A-4147-A177-3AD203B41FA5}">
                      <a16:colId xmlns:a16="http://schemas.microsoft.com/office/drawing/2014/main" val="3245965332"/>
                    </a:ext>
                  </a:extLst>
                </a:gridCol>
                <a:gridCol w="3194677">
                  <a:extLst>
                    <a:ext uri="{9D8B030D-6E8A-4147-A177-3AD203B41FA5}">
                      <a16:colId xmlns:a16="http://schemas.microsoft.com/office/drawing/2014/main" val="3750804015"/>
                    </a:ext>
                  </a:extLst>
                </a:gridCol>
                <a:gridCol w="4385840">
                  <a:extLst>
                    <a:ext uri="{9D8B030D-6E8A-4147-A177-3AD203B41FA5}">
                      <a16:colId xmlns:a16="http://schemas.microsoft.com/office/drawing/2014/main" val="3498803421"/>
                    </a:ext>
                  </a:extLst>
                </a:gridCol>
              </a:tblGrid>
              <a:tr h="378772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Presentation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13340"/>
                  </a:ext>
                </a:extLst>
              </a:tr>
              <a:tr h="3284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January 23,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Shirley Campbell, NSGF; Chris Flynn, MTSGC; Susie Johnson, IDSGC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Best Practices &amp; Lessons Learned on All Things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51323"/>
                  </a:ext>
                </a:extLst>
              </a:tr>
              <a:tr h="3003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February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Meredith Hecker, (MTSGC); Sarah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Krichels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Goan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Marie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Steckleberg</a:t>
                      </a:r>
                      <a:endParaRPr lang="en-US" sz="13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Space Grant Logic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2910"/>
                  </a:ext>
                </a:extLst>
              </a:tr>
              <a:tr h="2487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March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session / NASA OSTEM Comms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Communications Workshop at National Meeting in DC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74912"/>
                  </a:ext>
                </a:extLst>
              </a:tr>
              <a:tr h="143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April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Angie Verissimo, Indiana; Mary Lara, 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Successfully Engaging with Underrepresented Communities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744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 8,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Ellen Brennan &amp; Chip Cole, Vermont; Dawn Whitaker, 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 Space Grant Operations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82419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June 12,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Shawna McBride, Wyoming, Chair of the National Space Grant Foundation 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 to Participate in the next Microsoft Gives Campaign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195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July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23929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72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National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Hawaii Space Grant National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86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16,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83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193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December 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Melanie Page and Lynn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Michaluk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WVSGC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Cohort Model for External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075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63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008151E2-7048-7D89-5A6F-065281F8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" y="1522052"/>
            <a:ext cx="7056506" cy="49056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December Session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9D9A3-1A5F-EFE9-0B54-5EA7F1F4CCEF}"/>
              </a:ext>
            </a:extLst>
          </p:cNvPr>
          <p:cNvSpPr txBox="1"/>
          <p:nvPr/>
        </p:nvSpPr>
        <p:spPr>
          <a:xfrm>
            <a:off x="5027404" y="696687"/>
            <a:ext cx="42260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Summary of Participation: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32 Unique Attendees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20 Jurisdictions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79 min total meeting time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69 min average time on per attendee</a:t>
            </a:r>
          </a:p>
        </p:txBody>
      </p:sp>
    </p:spTree>
    <p:extLst>
      <p:ext uri="{BB962C8B-B14F-4D97-AF65-F5344CB8AC3E}">
        <p14:creationId xmlns:p14="http://schemas.microsoft.com/office/powerpoint/2010/main" val="52178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Coming Up Next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CFE5A-84DA-AF37-FB60-B627D771B048}"/>
              </a:ext>
            </a:extLst>
          </p:cNvPr>
          <p:cNvSpPr txBox="1"/>
          <p:nvPr/>
        </p:nvSpPr>
        <p:spPr>
          <a:xfrm>
            <a:off x="90585" y="747430"/>
            <a:ext cx="90534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2024</a:t>
            </a:r>
          </a:p>
          <a:p>
            <a:pPr algn="ctr"/>
            <a:r>
              <a:rPr lang="en-US" sz="2600" dirty="0"/>
              <a:t>Up next, Implementing Drone Programs at your SGC!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 algn="ctr"/>
            <a:r>
              <a:rPr lang="en-US" sz="2600" dirty="0" err="1"/>
              <a:t>Keanno</a:t>
            </a:r>
            <a:r>
              <a:rPr lang="en-US" sz="2600" dirty="0"/>
              <a:t> Fausto, Jonelle </a:t>
            </a:r>
            <a:r>
              <a:rPr lang="en-US" sz="2600" dirty="0" err="1"/>
              <a:t>Sayama</a:t>
            </a:r>
            <a:r>
              <a:rPr lang="en-US" sz="2600" dirty="0"/>
              <a:t>, and Danielle Hagen from Guam Space Grant Consortium </a:t>
            </a:r>
          </a:p>
          <a:p>
            <a:pPr lvl="1"/>
            <a:endParaRPr lang="en-US" sz="2600" dirty="0"/>
          </a:p>
          <a:p>
            <a:pPr lvl="1" algn="ctr"/>
            <a:r>
              <a:rPr lang="en-US" sz="2600" dirty="0"/>
              <a:t>Chris Carter, Virginia Space Grant Consortium 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 algn="ctr"/>
            <a:r>
              <a:rPr lang="en-US" sz="2600" b="1" dirty="0"/>
              <a:t>Hold your calendars: Feb. 12</a:t>
            </a:r>
            <a:r>
              <a:rPr lang="en-US" sz="2600" b="1" baseline="30000" dirty="0"/>
              <a:t>th</a:t>
            </a:r>
            <a:r>
              <a:rPr lang="en-US" sz="2600" b="1" dirty="0"/>
              <a:t>, 5PM 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highlight>
                <a:srgbClr val="FFFF00"/>
              </a:highlight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7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2024 Looking Ahead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CFE5A-84DA-AF37-FB60-B627D771B048}"/>
              </a:ext>
            </a:extLst>
          </p:cNvPr>
          <p:cNvSpPr txBox="1"/>
          <p:nvPr/>
        </p:nvSpPr>
        <p:spPr>
          <a:xfrm>
            <a:off x="90585" y="747430"/>
            <a:ext cx="90534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libri  "/>
              </a:rPr>
              <a:t>Ideas from Fall 2023 National Meeting in HI</a:t>
            </a:r>
          </a:p>
          <a:p>
            <a:endParaRPr lang="en-US" sz="3200" b="1" dirty="0">
              <a:solidFill>
                <a:srgbClr val="0000FF"/>
              </a:solidFill>
              <a:latin typeface="Calibri 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 "/>
              </a:rPr>
              <a:t>Cost-Share: Getting it from affiliates, holding them accountable, documenting it at your university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NASA Center Interns: Support Beyond Funding (housing)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Virtual and/or Hybrid Symposiums &amp; Poster Sessions</a:t>
            </a:r>
            <a:endParaRPr lang="en-US" sz="2800" dirty="0">
              <a:solidFill>
                <a:srgbClr val="000000"/>
              </a:solidFill>
              <a:latin typeface="Calibri 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  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  "/>
              </a:rPr>
              <a:t>We wanted to know more about…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 "/>
              </a:rPr>
              <a:t>Embedded Teacher Program in Wisconsin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 "/>
              </a:rPr>
              <a:t>Plant the Moon Challenge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Chris Koehler’s Coursera, Pathway to Space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libri  "/>
            </a:endParaRPr>
          </a:p>
          <a:p>
            <a:endParaRPr lang="en-US" sz="32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207982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in Review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CFE5A-84DA-AF37-FB60-B627D771B048}"/>
              </a:ext>
            </a:extLst>
          </p:cNvPr>
          <p:cNvSpPr txBox="1"/>
          <p:nvPr/>
        </p:nvSpPr>
        <p:spPr>
          <a:xfrm>
            <a:off x="90585" y="747430"/>
            <a:ext cx="9053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6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Quick Reminder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Revisit the December 2022 presentation on </a:t>
            </a:r>
            <a:r>
              <a:rPr lang="en-US" sz="2600" i="1" dirty="0"/>
              <a:t>What to Expect on the Hill</a:t>
            </a:r>
            <a:r>
              <a:rPr lang="en-US" sz="2600" dirty="0"/>
              <a:t> presented by Mary Sandy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6"/>
              </a:rPr>
              <a:t>https://laspace.lsu.edu/promising-programs-practices-p3/</a:t>
            </a:r>
            <a:r>
              <a:rPr lang="en-US" sz="26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08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6AD06-216B-9B60-0D16-76E4513F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412573" y="827198"/>
            <a:ext cx="8505022" cy="56700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Ice Breaker January Session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75A809-FD22-4DBF-B244-BED853B96A66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A1AE3A-1B7D-4111-AD40-5E33AC203F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ABB0CE-9AC3-4EE2-B8B8-06F80A714883}"/>
              </a:ext>
            </a:extLst>
          </p:cNvPr>
          <p:cNvSpPr txBox="1"/>
          <p:nvPr/>
        </p:nvSpPr>
        <p:spPr>
          <a:xfrm>
            <a:off x="30195" y="983212"/>
            <a:ext cx="90836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Happy New Year!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Who stayed up until midnight?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What are your NYE traditions?</a:t>
            </a:r>
          </a:p>
        </p:txBody>
      </p:sp>
    </p:spTree>
    <p:extLst>
      <p:ext uri="{BB962C8B-B14F-4D97-AF65-F5344CB8AC3E}">
        <p14:creationId xmlns:p14="http://schemas.microsoft.com/office/powerpoint/2010/main" val="285672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January Session</a:t>
            </a:r>
          </a:p>
        </p:txBody>
      </p:sp>
      <p:pic>
        <p:nvPicPr>
          <p:cNvPr id="14" name="Picture 13" descr="A collage of women with text&#10;&#10;Description automatically generated">
            <a:extLst>
              <a:ext uri="{FF2B5EF4-FFF2-40B4-BE49-F238E27FC236}">
                <a16:creationId xmlns:a16="http://schemas.microsoft.com/office/drawing/2014/main" id="{1586273A-4D53-04C5-758D-23BC67C15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66787"/>
            <a:ext cx="8953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634</Words>
  <Application>Microsoft Macintosh PowerPoint</Application>
  <PresentationFormat>On-screen Show (4:3)</PresentationFormat>
  <Paragraphs>118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 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H Fava</dc:creator>
  <cp:lastModifiedBy>Coe, Michelle A - (macoe)</cp:lastModifiedBy>
  <cp:revision>75</cp:revision>
  <dcterms:created xsi:type="dcterms:W3CDTF">2020-10-07T15:33:09Z</dcterms:created>
  <dcterms:modified xsi:type="dcterms:W3CDTF">2024-01-22T22:19:06Z</dcterms:modified>
</cp:coreProperties>
</file>