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5"/>
  </p:notesMasterIdLst>
  <p:handoutMasterIdLst>
    <p:handoutMasterId r:id="rId36"/>
  </p:handoutMasterIdLst>
  <p:sldIdLst>
    <p:sldId id="256" r:id="rId2"/>
    <p:sldId id="271" r:id="rId3"/>
    <p:sldId id="264" r:id="rId4"/>
    <p:sldId id="272" r:id="rId5"/>
    <p:sldId id="273" r:id="rId6"/>
    <p:sldId id="259" r:id="rId7"/>
    <p:sldId id="274" r:id="rId8"/>
    <p:sldId id="275" r:id="rId9"/>
    <p:sldId id="276" r:id="rId10"/>
    <p:sldId id="277" r:id="rId11"/>
    <p:sldId id="278" r:id="rId12"/>
    <p:sldId id="279" r:id="rId13"/>
    <p:sldId id="280" r:id="rId14"/>
    <p:sldId id="281" r:id="rId15"/>
    <p:sldId id="287" r:id="rId16"/>
    <p:sldId id="286" r:id="rId17"/>
    <p:sldId id="285" r:id="rId18"/>
    <p:sldId id="284" r:id="rId19"/>
    <p:sldId id="283" r:id="rId20"/>
    <p:sldId id="282" r:id="rId21"/>
    <p:sldId id="288" r:id="rId22"/>
    <p:sldId id="289" r:id="rId23"/>
    <p:sldId id="290" r:id="rId24"/>
    <p:sldId id="291" r:id="rId25"/>
    <p:sldId id="292" r:id="rId26"/>
    <p:sldId id="293" r:id="rId27"/>
    <p:sldId id="294" r:id="rId28"/>
    <p:sldId id="260" r:id="rId29"/>
    <p:sldId id="261" r:id="rId30"/>
    <p:sldId id="262" r:id="rId31"/>
    <p:sldId id="295" r:id="rId32"/>
    <p:sldId id="296" r:id="rId33"/>
    <p:sldId id="29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102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2020DA-A2BA-4C30-9C93-C75BA63710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5F760A-4099-4C7C-A683-35781F3C79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BB83ED-C6A0-4ED5-A96B-DA570BF4F2C9}" type="datetimeFigureOut">
              <a:rPr lang="en-US" smtClean="0"/>
              <a:t>12/15/2022</a:t>
            </a:fld>
            <a:endParaRPr lang="en-US"/>
          </a:p>
        </p:txBody>
      </p:sp>
      <p:sp>
        <p:nvSpPr>
          <p:cNvPr id="4" name="Footer Placeholder 3">
            <a:extLst>
              <a:ext uri="{FF2B5EF4-FFF2-40B4-BE49-F238E27FC236}">
                <a16:creationId xmlns:a16="http://schemas.microsoft.com/office/drawing/2014/main" id="{9EC38CAD-1CA3-48F2-BEA9-3A0EB97DF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AA6266-96B7-4070-9042-6389D4E6CD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E4AFD6-D757-4CE2-B4A5-039F5CC427AE}" type="slidenum">
              <a:rPr lang="en-US" smtClean="0"/>
              <a:t>‹#›</a:t>
            </a:fld>
            <a:endParaRPr lang="en-US"/>
          </a:p>
        </p:txBody>
      </p:sp>
    </p:spTree>
    <p:extLst>
      <p:ext uri="{BB962C8B-B14F-4D97-AF65-F5344CB8AC3E}">
        <p14:creationId xmlns:p14="http://schemas.microsoft.com/office/powerpoint/2010/main" val="29578216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380DF1-A1E6-4480-8690-EC369614BA28}" type="datetimeFigureOut">
              <a:rPr lang="en-US" smtClean="0"/>
              <a:t>12/15/2022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FEF8D-1DEB-4206-B26B-656B8F5DD56D}" type="slidenum">
              <a:rPr lang="en-US" smtClean="0"/>
              <a:t>‹#›</a:t>
            </a:fld>
            <a:endParaRPr lang="en-US"/>
          </a:p>
        </p:txBody>
      </p:sp>
    </p:spTree>
    <p:extLst>
      <p:ext uri="{BB962C8B-B14F-4D97-AF65-F5344CB8AC3E}">
        <p14:creationId xmlns:p14="http://schemas.microsoft.com/office/powerpoint/2010/main" val="5011043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65908-1095-47F0-ABBE-1735E5605A5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65908-1095-47F0-ABBE-1735E5605A5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360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34A59-1DDB-526C-3CE8-8F329A67535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69CCAFD-6720-0FC5-C149-CBA763C5C66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FFA9903-2208-D339-7BE9-FE1B4C137EA4}"/>
              </a:ext>
            </a:extLst>
          </p:cNvPr>
          <p:cNvSpPr>
            <a:spLocks noGrp="1"/>
          </p:cNvSpPr>
          <p:nvPr>
            <p:ph type="dt" sz="half" idx="10"/>
          </p:nvPr>
        </p:nvSpPr>
        <p:spPr/>
        <p:txBody>
          <a:bodyPr/>
          <a:lstStyle/>
          <a:p>
            <a:fld id="{88C5B16C-4597-4D33-B1DA-002A3A46B95F}" type="datetimeFigureOut">
              <a:rPr lang="en-US" smtClean="0"/>
              <a:t>12/15/2022</a:t>
            </a:fld>
            <a:endParaRPr lang="en-US"/>
          </a:p>
        </p:txBody>
      </p:sp>
      <p:sp>
        <p:nvSpPr>
          <p:cNvPr id="5" name="Footer Placeholder 4">
            <a:extLst>
              <a:ext uri="{FF2B5EF4-FFF2-40B4-BE49-F238E27FC236}">
                <a16:creationId xmlns:a16="http://schemas.microsoft.com/office/drawing/2014/main" id="{EED0B6F4-EDDC-D589-F8CE-D7152E26F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6C55C-0A7A-FBAD-016D-8709A7DABBBF}"/>
              </a:ext>
            </a:extLst>
          </p:cNvPr>
          <p:cNvSpPr>
            <a:spLocks noGrp="1"/>
          </p:cNvSpPr>
          <p:nvPr>
            <p:ph type="sldNum" sz="quarter" idx="12"/>
          </p:nvPr>
        </p:nvSpPr>
        <p:spPr/>
        <p:txBody>
          <a:bodyPr/>
          <a:lstStyle/>
          <a:p>
            <a:fld id="{8796DE24-4D49-4A77-A3BC-509A64C5E6E2}" type="slidenum">
              <a:rPr lang="en-US" smtClean="0"/>
              <a:t>‹#›</a:t>
            </a:fld>
            <a:endParaRPr lang="en-US"/>
          </a:p>
        </p:txBody>
      </p:sp>
    </p:spTree>
    <p:extLst>
      <p:ext uri="{BB962C8B-B14F-4D97-AF65-F5344CB8AC3E}">
        <p14:creationId xmlns:p14="http://schemas.microsoft.com/office/powerpoint/2010/main" val="225285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1FCF5-BDCD-BB1D-E37F-607883B0BA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CD0F74-82A1-C8B2-7730-2AA2D5AE36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36C0E-CF2C-3588-FA9C-5EA0A0FCA84C}"/>
              </a:ext>
            </a:extLst>
          </p:cNvPr>
          <p:cNvSpPr>
            <a:spLocks noGrp="1"/>
          </p:cNvSpPr>
          <p:nvPr>
            <p:ph type="dt" sz="half" idx="10"/>
          </p:nvPr>
        </p:nvSpPr>
        <p:spPr/>
        <p:txBody>
          <a:bodyPr/>
          <a:lstStyle/>
          <a:p>
            <a:fld id="{88C5B16C-4597-4D33-B1DA-002A3A46B95F}" type="datetimeFigureOut">
              <a:rPr lang="en-US" smtClean="0"/>
              <a:t>12/15/2022</a:t>
            </a:fld>
            <a:endParaRPr lang="en-US"/>
          </a:p>
        </p:txBody>
      </p:sp>
      <p:sp>
        <p:nvSpPr>
          <p:cNvPr id="5" name="Footer Placeholder 4">
            <a:extLst>
              <a:ext uri="{FF2B5EF4-FFF2-40B4-BE49-F238E27FC236}">
                <a16:creationId xmlns:a16="http://schemas.microsoft.com/office/drawing/2014/main" id="{57465911-B5D5-0181-A2BF-F2231E95E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774BF3-4ED0-0682-089B-FC7CEA47ACE3}"/>
              </a:ext>
            </a:extLst>
          </p:cNvPr>
          <p:cNvSpPr>
            <a:spLocks noGrp="1"/>
          </p:cNvSpPr>
          <p:nvPr>
            <p:ph type="sldNum" sz="quarter" idx="12"/>
          </p:nvPr>
        </p:nvSpPr>
        <p:spPr/>
        <p:txBody>
          <a:bodyPr/>
          <a:lstStyle/>
          <a:p>
            <a:fld id="{8796DE24-4D49-4A77-A3BC-509A64C5E6E2}" type="slidenum">
              <a:rPr lang="en-US" smtClean="0"/>
              <a:t>‹#›</a:t>
            </a:fld>
            <a:endParaRPr lang="en-US"/>
          </a:p>
        </p:txBody>
      </p:sp>
    </p:spTree>
    <p:extLst>
      <p:ext uri="{BB962C8B-B14F-4D97-AF65-F5344CB8AC3E}">
        <p14:creationId xmlns:p14="http://schemas.microsoft.com/office/powerpoint/2010/main" val="2313525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9F375-1A74-7D72-FEAC-EC08894519B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9182C3-8543-BB62-7F9E-C1DF250D883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EC13F-0496-E282-021C-D8A6496385AA}"/>
              </a:ext>
            </a:extLst>
          </p:cNvPr>
          <p:cNvSpPr>
            <a:spLocks noGrp="1"/>
          </p:cNvSpPr>
          <p:nvPr>
            <p:ph type="dt" sz="half" idx="10"/>
          </p:nvPr>
        </p:nvSpPr>
        <p:spPr/>
        <p:txBody>
          <a:bodyPr/>
          <a:lstStyle/>
          <a:p>
            <a:fld id="{88C5B16C-4597-4D33-B1DA-002A3A46B95F}" type="datetimeFigureOut">
              <a:rPr lang="en-US" smtClean="0"/>
              <a:t>12/15/2022</a:t>
            </a:fld>
            <a:endParaRPr lang="en-US"/>
          </a:p>
        </p:txBody>
      </p:sp>
      <p:sp>
        <p:nvSpPr>
          <p:cNvPr id="5" name="Footer Placeholder 4">
            <a:extLst>
              <a:ext uri="{FF2B5EF4-FFF2-40B4-BE49-F238E27FC236}">
                <a16:creationId xmlns:a16="http://schemas.microsoft.com/office/drawing/2014/main" id="{1FB12AF9-027B-2E87-7A32-FDE1CE2DA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8DB66-FE4D-4CAD-F551-0EADA2DDADE7}"/>
              </a:ext>
            </a:extLst>
          </p:cNvPr>
          <p:cNvSpPr>
            <a:spLocks noGrp="1"/>
          </p:cNvSpPr>
          <p:nvPr>
            <p:ph type="sldNum" sz="quarter" idx="12"/>
          </p:nvPr>
        </p:nvSpPr>
        <p:spPr/>
        <p:txBody>
          <a:bodyPr/>
          <a:lstStyle/>
          <a:p>
            <a:fld id="{8796DE24-4D49-4A77-A3BC-509A64C5E6E2}" type="slidenum">
              <a:rPr lang="en-US" smtClean="0"/>
              <a:t>‹#›</a:t>
            </a:fld>
            <a:endParaRPr lang="en-US"/>
          </a:p>
        </p:txBody>
      </p:sp>
    </p:spTree>
    <p:extLst>
      <p:ext uri="{BB962C8B-B14F-4D97-AF65-F5344CB8AC3E}">
        <p14:creationId xmlns:p14="http://schemas.microsoft.com/office/powerpoint/2010/main" val="649750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514C-39F7-2F8B-E59D-2CF458905B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86EAE-3556-0774-0625-0A6457222A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340499-EC8B-C384-BE41-3BA53E60660B}"/>
              </a:ext>
            </a:extLst>
          </p:cNvPr>
          <p:cNvSpPr>
            <a:spLocks noGrp="1"/>
          </p:cNvSpPr>
          <p:nvPr>
            <p:ph type="dt" sz="half" idx="10"/>
          </p:nvPr>
        </p:nvSpPr>
        <p:spPr/>
        <p:txBody>
          <a:bodyPr/>
          <a:lstStyle/>
          <a:p>
            <a:fld id="{88C5B16C-4597-4D33-B1DA-002A3A46B95F}" type="datetimeFigureOut">
              <a:rPr lang="en-US" smtClean="0"/>
              <a:t>12/15/2022</a:t>
            </a:fld>
            <a:endParaRPr lang="en-US"/>
          </a:p>
        </p:txBody>
      </p:sp>
      <p:sp>
        <p:nvSpPr>
          <p:cNvPr id="5" name="Footer Placeholder 4">
            <a:extLst>
              <a:ext uri="{FF2B5EF4-FFF2-40B4-BE49-F238E27FC236}">
                <a16:creationId xmlns:a16="http://schemas.microsoft.com/office/drawing/2014/main" id="{72A5C9E1-FF04-C343-B952-67FABBF32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0102B-1559-6140-6946-D9B3621081BF}"/>
              </a:ext>
            </a:extLst>
          </p:cNvPr>
          <p:cNvSpPr>
            <a:spLocks noGrp="1"/>
          </p:cNvSpPr>
          <p:nvPr>
            <p:ph type="sldNum" sz="quarter" idx="12"/>
          </p:nvPr>
        </p:nvSpPr>
        <p:spPr/>
        <p:txBody>
          <a:bodyPr/>
          <a:lstStyle/>
          <a:p>
            <a:fld id="{8796DE24-4D49-4A77-A3BC-509A64C5E6E2}" type="slidenum">
              <a:rPr lang="en-US" smtClean="0"/>
              <a:t>‹#›</a:t>
            </a:fld>
            <a:endParaRPr lang="en-US"/>
          </a:p>
        </p:txBody>
      </p:sp>
    </p:spTree>
    <p:extLst>
      <p:ext uri="{BB962C8B-B14F-4D97-AF65-F5344CB8AC3E}">
        <p14:creationId xmlns:p14="http://schemas.microsoft.com/office/powerpoint/2010/main" val="2509321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55AE4-431C-57B2-11CD-80AA46302E8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04070AD-E9E0-47F4-250C-16DD23DF9DB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35D6D-F6D1-51ED-6758-9F1F602EEF56}"/>
              </a:ext>
            </a:extLst>
          </p:cNvPr>
          <p:cNvSpPr>
            <a:spLocks noGrp="1"/>
          </p:cNvSpPr>
          <p:nvPr>
            <p:ph type="dt" sz="half" idx="10"/>
          </p:nvPr>
        </p:nvSpPr>
        <p:spPr/>
        <p:txBody>
          <a:bodyPr/>
          <a:lstStyle/>
          <a:p>
            <a:fld id="{88C5B16C-4597-4D33-B1DA-002A3A46B95F}" type="datetimeFigureOut">
              <a:rPr lang="en-US" smtClean="0"/>
              <a:t>12/15/2022</a:t>
            </a:fld>
            <a:endParaRPr lang="en-US"/>
          </a:p>
        </p:txBody>
      </p:sp>
      <p:sp>
        <p:nvSpPr>
          <p:cNvPr id="5" name="Footer Placeholder 4">
            <a:extLst>
              <a:ext uri="{FF2B5EF4-FFF2-40B4-BE49-F238E27FC236}">
                <a16:creationId xmlns:a16="http://schemas.microsoft.com/office/drawing/2014/main" id="{A54B6456-D268-11FF-7BA6-A70C7565A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58B08-57C8-330D-D874-EDE2A90BEC05}"/>
              </a:ext>
            </a:extLst>
          </p:cNvPr>
          <p:cNvSpPr>
            <a:spLocks noGrp="1"/>
          </p:cNvSpPr>
          <p:nvPr>
            <p:ph type="sldNum" sz="quarter" idx="12"/>
          </p:nvPr>
        </p:nvSpPr>
        <p:spPr/>
        <p:txBody>
          <a:bodyPr/>
          <a:lstStyle/>
          <a:p>
            <a:fld id="{8796DE24-4D49-4A77-A3BC-509A64C5E6E2}" type="slidenum">
              <a:rPr lang="en-US" smtClean="0"/>
              <a:t>‹#›</a:t>
            </a:fld>
            <a:endParaRPr lang="en-US"/>
          </a:p>
        </p:txBody>
      </p:sp>
    </p:spTree>
    <p:extLst>
      <p:ext uri="{BB962C8B-B14F-4D97-AF65-F5344CB8AC3E}">
        <p14:creationId xmlns:p14="http://schemas.microsoft.com/office/powerpoint/2010/main" val="130535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3EEAB-D7A3-B31E-5335-587843241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EC1F18-85AE-1BAB-8991-FFF5345FDD8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BB5317-40F3-5DAD-31EB-A9C5D6B961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BC116-23F3-C4E1-E954-195B9BC5E9BD}"/>
              </a:ext>
            </a:extLst>
          </p:cNvPr>
          <p:cNvSpPr>
            <a:spLocks noGrp="1"/>
          </p:cNvSpPr>
          <p:nvPr>
            <p:ph type="dt" sz="half" idx="10"/>
          </p:nvPr>
        </p:nvSpPr>
        <p:spPr/>
        <p:txBody>
          <a:bodyPr/>
          <a:lstStyle/>
          <a:p>
            <a:fld id="{88C5B16C-4597-4D33-B1DA-002A3A46B95F}" type="datetimeFigureOut">
              <a:rPr lang="en-US" smtClean="0"/>
              <a:t>12/15/2022</a:t>
            </a:fld>
            <a:endParaRPr lang="en-US"/>
          </a:p>
        </p:txBody>
      </p:sp>
      <p:sp>
        <p:nvSpPr>
          <p:cNvPr id="6" name="Footer Placeholder 5">
            <a:extLst>
              <a:ext uri="{FF2B5EF4-FFF2-40B4-BE49-F238E27FC236}">
                <a16:creationId xmlns:a16="http://schemas.microsoft.com/office/drawing/2014/main" id="{173FE672-2613-4542-9AF7-300B06FA7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38E9C9-0E57-FC65-6FA5-B07F248FF7F3}"/>
              </a:ext>
            </a:extLst>
          </p:cNvPr>
          <p:cNvSpPr>
            <a:spLocks noGrp="1"/>
          </p:cNvSpPr>
          <p:nvPr>
            <p:ph type="sldNum" sz="quarter" idx="12"/>
          </p:nvPr>
        </p:nvSpPr>
        <p:spPr/>
        <p:txBody>
          <a:bodyPr/>
          <a:lstStyle/>
          <a:p>
            <a:fld id="{8796DE24-4D49-4A77-A3BC-509A64C5E6E2}" type="slidenum">
              <a:rPr lang="en-US" smtClean="0"/>
              <a:t>‹#›</a:t>
            </a:fld>
            <a:endParaRPr lang="en-US"/>
          </a:p>
        </p:txBody>
      </p:sp>
    </p:spTree>
    <p:extLst>
      <p:ext uri="{BB962C8B-B14F-4D97-AF65-F5344CB8AC3E}">
        <p14:creationId xmlns:p14="http://schemas.microsoft.com/office/powerpoint/2010/main" val="375823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8F0F1-640A-5A4C-96BE-FA4D4E529D1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CA000D-03F4-2111-585D-6F9EEC1DE0D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E183B8B-2830-A620-9443-EA9DED235AB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627157-E1B8-117B-85A0-F90B912609D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26F20-CE1B-31E7-2491-81F94B8DA1C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D1A65-C061-2B6B-0322-AD1A7D8FA33B}"/>
              </a:ext>
            </a:extLst>
          </p:cNvPr>
          <p:cNvSpPr>
            <a:spLocks noGrp="1"/>
          </p:cNvSpPr>
          <p:nvPr>
            <p:ph type="dt" sz="half" idx="10"/>
          </p:nvPr>
        </p:nvSpPr>
        <p:spPr/>
        <p:txBody>
          <a:bodyPr/>
          <a:lstStyle/>
          <a:p>
            <a:fld id="{88C5B16C-4597-4D33-B1DA-002A3A46B95F}" type="datetimeFigureOut">
              <a:rPr lang="en-US" smtClean="0"/>
              <a:t>12/15/2022</a:t>
            </a:fld>
            <a:endParaRPr lang="en-US"/>
          </a:p>
        </p:txBody>
      </p:sp>
      <p:sp>
        <p:nvSpPr>
          <p:cNvPr id="8" name="Footer Placeholder 7">
            <a:extLst>
              <a:ext uri="{FF2B5EF4-FFF2-40B4-BE49-F238E27FC236}">
                <a16:creationId xmlns:a16="http://schemas.microsoft.com/office/drawing/2014/main" id="{AF84DBBD-D4D7-AAA7-1F6C-DB3088D8DC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A322DE-15FE-E263-9786-1E3EE59F4425}"/>
              </a:ext>
            </a:extLst>
          </p:cNvPr>
          <p:cNvSpPr>
            <a:spLocks noGrp="1"/>
          </p:cNvSpPr>
          <p:nvPr>
            <p:ph type="sldNum" sz="quarter" idx="12"/>
          </p:nvPr>
        </p:nvSpPr>
        <p:spPr/>
        <p:txBody>
          <a:bodyPr/>
          <a:lstStyle/>
          <a:p>
            <a:fld id="{8796DE24-4D49-4A77-A3BC-509A64C5E6E2}" type="slidenum">
              <a:rPr lang="en-US" smtClean="0"/>
              <a:t>‹#›</a:t>
            </a:fld>
            <a:endParaRPr lang="en-US"/>
          </a:p>
        </p:txBody>
      </p:sp>
    </p:spTree>
    <p:extLst>
      <p:ext uri="{BB962C8B-B14F-4D97-AF65-F5344CB8AC3E}">
        <p14:creationId xmlns:p14="http://schemas.microsoft.com/office/powerpoint/2010/main" val="4112853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D987-4E8C-06CF-E5AA-EE95F28A18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E3836E-03AD-95B5-10AB-BD6534D1DC06}"/>
              </a:ext>
            </a:extLst>
          </p:cNvPr>
          <p:cNvSpPr>
            <a:spLocks noGrp="1"/>
          </p:cNvSpPr>
          <p:nvPr>
            <p:ph type="dt" sz="half" idx="10"/>
          </p:nvPr>
        </p:nvSpPr>
        <p:spPr/>
        <p:txBody>
          <a:bodyPr/>
          <a:lstStyle/>
          <a:p>
            <a:fld id="{88C5B16C-4597-4D33-B1DA-002A3A46B95F}" type="datetimeFigureOut">
              <a:rPr lang="en-US" smtClean="0"/>
              <a:t>12/15/2022</a:t>
            </a:fld>
            <a:endParaRPr lang="en-US"/>
          </a:p>
        </p:txBody>
      </p:sp>
      <p:sp>
        <p:nvSpPr>
          <p:cNvPr id="4" name="Footer Placeholder 3">
            <a:extLst>
              <a:ext uri="{FF2B5EF4-FFF2-40B4-BE49-F238E27FC236}">
                <a16:creationId xmlns:a16="http://schemas.microsoft.com/office/drawing/2014/main" id="{0D68B4FE-6D10-D167-662C-D71F7A86C2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6B8CA6-834E-742C-1EED-10CBCF221B30}"/>
              </a:ext>
            </a:extLst>
          </p:cNvPr>
          <p:cNvSpPr>
            <a:spLocks noGrp="1"/>
          </p:cNvSpPr>
          <p:nvPr>
            <p:ph type="sldNum" sz="quarter" idx="12"/>
          </p:nvPr>
        </p:nvSpPr>
        <p:spPr/>
        <p:txBody>
          <a:bodyPr/>
          <a:lstStyle/>
          <a:p>
            <a:fld id="{8796DE24-4D49-4A77-A3BC-509A64C5E6E2}" type="slidenum">
              <a:rPr lang="en-US" smtClean="0"/>
              <a:t>‹#›</a:t>
            </a:fld>
            <a:endParaRPr lang="en-US"/>
          </a:p>
        </p:txBody>
      </p:sp>
    </p:spTree>
    <p:extLst>
      <p:ext uri="{BB962C8B-B14F-4D97-AF65-F5344CB8AC3E}">
        <p14:creationId xmlns:p14="http://schemas.microsoft.com/office/powerpoint/2010/main" val="245600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8FA069-C336-9A80-1E57-C12FB897DCD4}"/>
              </a:ext>
            </a:extLst>
          </p:cNvPr>
          <p:cNvSpPr>
            <a:spLocks noGrp="1"/>
          </p:cNvSpPr>
          <p:nvPr>
            <p:ph type="dt" sz="half" idx="10"/>
          </p:nvPr>
        </p:nvSpPr>
        <p:spPr/>
        <p:txBody>
          <a:bodyPr/>
          <a:lstStyle/>
          <a:p>
            <a:fld id="{88C5B16C-4597-4D33-B1DA-002A3A46B95F}" type="datetimeFigureOut">
              <a:rPr lang="en-US" smtClean="0"/>
              <a:t>12/15/2022</a:t>
            </a:fld>
            <a:endParaRPr lang="en-US"/>
          </a:p>
        </p:txBody>
      </p:sp>
      <p:sp>
        <p:nvSpPr>
          <p:cNvPr id="3" name="Footer Placeholder 2">
            <a:extLst>
              <a:ext uri="{FF2B5EF4-FFF2-40B4-BE49-F238E27FC236}">
                <a16:creationId xmlns:a16="http://schemas.microsoft.com/office/drawing/2014/main" id="{5D742B14-3A5C-D6FB-975D-0A07F7C9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645E5B-C770-2D4F-1070-0209B98EECFB}"/>
              </a:ext>
            </a:extLst>
          </p:cNvPr>
          <p:cNvSpPr>
            <a:spLocks noGrp="1"/>
          </p:cNvSpPr>
          <p:nvPr>
            <p:ph type="sldNum" sz="quarter" idx="12"/>
          </p:nvPr>
        </p:nvSpPr>
        <p:spPr/>
        <p:txBody>
          <a:bodyPr/>
          <a:lstStyle/>
          <a:p>
            <a:fld id="{8796DE24-4D49-4A77-A3BC-509A64C5E6E2}" type="slidenum">
              <a:rPr lang="en-US" smtClean="0"/>
              <a:t>‹#›</a:t>
            </a:fld>
            <a:endParaRPr lang="en-US"/>
          </a:p>
        </p:txBody>
      </p:sp>
    </p:spTree>
    <p:extLst>
      <p:ext uri="{BB962C8B-B14F-4D97-AF65-F5344CB8AC3E}">
        <p14:creationId xmlns:p14="http://schemas.microsoft.com/office/powerpoint/2010/main" val="1551792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27FFC-0A96-2B07-F875-76BD18334EF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627AA3-0BF9-8CA5-0ADF-EB1DF9D0A23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3A744D-7DC9-23BA-CCA1-ABB3F23B884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44F8365-10AF-9C88-03AF-6A8D9CB8FF9F}"/>
              </a:ext>
            </a:extLst>
          </p:cNvPr>
          <p:cNvSpPr>
            <a:spLocks noGrp="1"/>
          </p:cNvSpPr>
          <p:nvPr>
            <p:ph type="dt" sz="half" idx="10"/>
          </p:nvPr>
        </p:nvSpPr>
        <p:spPr/>
        <p:txBody>
          <a:bodyPr/>
          <a:lstStyle/>
          <a:p>
            <a:fld id="{88C5B16C-4597-4D33-B1DA-002A3A46B95F}" type="datetimeFigureOut">
              <a:rPr lang="en-US" smtClean="0"/>
              <a:t>12/15/2022</a:t>
            </a:fld>
            <a:endParaRPr lang="en-US"/>
          </a:p>
        </p:txBody>
      </p:sp>
      <p:sp>
        <p:nvSpPr>
          <p:cNvPr id="6" name="Footer Placeholder 5">
            <a:extLst>
              <a:ext uri="{FF2B5EF4-FFF2-40B4-BE49-F238E27FC236}">
                <a16:creationId xmlns:a16="http://schemas.microsoft.com/office/drawing/2014/main" id="{4127B100-34D5-C434-0330-E67676EC07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EE43F-F9B7-83D8-30F7-7E24C3549FD0}"/>
              </a:ext>
            </a:extLst>
          </p:cNvPr>
          <p:cNvSpPr>
            <a:spLocks noGrp="1"/>
          </p:cNvSpPr>
          <p:nvPr>
            <p:ph type="sldNum" sz="quarter" idx="12"/>
          </p:nvPr>
        </p:nvSpPr>
        <p:spPr/>
        <p:txBody>
          <a:bodyPr/>
          <a:lstStyle/>
          <a:p>
            <a:fld id="{8796DE24-4D49-4A77-A3BC-509A64C5E6E2}" type="slidenum">
              <a:rPr lang="en-US" smtClean="0"/>
              <a:t>‹#›</a:t>
            </a:fld>
            <a:endParaRPr lang="en-US"/>
          </a:p>
        </p:txBody>
      </p:sp>
    </p:spTree>
    <p:extLst>
      <p:ext uri="{BB962C8B-B14F-4D97-AF65-F5344CB8AC3E}">
        <p14:creationId xmlns:p14="http://schemas.microsoft.com/office/powerpoint/2010/main" val="4152423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BFD44-E440-1FCD-C5DD-D45AEEF5DA0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0B4ED0C-AE40-2CEA-A76A-606C8552137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5812749-59E1-1E3D-8F20-F1CCB44AEF2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7C11D43-0E6B-38ED-0729-8FB22C81A18A}"/>
              </a:ext>
            </a:extLst>
          </p:cNvPr>
          <p:cNvSpPr>
            <a:spLocks noGrp="1"/>
          </p:cNvSpPr>
          <p:nvPr>
            <p:ph type="dt" sz="half" idx="10"/>
          </p:nvPr>
        </p:nvSpPr>
        <p:spPr/>
        <p:txBody>
          <a:bodyPr/>
          <a:lstStyle/>
          <a:p>
            <a:fld id="{88C5B16C-4597-4D33-B1DA-002A3A46B95F}" type="datetimeFigureOut">
              <a:rPr lang="en-US" smtClean="0"/>
              <a:t>12/15/2022</a:t>
            </a:fld>
            <a:endParaRPr lang="en-US"/>
          </a:p>
        </p:txBody>
      </p:sp>
      <p:sp>
        <p:nvSpPr>
          <p:cNvPr id="6" name="Footer Placeholder 5">
            <a:extLst>
              <a:ext uri="{FF2B5EF4-FFF2-40B4-BE49-F238E27FC236}">
                <a16:creationId xmlns:a16="http://schemas.microsoft.com/office/drawing/2014/main" id="{8F87E418-B640-F021-2EA6-B50B9AE987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422E3-D5E9-BC80-52B9-2CF83B34C743}"/>
              </a:ext>
            </a:extLst>
          </p:cNvPr>
          <p:cNvSpPr>
            <a:spLocks noGrp="1"/>
          </p:cNvSpPr>
          <p:nvPr>
            <p:ph type="sldNum" sz="quarter" idx="12"/>
          </p:nvPr>
        </p:nvSpPr>
        <p:spPr/>
        <p:txBody>
          <a:bodyPr/>
          <a:lstStyle/>
          <a:p>
            <a:fld id="{8796DE24-4D49-4A77-A3BC-509A64C5E6E2}" type="slidenum">
              <a:rPr lang="en-US" smtClean="0"/>
              <a:t>‹#›</a:t>
            </a:fld>
            <a:endParaRPr lang="en-US"/>
          </a:p>
        </p:txBody>
      </p:sp>
    </p:spTree>
    <p:extLst>
      <p:ext uri="{BB962C8B-B14F-4D97-AF65-F5344CB8AC3E}">
        <p14:creationId xmlns:p14="http://schemas.microsoft.com/office/powerpoint/2010/main" val="1373423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4ECEA8-C92C-68E7-9A9C-8B918A21DF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4D0E91-4E21-4C59-AB59-EA9B2AB979D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297FC-1CBB-9C86-D273-562F7400E20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8C5B16C-4597-4D33-B1DA-002A3A46B95F}" type="datetimeFigureOut">
              <a:rPr lang="en-US" smtClean="0"/>
              <a:t>12/15/2022</a:t>
            </a:fld>
            <a:endParaRPr lang="en-US"/>
          </a:p>
        </p:txBody>
      </p:sp>
      <p:sp>
        <p:nvSpPr>
          <p:cNvPr id="5" name="Footer Placeholder 4">
            <a:extLst>
              <a:ext uri="{FF2B5EF4-FFF2-40B4-BE49-F238E27FC236}">
                <a16:creationId xmlns:a16="http://schemas.microsoft.com/office/drawing/2014/main" id="{75C291D0-92FC-9921-59E7-362AA2EA867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954252-CD4F-0BB1-3D9C-F453DF09333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96DE24-4D49-4A77-A3BC-509A64C5E6E2}" type="slidenum">
              <a:rPr lang="en-US" smtClean="0"/>
              <a:t>‹#›</a:t>
            </a:fld>
            <a:endParaRPr lang="en-US"/>
          </a:p>
        </p:txBody>
      </p:sp>
    </p:spTree>
    <p:extLst>
      <p:ext uri="{BB962C8B-B14F-4D97-AF65-F5344CB8AC3E}">
        <p14:creationId xmlns:p14="http://schemas.microsoft.com/office/powerpoint/2010/main" val="888181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27.jfif"/><Relationship Id="rId1" Type="http://schemas.openxmlformats.org/officeDocument/2006/relationships/slideLayout" Target="../slideLayouts/slideLayout7.xml"/><Relationship Id="rId6" Type="http://schemas.openxmlformats.org/officeDocument/2006/relationships/image" Target="../media/image31.jfif"/><Relationship Id="rId5" Type="http://schemas.openxmlformats.org/officeDocument/2006/relationships/image" Target="../media/image30.jfif"/><Relationship Id="rId4" Type="http://schemas.openxmlformats.org/officeDocument/2006/relationships/image" Target="../media/image29.jf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5.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37E31-235C-2DF1-6164-A57A272BBA64}"/>
              </a:ext>
            </a:extLst>
          </p:cNvPr>
          <p:cNvSpPr>
            <a:spLocks noGrp="1"/>
          </p:cNvSpPr>
          <p:nvPr>
            <p:ph type="ctrTitle"/>
          </p:nvPr>
        </p:nvSpPr>
        <p:spPr>
          <a:xfrm>
            <a:off x="5558173" y="1796497"/>
            <a:ext cx="3492791" cy="2166836"/>
          </a:xfrm>
        </p:spPr>
        <p:txBody>
          <a:bodyPr anchor="b">
            <a:normAutofit/>
          </a:bodyPr>
          <a:lstStyle/>
          <a:p>
            <a:pPr algn="l"/>
            <a:r>
              <a:rPr lang="en-US" sz="3450" b="1" dirty="0">
                <a:solidFill>
                  <a:srgbClr val="B6DDF0"/>
                </a:solidFill>
                <a:effectLst>
                  <a:outerShdw blurRad="38100" dist="38100" dir="2700000" algn="tl">
                    <a:srgbClr val="000000">
                      <a:alpha val="43137"/>
                    </a:srgbClr>
                  </a:outerShdw>
                </a:effectLst>
              </a:rPr>
              <a:t>Interacting with </a:t>
            </a:r>
            <a:br>
              <a:rPr lang="en-US" sz="3450" b="1" dirty="0">
                <a:solidFill>
                  <a:srgbClr val="B6DDF0"/>
                </a:solidFill>
                <a:effectLst>
                  <a:outerShdw blurRad="38100" dist="38100" dir="2700000" algn="tl">
                    <a:srgbClr val="000000">
                      <a:alpha val="43137"/>
                    </a:srgbClr>
                  </a:outerShdw>
                </a:effectLst>
              </a:rPr>
            </a:br>
            <a:r>
              <a:rPr lang="en-US" sz="3450" b="1" dirty="0">
                <a:solidFill>
                  <a:srgbClr val="B6DDF0"/>
                </a:solidFill>
                <a:effectLst>
                  <a:outerShdw blurRad="38100" dist="38100" dir="2700000" algn="tl">
                    <a:srgbClr val="000000">
                      <a:alpha val="43137"/>
                    </a:srgbClr>
                  </a:outerShdw>
                </a:effectLst>
              </a:rPr>
              <a:t>our Congressional Delegations</a:t>
            </a:r>
          </a:p>
        </p:txBody>
      </p:sp>
      <p:sp>
        <p:nvSpPr>
          <p:cNvPr id="3" name="Subtitle 2">
            <a:extLst>
              <a:ext uri="{FF2B5EF4-FFF2-40B4-BE49-F238E27FC236}">
                <a16:creationId xmlns:a16="http://schemas.microsoft.com/office/drawing/2014/main" id="{79404AB1-2E1B-A3AB-93AF-01E61020E80A}"/>
              </a:ext>
            </a:extLst>
          </p:cNvPr>
          <p:cNvSpPr>
            <a:spLocks noGrp="1"/>
          </p:cNvSpPr>
          <p:nvPr>
            <p:ph type="subTitle" idx="1"/>
          </p:nvPr>
        </p:nvSpPr>
        <p:spPr>
          <a:xfrm>
            <a:off x="5558173" y="4101443"/>
            <a:ext cx="3585827" cy="860897"/>
          </a:xfrm>
        </p:spPr>
        <p:txBody>
          <a:bodyPr anchor="t">
            <a:noAutofit/>
          </a:bodyPr>
          <a:lstStyle/>
          <a:p>
            <a:pPr algn="l">
              <a:spcBef>
                <a:spcPts val="450"/>
              </a:spcBef>
            </a:pPr>
            <a:r>
              <a:rPr lang="en-US" sz="1875" b="1" dirty="0"/>
              <a:t>Mary Sandy, Director</a:t>
            </a:r>
          </a:p>
          <a:p>
            <a:pPr algn="l">
              <a:spcBef>
                <a:spcPts val="450"/>
              </a:spcBef>
            </a:pPr>
            <a:r>
              <a:rPr lang="en-US" sz="1875" b="1" dirty="0"/>
              <a:t>Virginia Space Grant Consortium</a:t>
            </a:r>
          </a:p>
          <a:p>
            <a:pPr algn="l">
              <a:spcBef>
                <a:spcPts val="450"/>
              </a:spcBef>
            </a:pPr>
            <a:r>
              <a:rPr lang="en-US" sz="1875" b="1" dirty="0"/>
              <a:t>December 12, 2022</a:t>
            </a:r>
          </a:p>
        </p:txBody>
      </p:sp>
      <p:sp>
        <p:nvSpPr>
          <p:cNvPr id="2059" name="Freeform: Shape 205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857250"/>
            <a:ext cx="5391038"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pic>
        <p:nvPicPr>
          <p:cNvPr id="2054" name="Picture 6" descr="US Capitol iPhone Wallpapers - Wallpaper Cave">
            <a:extLst>
              <a:ext uri="{FF2B5EF4-FFF2-40B4-BE49-F238E27FC236}">
                <a16:creationId xmlns:a16="http://schemas.microsoft.com/office/drawing/2014/main" id="{F8F849A3-CEB7-90DE-DECF-5C3ADEA204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954" r="1" b="19161"/>
          <a:stretch/>
        </p:blipFill>
        <p:spPr bwMode="auto">
          <a:xfrm>
            <a:off x="1" y="85725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78123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4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Content Placeholder 6" descr="A picture containing text, newspaper&#10;&#10;Description automatically generated">
            <a:extLst>
              <a:ext uri="{FF2B5EF4-FFF2-40B4-BE49-F238E27FC236}">
                <a16:creationId xmlns:a16="http://schemas.microsoft.com/office/drawing/2014/main" id="{0ACDD80D-F7D0-18DA-E745-4DDA8FDCA3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1762" y="842717"/>
            <a:ext cx="3985751" cy="51580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920162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41" name="Picture 40" descr="Table&#10;&#10;Description automatically generated">
            <a:extLst>
              <a:ext uri="{FF2B5EF4-FFF2-40B4-BE49-F238E27FC236}">
                <a16:creationId xmlns:a16="http://schemas.microsoft.com/office/drawing/2014/main" id="{38494E09-3FB1-CD61-278F-C2938430B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753" y="857250"/>
            <a:ext cx="6652495" cy="5143500"/>
          </a:xfrm>
          <a:prstGeom prst="rect">
            <a:avLst/>
          </a:prstGeom>
        </p:spPr>
      </p:pic>
    </p:spTree>
    <p:extLst>
      <p:ext uri="{BB962C8B-B14F-4D97-AF65-F5344CB8AC3E}">
        <p14:creationId xmlns:p14="http://schemas.microsoft.com/office/powerpoint/2010/main" val="181094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39BC008-E082-5C98-62AB-3209155CB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97084157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7" name="Picture 36" descr="Table&#10;&#10;Description automatically generated">
            <a:extLst>
              <a:ext uri="{FF2B5EF4-FFF2-40B4-BE49-F238E27FC236}">
                <a16:creationId xmlns:a16="http://schemas.microsoft.com/office/drawing/2014/main" id="{929F8394-9130-7C84-AE49-4880CC8AE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2362277434"/>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FF0B2704-B90C-DA32-37C5-23C817C43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233660189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B5388284-FA2A-9339-C34E-C8E45F159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1926330837"/>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59B5405E-0361-5D56-E5BD-066FFF99F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1686030898"/>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FBC94081-113B-A296-680E-95B1EE3CB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384950586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4C635847-3557-B4D8-80EE-0E337362B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1638552224"/>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46182D78-739F-8B35-2672-7EEAE0A1B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374414775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4492-3FC8-FD11-23D8-D102605EA30F}"/>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Preparing for Hill Visits</a:t>
            </a:r>
          </a:p>
        </p:txBody>
      </p:sp>
      <p:sp>
        <p:nvSpPr>
          <p:cNvPr id="3" name="Content Placeholder 2">
            <a:extLst>
              <a:ext uri="{FF2B5EF4-FFF2-40B4-BE49-F238E27FC236}">
                <a16:creationId xmlns:a16="http://schemas.microsoft.com/office/drawing/2014/main" id="{E0BD73D0-7E0E-438B-31FD-4CAF9F46B72C}"/>
              </a:ext>
            </a:extLst>
          </p:cNvPr>
          <p:cNvSpPr>
            <a:spLocks noGrp="1"/>
          </p:cNvSpPr>
          <p:nvPr>
            <p:ph idx="1"/>
          </p:nvPr>
        </p:nvSpPr>
        <p:spPr/>
        <p:txBody>
          <a:bodyPr>
            <a:normAutofit fontScale="92500" lnSpcReduction="10000"/>
          </a:bodyPr>
          <a:lstStyle/>
          <a:p>
            <a:r>
              <a:rPr lang="en-US" dirty="0"/>
              <a:t>Request appointments with your Congressional Offices:</a:t>
            </a:r>
          </a:p>
          <a:p>
            <a:pPr lvl="1">
              <a:buSzPct val="80000"/>
              <a:buFont typeface="Courier New" panose="02070309020205020404" pitchFamily="49" charset="0"/>
              <a:buChar char="o"/>
            </a:pPr>
            <a:r>
              <a:rPr lang="en-US" dirty="0"/>
              <a:t>We typically call first to get the process for each office and to ensure there have not been staff changes.</a:t>
            </a:r>
          </a:p>
          <a:p>
            <a:pPr lvl="1">
              <a:buSzPct val="80000"/>
              <a:buFont typeface="Courier New" panose="02070309020205020404" pitchFamily="49" charset="0"/>
              <a:buChar char="o"/>
            </a:pPr>
            <a:r>
              <a:rPr lang="en-US" dirty="0"/>
              <a:t>Email meeting request to Office scheduler with copies to key staff contacts.</a:t>
            </a:r>
          </a:p>
          <a:p>
            <a:pPr lvl="2">
              <a:buSzPct val="80000"/>
              <a:buFont typeface="Wingdings" panose="05000000000000000000" pitchFamily="2" charset="2"/>
              <a:buChar char="§"/>
            </a:pPr>
            <a:r>
              <a:rPr lang="en-US" sz="1650" dirty="0"/>
              <a:t>Typically work with staffer covering NASA/Education.</a:t>
            </a:r>
          </a:p>
          <a:p>
            <a:pPr lvl="2">
              <a:buSzPct val="80000"/>
              <a:buFont typeface="Wingdings" panose="05000000000000000000" pitchFamily="2" charset="2"/>
              <a:buChar char="§"/>
            </a:pPr>
            <a:r>
              <a:rPr lang="en-US" sz="1650" dirty="0"/>
              <a:t>Ask to meet with the legislator, if possible, and key staff.</a:t>
            </a:r>
          </a:p>
          <a:p>
            <a:pPr lvl="2">
              <a:buSzPct val="80000"/>
              <a:buFont typeface="Wingdings" panose="05000000000000000000" pitchFamily="2" charset="2"/>
              <a:buChar char="§"/>
            </a:pPr>
            <a:r>
              <a:rPr lang="en-US" sz="1650" dirty="0"/>
              <a:t>Confirm meetings via email when set.</a:t>
            </a:r>
          </a:p>
          <a:p>
            <a:pPr lvl="2">
              <a:buSzPct val="80000"/>
              <a:buFont typeface="Wingdings" panose="05000000000000000000" pitchFamily="2" charset="2"/>
              <a:buChar char="§"/>
            </a:pPr>
            <a:r>
              <a:rPr lang="en-US" sz="1650" dirty="0"/>
              <a:t>Generally meet with staff, but legislator will sometimes join if available.</a:t>
            </a:r>
          </a:p>
          <a:p>
            <a:pPr lvl="1">
              <a:buSzPct val="80000"/>
              <a:buFont typeface="Courier New" panose="02070309020205020404" pitchFamily="49" charset="0"/>
              <a:buChar char="o"/>
            </a:pPr>
            <a:r>
              <a:rPr lang="en-US" dirty="0"/>
              <a:t>Allow reasonable time between appointments for security screenings and delays that might take place for scheduled meetings. House will likely be just security screening like pre-COVID.  Senate will likely maintain process of you going through screening and then having to be met and escorted by a Congressional staffer.</a:t>
            </a:r>
          </a:p>
          <a:p>
            <a:pPr lvl="1">
              <a:buSzPct val="80000"/>
              <a:buFont typeface="Courier New" panose="02070309020205020404" pitchFamily="49" charset="0"/>
              <a:buChar char="o"/>
            </a:pPr>
            <a:r>
              <a:rPr lang="en-US" dirty="0"/>
              <a:t>We like to do a team of two people (typically me and Chris Carter, Deputy Director) so we can split up visits if needed and better deal with schedule disruptions.</a:t>
            </a:r>
          </a:p>
          <a:p>
            <a:pPr lvl="1">
              <a:buSzPct val="80000"/>
              <a:buFont typeface="Courier New" panose="02070309020205020404" pitchFamily="49" charset="0"/>
              <a:buChar char="o"/>
            </a:pPr>
            <a:r>
              <a:rPr lang="en-US" dirty="0"/>
              <a:t>We have 11 Congressional Districts so with senators, there are 13 meetings.  Typically allow two days prior to start of the NCSGD meeting to be sure we can reasonably cover all offices.</a:t>
            </a:r>
          </a:p>
          <a:p>
            <a:pPr marL="342900" lvl="1" indent="0">
              <a:buNone/>
            </a:pPr>
            <a:endParaRPr lang="en-US" dirty="0"/>
          </a:p>
          <a:p>
            <a:pPr marL="685800" lvl="2" indent="0">
              <a:buNone/>
            </a:pPr>
            <a:endParaRPr lang="en-US" dirty="0"/>
          </a:p>
          <a:p>
            <a:pPr marL="685800" lvl="2" indent="0">
              <a:buNone/>
            </a:pPr>
            <a:endParaRPr lang="en-US" dirty="0"/>
          </a:p>
          <a:p>
            <a:pPr marL="685800" lvl="2" indent="0">
              <a:buNone/>
            </a:pPr>
            <a:endParaRPr lang="en-US" dirty="0"/>
          </a:p>
        </p:txBody>
      </p:sp>
    </p:spTree>
    <p:extLst>
      <p:ext uri="{BB962C8B-B14F-4D97-AF65-F5344CB8AC3E}">
        <p14:creationId xmlns:p14="http://schemas.microsoft.com/office/powerpoint/2010/main" val="1116141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ECD15633-7C08-FA78-1BAA-213DAA553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250131491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2C1C3E90-F36B-51E9-9C6D-AEC1CD65A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167300795"/>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47F98E76-4D2E-F2D9-5DF5-30A4EFB80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1130055239"/>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774B93FA-17CD-D099-0424-0746E911D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27716605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5F8AD000-942C-44ED-B9A4-FCFF6CDB0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3577055204"/>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DE4FC209-186F-B9F1-2C8A-F3C39A748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109463301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59BEA920-1DDA-BF0C-0CA1-984D3FF0D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2494686787"/>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8A62FB2A-55AA-1CC9-2EA6-D93D8AE8E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53" y="857250"/>
            <a:ext cx="6656294" cy="5143500"/>
          </a:xfrm>
          <a:prstGeom prst="rect">
            <a:avLst/>
          </a:prstGeom>
        </p:spPr>
      </p:pic>
    </p:spTree>
    <p:extLst>
      <p:ext uri="{BB962C8B-B14F-4D97-AF65-F5344CB8AC3E}">
        <p14:creationId xmlns:p14="http://schemas.microsoft.com/office/powerpoint/2010/main" val="428591655"/>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5303-7964-2E13-CA0E-1F45084C9452}"/>
              </a:ext>
            </a:extLst>
          </p:cNvPr>
          <p:cNvSpPr>
            <a:spLocks noGrp="1"/>
          </p:cNvSpPr>
          <p:nvPr>
            <p:ph type="title"/>
          </p:nvPr>
        </p:nvSpPr>
        <p:spPr>
          <a:xfrm>
            <a:off x="569672" y="1121410"/>
            <a:ext cx="7886700" cy="994172"/>
          </a:xfrm>
        </p:spPr>
        <p:txBody>
          <a:bodyPr/>
          <a:lstStyle/>
          <a:p>
            <a:r>
              <a:rPr lang="en-US" b="1" dirty="0">
                <a:effectLst>
                  <a:outerShdw blurRad="38100" dist="38100" dir="2700000" algn="tl">
                    <a:srgbClr val="000000">
                      <a:alpha val="43137"/>
                    </a:srgbClr>
                  </a:outerShdw>
                </a:effectLst>
              </a:rPr>
              <a:t>Getting Your Message Together</a:t>
            </a:r>
          </a:p>
        </p:txBody>
      </p:sp>
      <p:sp>
        <p:nvSpPr>
          <p:cNvPr id="3" name="Content Placeholder 2">
            <a:extLst>
              <a:ext uri="{FF2B5EF4-FFF2-40B4-BE49-F238E27FC236}">
                <a16:creationId xmlns:a16="http://schemas.microsoft.com/office/drawing/2014/main" id="{516802D0-C335-9B96-DA59-FC246F4FEA4D}"/>
              </a:ext>
            </a:extLst>
          </p:cNvPr>
          <p:cNvSpPr>
            <a:spLocks noGrp="1"/>
          </p:cNvSpPr>
          <p:nvPr>
            <p:ph idx="1"/>
          </p:nvPr>
        </p:nvSpPr>
        <p:spPr>
          <a:xfrm>
            <a:off x="470491" y="2007899"/>
            <a:ext cx="5761438" cy="3263504"/>
          </a:xfrm>
        </p:spPr>
        <p:txBody>
          <a:bodyPr>
            <a:normAutofit/>
          </a:bodyPr>
          <a:lstStyle/>
          <a:p>
            <a:r>
              <a:rPr lang="en-US" sz="1950" dirty="0"/>
              <a:t>Consider taking a student, if feasible.  Students can very effectively tell the Space Grant story in just a few minutes.</a:t>
            </a:r>
          </a:p>
          <a:p>
            <a:pPr lvl="1">
              <a:lnSpc>
                <a:spcPct val="70000"/>
              </a:lnSpc>
              <a:spcBef>
                <a:spcPts val="450"/>
              </a:spcBef>
              <a:buSzPct val="80000"/>
              <a:buFont typeface="Courier New" panose="02070309020205020404" pitchFamily="49" charset="0"/>
              <a:buChar char="o"/>
            </a:pPr>
            <a:r>
              <a:rPr lang="en-US" dirty="0"/>
              <a:t>Doable for all states for virtual meetings.</a:t>
            </a:r>
          </a:p>
          <a:p>
            <a:pPr lvl="1">
              <a:lnSpc>
                <a:spcPct val="70000"/>
              </a:lnSpc>
              <a:spcBef>
                <a:spcPts val="450"/>
              </a:spcBef>
              <a:buSzPct val="80000"/>
              <a:buFont typeface="Courier New" panose="02070309020205020404" pitchFamily="49" charset="0"/>
              <a:buChar char="o"/>
            </a:pPr>
            <a:r>
              <a:rPr lang="en-US" dirty="0"/>
              <a:t>Easier for states closer to Washington, DC.</a:t>
            </a:r>
          </a:p>
          <a:p>
            <a:pPr lvl="1">
              <a:lnSpc>
                <a:spcPct val="70000"/>
              </a:lnSpc>
              <a:spcBef>
                <a:spcPts val="450"/>
              </a:spcBef>
              <a:buSzPct val="80000"/>
              <a:buFont typeface="Courier New" panose="02070309020205020404" pitchFamily="49" charset="0"/>
              <a:buChar char="o"/>
            </a:pPr>
            <a:r>
              <a:rPr lang="en-US" dirty="0"/>
              <a:t>Help your student(s) craft their message on how Space Grant has impacted them within a few minutes.</a:t>
            </a:r>
          </a:p>
          <a:p>
            <a:pPr lvl="1">
              <a:lnSpc>
                <a:spcPct val="70000"/>
              </a:lnSpc>
              <a:spcBef>
                <a:spcPts val="450"/>
              </a:spcBef>
              <a:buSzPct val="80000"/>
              <a:buFont typeface="Courier New" panose="02070309020205020404" pitchFamily="49" charset="0"/>
              <a:buChar char="o"/>
            </a:pPr>
            <a:r>
              <a:rPr lang="en-US" dirty="0"/>
              <a:t>Practice your message.  Be enthusiastic, on point and </a:t>
            </a:r>
          </a:p>
          <a:p>
            <a:pPr marL="342900" lvl="1" indent="0">
              <a:lnSpc>
                <a:spcPct val="70000"/>
              </a:lnSpc>
              <a:spcBef>
                <a:spcPts val="450"/>
              </a:spcBef>
              <a:buSzPct val="80000"/>
              <a:buNone/>
            </a:pPr>
            <a:r>
              <a:rPr lang="en-US" dirty="0"/>
              <a:t>   strategic with the time you have.</a:t>
            </a:r>
          </a:p>
          <a:p>
            <a:pPr marL="342900" lvl="1" indent="0">
              <a:buNone/>
            </a:pPr>
            <a:endParaRPr lang="en-US" dirty="0"/>
          </a:p>
          <a:p>
            <a:endParaRPr lang="en-US" dirty="0"/>
          </a:p>
          <a:p>
            <a:endParaRPr lang="en-US" dirty="0"/>
          </a:p>
        </p:txBody>
      </p:sp>
      <p:pic>
        <p:nvPicPr>
          <p:cNvPr id="5" name="Picture 4">
            <a:extLst>
              <a:ext uri="{FF2B5EF4-FFF2-40B4-BE49-F238E27FC236}">
                <a16:creationId xmlns:a16="http://schemas.microsoft.com/office/drawing/2014/main" id="{1BD223BD-6B3E-2B1C-2C34-9D89D6A6242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
                    </a14:imgEffect>
                  </a14:imgLayer>
                </a14:imgProps>
              </a:ext>
            </a:extLst>
          </a:blip>
          <a:stretch>
            <a:fillRect/>
          </a:stretch>
        </p:blipFill>
        <p:spPr>
          <a:xfrm>
            <a:off x="6438458" y="1990016"/>
            <a:ext cx="2438400" cy="324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1878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5303-7964-2E13-CA0E-1F45084C9452}"/>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Sample VSGC Message Outline</a:t>
            </a:r>
          </a:p>
        </p:txBody>
      </p:sp>
      <p:sp>
        <p:nvSpPr>
          <p:cNvPr id="3" name="Content Placeholder 2">
            <a:extLst>
              <a:ext uri="{FF2B5EF4-FFF2-40B4-BE49-F238E27FC236}">
                <a16:creationId xmlns:a16="http://schemas.microsoft.com/office/drawing/2014/main" id="{516802D0-C335-9B96-DA59-FC246F4FEA4D}"/>
              </a:ext>
            </a:extLst>
          </p:cNvPr>
          <p:cNvSpPr>
            <a:spLocks noGrp="1"/>
          </p:cNvSpPr>
          <p:nvPr>
            <p:ph idx="1"/>
          </p:nvPr>
        </p:nvSpPr>
        <p:spPr>
          <a:xfrm>
            <a:off x="565733" y="1981090"/>
            <a:ext cx="7886700" cy="3505310"/>
          </a:xfrm>
        </p:spPr>
        <p:txBody>
          <a:bodyPr>
            <a:normAutofit fontScale="55000" lnSpcReduction="20000"/>
          </a:bodyPr>
          <a:lstStyle/>
          <a:p>
            <a:pPr marL="342900" lvl="1" indent="0">
              <a:buNone/>
            </a:pPr>
            <a:endParaRPr lang="en-US" dirty="0"/>
          </a:p>
          <a:p>
            <a:pPr>
              <a:lnSpc>
                <a:spcPct val="110000"/>
              </a:lnSpc>
            </a:pPr>
            <a:r>
              <a:rPr lang="en-US" sz="3525" dirty="0"/>
              <a:t>Greet known staffers and remind them of program and work we do in our state.  A bit more in-depth introduction and engagement for “new to you” staffer/legislator.  Note some State Fact Sheet highlights.</a:t>
            </a:r>
          </a:p>
          <a:p>
            <a:pPr>
              <a:lnSpc>
                <a:spcPct val="110000"/>
              </a:lnSpc>
            </a:pPr>
            <a:r>
              <a:rPr lang="en-US" sz="3525" dirty="0"/>
              <a:t>Share impact data.</a:t>
            </a:r>
          </a:p>
          <a:p>
            <a:pPr>
              <a:lnSpc>
                <a:spcPct val="110000"/>
              </a:lnSpc>
            </a:pPr>
            <a:r>
              <a:rPr lang="en-US" sz="3525" dirty="0"/>
              <a:t>Student shares their story.</a:t>
            </a:r>
          </a:p>
          <a:p>
            <a:pPr>
              <a:lnSpc>
                <a:spcPct val="110000"/>
              </a:lnSpc>
            </a:pPr>
            <a:r>
              <a:rPr lang="en-US" sz="3525" dirty="0"/>
              <a:t>National Program Impact:</a:t>
            </a:r>
          </a:p>
          <a:p>
            <a:pPr lvl="1">
              <a:spcBef>
                <a:spcPts val="450"/>
              </a:spcBef>
              <a:buSzPct val="80000"/>
              <a:buFont typeface="Courier New" panose="02070309020205020404" pitchFamily="49" charset="0"/>
              <a:buChar char="o"/>
            </a:pPr>
            <a:r>
              <a:rPr lang="en-US" sz="3300" dirty="0"/>
              <a:t>Use a few facts from fact sheet on the aggregate national impact.</a:t>
            </a:r>
          </a:p>
          <a:p>
            <a:pPr lvl="1">
              <a:spcBef>
                <a:spcPts val="450"/>
              </a:spcBef>
              <a:buSzPct val="80000"/>
              <a:buFont typeface="Courier New" panose="02070309020205020404" pitchFamily="49" charset="0"/>
              <a:buChar char="o"/>
            </a:pPr>
            <a:r>
              <a:rPr lang="en-US" sz="3300" dirty="0"/>
              <a:t>Speak to and justify our current NASA budget request with emphasis on need for language to ensure funding gets to each for this grass roots, state-based STEM education and workforce development program.</a:t>
            </a:r>
          </a:p>
          <a:p>
            <a:pPr marL="171450" lvl="1">
              <a:lnSpc>
                <a:spcPct val="110000"/>
              </a:lnSpc>
              <a:spcBef>
                <a:spcPts val="750"/>
              </a:spcBef>
            </a:pPr>
            <a:r>
              <a:rPr lang="en-US" sz="3525" dirty="0"/>
              <a:t>Most visits about 20 minutes so stay focused and succinct.</a:t>
            </a:r>
          </a:p>
          <a:p>
            <a:endParaRPr lang="en-US" dirty="0"/>
          </a:p>
        </p:txBody>
      </p:sp>
    </p:spTree>
    <p:extLst>
      <p:ext uri="{BB962C8B-B14F-4D97-AF65-F5344CB8AC3E}">
        <p14:creationId xmlns:p14="http://schemas.microsoft.com/office/powerpoint/2010/main" val="1631851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A0A768-9C77-83EC-821D-61584AAD7591}"/>
              </a:ext>
            </a:extLst>
          </p:cNvPr>
          <p:cNvPicPr>
            <a:picLocks noChangeAspect="1"/>
          </p:cNvPicPr>
          <p:nvPr/>
        </p:nvPicPr>
        <p:blipFill rotWithShape="1">
          <a:blip r:embed="rId2"/>
          <a:srcRect l="-1652" r="1" b="7270"/>
          <a:stretch/>
        </p:blipFill>
        <p:spPr>
          <a:xfrm>
            <a:off x="-104504" y="2386835"/>
            <a:ext cx="9248504" cy="1399077"/>
          </a:xfrm>
          <a:prstGeom prst="rect">
            <a:avLst/>
          </a:prstGeom>
        </p:spPr>
      </p:pic>
      <p:sp>
        <p:nvSpPr>
          <p:cNvPr id="5" name="Title 1">
            <a:extLst>
              <a:ext uri="{FF2B5EF4-FFF2-40B4-BE49-F238E27FC236}">
                <a16:creationId xmlns:a16="http://schemas.microsoft.com/office/drawing/2014/main" id="{265BA6AC-D337-5B8D-790E-EC5FBE97ED1B}"/>
              </a:ext>
            </a:extLst>
          </p:cNvPr>
          <p:cNvSpPr>
            <a:spLocks noGrp="1"/>
          </p:cNvSpPr>
          <p:nvPr>
            <p:ph type="title"/>
          </p:nvPr>
        </p:nvSpPr>
        <p:spPr>
          <a:xfrm>
            <a:off x="628650" y="1131094"/>
            <a:ext cx="7886700" cy="994172"/>
          </a:xfrm>
        </p:spPr>
        <p:txBody>
          <a:bodyPr/>
          <a:lstStyle/>
          <a:p>
            <a:r>
              <a:rPr lang="en-US" b="1" dirty="0">
                <a:effectLst>
                  <a:outerShdw blurRad="38100" dist="38100" dir="2700000" algn="tl">
                    <a:srgbClr val="000000">
                      <a:alpha val="43137"/>
                    </a:srgbClr>
                  </a:outerShdw>
                </a:effectLst>
              </a:rPr>
              <a:t>Appointment Schedule</a:t>
            </a:r>
          </a:p>
        </p:txBody>
      </p:sp>
    </p:spTree>
    <p:extLst>
      <p:ext uri="{BB962C8B-B14F-4D97-AF65-F5344CB8AC3E}">
        <p14:creationId xmlns:p14="http://schemas.microsoft.com/office/powerpoint/2010/main" val="2280086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5303-7964-2E13-CA0E-1F45084C9452}"/>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Sample VSGC Message Outline - continued</a:t>
            </a:r>
          </a:p>
        </p:txBody>
      </p:sp>
      <p:sp>
        <p:nvSpPr>
          <p:cNvPr id="3" name="Content Placeholder 2">
            <a:extLst>
              <a:ext uri="{FF2B5EF4-FFF2-40B4-BE49-F238E27FC236}">
                <a16:creationId xmlns:a16="http://schemas.microsoft.com/office/drawing/2014/main" id="{516802D0-C335-9B96-DA59-FC246F4FEA4D}"/>
              </a:ext>
            </a:extLst>
          </p:cNvPr>
          <p:cNvSpPr>
            <a:spLocks noGrp="1"/>
          </p:cNvSpPr>
          <p:nvPr>
            <p:ph idx="1"/>
          </p:nvPr>
        </p:nvSpPr>
        <p:spPr>
          <a:xfrm>
            <a:off x="628650" y="1880423"/>
            <a:ext cx="8007645" cy="4040583"/>
          </a:xfrm>
        </p:spPr>
        <p:txBody>
          <a:bodyPr>
            <a:normAutofit fontScale="62500" lnSpcReduction="20000"/>
          </a:bodyPr>
          <a:lstStyle/>
          <a:p>
            <a:pPr marL="342900" lvl="1" indent="0">
              <a:buNone/>
            </a:pPr>
            <a:endParaRPr lang="en-US" dirty="0"/>
          </a:p>
          <a:p>
            <a:pPr marL="171450" lvl="1">
              <a:lnSpc>
                <a:spcPct val="110000"/>
              </a:lnSpc>
              <a:spcBef>
                <a:spcPts val="750"/>
              </a:spcBef>
            </a:pPr>
            <a:r>
              <a:rPr lang="en-US" sz="2775" dirty="0"/>
              <a:t>Ask if the Legislator would include the Space Grant budget request in his/her appropriations request.</a:t>
            </a:r>
          </a:p>
          <a:p>
            <a:pPr lvl="1">
              <a:spcBef>
                <a:spcPts val="450"/>
              </a:spcBef>
              <a:buSzPct val="80000"/>
              <a:buFont typeface="Courier New" panose="02070309020205020404" pitchFamily="49" charset="0"/>
              <a:buChar char="o"/>
            </a:pPr>
            <a:r>
              <a:rPr lang="en-US" sz="2850" dirty="0"/>
              <a:t>Share completed form that Alliance/VSA will provide.</a:t>
            </a:r>
          </a:p>
          <a:p>
            <a:pPr lvl="1">
              <a:spcBef>
                <a:spcPts val="450"/>
              </a:spcBef>
              <a:buSzPct val="80000"/>
              <a:buFont typeface="Courier New" panose="02070309020205020404" pitchFamily="49" charset="0"/>
              <a:buChar char="o"/>
            </a:pPr>
            <a:r>
              <a:rPr lang="en-US" sz="2850" dirty="0"/>
              <a:t>Some offices will accept this form; others have their own form that you will need to complete and send post-meeting.</a:t>
            </a:r>
          </a:p>
          <a:p>
            <a:pPr lvl="2">
              <a:buSzPct val="80000"/>
              <a:buFont typeface="Wingdings" panose="05000000000000000000" pitchFamily="2" charset="2"/>
              <a:buChar char="§"/>
            </a:pPr>
            <a:r>
              <a:rPr lang="en-US" sz="2400" dirty="0"/>
              <a:t>Timing is critical as Offices have deadlines for appropriations requests.</a:t>
            </a:r>
          </a:p>
          <a:p>
            <a:pPr lvl="2">
              <a:buSzPct val="80000"/>
              <a:buFont typeface="Wingdings" panose="05000000000000000000" pitchFamily="2" charset="2"/>
              <a:buChar char="§"/>
            </a:pPr>
            <a:r>
              <a:rPr lang="en-US" sz="2400" dirty="0"/>
              <a:t>Leslee can help with any questions about individual office forms.</a:t>
            </a:r>
          </a:p>
          <a:p>
            <a:pPr lvl="2">
              <a:buSzPct val="80000"/>
              <a:buFont typeface="Wingdings" panose="05000000000000000000" pitchFamily="2" charset="2"/>
              <a:buChar char="§"/>
            </a:pPr>
            <a:r>
              <a:rPr lang="en-US" sz="2400" dirty="0"/>
              <a:t>The form is part of their process for making internal decisions on what to include in their requests.</a:t>
            </a:r>
          </a:p>
          <a:p>
            <a:pPr marL="171450" lvl="1">
              <a:lnSpc>
                <a:spcPct val="110000"/>
              </a:lnSpc>
              <a:spcBef>
                <a:spcPts val="750"/>
              </a:spcBef>
            </a:pPr>
            <a:r>
              <a:rPr lang="en-US" sz="2775" dirty="0"/>
              <a:t>Ask for the staffer to let you know if the Legislator agrees to include the request.</a:t>
            </a:r>
          </a:p>
          <a:p>
            <a:pPr marL="171450" lvl="1">
              <a:lnSpc>
                <a:spcPct val="110000"/>
              </a:lnSpc>
              <a:spcBef>
                <a:spcPts val="750"/>
              </a:spcBef>
            </a:pPr>
            <a:r>
              <a:rPr lang="en-US" sz="2775" dirty="0"/>
              <a:t>We always ask how we can help them with STEM activities in their districts and make sure they know we are a resource.  We tell them about upcoming VSGC events that we would like for legislators and staff to attend/participate in.  Some do events like a district-wide STEM event and we offer to participate/suggest resources.</a:t>
            </a:r>
          </a:p>
          <a:p>
            <a:pPr marL="171450" lvl="1">
              <a:lnSpc>
                <a:spcPct val="110000"/>
              </a:lnSpc>
              <a:spcBef>
                <a:spcPts val="750"/>
              </a:spcBef>
            </a:pPr>
            <a:r>
              <a:rPr lang="en-US" sz="2775" dirty="0"/>
              <a:t>Thank them for their time and interest.</a:t>
            </a:r>
          </a:p>
        </p:txBody>
      </p:sp>
    </p:spTree>
    <p:extLst>
      <p:ext uri="{BB962C8B-B14F-4D97-AF65-F5344CB8AC3E}">
        <p14:creationId xmlns:p14="http://schemas.microsoft.com/office/powerpoint/2010/main" val="906133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5303-7964-2E13-CA0E-1F45084C9452}"/>
              </a:ext>
            </a:extLst>
          </p:cNvPr>
          <p:cNvSpPr>
            <a:spLocks noGrp="1"/>
          </p:cNvSpPr>
          <p:nvPr>
            <p:ph type="title"/>
          </p:nvPr>
        </p:nvSpPr>
        <p:spPr>
          <a:xfrm>
            <a:off x="461180" y="1131094"/>
            <a:ext cx="7886700" cy="994172"/>
          </a:xfrm>
        </p:spPr>
        <p:txBody>
          <a:bodyPr/>
          <a:lstStyle/>
          <a:p>
            <a:r>
              <a:rPr lang="en-US" b="1" dirty="0">
                <a:effectLst>
                  <a:outerShdw blurRad="38100" dist="38100" dir="2700000" algn="tl">
                    <a:srgbClr val="000000">
                      <a:alpha val="43137"/>
                    </a:srgbClr>
                  </a:outerShdw>
                </a:effectLst>
              </a:rPr>
              <a:t>Follow Ups</a:t>
            </a:r>
          </a:p>
        </p:txBody>
      </p:sp>
      <p:sp>
        <p:nvSpPr>
          <p:cNvPr id="3" name="Content Placeholder 2">
            <a:extLst>
              <a:ext uri="{FF2B5EF4-FFF2-40B4-BE49-F238E27FC236}">
                <a16:creationId xmlns:a16="http://schemas.microsoft.com/office/drawing/2014/main" id="{516802D0-C335-9B96-DA59-FC246F4FEA4D}"/>
              </a:ext>
            </a:extLst>
          </p:cNvPr>
          <p:cNvSpPr>
            <a:spLocks noGrp="1"/>
          </p:cNvSpPr>
          <p:nvPr>
            <p:ph idx="1"/>
          </p:nvPr>
        </p:nvSpPr>
        <p:spPr>
          <a:xfrm>
            <a:off x="365483" y="2194223"/>
            <a:ext cx="8175119" cy="3485058"/>
          </a:xfrm>
        </p:spPr>
        <p:txBody>
          <a:bodyPr>
            <a:normAutofit fontScale="92500" lnSpcReduction="10000"/>
          </a:bodyPr>
          <a:lstStyle/>
          <a:p>
            <a:r>
              <a:rPr lang="en-US" dirty="0"/>
              <a:t>Send a follow-up note after the meeting.</a:t>
            </a:r>
          </a:p>
          <a:p>
            <a:pPr lvl="1">
              <a:lnSpc>
                <a:spcPct val="80000"/>
              </a:lnSpc>
              <a:spcBef>
                <a:spcPts val="450"/>
              </a:spcBef>
              <a:buSzPct val="80000"/>
              <a:buFont typeface="Courier New" panose="02070309020205020404" pitchFamily="49" charset="0"/>
              <a:buChar char="o"/>
            </a:pPr>
            <a:r>
              <a:rPr lang="en-US" sz="1950" dirty="0"/>
              <a:t>Thank them again.</a:t>
            </a:r>
          </a:p>
          <a:p>
            <a:pPr lvl="1">
              <a:lnSpc>
                <a:spcPct val="80000"/>
              </a:lnSpc>
              <a:spcBef>
                <a:spcPts val="450"/>
              </a:spcBef>
              <a:buSzPct val="80000"/>
              <a:buFont typeface="Courier New" panose="02070309020205020404" pitchFamily="49" charset="0"/>
              <a:buChar char="o"/>
            </a:pPr>
            <a:r>
              <a:rPr lang="en-US" sz="1950" dirty="0"/>
              <a:t>Provide any budget request documents required.</a:t>
            </a:r>
          </a:p>
          <a:p>
            <a:pPr lvl="1">
              <a:lnSpc>
                <a:spcPct val="80000"/>
              </a:lnSpc>
              <a:spcBef>
                <a:spcPts val="450"/>
              </a:spcBef>
              <a:buSzPct val="80000"/>
              <a:buFont typeface="Courier New" panose="02070309020205020404" pitchFamily="49" charset="0"/>
              <a:buChar char="o"/>
            </a:pPr>
            <a:r>
              <a:rPr lang="en-US" sz="1950" dirty="0"/>
              <a:t>Any other follow-up relating to your program or</a:t>
            </a:r>
          </a:p>
          <a:p>
            <a:pPr marL="342900" lvl="1" indent="0">
              <a:lnSpc>
                <a:spcPct val="80000"/>
              </a:lnSpc>
              <a:spcBef>
                <a:spcPts val="450"/>
              </a:spcBef>
              <a:buSzPct val="80000"/>
              <a:buNone/>
            </a:pPr>
            <a:r>
              <a:rPr lang="en-US" sz="1950" dirty="0"/>
              <a:t>   arising from the meeting.</a:t>
            </a:r>
          </a:p>
          <a:p>
            <a:r>
              <a:rPr lang="en-US" dirty="0"/>
              <a:t>Stay in touch year-round.				</a:t>
            </a:r>
          </a:p>
          <a:p>
            <a:r>
              <a:rPr lang="en-US" dirty="0"/>
              <a:t>Send them newsletters, press releases, program announcements, and invitations to your key events.  Put them on your distribution lists for these things.</a:t>
            </a:r>
          </a:p>
          <a:p>
            <a:pPr lvl="1">
              <a:lnSpc>
                <a:spcPct val="80000"/>
              </a:lnSpc>
              <a:spcBef>
                <a:spcPts val="450"/>
              </a:spcBef>
              <a:buSzPct val="80000"/>
              <a:buFont typeface="Courier New" panose="02070309020205020404" pitchFamily="49" charset="0"/>
              <a:buChar char="o"/>
            </a:pPr>
            <a:r>
              <a:rPr lang="en-US" sz="1950" dirty="0"/>
              <a:t>Invite them to speak at an event.  Sometimes if they cannot come, they will send a video greeting or letter of support to share at your event.</a:t>
            </a:r>
          </a:p>
          <a:p>
            <a:pPr lvl="1">
              <a:lnSpc>
                <a:spcPct val="80000"/>
              </a:lnSpc>
              <a:spcBef>
                <a:spcPts val="450"/>
              </a:spcBef>
              <a:buSzPct val="80000"/>
              <a:buFont typeface="Courier New" panose="02070309020205020404" pitchFamily="49" charset="0"/>
              <a:buChar char="o"/>
            </a:pPr>
            <a:r>
              <a:rPr lang="en-US" sz="1950" dirty="0"/>
              <a:t>Some of our Congressional offices do congratulatory letters to program participants and awardees.</a:t>
            </a:r>
          </a:p>
          <a:p>
            <a:pPr marL="342900" lvl="1" indent="0">
              <a:buNone/>
            </a:pPr>
            <a:endParaRPr lang="en-US" dirty="0"/>
          </a:p>
          <a:p>
            <a:endParaRPr lang="en-US" dirty="0"/>
          </a:p>
        </p:txBody>
      </p:sp>
      <p:grpSp>
        <p:nvGrpSpPr>
          <p:cNvPr id="9" name="Group 8">
            <a:extLst>
              <a:ext uri="{FF2B5EF4-FFF2-40B4-BE49-F238E27FC236}">
                <a16:creationId xmlns:a16="http://schemas.microsoft.com/office/drawing/2014/main" id="{0A8B3EA9-4E10-D541-14FD-F4966592C6A1}"/>
              </a:ext>
            </a:extLst>
          </p:cNvPr>
          <p:cNvGrpSpPr/>
          <p:nvPr/>
        </p:nvGrpSpPr>
        <p:grpSpPr>
          <a:xfrm>
            <a:off x="5551227" y="857250"/>
            <a:ext cx="3592773" cy="2828468"/>
            <a:chOff x="7401637" y="244843"/>
            <a:chExt cx="4790364" cy="3771290"/>
          </a:xfrm>
        </p:grpSpPr>
        <p:sp>
          <p:nvSpPr>
            <p:cNvPr id="7" name="Rectangle 6">
              <a:extLst>
                <a:ext uri="{FF2B5EF4-FFF2-40B4-BE49-F238E27FC236}">
                  <a16:creationId xmlns:a16="http://schemas.microsoft.com/office/drawing/2014/main" id="{F2099DD3-5270-723C-0EBB-0E27657E995E}"/>
                </a:ext>
              </a:extLst>
            </p:cNvPr>
            <p:cNvSpPr/>
            <p:nvPr/>
          </p:nvSpPr>
          <p:spPr>
            <a:xfrm>
              <a:off x="7401637" y="3339025"/>
              <a:ext cx="4790364" cy="646331"/>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endParaRPr lang="en-US" sz="1350">
                <a:ln>
                  <a:solidFill>
                    <a:prstClr val="white"/>
                  </a:solidFill>
                </a:ln>
                <a:solidFill>
                  <a:prstClr val="white"/>
                </a:solidFill>
                <a:latin typeface="Calibri" panose="020F0502020204030204"/>
              </a:endParaRPr>
            </a:p>
          </p:txBody>
        </p:sp>
        <p:pic>
          <p:nvPicPr>
            <p:cNvPr id="4" name="Picture 3">
              <a:extLst>
                <a:ext uri="{FF2B5EF4-FFF2-40B4-BE49-F238E27FC236}">
                  <a16:creationId xmlns:a16="http://schemas.microsoft.com/office/drawing/2014/main" id="{A980B392-A8AF-48A9-FBEA-219F523B21E1}"/>
                </a:ext>
              </a:extLst>
            </p:cNvPr>
            <p:cNvPicPr>
              <a:picLocks noChangeAspect="1"/>
            </p:cNvPicPr>
            <p:nvPr/>
          </p:nvPicPr>
          <p:blipFill>
            <a:blip r:embed="rId2"/>
            <a:stretch>
              <a:fillRect/>
            </a:stretch>
          </p:blipFill>
          <p:spPr>
            <a:xfrm>
              <a:off x="7458075" y="244843"/>
              <a:ext cx="4683883" cy="3094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E1007D9-E283-53B1-5569-5E49DDD6AD64}"/>
                </a:ext>
              </a:extLst>
            </p:cNvPr>
            <p:cNvSpPr txBox="1"/>
            <p:nvPr/>
          </p:nvSpPr>
          <p:spPr>
            <a:xfrm>
              <a:off x="7696200" y="3339025"/>
              <a:ext cx="4316071" cy="677108"/>
            </a:xfrm>
            <a:prstGeom prst="rect">
              <a:avLst/>
            </a:prstGeom>
            <a:noFill/>
          </p:spPr>
          <p:txBody>
            <a:bodyPr wrap="square">
              <a:spAutoFit/>
            </a:bodyPr>
            <a:lstStyle/>
            <a:p>
              <a:pPr defTabSz="685800"/>
              <a:r>
                <a:rPr lang="en-US" sz="1350" i="1" dirty="0">
                  <a:solidFill>
                    <a:prstClr val="black"/>
                  </a:solidFill>
                  <a:effectLst>
                    <a:outerShdw blurRad="38100" dist="38100" dir="2700000" algn="tl">
                      <a:srgbClr val="000000">
                        <a:alpha val="43137"/>
                      </a:srgbClr>
                    </a:outerShdw>
                  </a:effectLst>
                  <a:latin typeface="Calibri" panose="020F0502020204030204"/>
                </a:rPr>
                <a:t>Senator Tim Kaine speaks to Virginia 	       Aerospace Science and Technology Scholars</a:t>
              </a:r>
            </a:p>
          </p:txBody>
        </p:sp>
      </p:grpSp>
    </p:spTree>
    <p:extLst>
      <p:ext uri="{BB962C8B-B14F-4D97-AF65-F5344CB8AC3E}">
        <p14:creationId xmlns:p14="http://schemas.microsoft.com/office/powerpoint/2010/main" val="2739725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5303-7964-2E13-CA0E-1F45084C9452}"/>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Additional Notes</a:t>
            </a:r>
          </a:p>
        </p:txBody>
      </p:sp>
      <p:sp>
        <p:nvSpPr>
          <p:cNvPr id="3" name="Content Placeholder 2">
            <a:extLst>
              <a:ext uri="{FF2B5EF4-FFF2-40B4-BE49-F238E27FC236}">
                <a16:creationId xmlns:a16="http://schemas.microsoft.com/office/drawing/2014/main" id="{516802D0-C335-9B96-DA59-FC246F4FEA4D}"/>
              </a:ext>
            </a:extLst>
          </p:cNvPr>
          <p:cNvSpPr>
            <a:spLocks noGrp="1"/>
          </p:cNvSpPr>
          <p:nvPr>
            <p:ph idx="1"/>
          </p:nvPr>
        </p:nvSpPr>
        <p:spPr>
          <a:xfrm>
            <a:off x="628650" y="1880423"/>
            <a:ext cx="7886700" cy="3263504"/>
          </a:xfrm>
        </p:spPr>
        <p:txBody>
          <a:bodyPr>
            <a:normAutofit/>
          </a:bodyPr>
          <a:lstStyle/>
          <a:p>
            <a:pPr marL="342900" lvl="1" indent="0">
              <a:buNone/>
            </a:pPr>
            <a:endParaRPr lang="en-US" dirty="0"/>
          </a:p>
          <a:p>
            <a:pPr>
              <a:lnSpc>
                <a:spcPct val="80000"/>
              </a:lnSpc>
            </a:pPr>
            <a:r>
              <a:rPr lang="en-US" sz="1950" dirty="0"/>
              <a:t>Follow Space Grant Alliance and VSA guidance.</a:t>
            </a:r>
          </a:p>
          <a:p>
            <a:pPr>
              <a:lnSpc>
                <a:spcPct val="80000"/>
              </a:lnSpc>
            </a:pPr>
            <a:r>
              <a:rPr lang="en-US" sz="1950" dirty="0"/>
              <a:t>Take photos and use them on website, social media, etc.  Copy to staffers.</a:t>
            </a:r>
          </a:p>
          <a:p>
            <a:pPr>
              <a:lnSpc>
                <a:spcPct val="80000"/>
              </a:lnSpc>
            </a:pPr>
            <a:r>
              <a:rPr lang="en-US" sz="1950" dirty="0"/>
              <a:t>Share photos back with staffers for their potential use as well.  Include suggested captions. </a:t>
            </a:r>
          </a:p>
          <a:p>
            <a:pPr>
              <a:lnSpc>
                <a:spcPct val="80000"/>
              </a:lnSpc>
            </a:pPr>
            <a:r>
              <a:rPr lang="en-US" sz="1950" dirty="0"/>
              <a:t>Option of meetings with legislators in their home district.</a:t>
            </a:r>
          </a:p>
          <a:p>
            <a:pPr>
              <a:lnSpc>
                <a:spcPct val="80000"/>
              </a:lnSpc>
            </a:pPr>
            <a:r>
              <a:rPr lang="en-US" sz="1950" dirty="0"/>
              <a:t>Also good to get to know key staff members in their district as well as in D.C.   </a:t>
            </a:r>
          </a:p>
          <a:p>
            <a:pPr algn="l" fontAlgn="base"/>
            <a:endParaRPr lang="en-US" sz="1950" dirty="0"/>
          </a:p>
        </p:txBody>
      </p:sp>
    </p:spTree>
    <p:extLst>
      <p:ext uri="{BB962C8B-B14F-4D97-AF65-F5344CB8AC3E}">
        <p14:creationId xmlns:p14="http://schemas.microsoft.com/office/powerpoint/2010/main" val="856782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4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A group of people sitting at a table&#10;&#10;Description automatically generated with medium confidence">
            <a:extLst>
              <a:ext uri="{FF2B5EF4-FFF2-40B4-BE49-F238E27FC236}">
                <a16:creationId xmlns:a16="http://schemas.microsoft.com/office/drawing/2014/main" id="{79EBC1C8-265F-D43B-AF25-E57C3436F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937" y="857251"/>
            <a:ext cx="3301064" cy="2476511"/>
          </a:xfrm>
          <a:prstGeom prst="rect">
            <a:avLst/>
          </a:prstGeom>
          <a:ln>
            <a:noFill/>
          </a:ln>
          <a:effectLst>
            <a:outerShdw blurRad="292100" dist="139700" dir="2700000" algn="tl" rotWithShape="0">
              <a:srgbClr val="333333">
                <a:alpha val="65000"/>
              </a:srgbClr>
            </a:outerShdw>
          </a:effectLst>
        </p:spPr>
      </p:pic>
      <p:pic>
        <p:nvPicPr>
          <p:cNvPr id="5" name="Picture 4" descr="A group of people sitting in a room&#10;&#10;Description automatically generated with low confidence">
            <a:extLst>
              <a:ext uri="{FF2B5EF4-FFF2-40B4-BE49-F238E27FC236}">
                <a16:creationId xmlns:a16="http://schemas.microsoft.com/office/drawing/2014/main" id="{8A2F7CCE-BE8B-9F32-C7F6-7EF26A95E68D}"/>
              </a:ext>
            </a:extLst>
          </p:cNvPr>
          <p:cNvPicPr>
            <a:picLocks noChangeAspect="1"/>
          </p:cNvPicPr>
          <p:nvPr/>
        </p:nvPicPr>
        <p:blipFill rotWithShape="1">
          <a:blip r:embed="rId3">
            <a:extLst>
              <a:ext uri="{28A0092B-C50C-407E-A947-70E740481C1C}">
                <a14:useLocalDpi xmlns:a14="http://schemas.microsoft.com/office/drawing/2010/main" val="0"/>
              </a:ext>
            </a:extLst>
          </a:blip>
          <a:srcRect l="2572" t="2572" b="-1"/>
          <a:stretch/>
        </p:blipFill>
        <p:spPr>
          <a:xfrm>
            <a:off x="5842936" y="3524239"/>
            <a:ext cx="3301064" cy="2476511"/>
          </a:xfrm>
          <a:prstGeom prst="rect">
            <a:avLst/>
          </a:prstGeom>
          <a:ln>
            <a:noFill/>
          </a:ln>
          <a:effectLst>
            <a:outerShdw blurRad="292100" dist="139700" dir="2700000" algn="tl" rotWithShape="0">
              <a:srgbClr val="333333">
                <a:alpha val="65000"/>
              </a:srgbClr>
            </a:outerShdw>
          </a:effectLst>
        </p:spPr>
      </p:pic>
      <p:pic>
        <p:nvPicPr>
          <p:cNvPr id="9" name="Picture 8" descr="A group of people posing for a photo&#10;&#10;Description automatically generated">
            <a:extLst>
              <a:ext uri="{FF2B5EF4-FFF2-40B4-BE49-F238E27FC236}">
                <a16:creationId xmlns:a16="http://schemas.microsoft.com/office/drawing/2014/main" id="{9E0CD48B-1FAB-8286-93F4-E3CE40958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 y="857637"/>
            <a:ext cx="3300547" cy="2476124"/>
          </a:xfrm>
          <a:prstGeom prst="rect">
            <a:avLst/>
          </a:prstGeom>
          <a:ln>
            <a:noFill/>
          </a:ln>
          <a:effectLst>
            <a:outerShdw blurRad="292100" dist="139700" dir="2700000" algn="tl" rotWithShape="0">
              <a:srgbClr val="333333">
                <a:alpha val="65000"/>
              </a:srgbClr>
            </a:outerShdw>
          </a:effectLst>
        </p:spPr>
      </p:pic>
      <p:pic>
        <p:nvPicPr>
          <p:cNvPr id="11" name="Picture 10" descr="Two people looking at a book&#10;&#10;Description automatically generated with medium confidence">
            <a:extLst>
              <a:ext uri="{FF2B5EF4-FFF2-40B4-BE49-F238E27FC236}">
                <a16:creationId xmlns:a16="http://schemas.microsoft.com/office/drawing/2014/main" id="{0F37A43B-7329-D269-9E58-77A353D749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1807" y="2078627"/>
            <a:ext cx="2200942" cy="2934590"/>
          </a:xfrm>
          <a:prstGeom prst="rect">
            <a:avLst/>
          </a:prstGeom>
          <a:ln>
            <a:noFill/>
          </a:ln>
          <a:effectLst>
            <a:outerShdw blurRad="292100" dist="139700" dir="2700000" algn="tl" rotWithShape="0">
              <a:srgbClr val="333333">
                <a:alpha val="65000"/>
              </a:srgbClr>
            </a:outerShdw>
          </a:effectLst>
        </p:spPr>
      </p:pic>
      <p:pic>
        <p:nvPicPr>
          <p:cNvPr id="13" name="Picture 12" descr="A group of people sitting around a table&#10;&#10;Description automatically generated with medium confidence">
            <a:extLst>
              <a:ext uri="{FF2B5EF4-FFF2-40B4-BE49-F238E27FC236}">
                <a16:creationId xmlns:a16="http://schemas.microsoft.com/office/drawing/2014/main" id="{B9A0B4B3-CF7D-DD03-5E5A-C77AF7EF52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24239"/>
            <a:ext cx="3301063" cy="24765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169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4492-3FC8-FD11-23D8-D102605EA30F}"/>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Preparing for Hill Visits</a:t>
            </a:r>
          </a:p>
        </p:txBody>
      </p:sp>
      <p:sp>
        <p:nvSpPr>
          <p:cNvPr id="3" name="Content Placeholder 2">
            <a:extLst>
              <a:ext uri="{FF2B5EF4-FFF2-40B4-BE49-F238E27FC236}">
                <a16:creationId xmlns:a16="http://schemas.microsoft.com/office/drawing/2014/main" id="{E0BD73D0-7E0E-438B-31FD-4CAF9F46B72C}"/>
              </a:ext>
            </a:extLst>
          </p:cNvPr>
          <p:cNvSpPr>
            <a:spLocks noGrp="1"/>
          </p:cNvSpPr>
          <p:nvPr>
            <p:ph idx="1"/>
          </p:nvPr>
        </p:nvSpPr>
        <p:spPr/>
        <p:txBody>
          <a:bodyPr>
            <a:normAutofit/>
          </a:bodyPr>
          <a:lstStyle/>
          <a:p>
            <a:pPr marL="171450" lvl="1">
              <a:spcBef>
                <a:spcPts val="750"/>
              </a:spcBef>
            </a:pPr>
            <a:r>
              <a:rPr lang="en-US" sz="2100" dirty="0"/>
              <a:t>Print out one-sheet bios on each of your state’s Members of Congress</a:t>
            </a:r>
          </a:p>
          <a:p>
            <a:pPr lvl="1">
              <a:lnSpc>
                <a:spcPct val="70000"/>
              </a:lnSpc>
              <a:buSzPct val="80000"/>
              <a:buFont typeface="Courier New" panose="02070309020205020404" pitchFamily="49" charset="0"/>
              <a:buChar char="o"/>
            </a:pPr>
            <a:r>
              <a:rPr lang="en-US" dirty="0"/>
              <a:t>Check out their committee assignments, interests and think about how your programs and the Space Grant mission play to those interests.</a:t>
            </a:r>
          </a:p>
          <a:p>
            <a:pPr lvl="1">
              <a:lnSpc>
                <a:spcPct val="70000"/>
              </a:lnSpc>
              <a:buSzPct val="80000"/>
              <a:buFont typeface="Courier New" panose="02070309020205020404" pitchFamily="49" charset="0"/>
              <a:buChar char="o"/>
            </a:pPr>
            <a:r>
              <a:rPr lang="en-US" dirty="0"/>
              <a:t>Bios are available at each legislator’s website.</a:t>
            </a:r>
          </a:p>
          <a:p>
            <a:pPr lvl="1">
              <a:lnSpc>
                <a:spcPct val="70000"/>
              </a:lnSpc>
              <a:buSzPct val="80000"/>
              <a:buFont typeface="Courier New" panose="02070309020205020404" pitchFamily="49" charset="0"/>
              <a:buChar char="o"/>
            </a:pPr>
            <a:r>
              <a:rPr lang="en-US" dirty="0"/>
              <a:t>House Appropriations Committee and its Commerce, Justice Science Subcommittee are key to NASA’s budget and therefore our Space Grant appropriations.</a:t>
            </a:r>
          </a:p>
          <a:p>
            <a:pPr lvl="1">
              <a:lnSpc>
                <a:spcPct val="70000"/>
              </a:lnSpc>
              <a:buSzPct val="80000"/>
              <a:buFont typeface="Courier New" panose="02070309020205020404" pitchFamily="49" charset="0"/>
              <a:buChar char="o"/>
            </a:pPr>
            <a:r>
              <a:rPr lang="en-US" dirty="0"/>
              <a:t>US Senate committee on Science, Commerce and Transportation - Senate Subcommittee on Space and Science has jurisdiction over national and civil space policy; legislation and oversight of science, technology, engineering, and math research, development, and policy; and standards and measurement.</a:t>
            </a:r>
          </a:p>
          <a:p>
            <a:pPr lvl="1">
              <a:lnSpc>
                <a:spcPct val="70000"/>
              </a:lnSpc>
              <a:buSzPct val="80000"/>
              <a:buFont typeface="Courier New" panose="02070309020205020404" pitchFamily="49" charset="0"/>
              <a:buChar char="o"/>
            </a:pPr>
            <a:r>
              <a:rPr lang="en-US" dirty="0" err="1"/>
              <a:t>Leslee</a:t>
            </a:r>
            <a:r>
              <a:rPr lang="en-US" dirty="0"/>
              <a:t> Gilbert, Van </a:t>
            </a:r>
            <a:r>
              <a:rPr lang="en-US" dirty="0" err="1"/>
              <a:t>Scoyoc</a:t>
            </a:r>
            <a:r>
              <a:rPr lang="en-US" dirty="0"/>
              <a:t> Associates, and the Space Grant Alliance coordinate with states with key committee members.</a:t>
            </a:r>
          </a:p>
          <a:p>
            <a:pPr lvl="1">
              <a:lnSpc>
                <a:spcPct val="100000"/>
              </a:lnSpc>
            </a:pPr>
            <a:endParaRPr lang="en-US" dirty="0"/>
          </a:p>
          <a:p>
            <a:pPr lvl="1"/>
            <a:endParaRPr lang="en-US" dirty="0"/>
          </a:p>
          <a:p>
            <a:pPr marL="342900" lvl="1" indent="0">
              <a:buNone/>
            </a:pPr>
            <a:endParaRPr lang="en-US" dirty="0"/>
          </a:p>
          <a:p>
            <a:pPr marL="685800" lvl="2" indent="0">
              <a:buNone/>
            </a:pPr>
            <a:endParaRPr lang="en-US" dirty="0"/>
          </a:p>
          <a:p>
            <a:pPr marL="685800" lvl="2" indent="0">
              <a:buNone/>
            </a:pPr>
            <a:endParaRPr lang="en-US" dirty="0"/>
          </a:p>
          <a:p>
            <a:pPr marL="685800" lvl="2" indent="0">
              <a:buNone/>
            </a:pPr>
            <a:endParaRPr lang="en-US" dirty="0"/>
          </a:p>
        </p:txBody>
      </p:sp>
    </p:spTree>
    <p:extLst>
      <p:ext uri="{BB962C8B-B14F-4D97-AF65-F5344CB8AC3E}">
        <p14:creationId xmlns:p14="http://schemas.microsoft.com/office/powerpoint/2010/main" val="716143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pic>
        <p:nvPicPr>
          <p:cNvPr id="5" name="Content Placeholder 4" descr="Graphical user interface, text, application, Word&#10;&#10;Description automatically generated">
            <a:extLst>
              <a:ext uri="{FF2B5EF4-FFF2-40B4-BE49-F238E27FC236}">
                <a16:creationId xmlns:a16="http://schemas.microsoft.com/office/drawing/2014/main" id="{AACF19F8-FA60-58AD-C34D-7FDA60AB4C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9921"/>
          <a:stretch/>
        </p:blipFill>
        <p:spPr>
          <a:xfrm>
            <a:off x="1219312" y="876665"/>
            <a:ext cx="6559620" cy="5104670"/>
          </a:xfrm>
        </p:spPr>
      </p:pic>
    </p:spTree>
    <p:extLst>
      <p:ext uri="{BB962C8B-B14F-4D97-AF65-F5344CB8AC3E}">
        <p14:creationId xmlns:p14="http://schemas.microsoft.com/office/powerpoint/2010/main" val="2385595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5303-7964-2E13-CA0E-1F45084C9452}"/>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Getting Your Message Together</a:t>
            </a:r>
          </a:p>
        </p:txBody>
      </p:sp>
      <p:sp>
        <p:nvSpPr>
          <p:cNvPr id="3" name="Content Placeholder 2">
            <a:extLst>
              <a:ext uri="{FF2B5EF4-FFF2-40B4-BE49-F238E27FC236}">
                <a16:creationId xmlns:a16="http://schemas.microsoft.com/office/drawing/2014/main" id="{516802D0-C335-9B96-DA59-FC246F4FEA4D}"/>
              </a:ext>
            </a:extLst>
          </p:cNvPr>
          <p:cNvSpPr>
            <a:spLocks noGrp="1"/>
          </p:cNvSpPr>
          <p:nvPr>
            <p:ph idx="1"/>
          </p:nvPr>
        </p:nvSpPr>
        <p:spPr/>
        <p:txBody>
          <a:bodyPr>
            <a:normAutofit/>
          </a:bodyPr>
          <a:lstStyle/>
          <a:p>
            <a:r>
              <a:rPr lang="en-US" dirty="0"/>
              <a:t>National Fact Sheet provided by the Space Grant Alliance:</a:t>
            </a:r>
          </a:p>
          <a:p>
            <a:pPr lvl="1">
              <a:lnSpc>
                <a:spcPct val="70000"/>
              </a:lnSpc>
              <a:buSzPct val="80000"/>
              <a:buFont typeface="Courier New" panose="02070309020205020404" pitchFamily="49" charset="0"/>
              <a:buChar char="o"/>
            </a:pPr>
            <a:r>
              <a:rPr lang="en-US" sz="1950" dirty="0"/>
              <a:t>Provides big Space Grant impact picture.</a:t>
            </a:r>
          </a:p>
          <a:p>
            <a:pPr lvl="1">
              <a:lnSpc>
                <a:spcPct val="70000"/>
              </a:lnSpc>
              <a:buSzPct val="80000"/>
              <a:buFont typeface="Courier New" panose="02070309020205020404" pitchFamily="49" charset="0"/>
              <a:buChar char="o"/>
            </a:pPr>
            <a:r>
              <a:rPr lang="en-US" sz="1950" dirty="0"/>
              <a:t>Has our budget ask – Key action for your visit is to communicate value of our program and our ask for this year.</a:t>
            </a:r>
          </a:p>
          <a:p>
            <a:r>
              <a:rPr lang="en-US" dirty="0"/>
              <a:t>Your State Fact Sheet or Infographic.</a:t>
            </a:r>
          </a:p>
          <a:p>
            <a:r>
              <a:rPr lang="en-US" dirty="0"/>
              <a:t>Impact Data to share on your programs and for that legislative district:</a:t>
            </a:r>
          </a:p>
          <a:p>
            <a:pPr lvl="1">
              <a:lnSpc>
                <a:spcPct val="70000"/>
              </a:lnSpc>
              <a:buSzPct val="80000"/>
              <a:buFont typeface="Courier New" panose="02070309020205020404" pitchFamily="49" charset="0"/>
              <a:buChar char="o"/>
            </a:pPr>
            <a:r>
              <a:rPr lang="en-US" sz="1950" dirty="0"/>
              <a:t>VSGC compiles detailed impact spreadsheet on the students impacted in each district.</a:t>
            </a:r>
          </a:p>
          <a:p>
            <a:pPr lvl="1">
              <a:lnSpc>
                <a:spcPct val="70000"/>
              </a:lnSpc>
              <a:buSzPct val="80000"/>
              <a:buFont typeface="Courier New" panose="02070309020205020404" pitchFamily="49" charset="0"/>
              <a:buChar char="o"/>
            </a:pPr>
            <a:r>
              <a:rPr lang="en-US" sz="1950" dirty="0"/>
              <a:t>Helps to make the case for Space Grant as a federal/state partnership where each state and legislative district is getting a good return on investment.</a:t>
            </a:r>
          </a:p>
          <a:p>
            <a:pPr lvl="1">
              <a:lnSpc>
                <a:spcPct val="70000"/>
              </a:lnSpc>
              <a:buSzPct val="80000"/>
              <a:buFont typeface="Courier New" panose="02070309020205020404" pitchFamily="49" charset="0"/>
              <a:buChar char="o"/>
            </a:pPr>
            <a:r>
              <a:rPr lang="en-US" sz="1950" dirty="0"/>
              <a:t>Do district and statewide data however it best tells your Space Grant’s impact story.</a:t>
            </a:r>
          </a:p>
        </p:txBody>
      </p:sp>
    </p:spTree>
    <p:extLst>
      <p:ext uri="{BB962C8B-B14F-4D97-AF65-F5344CB8AC3E}">
        <p14:creationId xmlns:p14="http://schemas.microsoft.com/office/powerpoint/2010/main" val="3672872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4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4" name="Picture 33" descr="Text&#10;&#10;Description automatically generated with medium confidence">
            <a:extLst>
              <a:ext uri="{FF2B5EF4-FFF2-40B4-BE49-F238E27FC236}">
                <a16:creationId xmlns:a16="http://schemas.microsoft.com/office/drawing/2014/main" id="{6200C331-F550-9810-A28E-C4BF13761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371" y="868004"/>
            <a:ext cx="3926290" cy="5143500"/>
          </a:xfrm>
          <a:prstGeom prst="rect">
            <a:avLst/>
          </a:prstGeom>
          <a:ln>
            <a:noFill/>
          </a:ln>
          <a:effectLst>
            <a:outerShdw blurRad="292100" dist="139700" dir="2700000" algn="tl" rotWithShape="0">
              <a:srgbClr val="333333">
                <a:alpha val="65000"/>
              </a:srgbClr>
            </a:outerShdw>
          </a:effectLst>
        </p:spPr>
      </p:pic>
      <p:grpSp>
        <p:nvGrpSpPr>
          <p:cNvPr id="26" name="Group 11">
            <a:extLst>
              <a:ext uri="{FF2B5EF4-FFF2-40B4-BE49-F238E27FC236}">
                <a16:creationId xmlns:a16="http://schemas.microsoft.com/office/drawing/2014/main" id="{F11DC029-B79B-2B5E-F83A-85DEFC1DA108}"/>
              </a:ext>
            </a:extLst>
          </p:cNvPr>
          <p:cNvGrpSpPr>
            <a:grpSpLocks/>
          </p:cNvGrpSpPr>
          <p:nvPr/>
        </p:nvGrpSpPr>
        <p:grpSpPr bwMode="auto">
          <a:xfrm>
            <a:off x="2390582" y="857250"/>
            <a:ext cx="3965030" cy="5154254"/>
            <a:chOff x="106772486" y="105671774"/>
            <a:chExt cx="6828835" cy="9090577"/>
          </a:xfrm>
        </p:grpSpPr>
        <p:sp>
          <p:nvSpPr>
            <p:cNvPr id="27" name="Rectangle 12">
              <a:extLst>
                <a:ext uri="{FF2B5EF4-FFF2-40B4-BE49-F238E27FC236}">
                  <a16:creationId xmlns:a16="http://schemas.microsoft.com/office/drawing/2014/main" id="{877CFAAC-8ED1-9460-AB6F-4B5EA7B997EE}"/>
                </a:ext>
              </a:extLst>
            </p:cNvPr>
            <p:cNvSpPr>
              <a:spLocks noChangeArrowheads="1"/>
            </p:cNvSpPr>
            <p:nvPr/>
          </p:nvSpPr>
          <p:spPr bwMode="auto">
            <a:xfrm>
              <a:off x="106772486" y="105671774"/>
              <a:ext cx="6825438" cy="9085421"/>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defTabSz="685800"/>
              <a:endParaRPr lang="en-US" sz="1350">
                <a:solidFill>
                  <a:prstClr val="black"/>
                </a:solidFill>
                <a:latin typeface="Calibri" panose="020F0502020204030204"/>
              </a:endParaRPr>
            </a:p>
          </p:txBody>
        </p:sp>
        <p:pic>
          <p:nvPicPr>
            <p:cNvPr id="4109" name="Picture 13">
              <a:extLst>
                <a:ext uri="{FF2B5EF4-FFF2-40B4-BE49-F238E27FC236}">
                  <a16:creationId xmlns:a16="http://schemas.microsoft.com/office/drawing/2014/main" id="{B009AAE3-DD49-9A21-5140-4AF4D9E740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75883" y="105709792"/>
              <a:ext cx="6825438" cy="90525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411070948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4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4" name="Picture 23" descr="Text&#10;&#10;Description automatically generated with medium confidence">
            <a:extLst>
              <a:ext uri="{FF2B5EF4-FFF2-40B4-BE49-F238E27FC236}">
                <a16:creationId xmlns:a16="http://schemas.microsoft.com/office/drawing/2014/main" id="{67AA196D-D963-24CD-ED88-60DD5B467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1667" y="857250"/>
            <a:ext cx="3879893" cy="5143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83538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4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D2B814-2FF7-9290-19D9-7E366369C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882" y="857250"/>
            <a:ext cx="3974523" cy="5143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8278317"/>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4009</TotalTime>
  <Words>1072</Words>
  <Application>Microsoft Office PowerPoint</Application>
  <PresentationFormat>On-screen Show (4:3)</PresentationFormat>
  <Paragraphs>86</Paragraphs>
  <Slides>33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Courier New</vt:lpstr>
      <vt:lpstr>Wingdings</vt:lpstr>
      <vt:lpstr>1_Office Theme</vt:lpstr>
      <vt:lpstr>Interacting with  our Congressional Delegations</vt:lpstr>
      <vt:lpstr>Preparing for Hill Visits</vt:lpstr>
      <vt:lpstr>Appointment Schedule</vt:lpstr>
      <vt:lpstr>Preparing for Hill Visits</vt:lpstr>
      <vt:lpstr>PowerPoint Presentation</vt:lpstr>
      <vt:lpstr>Getting Your Message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Your Message Together</vt:lpstr>
      <vt:lpstr>Sample VSGC Message Outline</vt:lpstr>
      <vt:lpstr>Sample VSGC Message Outline - continued</vt:lpstr>
      <vt:lpstr>Follow Ups</vt:lpstr>
      <vt:lpstr>Additional Notes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H Fava</dc:creator>
  <cp:lastModifiedBy>Coe, Michelle A - (macoe)</cp:lastModifiedBy>
  <cp:revision>72</cp:revision>
  <dcterms:created xsi:type="dcterms:W3CDTF">2020-10-07T15:33:09Z</dcterms:created>
  <dcterms:modified xsi:type="dcterms:W3CDTF">2022-12-15T15:54:45Z</dcterms:modified>
</cp:coreProperties>
</file>