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" y="2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ynn, Christina" userId="44aa1760-9beb-4c7d-8906-e870d90eb887" providerId="ADAL" clId="{7B7B334E-74C8-4024-8F56-882E37D478D6}"/>
    <pc:docChg chg="undo custSel modSld">
      <pc:chgData name="Flynn, Christina" userId="44aa1760-9beb-4c7d-8906-e870d90eb887" providerId="ADAL" clId="{7B7B334E-74C8-4024-8F56-882E37D478D6}" dt="2023-01-18T23:11:22.038" v="273" actId="14100"/>
      <pc:docMkLst>
        <pc:docMk/>
      </pc:docMkLst>
      <pc:sldChg chg="modSp mod">
        <pc:chgData name="Flynn, Christina" userId="44aa1760-9beb-4c7d-8906-e870d90eb887" providerId="ADAL" clId="{7B7B334E-74C8-4024-8F56-882E37D478D6}" dt="2023-01-18T22:57:57.598" v="0" actId="20577"/>
        <pc:sldMkLst>
          <pc:docMk/>
          <pc:sldMk cId="553549253" sldId="256"/>
        </pc:sldMkLst>
        <pc:spChg chg="mod">
          <ac:chgData name="Flynn, Christina" userId="44aa1760-9beb-4c7d-8906-e870d90eb887" providerId="ADAL" clId="{7B7B334E-74C8-4024-8F56-882E37D478D6}" dt="2023-01-18T22:57:57.598" v="0" actId="20577"/>
          <ac:spMkLst>
            <pc:docMk/>
            <pc:sldMk cId="553549253" sldId="256"/>
            <ac:spMk id="2" creationId="{00000000-0000-0000-0000-000000000000}"/>
          </ac:spMkLst>
        </pc:spChg>
      </pc:sldChg>
      <pc:sldChg chg="modSp mod">
        <pc:chgData name="Flynn, Christina" userId="44aa1760-9beb-4c7d-8906-e870d90eb887" providerId="ADAL" clId="{7B7B334E-74C8-4024-8F56-882E37D478D6}" dt="2023-01-18T22:58:38.055" v="19" actId="20577"/>
        <pc:sldMkLst>
          <pc:docMk/>
          <pc:sldMk cId="1644681656" sldId="257"/>
        </pc:sldMkLst>
        <pc:spChg chg="mod">
          <ac:chgData name="Flynn, Christina" userId="44aa1760-9beb-4c7d-8906-e870d90eb887" providerId="ADAL" clId="{7B7B334E-74C8-4024-8F56-882E37D478D6}" dt="2023-01-18T22:58:38.055" v="19" actId="20577"/>
          <ac:spMkLst>
            <pc:docMk/>
            <pc:sldMk cId="1644681656" sldId="257"/>
            <ac:spMk id="3" creationId="{00000000-0000-0000-0000-000000000000}"/>
          </ac:spMkLst>
        </pc:spChg>
      </pc:sldChg>
      <pc:sldChg chg="addSp delSp modSp mod">
        <pc:chgData name="Flynn, Christina" userId="44aa1760-9beb-4c7d-8906-e870d90eb887" providerId="ADAL" clId="{7B7B334E-74C8-4024-8F56-882E37D478D6}" dt="2023-01-18T23:02:35.015" v="27" actId="1076"/>
        <pc:sldMkLst>
          <pc:docMk/>
          <pc:sldMk cId="3051032782" sldId="258"/>
        </pc:sldMkLst>
        <pc:picChg chg="del">
          <ac:chgData name="Flynn, Christina" userId="44aa1760-9beb-4c7d-8906-e870d90eb887" providerId="ADAL" clId="{7B7B334E-74C8-4024-8F56-882E37D478D6}" dt="2023-01-18T23:01:59.219" v="21" actId="478"/>
          <ac:picMkLst>
            <pc:docMk/>
            <pc:sldMk cId="3051032782" sldId="258"/>
            <ac:picMk id="3" creationId="{00000000-0000-0000-0000-000000000000}"/>
          </ac:picMkLst>
        </pc:picChg>
        <pc:picChg chg="add mod">
          <ac:chgData name="Flynn, Christina" userId="44aa1760-9beb-4c7d-8906-e870d90eb887" providerId="ADAL" clId="{7B7B334E-74C8-4024-8F56-882E37D478D6}" dt="2023-01-18T23:02:35.015" v="27" actId="1076"/>
          <ac:picMkLst>
            <pc:docMk/>
            <pc:sldMk cId="3051032782" sldId="258"/>
            <ac:picMk id="4" creationId="{2C7B9461-E775-9302-DEDB-F4DD7BA91BB1}"/>
          </ac:picMkLst>
        </pc:picChg>
      </pc:sldChg>
      <pc:sldChg chg="addSp delSp modSp mod">
        <pc:chgData name="Flynn, Christina" userId="44aa1760-9beb-4c7d-8906-e870d90eb887" providerId="ADAL" clId="{7B7B334E-74C8-4024-8F56-882E37D478D6}" dt="2023-01-18T23:03:40.857" v="31" actId="14100"/>
        <pc:sldMkLst>
          <pc:docMk/>
          <pc:sldMk cId="3980476540" sldId="259"/>
        </pc:sldMkLst>
        <pc:picChg chg="del">
          <ac:chgData name="Flynn, Christina" userId="44aa1760-9beb-4c7d-8906-e870d90eb887" providerId="ADAL" clId="{7B7B334E-74C8-4024-8F56-882E37D478D6}" dt="2023-01-18T23:03:30.903" v="29" actId="478"/>
          <ac:picMkLst>
            <pc:docMk/>
            <pc:sldMk cId="3980476540" sldId="259"/>
            <ac:picMk id="2" creationId="{00000000-0000-0000-0000-000000000000}"/>
          </ac:picMkLst>
        </pc:picChg>
        <pc:picChg chg="add mod">
          <ac:chgData name="Flynn, Christina" userId="44aa1760-9beb-4c7d-8906-e870d90eb887" providerId="ADAL" clId="{7B7B334E-74C8-4024-8F56-882E37D478D6}" dt="2023-01-18T23:03:40.857" v="31" actId="14100"/>
          <ac:picMkLst>
            <pc:docMk/>
            <pc:sldMk cId="3980476540" sldId="259"/>
            <ac:picMk id="4" creationId="{CE80DFE0-0187-ABDB-A901-16A3F4F6C9CF}"/>
          </ac:picMkLst>
        </pc:picChg>
      </pc:sldChg>
      <pc:sldChg chg="addSp modSp mod">
        <pc:chgData name="Flynn, Christina" userId="44aa1760-9beb-4c7d-8906-e870d90eb887" providerId="ADAL" clId="{7B7B334E-74C8-4024-8F56-882E37D478D6}" dt="2023-01-18T23:11:22.038" v="273" actId="14100"/>
        <pc:sldMkLst>
          <pc:docMk/>
          <pc:sldMk cId="3942450959" sldId="262"/>
        </pc:sldMkLst>
        <pc:spChg chg="add mod">
          <ac:chgData name="Flynn, Christina" userId="44aa1760-9beb-4c7d-8906-e870d90eb887" providerId="ADAL" clId="{7B7B334E-74C8-4024-8F56-882E37D478D6}" dt="2023-01-18T23:11:22.038" v="273" actId="14100"/>
          <ac:spMkLst>
            <pc:docMk/>
            <pc:sldMk cId="3942450959" sldId="262"/>
            <ac:spMk id="3" creationId="{A6A406E9-8E85-FD8A-D1C8-34687FD53799}"/>
          </ac:spMkLst>
        </pc:spChg>
        <pc:graphicFrameChg chg="mod">
          <ac:chgData name="Flynn, Christina" userId="44aa1760-9beb-4c7d-8906-e870d90eb887" providerId="ADAL" clId="{7B7B334E-74C8-4024-8F56-882E37D478D6}" dt="2023-01-18T23:11:12.253" v="272" actId="1076"/>
          <ac:graphicFrameMkLst>
            <pc:docMk/>
            <pc:sldMk cId="3942450959" sldId="262"/>
            <ac:graphicFrameMk id="2" creationId="{00000000-0000-0000-0000-000000000000}"/>
          </ac:graphicFrameMkLst>
        </pc:graphicFrameChg>
      </pc:sldChg>
      <pc:sldChg chg="modSp mod">
        <pc:chgData name="Flynn, Christina" userId="44aa1760-9beb-4c7d-8906-e870d90eb887" providerId="ADAL" clId="{7B7B334E-74C8-4024-8F56-882E37D478D6}" dt="2023-01-18T23:05:46.083" v="43" actId="20577"/>
        <pc:sldMkLst>
          <pc:docMk/>
          <pc:sldMk cId="3343243000" sldId="263"/>
        </pc:sldMkLst>
        <pc:spChg chg="mod">
          <ac:chgData name="Flynn, Christina" userId="44aa1760-9beb-4c7d-8906-e870d90eb887" providerId="ADAL" clId="{7B7B334E-74C8-4024-8F56-882E37D478D6}" dt="2023-01-18T23:05:46.083" v="43" actId="20577"/>
          <ac:spMkLst>
            <pc:docMk/>
            <pc:sldMk cId="3343243000" sldId="263"/>
            <ac:spMk id="3" creationId="{00000000-0000-0000-0000-000000000000}"/>
          </ac:spMkLst>
        </pc:spChg>
      </pc:sldChg>
      <pc:sldChg chg="modSp mod">
        <pc:chgData name="Flynn, Christina" userId="44aa1760-9beb-4c7d-8906-e870d90eb887" providerId="ADAL" clId="{7B7B334E-74C8-4024-8F56-882E37D478D6}" dt="2023-01-18T23:06:12.480" v="56" actId="20577"/>
        <pc:sldMkLst>
          <pc:docMk/>
          <pc:sldMk cId="3971128007" sldId="264"/>
        </pc:sldMkLst>
        <pc:spChg chg="mod">
          <ac:chgData name="Flynn, Christina" userId="44aa1760-9beb-4c7d-8906-e870d90eb887" providerId="ADAL" clId="{7B7B334E-74C8-4024-8F56-882E37D478D6}" dt="2023-01-18T23:06:12.480" v="56" actId="20577"/>
          <ac:spMkLst>
            <pc:docMk/>
            <pc:sldMk cId="3971128007" sldId="264"/>
            <ac:spMk id="3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3-01-05T20:58:42.014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0 0,'30'0'47,"0"0"-47,0 0 16,0 0 0,0 0-16,0 0 15,-1 30-15,1-30 16,30 0-16,-30 0 15,30 30-15,-30-30 16,29 0-16,1 0 0,-30 0 31,30 0-31,0 0 16,-31 0-16,31 0 16,-30 0-16,30 0 0,0 0 0,-31 0 31,31 0-31,0 0 15,0 0-15,29 0 16,-29 0-16,30 0 16,-1 30-16,-29-30 15,30 0-15,0 0 16,-31 0-16,1 29 16,0-29-16,0 0 15,29 0-15,-29 0 0,0 0 16,0 0-16,-1 0 15,1 0-15,30 30 16,-60-30-16,29 0 16,-29 0-16,0 0 15,30 0-15,-30 0 16,0 0 0,29 0-1,-29 0 1,0 0-16,0 0 15,0 0-15,0 0 16,0 0-16,0 0 16,29 0-16,-29 0 15,0 0-15,0 0 0,0 0 16,0 0-16,30 0 16,-31 0-16,1 0 15,0 0-15,30 0 16,-30 0-1,0 0-15,0 0 32,-1 0-17,1 0-15,0 0 16,0 0 0,0 0-16,0 0 15,0 0 1,0 0-1,0 0 220,-1 0-220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3-01-05T20:59:03.376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0,'30'0'62,"0"0"-30,0 0-17,0 0 1,0 0-1,0 0 1,0 0-16,0 0 16,-1 0-16,1 0 31,30 0-15,-30 0-16,0 0 15,0 0-15,0 0 16,-1 0-1,1 0 1,0 0 0,0 0-16,0 0 15,0 0-15,0 0 16,0 0 0,0 0-16,-1 0 15,1 0 1,0 0 15,0 0-15,0 0-1,0 0 1,0 0 0,0 0-1,-1 0 1,1 0-16,0 0 15,0 0 1,0 0-16,0 0 16,0 0-16,0 0 15,29 0 1,-59 30-16,30-30 16,0 0-16,0 0 31,0 0-16,0 0 17,0 0-1,0 0 0,-1 0-15,1 0-1,0 0 17,0 0-32,0 0 15,0 0 1,0 0 0,-30 30-1,30-30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3-01-05T20:59:05.665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-1 108 0,'0'-29'78,"29"29"-15,1 0-63,0 0 15,0 0 1,30 0 0,-30 0-1,0 0 1,0 0 0,-1 0-1,1 0 1,0 0-1,0 0 1,0 0-16,0 0 31,-30-30 1,30 30-32,0 0 15,-1 0 1,1 0-16,0 0 15,0 0 1,0 0 0,0 0-1,0 0 1,30 0 15,-31 0-15,31 0-16,0 0 15,-30 0 1,0 0 0,0 0-1,-1 0 1,1 0-16,0 0 16,0 0-1,0 0 1,0 0-1,0 0 1,0-30 15,0 30-15,-1 0-16,1 0 16,30 0-1,-30 0 1,0 0-1,0 0-15,0 0 16,-1 0-16,1 0 16,0 0-16,0 0 31,0 0-15,0 0 15,0 0 0,0 0 0,0 0 1,-1 0-17,1 0 1,0 0 15,0 0 47,0 0-62,0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3-01-05T20:59:22.435"/>
    </inkml:context>
    <inkml:brush xml:id="br0">
      <inkml:brushProperty name="width" value="0.26667" units="cm"/>
      <inkml:brushProperty name="height" value="0.53333" units="cm"/>
      <inkml:brushProperty name="color" value="#92D050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0,'29'0'78,"1"0"-47,0 0-31,0 0 16,0 0-16,30 0 15,-30 0-15,0 0 16,29 0-16,1 0 16,-30 0-16,0 0 15,0 0-15,0 0 16,-1 0-16,1 0 16,30 0 15,-30 0-16,0 0-15,0 0 16,0 0-16,0 0 16,-1 0-16,1 0 15,0 0-15,0 0 16,0 0 0,0 0-16,0 0 15,0 0-15,-1 0 16,31 0-1,-30 0-15,0 0 16,0 0-16,0 0 16,0 0-16,0 0 15,-1 0 1,1 0 0,0 0-16,0 0 15,0 0 1,0 0-1,0 0-15,0 0 32,-1 0-1,1 0-15,0 0-1,0 0 16,0 0-31,0 0 32,0 0-17,0 0 1,0 0 0,-1 0 280,1 0-280,0 0 0,0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3-01-05T20:59:48.037"/>
    </inkml:context>
    <inkml:brush xml:id="br0">
      <inkml:brushProperty name="width" value="0.26667" units="cm"/>
      <inkml:brushProperty name="height" value="0.53333" units="cm"/>
      <inkml:brushProperty name="color" value="#FFC000"/>
      <inkml:brushProperty name="tip" value="rectangle"/>
      <inkml:brushProperty name="rasterOp" value="maskPen"/>
      <inkml:brushProperty name="fitToCurve" value="1"/>
    </inkml:brush>
  </inkml:definitions>
  <inkml:trace contextRef="#ctx0" brushRef="#br0">-1 1 0,'30'0'125,"0"0"-109,-1 0 0,31 0-1,-30 0 1,0 0-16,0 0 15,0 0-15,0 0 16,0 0 0,-1 0-1,1 0-15,0 0 16,0 0-16,0 0 78,0 0-62,0 0-1,0 0-15,-1 0 32,1 0 30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29C-E92E-4D9B-A1B7-2196027BB7E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F213-FCDC-48A9-A5A7-E39E8EA7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7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29C-E92E-4D9B-A1B7-2196027BB7E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F213-FCDC-48A9-A5A7-E39E8EA7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29C-E92E-4D9B-A1B7-2196027BB7E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F213-FCDC-48A9-A5A7-E39E8EA7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29C-E92E-4D9B-A1B7-2196027BB7E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F213-FCDC-48A9-A5A7-E39E8EA7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8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29C-E92E-4D9B-A1B7-2196027BB7E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F213-FCDC-48A9-A5A7-E39E8EA7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4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29C-E92E-4D9B-A1B7-2196027BB7E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F213-FCDC-48A9-A5A7-E39E8EA7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5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29C-E92E-4D9B-A1B7-2196027BB7E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F213-FCDC-48A9-A5A7-E39E8EA7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7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29C-E92E-4D9B-A1B7-2196027BB7E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F213-FCDC-48A9-A5A7-E39E8EA7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4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29C-E92E-4D9B-A1B7-2196027BB7E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F213-FCDC-48A9-A5A7-E39E8EA7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1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29C-E92E-4D9B-A1B7-2196027BB7E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F213-FCDC-48A9-A5A7-E39E8EA7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1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29C-E92E-4D9B-A1B7-2196027BB7E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F213-FCDC-48A9-A5A7-E39E8EA7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7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B29C-E92E-4D9B-A1B7-2196027BB7E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AF213-FCDC-48A9-A5A7-E39E8EA7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8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customXml" Target="../ink/ink5.xml"/><Relationship Id="rId3" Type="http://schemas.openxmlformats.org/officeDocument/2006/relationships/image" Target="../media/image14.emf"/><Relationship Id="rId7" Type="http://schemas.openxmlformats.org/officeDocument/2006/relationships/customXml" Target="../ink/ink2.xml"/><Relationship Id="rId12" Type="http://schemas.openxmlformats.org/officeDocument/2006/relationships/image" Target="../media/image1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11" Type="http://schemas.openxmlformats.org/officeDocument/2006/relationships/customXml" Target="../ink/ink4.xml"/><Relationship Id="rId10" Type="http://schemas.openxmlformats.org/officeDocument/2006/relationships/image" Target="../media/image17.emf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12603"/>
            <a:ext cx="9144000" cy="2387600"/>
          </a:xfrm>
        </p:spPr>
        <p:txBody>
          <a:bodyPr>
            <a:noAutofit/>
          </a:bodyPr>
          <a:lstStyle/>
          <a:p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Compensating Interns, Fellows, and Research Undergraduates affiliated with MT Space Grant</a:t>
            </a:r>
          </a:p>
        </p:txBody>
      </p:sp>
    </p:spTree>
    <p:extLst>
      <p:ext uri="{BB962C8B-B14F-4D97-AF65-F5344CB8AC3E}">
        <p14:creationId xmlns:p14="http://schemas.microsoft.com/office/powerpoint/2010/main" val="55354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2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42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96" y="0"/>
            <a:ext cx="9756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83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339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731670">
            <a:off x="9889213" y="2090172"/>
            <a:ext cx="22116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Payment Authorization is sent to MSU’s Business Office via a secure link for routing and processing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493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938344"/>
              </p:ext>
            </p:extLst>
          </p:nvPr>
        </p:nvGraphicFramePr>
        <p:xfrm>
          <a:off x="422274" y="0"/>
          <a:ext cx="887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621" imgH="5829181" progId="AcroExch.Document.DC">
                  <p:embed/>
                </p:oleObj>
              </mc:Choice>
              <mc:Fallback>
                <p:oleObj name="Acrobat Document" r:id="rId2" imgW="7543621" imgH="5829181" progId="AcroExch.Document.DC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2274" y="0"/>
                        <a:ext cx="887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850332" y="3270367"/>
              <a:ext cx="1356120" cy="61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8572" y="3186487"/>
                <a:ext cx="14400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2829092" y="5658607"/>
              <a:ext cx="624600" cy="22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81212" y="5562487"/>
                <a:ext cx="7203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2819012" y="5737807"/>
              <a:ext cx="709920" cy="39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70772" y="5641687"/>
                <a:ext cx="8060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2819012" y="5949127"/>
              <a:ext cx="688320" cy="7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70772" y="5853007"/>
                <a:ext cx="7844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/>
              <p14:cNvContentPartPr/>
              <p14:nvPr/>
            </p14:nvContentPartPr>
            <p14:xfrm>
              <a:off x="2797412" y="6152887"/>
              <a:ext cx="225360" cy="7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49172" y="6057127"/>
                <a:ext cx="321840" cy="1926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/>
          <p:cNvSpPr txBox="1"/>
          <p:nvPr/>
        </p:nvSpPr>
        <p:spPr>
          <a:xfrm rot="21112559">
            <a:off x="4216343" y="3147256"/>
            <a:ext cx="1495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MSU fellows on payroll</a:t>
            </a:r>
          </a:p>
        </p:txBody>
      </p:sp>
      <p:sp>
        <p:nvSpPr>
          <p:cNvPr id="15" name="TextBox 14"/>
          <p:cNvSpPr txBox="1"/>
          <p:nvPr/>
        </p:nvSpPr>
        <p:spPr>
          <a:xfrm rot="21042519">
            <a:off x="3528392" y="5407715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MSU fellows’ tuition waivers on student accounts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7332" y="5860612"/>
            <a:ext cx="2160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Off campus fellowship stipend payment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22772" y="6044551"/>
            <a:ext cx="1891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Off campus student tuition payment</a:t>
            </a:r>
          </a:p>
        </p:txBody>
      </p:sp>
    </p:spTree>
    <p:extLst>
      <p:ext uri="{BB962C8B-B14F-4D97-AF65-F5344CB8AC3E}">
        <p14:creationId xmlns:p14="http://schemas.microsoft.com/office/powerpoint/2010/main" val="2004420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972374">
            <a:off x="268942" y="1398494"/>
            <a:ext cx="2291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6965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31" y="-1"/>
            <a:ext cx="95760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520" y="612844"/>
            <a:ext cx="19913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most used method to compensate students is with Montana State University’s Ellucian payroll system.</a:t>
            </a:r>
          </a:p>
          <a:p>
            <a:r>
              <a:rPr lang="en-US" sz="2000" b="1" dirty="0"/>
              <a:t>All MSU fellows and most state-wide students are hired through this process.</a:t>
            </a:r>
          </a:p>
          <a:p>
            <a:endParaRPr lang="en-US" sz="2000" b="1" dirty="0"/>
          </a:p>
          <a:p>
            <a:r>
              <a:rPr lang="en-US" sz="2000" b="1" dirty="0"/>
              <a:t>Also requires an I9 and W4 to be processed.</a:t>
            </a:r>
          </a:p>
        </p:txBody>
      </p:sp>
    </p:spTree>
    <p:extLst>
      <p:ext uri="{BB962C8B-B14F-4D97-AF65-F5344CB8AC3E}">
        <p14:creationId xmlns:p14="http://schemas.microsoft.com/office/powerpoint/2010/main" val="164468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7B9461-E775-9302-DEDB-F4DD7BA91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28" y="-4321"/>
            <a:ext cx="9663544" cy="68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3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80DFE0-0187-ABDB-A901-16A3F4F6C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12" y="0"/>
            <a:ext cx="9796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7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05" y="0"/>
            <a:ext cx="9738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32263"/>
              </p:ext>
            </p:extLst>
          </p:nvPr>
        </p:nvGraphicFramePr>
        <p:xfrm>
          <a:off x="193674" y="365124"/>
          <a:ext cx="4766399" cy="616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10" imgH="7543561" progId="AcroExch.Document.DC">
                  <p:embed/>
                </p:oleObj>
              </mc:Choice>
              <mc:Fallback>
                <p:oleObj name="Acrobat Document" r:id="rId2" imgW="5829210" imgH="7543561" progId="AcroExch.Document.DC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3674" y="365124"/>
                        <a:ext cx="4766399" cy="616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250386"/>
              </p:ext>
            </p:extLst>
          </p:nvPr>
        </p:nvGraphicFramePr>
        <p:xfrm>
          <a:off x="7305312" y="365124"/>
          <a:ext cx="4715237" cy="6102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829210" imgH="7543561" progId="AcroExch.Document.DC">
                  <p:embed/>
                </p:oleObj>
              </mc:Choice>
              <mc:Fallback>
                <p:oleObj name="Acrobat Document" r:id="rId4" imgW="5829210" imgH="7543561" progId="AcroExch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05312" y="365124"/>
                        <a:ext cx="4715237" cy="6102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99242" y="365124"/>
            <a:ext cx="18669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All Interns and all off-campus Fellows are processed on a form designed by MSU’s Office of Sponsored Programs.  This form is sent via </a:t>
            </a:r>
            <a:r>
              <a:rPr lang="en-US" sz="2000" b="1" dirty="0" err="1"/>
              <a:t>Docusign</a:t>
            </a:r>
            <a:r>
              <a:rPr lang="en-US" sz="2000" b="1" dirty="0"/>
              <a:t> for the student, director and OSP signature.  Once complete, it is used for each stipend payment transaction with the MSU Business Office.</a:t>
            </a:r>
          </a:p>
        </p:txBody>
      </p:sp>
    </p:spTree>
    <p:extLst>
      <p:ext uri="{BB962C8B-B14F-4D97-AF65-F5344CB8AC3E}">
        <p14:creationId xmlns:p14="http://schemas.microsoft.com/office/powerpoint/2010/main" val="93707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525127"/>
              </p:ext>
            </p:extLst>
          </p:nvPr>
        </p:nvGraphicFramePr>
        <p:xfrm>
          <a:off x="2763692" y="51882"/>
          <a:ext cx="8740775" cy="6754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621" imgH="5829181" progId="AcroExch.Document.DC">
                  <p:embed/>
                </p:oleObj>
              </mc:Choice>
              <mc:Fallback>
                <p:oleObj name="Acrobat Document" r:id="rId2" imgW="7543621" imgH="5829181" progId="AcroExch.Document.DC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63692" y="51882"/>
                        <a:ext cx="8740775" cy="6754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6A406E9-8E85-FD8A-D1C8-34687FD53799}"/>
              </a:ext>
            </a:extLst>
          </p:cNvPr>
          <p:cNvSpPr txBox="1"/>
          <p:nvPr/>
        </p:nvSpPr>
        <p:spPr>
          <a:xfrm>
            <a:off x="159327" y="990600"/>
            <a:ext cx="24591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MSU has a form for departments to use to process tuition and/or fee payments for graduate student fellows on campus.  </a:t>
            </a:r>
          </a:p>
          <a:p>
            <a:r>
              <a:rPr lang="en-US" b="1" dirty="0"/>
              <a:t>Payment is applied directly to the student’s account.</a:t>
            </a:r>
          </a:p>
        </p:txBody>
      </p:sp>
    </p:spTree>
    <p:extLst>
      <p:ext uri="{BB962C8B-B14F-4D97-AF65-F5344CB8AC3E}">
        <p14:creationId xmlns:p14="http://schemas.microsoft.com/office/powerpoint/2010/main" val="3942450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545665"/>
              </p:ext>
            </p:extLst>
          </p:nvPr>
        </p:nvGraphicFramePr>
        <p:xfrm>
          <a:off x="0" y="0"/>
          <a:ext cx="529872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10" imgH="7543561" progId="AcroExch.Document.DC">
                  <p:embed/>
                </p:oleObj>
              </mc:Choice>
              <mc:Fallback>
                <p:oleObj name="Acrobat Document" r:id="rId2" imgW="5829210" imgH="7543561" progId="AcroExch.Document.DC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5298724" cy="6858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76900" y="1009650"/>
            <a:ext cx="61150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Any faculty affiliate that is compensated as a “Fellow” signs a MT Space Grant designed form that is also processed for payment by the Business Office at Montana State University.  This is for faculty/research professionals external to MSU only.  </a:t>
            </a:r>
          </a:p>
          <a:p>
            <a:r>
              <a:rPr lang="en-US" sz="2400" b="1" dirty="0"/>
              <a:t>We started Faculty Fellowships in 2018.  </a:t>
            </a:r>
          </a:p>
        </p:txBody>
      </p:sp>
    </p:spTree>
    <p:extLst>
      <p:ext uri="{BB962C8B-B14F-4D97-AF65-F5344CB8AC3E}">
        <p14:creationId xmlns:p14="http://schemas.microsoft.com/office/powerpoint/2010/main" val="3343243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28" y="0"/>
            <a:ext cx="96212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1" y="1047750"/>
            <a:ext cx="22669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All payments processed from a stipend form are completed using a shadow system that integrates with Banner at MSU.</a:t>
            </a:r>
          </a:p>
        </p:txBody>
      </p:sp>
    </p:spTree>
    <p:extLst>
      <p:ext uri="{BB962C8B-B14F-4D97-AF65-F5344CB8AC3E}">
        <p14:creationId xmlns:p14="http://schemas.microsoft.com/office/powerpoint/2010/main" val="3971128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248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Acrobat Document</vt:lpstr>
      <vt:lpstr>Compensating Interns, Fellows, and Research Undergraduates affiliated with MT Space Grant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Compensating Interns, Fellows and Research Undergraduates affiliated with MT Space Grant</dc:title>
  <dc:creator>Flynn, Christina</dc:creator>
  <cp:lastModifiedBy>Flynn, Christina</cp:lastModifiedBy>
  <cp:revision>7</cp:revision>
  <dcterms:created xsi:type="dcterms:W3CDTF">2023-01-05T20:21:32Z</dcterms:created>
  <dcterms:modified xsi:type="dcterms:W3CDTF">2023-01-18T23:11:53Z</dcterms:modified>
</cp:coreProperties>
</file>