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theme/themeOverride10.xml" ContentType="application/vnd.openxmlformats-officedocument.themeOverride+xml"/>
  <Override PartName="/ppt/notesSlides/notesSlide17.xml" ContentType="application/vnd.openxmlformats-officedocument.presentationml.notesSlide+xml"/>
  <Override PartName="/ppt/theme/themeOverride11.xml" ContentType="application/vnd.openxmlformats-officedocument.themeOverride+xml"/>
  <Override PartName="/ppt/notesSlides/notesSlide18.xml" ContentType="application/vnd.openxmlformats-officedocument.presentationml.notesSlide+xml"/>
  <Override PartName="/ppt/theme/themeOverride12.xml" ContentType="application/vnd.openxmlformats-officedocument.themeOverride+xml"/>
  <Override PartName="/ppt/notesSlides/notesSlide19.xml" ContentType="application/vnd.openxmlformats-officedocument.presentationml.notesSlide+xml"/>
  <Override PartName="/ppt/theme/themeOverride13.xml" ContentType="application/vnd.openxmlformats-officedocument.themeOverride+xml"/>
  <Override PartName="/ppt/notesSlides/notesSlide20.xml" ContentType="application/vnd.openxmlformats-officedocument.presentationml.notesSlide+xml"/>
  <Override PartName="/ppt/theme/themeOverride14.xml" ContentType="application/vnd.openxmlformats-officedocument.themeOverride+xml"/>
  <Override PartName="/ppt/notesSlides/notesSlide21.xml" ContentType="application/vnd.openxmlformats-officedocument.presentationml.notesSlide+xml"/>
  <Override PartName="/ppt/theme/themeOverride15.xml" ContentType="application/vnd.openxmlformats-officedocument.themeOverride+xml"/>
  <Override PartName="/ppt/notesSlides/notesSlide22.xml" ContentType="application/vnd.openxmlformats-officedocument.presentationml.notesSlide+xml"/>
  <Override PartName="/ppt/theme/themeOverride1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7" r:id="rId4"/>
  </p:sldMasterIdLst>
  <p:notesMasterIdLst>
    <p:notesMasterId r:id="rId50"/>
  </p:notesMasterIdLst>
  <p:sldIdLst>
    <p:sldId id="256" r:id="rId5"/>
    <p:sldId id="274" r:id="rId6"/>
    <p:sldId id="275" r:id="rId7"/>
    <p:sldId id="268" r:id="rId8"/>
    <p:sldId id="258" r:id="rId9"/>
    <p:sldId id="267" r:id="rId10"/>
    <p:sldId id="257" r:id="rId11"/>
    <p:sldId id="259" r:id="rId12"/>
    <p:sldId id="265" r:id="rId13"/>
    <p:sldId id="273" r:id="rId14"/>
    <p:sldId id="269" r:id="rId15"/>
    <p:sldId id="270" r:id="rId16"/>
    <p:sldId id="271" r:id="rId17"/>
    <p:sldId id="282" r:id="rId18"/>
    <p:sldId id="279" r:id="rId19"/>
    <p:sldId id="280" r:id="rId20"/>
    <p:sldId id="277" r:id="rId21"/>
    <p:sldId id="278" r:id="rId22"/>
    <p:sldId id="272" r:id="rId23"/>
    <p:sldId id="284" r:id="rId24"/>
    <p:sldId id="283" r:id="rId25"/>
    <p:sldId id="276" r:id="rId26"/>
    <p:sldId id="902" r:id="rId27"/>
    <p:sldId id="904" r:id="rId28"/>
    <p:sldId id="1808" r:id="rId29"/>
    <p:sldId id="894" r:id="rId30"/>
    <p:sldId id="1809" r:id="rId31"/>
    <p:sldId id="934" r:id="rId32"/>
    <p:sldId id="911" r:id="rId33"/>
    <p:sldId id="942" r:id="rId34"/>
    <p:sldId id="1803" r:id="rId35"/>
    <p:sldId id="1807" r:id="rId36"/>
    <p:sldId id="897" r:id="rId37"/>
    <p:sldId id="1804" r:id="rId38"/>
    <p:sldId id="1805" r:id="rId39"/>
    <p:sldId id="1806" r:id="rId40"/>
    <p:sldId id="482" r:id="rId41"/>
    <p:sldId id="899" r:id="rId42"/>
    <p:sldId id="960" r:id="rId43"/>
    <p:sldId id="426" r:id="rId44"/>
    <p:sldId id="497" r:id="rId45"/>
    <p:sldId id="499" r:id="rId46"/>
    <p:sldId id="500" r:id="rId47"/>
    <p:sldId id="501" r:id="rId48"/>
    <p:sldId id="40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3800" autoAdjust="0"/>
  </p:normalViewPr>
  <p:slideViewPr>
    <p:cSldViewPr snapToGrid="0">
      <p:cViewPr varScale="1">
        <p:scale>
          <a:sx n="92" d="100"/>
          <a:sy n="92" d="100"/>
        </p:scale>
        <p:origin x="6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611A6-D5EC-4D62-9ECF-6DA66F2C6F31}"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80124-64D9-496C-88D9-3F58C9491D43}" type="slidenum">
              <a:rPr lang="en-US" smtClean="0"/>
              <a:t>‹#›</a:t>
            </a:fld>
            <a:endParaRPr lang="en-US"/>
          </a:p>
        </p:txBody>
      </p:sp>
    </p:spTree>
    <p:extLst>
      <p:ext uri="{BB962C8B-B14F-4D97-AF65-F5344CB8AC3E}">
        <p14:creationId xmlns:p14="http://schemas.microsoft.com/office/powerpoint/2010/main" val="8124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80124-64D9-496C-88D9-3F58C9491D43}" type="slidenum">
              <a:rPr lang="en-US" smtClean="0"/>
              <a:t>2</a:t>
            </a:fld>
            <a:endParaRPr lang="en-US"/>
          </a:p>
        </p:txBody>
      </p:sp>
    </p:spTree>
    <p:extLst>
      <p:ext uri="{BB962C8B-B14F-4D97-AF65-F5344CB8AC3E}">
        <p14:creationId xmlns:p14="http://schemas.microsoft.com/office/powerpoint/2010/main" val="69433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87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80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446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880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20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50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451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067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345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27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80124-64D9-496C-88D9-3F58C9491D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167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166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2688" y="696913"/>
            <a:ext cx="4648200" cy="3486150"/>
          </a:xfrm>
          <a:solidFill>
            <a:srgbClr val="FFFFFF"/>
          </a:solidFill>
          <a:ln/>
        </p:spPr>
      </p:sp>
      <p:sp>
        <p:nvSpPr>
          <p:cNvPr id="25603"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5768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647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929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FD9DF-B085-4658-B015-DAA7209EF63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8722" name="Rectangle 2"/>
          <p:cNvSpPr>
            <a:spLocks noGrp="1" noRot="1" noChangeAspect="1" noChangeArrowheads="1" noTextEdit="1"/>
          </p:cNvSpPr>
          <p:nvPr>
            <p:ph type="sldImg"/>
          </p:nvPr>
        </p:nvSpPr>
        <p:spPr>
          <a:xfrm>
            <a:off x="1179513" y="696913"/>
            <a:ext cx="4652962" cy="3489325"/>
          </a:xfrm>
          <a:ln/>
        </p:spPr>
      </p:sp>
      <p:sp>
        <p:nvSpPr>
          <p:cNvPr id="158723" name="Rectangle 3"/>
          <p:cNvSpPr>
            <a:spLocks noGrp="1" noChangeArrowheads="1"/>
          </p:cNvSpPr>
          <p:nvPr>
            <p:ph type="body" idx="1"/>
          </p:nvPr>
        </p:nvSpPr>
        <p:spPr>
          <a:xfrm>
            <a:off x="697795" y="4413250"/>
            <a:ext cx="5614811" cy="4186238"/>
          </a:xfrm>
        </p:spPr>
        <p:txBody>
          <a:bodyPr/>
          <a:lstStyle/>
          <a:p>
            <a:pPr marL="0" marR="0">
              <a:spcBef>
                <a:spcPts val="0"/>
              </a:spcBef>
              <a:spcAft>
                <a:spcPts val="0"/>
              </a:spcAft>
            </a:pPr>
            <a:r>
              <a:rPr lang="en-US" sz="1000" b="1" dirty="0">
                <a:latin typeface="Comic Sans MS" pitchFamily="66" charset="0"/>
              </a:rPr>
              <a:t>Steve Goodman</a:t>
            </a:r>
            <a:r>
              <a:rPr lang="en-US" sz="1000" dirty="0">
                <a:latin typeface="Comic Sans MS" pitchFamily="66" charset="0"/>
              </a:rPr>
              <a:t>: </a:t>
            </a:r>
            <a:r>
              <a:rPr lang="en-US" sz="1800" dirty="0">
                <a:solidFill>
                  <a:srgbClr val="000000"/>
                </a:solidFill>
                <a:effectLst/>
                <a:latin typeface="Calibri" panose="020F0502020204030204" pitchFamily="34" charset="0"/>
                <a:ea typeface="Times New Roman" panose="02020603050405020304" pitchFamily="18" charset="0"/>
              </a:rPr>
              <a:t>Interim Dean Leonard C. Nelson College of Engineering and Sciences</a:t>
            </a:r>
            <a:r>
              <a:rPr lang="en-US" sz="1000" dirty="0">
                <a:latin typeface="Comic Sans MS" pitchFamily="66" charset="0"/>
              </a:rPr>
              <a:t>   </a:t>
            </a:r>
            <a:r>
              <a:rPr lang="en-US" sz="1000" b="1" dirty="0">
                <a:latin typeface="Comic Sans MS" pitchFamily="66" charset="0"/>
              </a:rPr>
              <a:t>Lisa Reilly- </a:t>
            </a:r>
            <a:r>
              <a:rPr lang="en-US" sz="1800" dirty="0">
                <a:effectLst/>
                <a:latin typeface="Arial" panose="020B0604020202020204" pitchFamily="34" charset="0"/>
                <a:ea typeface="Calibri" panose="020F0502020204030204" pitchFamily="34" charset="0"/>
              </a:rPr>
              <a:t>Chair, Department of Physical and Computational Sciences </a:t>
            </a:r>
            <a:r>
              <a:rPr lang="en-US" sz="1800" kern="1200" dirty="0">
                <a:latin typeface="Times New Roman" panose="02020603050405020304" pitchFamily="18" charset="0"/>
                <a:cs typeface="Times New Roman" panose="02020603050405020304" pitchFamily="18" charset="0"/>
              </a:rPr>
              <a:t>. </a:t>
            </a:r>
            <a:r>
              <a:rPr lang="en-US" sz="1800" b="1" kern="1200" dirty="0">
                <a:latin typeface="Times New Roman" panose="02020603050405020304" pitchFamily="18" charset="0"/>
                <a:cs typeface="Times New Roman" panose="02020603050405020304" pitchFamily="18" charset="0"/>
              </a:rPr>
              <a:t>Duncan Lorimer-</a:t>
            </a:r>
            <a:r>
              <a:rPr lang="en-US" sz="2800" dirty="0"/>
              <a:t>Associate Dean for External Research Development in ECAS</a:t>
            </a:r>
            <a:endParaRPr lang="en-US" sz="1800" b="1" dirty="0">
              <a:effectLst/>
              <a:latin typeface="Calibri" panose="020F0502020204030204" pitchFamily="34" charset="0"/>
              <a:ea typeface="Calibri" panose="020F0502020204030204" pitchFamily="34" charset="0"/>
            </a:endParaRPr>
          </a:p>
          <a:p>
            <a:pPr lvl="1">
              <a:spcBef>
                <a:spcPct val="0"/>
              </a:spcBef>
            </a:pPr>
            <a:endParaRPr lang="en-US" sz="1000" dirty="0">
              <a:latin typeface="Comic Sans MS" pitchFamily="66" charset="0"/>
            </a:endParaRPr>
          </a:p>
        </p:txBody>
      </p:sp>
    </p:spTree>
    <p:extLst>
      <p:ext uri="{BB962C8B-B14F-4D97-AF65-F5344CB8AC3E}">
        <p14:creationId xmlns:p14="http://schemas.microsoft.com/office/powerpoint/2010/main" val="2756266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FD9DF-B085-4658-B015-DAA7209EF63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8722" name="Rectangle 2"/>
          <p:cNvSpPr>
            <a:spLocks noGrp="1" noRot="1" noChangeAspect="1" noChangeArrowheads="1" noTextEdit="1"/>
          </p:cNvSpPr>
          <p:nvPr>
            <p:ph type="sldImg"/>
          </p:nvPr>
        </p:nvSpPr>
        <p:spPr>
          <a:xfrm>
            <a:off x="1179513" y="696913"/>
            <a:ext cx="4652962" cy="3489325"/>
          </a:xfrm>
          <a:ln/>
        </p:spPr>
      </p:sp>
      <p:sp>
        <p:nvSpPr>
          <p:cNvPr id="158723" name="Rectangle 3"/>
          <p:cNvSpPr>
            <a:spLocks noGrp="1" noChangeArrowheads="1"/>
          </p:cNvSpPr>
          <p:nvPr>
            <p:ph type="body" idx="1"/>
          </p:nvPr>
        </p:nvSpPr>
        <p:spPr>
          <a:xfrm>
            <a:off x="697795" y="4413250"/>
            <a:ext cx="5614811" cy="4186238"/>
          </a:xfrm>
        </p:spPr>
        <p:txBody>
          <a:bodyPr/>
          <a:lstStyle/>
          <a:p>
            <a:pPr marL="0" marR="0">
              <a:spcBef>
                <a:spcPts val="0"/>
              </a:spcBef>
              <a:spcAft>
                <a:spcPts val="0"/>
              </a:spcAft>
            </a:pPr>
            <a:r>
              <a:rPr lang="en-US" sz="1000" b="1" dirty="0">
                <a:latin typeface="Comic Sans MS" pitchFamily="66" charset="0"/>
              </a:rPr>
              <a:t>Steve Goodman</a:t>
            </a:r>
            <a:r>
              <a:rPr lang="en-US" sz="1000" dirty="0">
                <a:latin typeface="Comic Sans MS" pitchFamily="66" charset="0"/>
              </a:rPr>
              <a:t>: </a:t>
            </a:r>
            <a:r>
              <a:rPr lang="en-US" sz="1800" dirty="0">
                <a:solidFill>
                  <a:srgbClr val="000000"/>
                </a:solidFill>
                <a:effectLst/>
                <a:latin typeface="Calibri" panose="020F0502020204030204" pitchFamily="34" charset="0"/>
                <a:ea typeface="Times New Roman" panose="02020603050405020304" pitchFamily="18" charset="0"/>
              </a:rPr>
              <a:t>Interim Dean Leonard C. Nelson College of Engineering and Sciences</a:t>
            </a:r>
            <a:r>
              <a:rPr lang="en-US" sz="1000" dirty="0">
                <a:latin typeface="Comic Sans MS" pitchFamily="66" charset="0"/>
              </a:rPr>
              <a:t>   </a:t>
            </a:r>
            <a:r>
              <a:rPr lang="en-US" sz="1000" b="1" dirty="0">
                <a:latin typeface="Comic Sans MS" pitchFamily="66" charset="0"/>
              </a:rPr>
              <a:t>Lisa Reilly- </a:t>
            </a:r>
            <a:r>
              <a:rPr lang="en-US" sz="1800" dirty="0">
                <a:effectLst/>
                <a:latin typeface="Arial" panose="020B0604020202020204" pitchFamily="34" charset="0"/>
                <a:ea typeface="Calibri" panose="020F0502020204030204" pitchFamily="34" charset="0"/>
              </a:rPr>
              <a:t>Chair, Department of Physical and Computational Sciences </a:t>
            </a:r>
            <a:r>
              <a:rPr lang="en-US" sz="1800" kern="1200" dirty="0">
                <a:latin typeface="Times New Roman" panose="02020603050405020304" pitchFamily="18" charset="0"/>
                <a:cs typeface="Times New Roman" panose="02020603050405020304" pitchFamily="18" charset="0"/>
              </a:rPr>
              <a:t>. </a:t>
            </a:r>
            <a:r>
              <a:rPr lang="en-US" sz="1800" b="1" kern="1200" dirty="0">
                <a:latin typeface="Times New Roman" panose="02020603050405020304" pitchFamily="18" charset="0"/>
                <a:cs typeface="Times New Roman" panose="02020603050405020304" pitchFamily="18" charset="0"/>
              </a:rPr>
              <a:t>Duncan Lorimer-</a:t>
            </a:r>
            <a:r>
              <a:rPr lang="en-US" sz="2800" dirty="0"/>
              <a:t>Associate Dean for External Research Development in ECAS</a:t>
            </a:r>
            <a:endParaRPr lang="en-US" sz="1800" b="1" dirty="0">
              <a:effectLst/>
              <a:latin typeface="Calibri" panose="020F0502020204030204" pitchFamily="34" charset="0"/>
              <a:ea typeface="Calibri" panose="020F0502020204030204" pitchFamily="34" charset="0"/>
            </a:endParaRPr>
          </a:p>
          <a:p>
            <a:pPr lvl="1">
              <a:spcBef>
                <a:spcPct val="0"/>
              </a:spcBef>
            </a:pPr>
            <a:endParaRPr lang="en-US" sz="1000" dirty="0">
              <a:latin typeface="Comic Sans MS" pitchFamily="66" charset="0"/>
            </a:endParaRPr>
          </a:p>
        </p:txBody>
      </p:sp>
    </p:spTree>
    <p:extLst>
      <p:ext uri="{BB962C8B-B14F-4D97-AF65-F5344CB8AC3E}">
        <p14:creationId xmlns:p14="http://schemas.microsoft.com/office/powerpoint/2010/main" val="1681440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FD9DF-B085-4658-B015-DAA7209EF63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8722" name="Rectangle 2"/>
          <p:cNvSpPr>
            <a:spLocks noGrp="1" noRot="1" noChangeAspect="1" noChangeArrowheads="1" noTextEdit="1"/>
          </p:cNvSpPr>
          <p:nvPr>
            <p:ph type="sldImg"/>
          </p:nvPr>
        </p:nvSpPr>
        <p:spPr>
          <a:xfrm>
            <a:off x="1179513" y="696913"/>
            <a:ext cx="4652962" cy="3489325"/>
          </a:xfrm>
          <a:ln/>
        </p:spPr>
      </p:sp>
      <p:sp>
        <p:nvSpPr>
          <p:cNvPr id="158723" name="Rectangle 3"/>
          <p:cNvSpPr>
            <a:spLocks noGrp="1" noChangeArrowheads="1"/>
          </p:cNvSpPr>
          <p:nvPr>
            <p:ph type="body" idx="1"/>
          </p:nvPr>
        </p:nvSpPr>
        <p:spPr>
          <a:xfrm>
            <a:off x="697795" y="4413250"/>
            <a:ext cx="5614811" cy="4186238"/>
          </a:xfrm>
        </p:spPr>
        <p:txBody>
          <a:bodyPr/>
          <a:lstStyle/>
          <a:p>
            <a:pPr marL="0" marR="0">
              <a:spcBef>
                <a:spcPts val="0"/>
              </a:spcBef>
              <a:spcAft>
                <a:spcPts val="0"/>
              </a:spcAft>
            </a:pPr>
            <a:r>
              <a:rPr lang="en-US" sz="1000" b="1" dirty="0">
                <a:latin typeface="Comic Sans MS" pitchFamily="66" charset="0"/>
              </a:rPr>
              <a:t>Steve Goodman</a:t>
            </a:r>
            <a:r>
              <a:rPr lang="en-US" sz="1000" dirty="0">
                <a:latin typeface="Comic Sans MS" pitchFamily="66" charset="0"/>
              </a:rPr>
              <a:t>: </a:t>
            </a:r>
            <a:r>
              <a:rPr lang="en-US" sz="1800" dirty="0">
                <a:solidFill>
                  <a:srgbClr val="000000"/>
                </a:solidFill>
                <a:effectLst/>
                <a:latin typeface="Calibri" panose="020F0502020204030204" pitchFamily="34" charset="0"/>
                <a:ea typeface="Times New Roman" panose="02020603050405020304" pitchFamily="18" charset="0"/>
              </a:rPr>
              <a:t>Interim Dean Leonard C. Nelson College of Engineering and Sciences</a:t>
            </a:r>
            <a:r>
              <a:rPr lang="en-US" sz="1000" dirty="0">
                <a:latin typeface="Comic Sans MS" pitchFamily="66" charset="0"/>
              </a:rPr>
              <a:t>   </a:t>
            </a:r>
            <a:r>
              <a:rPr lang="en-US" sz="1000" b="1" dirty="0">
                <a:latin typeface="Comic Sans MS" pitchFamily="66" charset="0"/>
              </a:rPr>
              <a:t>Lisa Reilly- </a:t>
            </a:r>
            <a:r>
              <a:rPr lang="en-US" sz="1800" dirty="0">
                <a:effectLst/>
                <a:latin typeface="Arial" panose="020B0604020202020204" pitchFamily="34" charset="0"/>
                <a:ea typeface="Calibri" panose="020F0502020204030204" pitchFamily="34" charset="0"/>
              </a:rPr>
              <a:t>Chair, Department of Physical and Computational Sciences </a:t>
            </a:r>
            <a:r>
              <a:rPr lang="en-US" sz="1800" kern="1200" dirty="0">
                <a:latin typeface="Times New Roman" panose="02020603050405020304" pitchFamily="18" charset="0"/>
                <a:cs typeface="Times New Roman" panose="02020603050405020304" pitchFamily="18" charset="0"/>
              </a:rPr>
              <a:t>. </a:t>
            </a:r>
            <a:r>
              <a:rPr lang="en-US" sz="1800" b="1" kern="1200" dirty="0">
                <a:latin typeface="Times New Roman" panose="02020603050405020304" pitchFamily="18" charset="0"/>
                <a:cs typeface="Times New Roman" panose="02020603050405020304" pitchFamily="18" charset="0"/>
              </a:rPr>
              <a:t>Duncan Lorimer-</a:t>
            </a:r>
            <a:r>
              <a:rPr lang="en-US" sz="2800" dirty="0"/>
              <a:t>Associate Dean for External Research Development in ECAS</a:t>
            </a:r>
            <a:endParaRPr lang="en-US" sz="1800" b="1" dirty="0">
              <a:effectLst/>
              <a:latin typeface="Calibri" panose="020F0502020204030204" pitchFamily="34" charset="0"/>
              <a:ea typeface="Calibri" panose="020F0502020204030204" pitchFamily="34" charset="0"/>
            </a:endParaRPr>
          </a:p>
          <a:p>
            <a:pPr lvl="1">
              <a:spcBef>
                <a:spcPct val="0"/>
              </a:spcBef>
            </a:pPr>
            <a:endParaRPr lang="en-US" sz="1000" dirty="0">
              <a:latin typeface="Comic Sans MS" pitchFamily="66" charset="0"/>
            </a:endParaRPr>
          </a:p>
        </p:txBody>
      </p:sp>
    </p:spTree>
    <p:extLst>
      <p:ext uri="{BB962C8B-B14F-4D97-AF65-F5344CB8AC3E}">
        <p14:creationId xmlns:p14="http://schemas.microsoft.com/office/powerpoint/2010/main" val="3278859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9FD9DF-B085-4658-B015-DAA7209EF63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8722" name="Rectangle 2"/>
          <p:cNvSpPr>
            <a:spLocks noGrp="1" noRot="1" noChangeAspect="1" noChangeArrowheads="1" noTextEdit="1"/>
          </p:cNvSpPr>
          <p:nvPr>
            <p:ph type="sldImg"/>
          </p:nvPr>
        </p:nvSpPr>
        <p:spPr>
          <a:xfrm>
            <a:off x="1179513" y="696913"/>
            <a:ext cx="4652962" cy="3489325"/>
          </a:xfrm>
          <a:ln/>
        </p:spPr>
      </p:sp>
      <p:sp>
        <p:nvSpPr>
          <p:cNvPr id="158723" name="Rectangle 3"/>
          <p:cNvSpPr>
            <a:spLocks noGrp="1" noChangeArrowheads="1"/>
          </p:cNvSpPr>
          <p:nvPr>
            <p:ph type="body" idx="1"/>
          </p:nvPr>
        </p:nvSpPr>
        <p:spPr>
          <a:xfrm>
            <a:off x="697795" y="4413250"/>
            <a:ext cx="5614811" cy="4186238"/>
          </a:xfrm>
        </p:spPr>
        <p:txBody>
          <a:bodyPr/>
          <a:lstStyle/>
          <a:p>
            <a:pPr marL="0" marR="0">
              <a:spcBef>
                <a:spcPts val="0"/>
              </a:spcBef>
              <a:spcAft>
                <a:spcPts val="0"/>
              </a:spcAft>
            </a:pPr>
            <a:r>
              <a:rPr lang="en-US" sz="1000" b="1" dirty="0">
                <a:latin typeface="Comic Sans MS" pitchFamily="66" charset="0"/>
              </a:rPr>
              <a:t>Steve Goodman</a:t>
            </a:r>
            <a:r>
              <a:rPr lang="en-US" sz="1000" dirty="0">
                <a:latin typeface="Comic Sans MS" pitchFamily="66" charset="0"/>
              </a:rPr>
              <a:t>: </a:t>
            </a:r>
            <a:r>
              <a:rPr lang="en-US" sz="1800" dirty="0">
                <a:solidFill>
                  <a:srgbClr val="000000"/>
                </a:solidFill>
                <a:effectLst/>
                <a:latin typeface="Calibri" panose="020F0502020204030204" pitchFamily="34" charset="0"/>
                <a:ea typeface="Times New Roman" panose="02020603050405020304" pitchFamily="18" charset="0"/>
              </a:rPr>
              <a:t>Interim Dean Leonard C. Nelson College of Engineering and Sciences</a:t>
            </a:r>
            <a:r>
              <a:rPr lang="en-US" sz="1000" dirty="0">
                <a:latin typeface="Comic Sans MS" pitchFamily="66" charset="0"/>
              </a:rPr>
              <a:t>   </a:t>
            </a:r>
            <a:r>
              <a:rPr lang="en-US" sz="1000" b="1" dirty="0">
                <a:latin typeface="Comic Sans MS" pitchFamily="66" charset="0"/>
              </a:rPr>
              <a:t>Lisa Reilly- </a:t>
            </a:r>
            <a:r>
              <a:rPr lang="en-US" sz="1800" dirty="0">
                <a:effectLst/>
                <a:latin typeface="Arial" panose="020B0604020202020204" pitchFamily="34" charset="0"/>
                <a:ea typeface="Calibri" panose="020F0502020204030204" pitchFamily="34" charset="0"/>
              </a:rPr>
              <a:t>Chair, Department of Physical and Computational Sciences </a:t>
            </a:r>
            <a:r>
              <a:rPr lang="en-US" sz="1800" kern="1200" dirty="0">
                <a:latin typeface="Times New Roman" panose="02020603050405020304" pitchFamily="18" charset="0"/>
                <a:cs typeface="Times New Roman" panose="02020603050405020304" pitchFamily="18" charset="0"/>
              </a:rPr>
              <a:t>. </a:t>
            </a:r>
            <a:r>
              <a:rPr lang="en-US" sz="1800" b="1" kern="1200" dirty="0">
                <a:latin typeface="Times New Roman" panose="02020603050405020304" pitchFamily="18" charset="0"/>
                <a:cs typeface="Times New Roman" panose="02020603050405020304" pitchFamily="18" charset="0"/>
              </a:rPr>
              <a:t>Duncan Lorimer-</a:t>
            </a:r>
            <a:r>
              <a:rPr lang="en-US" sz="2800" dirty="0"/>
              <a:t>Associate Dean for External Research Development in ECAS</a:t>
            </a:r>
            <a:endParaRPr lang="en-US" sz="1800" b="1" dirty="0">
              <a:effectLst/>
              <a:latin typeface="Calibri" panose="020F0502020204030204" pitchFamily="34" charset="0"/>
              <a:ea typeface="Calibri" panose="020F0502020204030204" pitchFamily="34" charset="0"/>
            </a:endParaRPr>
          </a:p>
          <a:p>
            <a:pPr lvl="1">
              <a:spcBef>
                <a:spcPct val="0"/>
              </a:spcBef>
            </a:pPr>
            <a:endParaRPr lang="en-US" sz="1000" dirty="0">
              <a:latin typeface="Comic Sans MS" pitchFamily="66" charset="0"/>
            </a:endParaRPr>
          </a:p>
        </p:txBody>
      </p:sp>
    </p:spTree>
    <p:extLst>
      <p:ext uri="{BB962C8B-B14F-4D97-AF65-F5344CB8AC3E}">
        <p14:creationId xmlns:p14="http://schemas.microsoft.com/office/powerpoint/2010/main" val="4159401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674CE4-FBD8-4481-AEFB-CA53E599A7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482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Mentors are the face of our programs in a lot of instances. They have the most interactions with our interns. May have the biggest impact in terms of a student’s STEM identity. </a:t>
            </a:r>
            <a:endParaRPr lang="en-US" dirty="0"/>
          </a:p>
        </p:txBody>
      </p:sp>
      <p:sp>
        <p:nvSpPr>
          <p:cNvPr id="4" name="Slide Number Placeholder 3"/>
          <p:cNvSpPr>
            <a:spLocks noGrp="1"/>
          </p:cNvSpPr>
          <p:nvPr>
            <p:ph type="sldNum" sz="quarter" idx="5"/>
          </p:nvPr>
        </p:nvSpPr>
        <p:spPr/>
        <p:txBody>
          <a:bodyPr/>
          <a:lstStyle/>
          <a:p>
            <a:fld id="{46580124-64D9-496C-88D9-3F58C9491D43}" type="slidenum">
              <a:rPr lang="en-US" smtClean="0"/>
              <a:t>10</a:t>
            </a:fld>
            <a:endParaRPr lang="en-US"/>
          </a:p>
        </p:txBody>
      </p:sp>
    </p:spTree>
    <p:extLst>
      <p:ext uri="{BB962C8B-B14F-4D97-AF65-F5344CB8AC3E}">
        <p14:creationId xmlns:p14="http://schemas.microsoft.com/office/powerpoint/2010/main" val="50321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47 mins and doesn’t include breaks for creating your own XYZ form. That’s what some of the other resources are good for is creating an actual written document or self-reflection time. I find this as a great overall guide. </a:t>
            </a:r>
          </a:p>
        </p:txBody>
      </p:sp>
      <p:sp>
        <p:nvSpPr>
          <p:cNvPr id="4" name="Slide Number Placeholder 3"/>
          <p:cNvSpPr>
            <a:spLocks noGrp="1"/>
          </p:cNvSpPr>
          <p:nvPr>
            <p:ph type="sldNum" sz="quarter" idx="5"/>
          </p:nvPr>
        </p:nvSpPr>
        <p:spPr/>
        <p:txBody>
          <a:bodyPr/>
          <a:lstStyle/>
          <a:p>
            <a:fld id="{46580124-64D9-496C-88D9-3F58C9491D43}" type="slidenum">
              <a:rPr lang="en-US" smtClean="0"/>
              <a:t>15</a:t>
            </a:fld>
            <a:endParaRPr lang="en-US"/>
          </a:p>
        </p:txBody>
      </p:sp>
    </p:spTree>
    <p:extLst>
      <p:ext uri="{BB962C8B-B14F-4D97-AF65-F5344CB8AC3E}">
        <p14:creationId xmlns:p14="http://schemas.microsoft.com/office/powerpoint/2010/main" val="235902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80124-64D9-496C-88D9-3F58C9491D43}" type="slidenum">
              <a:rPr lang="en-US" smtClean="0"/>
              <a:t>16</a:t>
            </a:fld>
            <a:endParaRPr lang="en-US"/>
          </a:p>
        </p:txBody>
      </p:sp>
    </p:spTree>
    <p:extLst>
      <p:ext uri="{BB962C8B-B14F-4D97-AF65-F5344CB8AC3E}">
        <p14:creationId xmlns:p14="http://schemas.microsoft.com/office/powerpoint/2010/main" val="258060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 templates of different mentor agreements, but also questions / examples that are extremely helpful in figuring out what you want in your mentor agreement as well. </a:t>
            </a:r>
          </a:p>
        </p:txBody>
      </p:sp>
      <p:sp>
        <p:nvSpPr>
          <p:cNvPr id="4" name="Slide Number Placeholder 3"/>
          <p:cNvSpPr>
            <a:spLocks noGrp="1"/>
          </p:cNvSpPr>
          <p:nvPr>
            <p:ph type="sldNum" sz="quarter" idx="5"/>
          </p:nvPr>
        </p:nvSpPr>
        <p:spPr/>
        <p:txBody>
          <a:bodyPr/>
          <a:lstStyle/>
          <a:p>
            <a:fld id="{46580124-64D9-496C-88D9-3F58C9491D43}" type="slidenum">
              <a:rPr lang="en-US" smtClean="0"/>
              <a:t>17</a:t>
            </a:fld>
            <a:endParaRPr lang="en-US"/>
          </a:p>
        </p:txBody>
      </p:sp>
    </p:spTree>
    <p:extLst>
      <p:ext uri="{BB962C8B-B14F-4D97-AF65-F5344CB8AC3E}">
        <p14:creationId xmlns:p14="http://schemas.microsoft.com/office/powerpoint/2010/main" val="337279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97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E1271-5C78-42E2-9D13-FA7175136C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43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12186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484D-1300-6B23-85F2-E1E5DC9359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0EC092-478E-5C02-A084-F29EFD4164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8DF9E7-44D5-294A-27E3-588D1906D9B7}"/>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5" name="Footer Placeholder 4">
            <a:extLst>
              <a:ext uri="{FF2B5EF4-FFF2-40B4-BE49-F238E27FC236}">
                <a16:creationId xmlns:a16="http://schemas.microsoft.com/office/drawing/2014/main" id="{813D6DD1-E440-215E-E246-7DF6EDD9B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29A2B-E82A-7A1A-5E3F-607466EB3369}"/>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207724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8203-CB34-A1F7-4E27-96D6F4B2D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0E38AA-212A-023D-FCF1-D996B046B8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6B3D2-2FB0-9A8E-BFBB-B3B71501C4A5}"/>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5" name="Footer Placeholder 4">
            <a:extLst>
              <a:ext uri="{FF2B5EF4-FFF2-40B4-BE49-F238E27FC236}">
                <a16:creationId xmlns:a16="http://schemas.microsoft.com/office/drawing/2014/main" id="{277CC0CF-44B7-C520-88AC-11F0674D7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AD7BC-F9BF-795C-C86D-20F539D9E826}"/>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61815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2A18A-7A1D-E89F-9E71-2C5BD56096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13AF10-47AE-5925-5C99-B16AF8473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82156-B269-0059-7B9C-35D064E4688D}"/>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5" name="Footer Placeholder 4">
            <a:extLst>
              <a:ext uri="{FF2B5EF4-FFF2-40B4-BE49-F238E27FC236}">
                <a16:creationId xmlns:a16="http://schemas.microsoft.com/office/drawing/2014/main" id="{7A331E1C-9ECD-260D-5946-EC84BDAD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3E3A1-C4E3-7BAD-FF25-A1215E7E8F4B}"/>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389066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388849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3026881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303627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352484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1841222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1847903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2931246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276709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4FA50-477A-C8EE-59B6-9BBF76069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045C4-3203-17F7-88F1-15CFABC32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01B44-32BD-C3A4-57DD-B7BA2C557701}"/>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5" name="Footer Placeholder 4">
            <a:extLst>
              <a:ext uri="{FF2B5EF4-FFF2-40B4-BE49-F238E27FC236}">
                <a16:creationId xmlns:a16="http://schemas.microsoft.com/office/drawing/2014/main" id="{2DE4CE50-9853-58D3-802C-A5626E2D9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06EF9-2710-4313-BED5-958550345AEF}"/>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1173978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1065476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393248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A6C1CA-38C3-4F64-ACFD-5131AA520033}" type="datetimeFigureOut">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4B18986-9CDA-45BE-B5D3-7DA8279AA834}" type="slidenum">
              <a:rPr lang="en-US" smtClean="0"/>
              <a:t>‹#›</a:t>
            </a:fld>
            <a:endParaRPr lang="en-US" dirty="0"/>
          </a:p>
        </p:txBody>
      </p:sp>
    </p:spTree>
    <p:extLst>
      <p:ext uri="{BB962C8B-B14F-4D97-AF65-F5344CB8AC3E}">
        <p14:creationId xmlns:p14="http://schemas.microsoft.com/office/powerpoint/2010/main" val="3735186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FCC86B9-694E-42BE-9FF2-055B11DBA8C7}" type="slidenum">
              <a:rPr lang="en-US"/>
              <a:pPr>
                <a:defRPr/>
              </a:pPr>
              <a:t>‹#›</a:t>
            </a:fld>
            <a:endParaRPr lang="en-US" dirty="0"/>
          </a:p>
        </p:txBody>
      </p:sp>
    </p:spTree>
    <p:extLst>
      <p:ext uri="{BB962C8B-B14F-4D97-AF65-F5344CB8AC3E}">
        <p14:creationId xmlns:p14="http://schemas.microsoft.com/office/powerpoint/2010/main" val="1627651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60D93A9-42A2-435C-85D5-2582BAC16B2D}" type="slidenum">
              <a:rPr lang="en-US"/>
              <a:pPr>
                <a:defRPr/>
              </a:pPr>
              <a:t>‹#›</a:t>
            </a:fld>
            <a:endParaRPr lang="en-US" dirty="0"/>
          </a:p>
        </p:txBody>
      </p:sp>
    </p:spTree>
    <p:extLst>
      <p:ext uri="{BB962C8B-B14F-4D97-AF65-F5344CB8AC3E}">
        <p14:creationId xmlns:p14="http://schemas.microsoft.com/office/powerpoint/2010/main" val="2585636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D726AF-81FA-4170-A6B7-3CE2B4B9FC0B}" type="slidenum">
              <a:rPr lang="en-US"/>
              <a:pPr>
                <a:defRPr/>
              </a:pPr>
              <a:t>‹#›</a:t>
            </a:fld>
            <a:endParaRPr lang="en-US" dirty="0"/>
          </a:p>
        </p:txBody>
      </p:sp>
    </p:spTree>
    <p:extLst>
      <p:ext uri="{BB962C8B-B14F-4D97-AF65-F5344CB8AC3E}">
        <p14:creationId xmlns:p14="http://schemas.microsoft.com/office/powerpoint/2010/main" val="1473342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DE651-DAB7-4D63-9088-32381B277E1A}" type="slidenum">
              <a:rPr lang="en-US"/>
              <a:pPr>
                <a:defRPr/>
              </a:pPr>
              <a:t>‹#›</a:t>
            </a:fld>
            <a:endParaRPr lang="en-US" dirty="0"/>
          </a:p>
        </p:txBody>
      </p:sp>
    </p:spTree>
    <p:extLst>
      <p:ext uri="{BB962C8B-B14F-4D97-AF65-F5344CB8AC3E}">
        <p14:creationId xmlns:p14="http://schemas.microsoft.com/office/powerpoint/2010/main" val="1156461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82199CB-2788-4B35-B5B2-776A8785AA6A}" type="slidenum">
              <a:rPr lang="en-US"/>
              <a:pPr>
                <a:defRPr/>
              </a:pPr>
              <a:t>‹#›</a:t>
            </a:fld>
            <a:endParaRPr lang="en-US" dirty="0"/>
          </a:p>
        </p:txBody>
      </p:sp>
    </p:spTree>
    <p:extLst>
      <p:ext uri="{BB962C8B-B14F-4D97-AF65-F5344CB8AC3E}">
        <p14:creationId xmlns:p14="http://schemas.microsoft.com/office/powerpoint/2010/main" val="636858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CA4018C-69F0-423E-A441-1ADF59DDB2DD}" type="slidenum">
              <a:rPr lang="en-US"/>
              <a:pPr>
                <a:defRPr/>
              </a:pPr>
              <a:t>‹#›</a:t>
            </a:fld>
            <a:endParaRPr lang="en-US" dirty="0"/>
          </a:p>
        </p:txBody>
      </p:sp>
    </p:spTree>
    <p:extLst>
      <p:ext uri="{BB962C8B-B14F-4D97-AF65-F5344CB8AC3E}">
        <p14:creationId xmlns:p14="http://schemas.microsoft.com/office/powerpoint/2010/main" val="1058832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7DF269-CDD5-4E33-95FF-A1D07B11A9A5}" type="slidenum">
              <a:rPr lang="en-US"/>
              <a:pPr>
                <a:defRPr/>
              </a:pPr>
              <a:t>‹#›</a:t>
            </a:fld>
            <a:endParaRPr lang="en-US" dirty="0"/>
          </a:p>
        </p:txBody>
      </p:sp>
    </p:spTree>
    <p:extLst>
      <p:ext uri="{BB962C8B-B14F-4D97-AF65-F5344CB8AC3E}">
        <p14:creationId xmlns:p14="http://schemas.microsoft.com/office/powerpoint/2010/main" val="248324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D4B6-2E7D-4E48-272C-D5F4D4BC3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F35F0A-7C6A-5960-D939-0D8248EFF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924D5-9785-293A-56F5-FE483085F983}"/>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5" name="Footer Placeholder 4">
            <a:extLst>
              <a:ext uri="{FF2B5EF4-FFF2-40B4-BE49-F238E27FC236}">
                <a16:creationId xmlns:a16="http://schemas.microsoft.com/office/drawing/2014/main" id="{4A970350-436E-7B55-E53E-C8D813121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25085-2934-30DF-3582-E0B90E0DC7F2}"/>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640485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99CEAE-3CDD-4CD5-A471-034593708522}" type="slidenum">
              <a:rPr lang="en-US"/>
              <a:pPr>
                <a:defRPr/>
              </a:pPr>
              <a:t>‹#›</a:t>
            </a:fld>
            <a:endParaRPr lang="en-US" dirty="0"/>
          </a:p>
        </p:txBody>
      </p:sp>
    </p:spTree>
    <p:extLst>
      <p:ext uri="{BB962C8B-B14F-4D97-AF65-F5344CB8AC3E}">
        <p14:creationId xmlns:p14="http://schemas.microsoft.com/office/powerpoint/2010/main" val="1993411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1512B6-043E-419A-90BA-67EFE2180A24}" type="slidenum">
              <a:rPr lang="en-US"/>
              <a:pPr>
                <a:defRPr/>
              </a:pPr>
              <a:t>‹#›</a:t>
            </a:fld>
            <a:endParaRPr lang="en-US" dirty="0"/>
          </a:p>
        </p:txBody>
      </p:sp>
    </p:spTree>
    <p:extLst>
      <p:ext uri="{BB962C8B-B14F-4D97-AF65-F5344CB8AC3E}">
        <p14:creationId xmlns:p14="http://schemas.microsoft.com/office/powerpoint/2010/main" val="2996872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0A8DA5-8A81-4358-A913-A6952787FAD7}" type="slidenum">
              <a:rPr lang="en-US"/>
              <a:pPr>
                <a:defRPr/>
              </a:pPr>
              <a:t>‹#›</a:t>
            </a:fld>
            <a:endParaRPr lang="en-US" dirty="0"/>
          </a:p>
        </p:txBody>
      </p:sp>
    </p:spTree>
    <p:extLst>
      <p:ext uri="{BB962C8B-B14F-4D97-AF65-F5344CB8AC3E}">
        <p14:creationId xmlns:p14="http://schemas.microsoft.com/office/powerpoint/2010/main" val="517938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1ABA46-0D53-4B96-B848-89129393D735}" type="slidenum">
              <a:rPr lang="en-US"/>
              <a:pPr>
                <a:defRPr/>
              </a:pPr>
              <a:t>‹#›</a:t>
            </a:fld>
            <a:endParaRPr lang="en-US" dirty="0"/>
          </a:p>
        </p:txBody>
      </p:sp>
    </p:spTree>
    <p:extLst>
      <p:ext uri="{BB962C8B-B14F-4D97-AF65-F5344CB8AC3E}">
        <p14:creationId xmlns:p14="http://schemas.microsoft.com/office/powerpoint/2010/main" val="950154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90651" y="1700213"/>
            <a:ext cx="10191749" cy="649287"/>
          </a:xfrm>
        </p:spPr>
        <p:txBody>
          <a:bodyPr/>
          <a:lstStyle/>
          <a:p>
            <a:r>
              <a:rPr lang="en-US"/>
              <a:t>Click to edit Master title style</a:t>
            </a:r>
          </a:p>
        </p:txBody>
      </p:sp>
      <p:sp>
        <p:nvSpPr>
          <p:cNvPr id="3" name="Text Placeholder 2"/>
          <p:cNvSpPr>
            <a:spLocks noGrp="1"/>
          </p:cNvSpPr>
          <p:nvPr>
            <p:ph type="body" sz="half" idx="1"/>
          </p:nvPr>
        </p:nvSpPr>
        <p:spPr>
          <a:xfrm>
            <a:off x="1390651" y="2349500"/>
            <a:ext cx="4993216"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587067" y="2349500"/>
            <a:ext cx="4995333" cy="4248150"/>
          </a:xfrm>
        </p:spPr>
        <p:txBody>
          <a:bodyPr/>
          <a:lstStyle/>
          <a:p>
            <a:endParaRPr lang="en-US" dirty="0"/>
          </a:p>
        </p:txBody>
      </p:sp>
      <p:sp>
        <p:nvSpPr>
          <p:cNvPr id="5" name="Slide Number Placeholder 4"/>
          <p:cNvSpPr>
            <a:spLocks noGrp="1"/>
          </p:cNvSpPr>
          <p:nvPr>
            <p:ph type="sldNum" sz="quarter" idx="10"/>
          </p:nvPr>
        </p:nvSpPr>
        <p:spPr>
          <a:xfrm>
            <a:off x="9245600" y="6477000"/>
            <a:ext cx="2844800" cy="476250"/>
          </a:xfrm>
        </p:spPr>
        <p:txBody>
          <a:bodyPr/>
          <a:lstStyle>
            <a:lvl1pPr>
              <a:defRPr/>
            </a:lvl1pPr>
          </a:lstStyle>
          <a:p>
            <a:fld id="{643A011E-7128-4349-B8E4-5FF1FA1756EE}" type="slidenum">
              <a:rPr lang="en-US"/>
              <a:pPr/>
              <a:t>‹#›</a:t>
            </a:fld>
            <a:endParaRPr lang="en-US" dirty="0"/>
          </a:p>
        </p:txBody>
      </p:sp>
    </p:spTree>
    <p:extLst>
      <p:ext uri="{BB962C8B-B14F-4D97-AF65-F5344CB8AC3E}">
        <p14:creationId xmlns:p14="http://schemas.microsoft.com/office/powerpoint/2010/main" val="282135843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695" y="2130526"/>
            <a:ext cx="10364611" cy="1469371"/>
          </a:xfrm>
        </p:spPr>
        <p:txBody>
          <a:bodyPr/>
          <a:lstStyle/>
          <a:p>
            <a:r>
              <a:rPr lang="en-US"/>
              <a:t>Click to edit Master title style</a:t>
            </a:r>
          </a:p>
        </p:txBody>
      </p:sp>
      <p:sp>
        <p:nvSpPr>
          <p:cNvPr id="3" name="Subtitle 2"/>
          <p:cNvSpPr>
            <a:spLocks noGrp="1"/>
          </p:cNvSpPr>
          <p:nvPr>
            <p:ph type="subTitle" idx="1"/>
          </p:nvPr>
        </p:nvSpPr>
        <p:spPr>
          <a:xfrm>
            <a:off x="1829162" y="3885641"/>
            <a:ext cx="8533695" cy="1753721"/>
          </a:xfrm>
        </p:spPr>
        <p:txBody>
          <a:bodyPr/>
          <a:lstStyle>
            <a:lvl1pPr marL="0" indent="0" algn="ctr">
              <a:buNone/>
              <a:defRPr/>
            </a:lvl1pPr>
            <a:lvl2pPr marL="390049" indent="0" algn="ctr">
              <a:buNone/>
              <a:defRPr/>
            </a:lvl2pPr>
            <a:lvl3pPr marL="780097" indent="0" algn="ctr">
              <a:buNone/>
              <a:defRPr/>
            </a:lvl3pPr>
            <a:lvl4pPr marL="1170144" indent="0" algn="ctr">
              <a:buNone/>
              <a:defRPr/>
            </a:lvl4pPr>
            <a:lvl5pPr marL="1560194" indent="0" algn="ctr">
              <a:buNone/>
              <a:defRPr/>
            </a:lvl5pPr>
            <a:lvl6pPr marL="1950244" indent="0" algn="ctr">
              <a:buNone/>
              <a:defRPr/>
            </a:lvl6pPr>
            <a:lvl7pPr marL="2340290" indent="0" algn="ctr">
              <a:buNone/>
              <a:defRPr/>
            </a:lvl7pPr>
            <a:lvl8pPr marL="2730337" indent="0" algn="ctr">
              <a:buNone/>
              <a:defRPr/>
            </a:lvl8pPr>
            <a:lvl9pPr marL="3120386" indent="0" algn="ctr">
              <a:buNone/>
              <a:defRPr/>
            </a:lvl9pPr>
          </a:lstStyle>
          <a:p>
            <a:r>
              <a:rPr lang="en-US"/>
              <a:t>Click to edit Master subtitle style</a:t>
            </a:r>
          </a:p>
        </p:txBody>
      </p:sp>
    </p:spTree>
    <p:extLst>
      <p:ext uri="{BB962C8B-B14F-4D97-AF65-F5344CB8AC3E}">
        <p14:creationId xmlns:p14="http://schemas.microsoft.com/office/powerpoint/2010/main" val="130690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53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713"/>
            <a:ext cx="10362848" cy="1362916"/>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963085" y="2906526"/>
            <a:ext cx="10362848" cy="1500187"/>
          </a:xfrm>
        </p:spPr>
        <p:txBody>
          <a:bodyPr anchor="b"/>
          <a:lstStyle>
            <a:lvl1pPr marL="0" indent="0">
              <a:buNone/>
              <a:defRPr sz="1700"/>
            </a:lvl1pPr>
            <a:lvl2pPr marL="390049" indent="0">
              <a:buNone/>
              <a:defRPr sz="1500"/>
            </a:lvl2pPr>
            <a:lvl3pPr marL="780097" indent="0">
              <a:buNone/>
              <a:defRPr sz="1400"/>
            </a:lvl3pPr>
            <a:lvl4pPr marL="1170144" indent="0">
              <a:buNone/>
              <a:defRPr sz="1200"/>
            </a:lvl4pPr>
            <a:lvl5pPr marL="1560194" indent="0">
              <a:buNone/>
              <a:defRPr sz="1200"/>
            </a:lvl5pPr>
            <a:lvl6pPr marL="1950244" indent="0">
              <a:buNone/>
              <a:defRPr sz="1200"/>
            </a:lvl6pPr>
            <a:lvl7pPr marL="2340290" indent="0">
              <a:buNone/>
              <a:defRPr sz="1200"/>
            </a:lvl7pPr>
            <a:lvl8pPr marL="2730337" indent="0">
              <a:buNone/>
              <a:defRPr sz="1200"/>
            </a:lvl8pPr>
            <a:lvl9pPr marL="3120386" indent="0">
              <a:buNone/>
              <a:defRPr sz="1200"/>
            </a:lvl9pPr>
          </a:lstStyle>
          <a:p>
            <a:pPr lvl="0"/>
            <a:r>
              <a:rPr lang="en-US" dirty="0"/>
              <a:t>Click to edit Master text styles</a:t>
            </a:r>
          </a:p>
        </p:txBody>
      </p:sp>
    </p:spTree>
    <p:extLst>
      <p:ext uri="{BB962C8B-B14F-4D97-AF65-F5344CB8AC3E}">
        <p14:creationId xmlns:p14="http://schemas.microsoft.com/office/powerpoint/2010/main" val="1346577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861" y="1676683"/>
            <a:ext cx="5411611" cy="450896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805" y="1676683"/>
            <a:ext cx="5411611" cy="450896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4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306" y="274544"/>
            <a:ext cx="1097138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306" y="1535206"/>
            <a:ext cx="5386917" cy="640136"/>
          </a:xfrm>
        </p:spPr>
        <p:txBody>
          <a:bodyPr anchor="b"/>
          <a:lstStyle>
            <a:lvl1pPr marL="0" indent="0">
              <a:buNone/>
              <a:defRPr sz="2000" b="1"/>
            </a:lvl1pPr>
            <a:lvl2pPr marL="390049" indent="0">
              <a:buNone/>
              <a:defRPr sz="1700" b="1"/>
            </a:lvl2pPr>
            <a:lvl3pPr marL="780097" indent="0">
              <a:buNone/>
              <a:defRPr sz="1500" b="1"/>
            </a:lvl3pPr>
            <a:lvl4pPr marL="1170144" indent="0">
              <a:buNone/>
              <a:defRPr sz="1400" b="1"/>
            </a:lvl4pPr>
            <a:lvl5pPr marL="1560194" indent="0">
              <a:buNone/>
              <a:defRPr sz="1400" b="1"/>
            </a:lvl5pPr>
            <a:lvl6pPr marL="1950244" indent="0">
              <a:buNone/>
              <a:defRPr sz="1400" b="1"/>
            </a:lvl6pPr>
            <a:lvl7pPr marL="2340290" indent="0">
              <a:buNone/>
              <a:defRPr sz="1400" b="1"/>
            </a:lvl7pPr>
            <a:lvl8pPr marL="2730337" indent="0">
              <a:buNone/>
              <a:defRPr sz="1400" b="1"/>
            </a:lvl8pPr>
            <a:lvl9pPr marL="3120386" indent="0">
              <a:buNone/>
              <a:defRPr sz="1400" b="1"/>
            </a:lvl9pPr>
          </a:lstStyle>
          <a:p>
            <a:pPr lvl="0"/>
            <a:r>
              <a:rPr lang="en-US"/>
              <a:t>Click to edit Master text styles</a:t>
            </a:r>
          </a:p>
        </p:txBody>
      </p:sp>
      <p:sp>
        <p:nvSpPr>
          <p:cNvPr id="4" name="Content Placeholder 3"/>
          <p:cNvSpPr>
            <a:spLocks noGrp="1"/>
          </p:cNvSpPr>
          <p:nvPr>
            <p:ph sz="half" idx="2"/>
          </p:nvPr>
        </p:nvSpPr>
        <p:spPr>
          <a:xfrm>
            <a:off x="610306" y="2175344"/>
            <a:ext cx="5386917" cy="3951474"/>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015" y="1535206"/>
            <a:ext cx="5388680" cy="640136"/>
          </a:xfrm>
        </p:spPr>
        <p:txBody>
          <a:bodyPr anchor="b"/>
          <a:lstStyle>
            <a:lvl1pPr marL="0" indent="0">
              <a:buNone/>
              <a:defRPr sz="2000" b="1"/>
            </a:lvl1pPr>
            <a:lvl2pPr marL="390049" indent="0">
              <a:buNone/>
              <a:defRPr sz="1700" b="1"/>
            </a:lvl2pPr>
            <a:lvl3pPr marL="780097" indent="0">
              <a:buNone/>
              <a:defRPr sz="1500" b="1"/>
            </a:lvl3pPr>
            <a:lvl4pPr marL="1170144" indent="0">
              <a:buNone/>
              <a:defRPr sz="1400" b="1"/>
            </a:lvl4pPr>
            <a:lvl5pPr marL="1560194" indent="0">
              <a:buNone/>
              <a:defRPr sz="1400" b="1"/>
            </a:lvl5pPr>
            <a:lvl6pPr marL="1950244" indent="0">
              <a:buNone/>
              <a:defRPr sz="1400" b="1"/>
            </a:lvl6pPr>
            <a:lvl7pPr marL="2340290" indent="0">
              <a:buNone/>
              <a:defRPr sz="1400" b="1"/>
            </a:lvl7pPr>
            <a:lvl8pPr marL="2730337" indent="0">
              <a:buNone/>
              <a:defRPr sz="1400" b="1"/>
            </a:lvl8pPr>
            <a:lvl9pPr marL="312038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93015" y="2175344"/>
            <a:ext cx="5388680" cy="3951474"/>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90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ED54C-487C-6914-3E99-EDAA762BED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D6787-CD38-19C1-D01A-4C782B36F3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B2A867-31DC-F501-EB25-A4D5836291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916161-1EF1-D86D-8EE3-F43A4CE4C37A}"/>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6" name="Footer Placeholder 5">
            <a:extLst>
              <a:ext uri="{FF2B5EF4-FFF2-40B4-BE49-F238E27FC236}">
                <a16:creationId xmlns:a16="http://schemas.microsoft.com/office/drawing/2014/main" id="{8A64D13D-82E5-882C-81B3-86AF8E7BE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FBD23-AF22-8305-9ECE-2ED164AD697B}"/>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795918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1949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815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306" y="273144"/>
            <a:ext cx="4011084" cy="1162610"/>
          </a:xfrm>
        </p:spPr>
        <p:txBody>
          <a:bodyPr/>
          <a:lstStyle>
            <a:lvl1pPr algn="l">
              <a:defRPr sz="1700" b="1"/>
            </a:lvl1pPr>
          </a:lstStyle>
          <a:p>
            <a:r>
              <a:rPr lang="en-US"/>
              <a:t>Click to edit Master title style</a:t>
            </a:r>
          </a:p>
        </p:txBody>
      </p:sp>
      <p:sp>
        <p:nvSpPr>
          <p:cNvPr id="3" name="Content Placeholder 2"/>
          <p:cNvSpPr>
            <a:spLocks noGrp="1"/>
          </p:cNvSpPr>
          <p:nvPr>
            <p:ph idx="1"/>
          </p:nvPr>
        </p:nvSpPr>
        <p:spPr>
          <a:xfrm>
            <a:off x="4766028" y="273144"/>
            <a:ext cx="6815667" cy="5853672"/>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306" y="1435755"/>
            <a:ext cx="4011084" cy="4691062"/>
          </a:xfrm>
        </p:spPr>
        <p:txBody>
          <a:bodyPr/>
          <a:lstStyle>
            <a:lvl1pPr marL="0" indent="0">
              <a:buNone/>
              <a:defRPr sz="1200"/>
            </a:lvl1pPr>
            <a:lvl2pPr marL="390049" indent="0">
              <a:buNone/>
              <a:defRPr sz="1000"/>
            </a:lvl2pPr>
            <a:lvl3pPr marL="780097" indent="0">
              <a:buNone/>
              <a:defRPr sz="900"/>
            </a:lvl3pPr>
            <a:lvl4pPr marL="1170144" indent="0">
              <a:buNone/>
              <a:defRPr sz="800"/>
            </a:lvl4pPr>
            <a:lvl5pPr marL="1560194" indent="0">
              <a:buNone/>
              <a:defRPr sz="800"/>
            </a:lvl5pPr>
            <a:lvl6pPr marL="1950244" indent="0">
              <a:buNone/>
              <a:defRPr sz="800"/>
            </a:lvl6pPr>
            <a:lvl7pPr marL="2340290" indent="0">
              <a:buNone/>
              <a:defRPr sz="800"/>
            </a:lvl7pPr>
            <a:lvl8pPr marL="2730337" indent="0">
              <a:buNone/>
              <a:defRPr sz="800"/>
            </a:lvl8pPr>
            <a:lvl9pPr marL="3120386" indent="0">
              <a:buNone/>
              <a:defRPr sz="800"/>
            </a:lvl9pPr>
          </a:lstStyle>
          <a:p>
            <a:pPr lvl="0"/>
            <a:r>
              <a:rPr lang="en-US"/>
              <a:t>Click to edit Master text styles</a:t>
            </a:r>
          </a:p>
        </p:txBody>
      </p:sp>
    </p:spTree>
    <p:extLst>
      <p:ext uri="{BB962C8B-B14F-4D97-AF65-F5344CB8AC3E}">
        <p14:creationId xmlns:p14="http://schemas.microsoft.com/office/powerpoint/2010/main" val="4139551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71" y="4800328"/>
            <a:ext cx="7314847" cy="567297"/>
          </a:xfrm>
        </p:spPr>
        <p:txBody>
          <a:bodyPr/>
          <a:lstStyle>
            <a:lvl1pPr algn="l">
              <a:defRPr sz="1700" b="1"/>
            </a:lvl1pPr>
          </a:lstStyle>
          <a:p>
            <a:r>
              <a:rPr lang="en-US"/>
              <a:t>Click to edit Master title style</a:t>
            </a:r>
          </a:p>
        </p:txBody>
      </p:sp>
      <p:sp>
        <p:nvSpPr>
          <p:cNvPr id="3" name="Picture Placeholder 2"/>
          <p:cNvSpPr>
            <a:spLocks noGrp="1"/>
          </p:cNvSpPr>
          <p:nvPr>
            <p:ph type="pic" idx="1"/>
          </p:nvPr>
        </p:nvSpPr>
        <p:spPr>
          <a:xfrm>
            <a:off x="2390071" y="612122"/>
            <a:ext cx="7314847" cy="4115360"/>
          </a:xfrm>
        </p:spPr>
        <p:txBody>
          <a:bodyPr/>
          <a:lstStyle>
            <a:lvl1pPr marL="0" indent="0">
              <a:buNone/>
              <a:defRPr sz="2700"/>
            </a:lvl1pPr>
            <a:lvl2pPr marL="390049" indent="0">
              <a:buNone/>
              <a:defRPr sz="2400"/>
            </a:lvl2pPr>
            <a:lvl3pPr marL="780097" indent="0">
              <a:buNone/>
              <a:defRPr sz="2000"/>
            </a:lvl3pPr>
            <a:lvl4pPr marL="1170144" indent="0">
              <a:buNone/>
              <a:defRPr sz="1700"/>
            </a:lvl4pPr>
            <a:lvl5pPr marL="1560194" indent="0">
              <a:buNone/>
              <a:defRPr sz="1700"/>
            </a:lvl5pPr>
            <a:lvl6pPr marL="1950244" indent="0">
              <a:buNone/>
              <a:defRPr sz="1700"/>
            </a:lvl6pPr>
            <a:lvl7pPr marL="2340290" indent="0">
              <a:buNone/>
              <a:defRPr sz="1700"/>
            </a:lvl7pPr>
            <a:lvl8pPr marL="2730337" indent="0">
              <a:buNone/>
              <a:defRPr sz="1700"/>
            </a:lvl8pPr>
            <a:lvl9pPr marL="3120386" indent="0">
              <a:buNone/>
              <a:defRPr sz="1700"/>
            </a:lvl9pPr>
          </a:lstStyle>
          <a:p>
            <a:pPr lvl="0"/>
            <a:endParaRPr lang="en-US" noProof="0" dirty="0"/>
          </a:p>
        </p:txBody>
      </p:sp>
      <p:sp>
        <p:nvSpPr>
          <p:cNvPr id="4" name="Text Placeholder 3"/>
          <p:cNvSpPr>
            <a:spLocks noGrp="1"/>
          </p:cNvSpPr>
          <p:nvPr>
            <p:ph type="body" sz="half" idx="2"/>
          </p:nvPr>
        </p:nvSpPr>
        <p:spPr>
          <a:xfrm>
            <a:off x="2390071" y="5367618"/>
            <a:ext cx="7314847" cy="804022"/>
          </a:xfrm>
        </p:spPr>
        <p:txBody>
          <a:bodyPr/>
          <a:lstStyle>
            <a:lvl1pPr marL="0" indent="0">
              <a:buNone/>
              <a:defRPr sz="1200"/>
            </a:lvl1pPr>
            <a:lvl2pPr marL="390049" indent="0">
              <a:buNone/>
              <a:defRPr sz="1000"/>
            </a:lvl2pPr>
            <a:lvl3pPr marL="780097" indent="0">
              <a:buNone/>
              <a:defRPr sz="900"/>
            </a:lvl3pPr>
            <a:lvl4pPr marL="1170144" indent="0">
              <a:buNone/>
              <a:defRPr sz="800"/>
            </a:lvl4pPr>
            <a:lvl5pPr marL="1560194" indent="0">
              <a:buNone/>
              <a:defRPr sz="800"/>
            </a:lvl5pPr>
            <a:lvl6pPr marL="1950244" indent="0">
              <a:buNone/>
              <a:defRPr sz="800"/>
            </a:lvl6pPr>
            <a:lvl7pPr marL="2340290" indent="0">
              <a:buNone/>
              <a:defRPr sz="800"/>
            </a:lvl7pPr>
            <a:lvl8pPr marL="2730337" indent="0">
              <a:buNone/>
              <a:defRPr sz="800"/>
            </a:lvl8pPr>
            <a:lvl9pPr marL="3120386" indent="0">
              <a:buNone/>
              <a:defRPr sz="800"/>
            </a:lvl9pPr>
          </a:lstStyle>
          <a:p>
            <a:pPr lvl="0"/>
            <a:r>
              <a:rPr lang="en-US"/>
              <a:t>Click to edit Master text styles</a:t>
            </a:r>
          </a:p>
        </p:txBody>
      </p:sp>
    </p:spTree>
    <p:extLst>
      <p:ext uri="{BB962C8B-B14F-4D97-AF65-F5344CB8AC3E}">
        <p14:creationId xmlns:p14="http://schemas.microsoft.com/office/powerpoint/2010/main" val="738483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2070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4072" y="228328"/>
            <a:ext cx="2827513" cy="59573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228328"/>
            <a:ext cx="8316737" cy="5957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85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C0FA-936C-6809-3638-12508C26F5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AA54E0-5CDE-907C-78E8-CF33EA783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15B653-DAA2-05BF-64EE-01BAEF98F3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F894B8-E865-FC3F-6AB5-3CB4083AA3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1FD5D-6615-0071-E36D-349020611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EAF005-F0DA-5B80-390F-08F817610415}"/>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8" name="Footer Placeholder 7">
            <a:extLst>
              <a:ext uri="{FF2B5EF4-FFF2-40B4-BE49-F238E27FC236}">
                <a16:creationId xmlns:a16="http://schemas.microsoft.com/office/drawing/2014/main" id="{1479C1D0-47E2-DEED-FCCD-8ECA77D6FF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E050F-9856-7E53-9048-2D4617838091}"/>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56412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6A0B-B3FA-F4D9-5952-45FFC04B30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25577E-DA0F-730E-7575-7C18020CFE2C}"/>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4" name="Footer Placeholder 3">
            <a:extLst>
              <a:ext uri="{FF2B5EF4-FFF2-40B4-BE49-F238E27FC236}">
                <a16:creationId xmlns:a16="http://schemas.microsoft.com/office/drawing/2014/main" id="{3FB7B82A-C94A-1FE3-3F6A-0D486F8122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C90AA3-2C39-29D1-EDF8-7343EB1F581D}"/>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200378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B1B96-2667-330E-ACBC-30B3F61E9997}"/>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3" name="Footer Placeholder 2">
            <a:extLst>
              <a:ext uri="{FF2B5EF4-FFF2-40B4-BE49-F238E27FC236}">
                <a16:creationId xmlns:a16="http://schemas.microsoft.com/office/drawing/2014/main" id="{4E20CFD2-ADC0-1347-B496-D4871192E7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633FA4-92A2-6ABD-B150-D29C8043F2C4}"/>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78934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60BE-BA2E-6492-1687-C1D016B8D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A671FD-B343-63B8-270D-85B6B99E7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C4F1C0-0470-0B24-E8F0-F6FACAE51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02533-B8A0-026C-4642-3F4B5A10901D}"/>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6" name="Footer Placeholder 5">
            <a:extLst>
              <a:ext uri="{FF2B5EF4-FFF2-40B4-BE49-F238E27FC236}">
                <a16:creationId xmlns:a16="http://schemas.microsoft.com/office/drawing/2014/main" id="{2BBEC717-007F-92B1-6449-EA55CAEA1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C967B-C7C7-AC5C-56F2-3783B5554ED3}"/>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243797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F8C5-E500-D554-29FA-3EFB3A0B9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E5C122-03D1-6DE1-AA34-3BFC5E05B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90D43-C779-416D-136D-5E898FA8C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3B388-505A-1ACA-D2BE-7316C1AFB3AE}"/>
              </a:ext>
            </a:extLst>
          </p:cNvPr>
          <p:cNvSpPr>
            <a:spLocks noGrp="1"/>
          </p:cNvSpPr>
          <p:nvPr>
            <p:ph type="dt" sz="half" idx="10"/>
          </p:nvPr>
        </p:nvSpPr>
        <p:spPr/>
        <p:txBody>
          <a:bodyPr/>
          <a:lstStyle/>
          <a:p>
            <a:fld id="{E2A617A9-8EFA-4ADD-BF12-D25FD6DE5754}" type="datetimeFigureOut">
              <a:rPr lang="en-US" smtClean="0"/>
              <a:t>11/14/2022</a:t>
            </a:fld>
            <a:endParaRPr lang="en-US"/>
          </a:p>
        </p:txBody>
      </p:sp>
      <p:sp>
        <p:nvSpPr>
          <p:cNvPr id="6" name="Footer Placeholder 5">
            <a:extLst>
              <a:ext uri="{FF2B5EF4-FFF2-40B4-BE49-F238E27FC236}">
                <a16:creationId xmlns:a16="http://schemas.microsoft.com/office/drawing/2014/main" id="{25697D8E-D075-5C5C-B958-E25E8AB05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CD4BD-60B3-FBD1-62B3-5A04F8C7D729}"/>
              </a:ext>
            </a:extLst>
          </p:cNvPr>
          <p:cNvSpPr>
            <a:spLocks noGrp="1"/>
          </p:cNvSpPr>
          <p:nvPr>
            <p:ph type="sldNum" sz="quarter" idx="12"/>
          </p:nvPr>
        </p:nvSpPr>
        <p:spPr/>
        <p:txBody>
          <a:bodyPr/>
          <a:lstStyle/>
          <a:p>
            <a:fld id="{D5CD32A9-F43E-4A90-95DF-BD34B9633F49}" type="slidenum">
              <a:rPr lang="en-US" smtClean="0"/>
              <a:t>‹#›</a:t>
            </a:fld>
            <a:endParaRPr lang="en-US"/>
          </a:p>
        </p:txBody>
      </p:sp>
    </p:spTree>
    <p:extLst>
      <p:ext uri="{BB962C8B-B14F-4D97-AF65-F5344CB8AC3E}">
        <p14:creationId xmlns:p14="http://schemas.microsoft.com/office/powerpoint/2010/main" val="92449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099973-2FBA-9DC4-AD15-FE8EC8B57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62BAE1-2110-D874-9F53-8EE89BFE8E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F2E73-8FAA-E4A2-AA55-D72EEA124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617A9-8EFA-4ADD-BF12-D25FD6DE5754}" type="datetimeFigureOut">
              <a:rPr lang="en-US" smtClean="0"/>
              <a:t>11/14/2022</a:t>
            </a:fld>
            <a:endParaRPr lang="en-US"/>
          </a:p>
        </p:txBody>
      </p:sp>
      <p:sp>
        <p:nvSpPr>
          <p:cNvPr id="5" name="Footer Placeholder 4">
            <a:extLst>
              <a:ext uri="{FF2B5EF4-FFF2-40B4-BE49-F238E27FC236}">
                <a16:creationId xmlns:a16="http://schemas.microsoft.com/office/drawing/2014/main" id="{502A0318-C436-BBB6-05F3-A80F4A89F6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BF254C-815A-5E70-CEDF-5ECA54E60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D32A9-F43E-4A90-95DF-BD34B9633F49}" type="slidenum">
              <a:rPr lang="en-US" smtClean="0"/>
              <a:t>‹#›</a:t>
            </a:fld>
            <a:endParaRPr lang="en-US"/>
          </a:p>
        </p:txBody>
      </p:sp>
    </p:spTree>
    <p:extLst>
      <p:ext uri="{BB962C8B-B14F-4D97-AF65-F5344CB8AC3E}">
        <p14:creationId xmlns:p14="http://schemas.microsoft.com/office/powerpoint/2010/main" val="3073262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6C1CA-38C3-4F64-ACFD-5131AA520033}" type="datetimeFigureOut">
              <a:rPr lang="en-US" smtClean="0"/>
              <a:t>11/14/2022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196713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D351785-895D-43B0-986F-A3C20F9133A3}" type="slidenum">
              <a:rPr lang="en-US"/>
              <a:pPr>
                <a:defRPr/>
              </a:pPr>
              <a:t>‹#›</a:t>
            </a:fld>
            <a:endParaRPr lang="en-US" dirty="0"/>
          </a:p>
        </p:txBody>
      </p:sp>
    </p:spTree>
    <p:extLst>
      <p:ext uri="{BB962C8B-B14F-4D97-AF65-F5344CB8AC3E}">
        <p14:creationId xmlns:p14="http://schemas.microsoft.com/office/powerpoint/2010/main" val="30062627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Grp="1" noChangeArrowheads="1"/>
          </p:cNvSpPr>
          <p:nvPr>
            <p:ph type="body" idx="1"/>
          </p:nvPr>
        </p:nvSpPr>
        <p:spPr bwMode="auto">
          <a:xfrm>
            <a:off x="554567" y="1676400"/>
            <a:ext cx="10991851" cy="4508500"/>
          </a:xfrm>
          <a:prstGeom prst="rect">
            <a:avLst/>
          </a:prstGeom>
          <a:noFill/>
          <a:ln w="12700">
            <a:noFill/>
            <a:miter lim="800000"/>
            <a:headEnd/>
            <a:tailEnd/>
          </a:ln>
        </p:spPr>
        <p:txBody>
          <a:bodyPr vert="horz" wrap="square" lIns="86678" tIns="43339" rIns="86678" bIns="4333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51" name="Group 4"/>
          <p:cNvGrpSpPr>
            <a:grpSpLocks/>
          </p:cNvGrpSpPr>
          <p:nvPr/>
        </p:nvGrpSpPr>
        <p:grpSpPr bwMode="auto">
          <a:xfrm>
            <a:off x="0" y="1352550"/>
            <a:ext cx="12177184" cy="152400"/>
            <a:chOff x="0" y="966"/>
            <a:chExt cx="6328" cy="108"/>
          </a:xfrm>
        </p:grpSpPr>
        <p:sp>
          <p:nvSpPr>
            <p:cNvPr id="2" name="Rectangle 2"/>
            <p:cNvSpPr>
              <a:spLocks noChangeArrowheads="1"/>
            </p:cNvSpPr>
            <p:nvPr/>
          </p:nvSpPr>
          <p:spPr bwMode="auto">
            <a:xfrm>
              <a:off x="0" y="966"/>
              <a:ext cx="6328" cy="53"/>
            </a:xfrm>
            <a:prstGeom prst="rect">
              <a:avLst/>
            </a:prstGeom>
            <a:gradFill rotWithShape="0">
              <a:gsLst>
                <a:gs pos="0">
                  <a:srgbClr val="A3C2E1"/>
                </a:gs>
                <a:gs pos="76000">
                  <a:schemeClr val="accent1">
                    <a:gamma/>
                    <a:shade val="50588"/>
                    <a:invGamma/>
                  </a:schemeClr>
                </a:gs>
                <a:gs pos="100000">
                  <a:schemeClr val="accent1"/>
                </a:gs>
              </a:gsLst>
              <a:lin ang="0" scaled="1"/>
            </a:gradFill>
            <a:ln w="12700">
              <a:noFill/>
              <a:miter lim="800000"/>
              <a:headEnd/>
              <a:tailEnd/>
            </a:ln>
            <a:effectLst/>
          </p:spPr>
          <p:txBody>
            <a:bodyPr wrap="none" anchor="ctr"/>
            <a:lstStyle/>
            <a:p>
              <a:pPr eaLnBrk="0" fontAlgn="base" hangingPunct="0">
                <a:spcBef>
                  <a:spcPct val="0"/>
                </a:spcBef>
                <a:spcAft>
                  <a:spcPct val="0"/>
                </a:spcAft>
                <a:defRPr/>
              </a:pPr>
              <a:endParaRPr lang="en-US" sz="3100" dirty="0">
                <a:solidFill>
                  <a:srgbClr val="000000"/>
                </a:solidFill>
                <a:latin typeface="Helvetica" charset="0"/>
              </a:endParaRPr>
            </a:p>
          </p:txBody>
        </p:sp>
        <p:sp>
          <p:nvSpPr>
            <p:cNvPr id="3" name="Rectangle 3"/>
            <p:cNvSpPr>
              <a:spLocks noChangeArrowheads="1"/>
            </p:cNvSpPr>
            <p:nvPr/>
          </p:nvSpPr>
          <p:spPr bwMode="auto">
            <a:xfrm>
              <a:off x="0" y="1047"/>
              <a:ext cx="6328" cy="27"/>
            </a:xfrm>
            <a:prstGeom prst="rect">
              <a:avLst/>
            </a:prstGeom>
            <a:gradFill rotWithShape="0">
              <a:gsLst>
                <a:gs pos="0">
                  <a:srgbClr val="A3C2E1"/>
                </a:gs>
                <a:gs pos="76000">
                  <a:schemeClr val="accent1">
                    <a:gamma/>
                    <a:shade val="50588"/>
                    <a:invGamma/>
                  </a:schemeClr>
                </a:gs>
                <a:gs pos="100000">
                  <a:schemeClr val="accent1"/>
                </a:gs>
              </a:gsLst>
              <a:lin ang="0" scaled="1"/>
            </a:gradFill>
            <a:ln w="12700">
              <a:noFill/>
              <a:miter lim="800000"/>
              <a:headEnd/>
              <a:tailEnd/>
            </a:ln>
            <a:effectLst/>
          </p:spPr>
          <p:txBody>
            <a:bodyPr wrap="none" anchor="ctr"/>
            <a:lstStyle/>
            <a:p>
              <a:pPr lvl="0" eaLnBrk="0" fontAlgn="base" hangingPunct="0">
                <a:spcBef>
                  <a:spcPct val="0"/>
                </a:spcBef>
                <a:spcAft>
                  <a:spcPct val="0"/>
                </a:spcAft>
              </a:pPr>
              <a:endParaRPr lang="en-US" sz="3100" dirty="0">
                <a:solidFill>
                  <a:srgbClr val="000000"/>
                </a:solidFill>
                <a:latin typeface="Helvetica" charset="0"/>
              </a:endParaRPr>
            </a:p>
          </p:txBody>
        </p:sp>
      </p:grpSp>
      <p:sp>
        <p:nvSpPr>
          <p:cNvPr id="2052" name="Rectangle 5"/>
          <p:cNvSpPr>
            <a:spLocks noGrp="1" noChangeArrowheads="1"/>
          </p:cNvSpPr>
          <p:nvPr>
            <p:ph type="title"/>
          </p:nvPr>
        </p:nvSpPr>
        <p:spPr bwMode="auto">
          <a:xfrm>
            <a:off x="508000" y="228600"/>
            <a:ext cx="11313584" cy="990600"/>
          </a:xfrm>
          <a:prstGeom prst="rect">
            <a:avLst/>
          </a:prstGeom>
          <a:noFill/>
          <a:ln w="12700">
            <a:noFill/>
            <a:miter lim="800000"/>
            <a:headEnd/>
            <a:tailEnd/>
          </a:ln>
        </p:spPr>
        <p:txBody>
          <a:bodyPr vert="horz" wrap="square" lIns="86678" tIns="43339" rIns="86678" bIns="43339"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3479775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857250" rtl="0" eaLnBrk="0" fontAlgn="base" hangingPunct="0">
        <a:spcBef>
          <a:spcPct val="0"/>
        </a:spcBef>
        <a:spcAft>
          <a:spcPct val="0"/>
        </a:spcAft>
        <a:defRPr sz="4100" b="1">
          <a:solidFill>
            <a:schemeClr val="tx2"/>
          </a:solidFill>
          <a:latin typeface="+mj-lt"/>
          <a:ea typeface="+mj-ea"/>
          <a:cs typeface="+mj-cs"/>
        </a:defRPr>
      </a:lvl1pPr>
      <a:lvl2pPr algn="ctr" defTabSz="857250" rtl="0" eaLnBrk="0" fontAlgn="base" hangingPunct="0">
        <a:spcBef>
          <a:spcPct val="0"/>
        </a:spcBef>
        <a:spcAft>
          <a:spcPct val="0"/>
        </a:spcAft>
        <a:defRPr sz="4100" b="1">
          <a:solidFill>
            <a:schemeClr val="tx2"/>
          </a:solidFill>
          <a:latin typeface="Book Antiqua" charset="0"/>
        </a:defRPr>
      </a:lvl2pPr>
      <a:lvl3pPr algn="ctr" defTabSz="857250" rtl="0" eaLnBrk="0" fontAlgn="base" hangingPunct="0">
        <a:spcBef>
          <a:spcPct val="0"/>
        </a:spcBef>
        <a:spcAft>
          <a:spcPct val="0"/>
        </a:spcAft>
        <a:defRPr sz="4100" b="1">
          <a:solidFill>
            <a:schemeClr val="tx2"/>
          </a:solidFill>
          <a:latin typeface="Book Antiqua" charset="0"/>
        </a:defRPr>
      </a:lvl3pPr>
      <a:lvl4pPr algn="ctr" defTabSz="857250" rtl="0" eaLnBrk="0" fontAlgn="base" hangingPunct="0">
        <a:spcBef>
          <a:spcPct val="0"/>
        </a:spcBef>
        <a:spcAft>
          <a:spcPct val="0"/>
        </a:spcAft>
        <a:defRPr sz="4100" b="1">
          <a:solidFill>
            <a:schemeClr val="tx2"/>
          </a:solidFill>
          <a:latin typeface="Book Antiqua" charset="0"/>
        </a:defRPr>
      </a:lvl4pPr>
      <a:lvl5pPr algn="ctr" defTabSz="857250" rtl="0" eaLnBrk="0" fontAlgn="base" hangingPunct="0">
        <a:spcBef>
          <a:spcPct val="0"/>
        </a:spcBef>
        <a:spcAft>
          <a:spcPct val="0"/>
        </a:spcAft>
        <a:defRPr sz="4100" b="1">
          <a:solidFill>
            <a:schemeClr val="tx2"/>
          </a:solidFill>
          <a:latin typeface="Book Antiqua" charset="0"/>
        </a:defRPr>
      </a:lvl5pPr>
      <a:lvl6pPr marL="390049" algn="ctr" defTabSz="858648" rtl="0" eaLnBrk="0" fontAlgn="base" hangingPunct="0">
        <a:spcBef>
          <a:spcPct val="0"/>
        </a:spcBef>
        <a:spcAft>
          <a:spcPct val="0"/>
        </a:spcAft>
        <a:defRPr sz="4100" b="1">
          <a:solidFill>
            <a:schemeClr val="tx2"/>
          </a:solidFill>
          <a:latin typeface="Book Antiqua" charset="0"/>
        </a:defRPr>
      </a:lvl6pPr>
      <a:lvl7pPr marL="780097" algn="ctr" defTabSz="858648" rtl="0" eaLnBrk="0" fontAlgn="base" hangingPunct="0">
        <a:spcBef>
          <a:spcPct val="0"/>
        </a:spcBef>
        <a:spcAft>
          <a:spcPct val="0"/>
        </a:spcAft>
        <a:defRPr sz="4100" b="1">
          <a:solidFill>
            <a:schemeClr val="tx2"/>
          </a:solidFill>
          <a:latin typeface="Book Antiqua" charset="0"/>
        </a:defRPr>
      </a:lvl7pPr>
      <a:lvl8pPr marL="1170144" algn="ctr" defTabSz="858648" rtl="0" eaLnBrk="0" fontAlgn="base" hangingPunct="0">
        <a:spcBef>
          <a:spcPct val="0"/>
        </a:spcBef>
        <a:spcAft>
          <a:spcPct val="0"/>
        </a:spcAft>
        <a:defRPr sz="4100" b="1">
          <a:solidFill>
            <a:schemeClr val="tx2"/>
          </a:solidFill>
          <a:latin typeface="Book Antiqua" charset="0"/>
        </a:defRPr>
      </a:lvl8pPr>
      <a:lvl9pPr marL="1560194" algn="ctr" defTabSz="858648" rtl="0" eaLnBrk="0" fontAlgn="base" hangingPunct="0">
        <a:spcBef>
          <a:spcPct val="0"/>
        </a:spcBef>
        <a:spcAft>
          <a:spcPct val="0"/>
        </a:spcAft>
        <a:defRPr sz="4100" b="1">
          <a:solidFill>
            <a:schemeClr val="tx2"/>
          </a:solidFill>
          <a:latin typeface="Book Antiqua" charset="0"/>
        </a:defRPr>
      </a:lvl9pPr>
    </p:titleStyle>
    <p:bodyStyle>
      <a:lvl1pPr marL="320675" indent="-320675" algn="ctr" defTabSz="857250" rtl="0" eaLnBrk="0" fontAlgn="base" hangingPunct="0">
        <a:spcBef>
          <a:spcPct val="20000"/>
        </a:spcBef>
        <a:spcAft>
          <a:spcPct val="0"/>
        </a:spcAft>
        <a:buClr>
          <a:schemeClr val="accent1"/>
        </a:buClr>
        <a:buSzPct val="75000"/>
        <a:buFont typeface="Monotype Sorts" charset="2"/>
        <a:buChar char="•"/>
        <a:defRPr sz="1700" b="1">
          <a:solidFill>
            <a:schemeClr val="tx1"/>
          </a:solidFill>
          <a:latin typeface="+mn-lt"/>
          <a:ea typeface="+mn-ea"/>
          <a:cs typeface="+mn-cs"/>
        </a:defRPr>
      </a:lvl1pPr>
      <a:lvl2pPr marL="695325" indent="-266700" algn="ctr" defTabSz="857250" rtl="0" eaLnBrk="0" fontAlgn="base" hangingPunct="0">
        <a:spcBef>
          <a:spcPct val="20000"/>
        </a:spcBef>
        <a:spcAft>
          <a:spcPct val="0"/>
        </a:spcAft>
        <a:buClr>
          <a:schemeClr val="accent2"/>
        </a:buClr>
        <a:buSzPct val="100000"/>
        <a:buChar char="»"/>
        <a:defRPr sz="2400">
          <a:solidFill>
            <a:schemeClr val="tx1"/>
          </a:solidFill>
          <a:latin typeface="+mn-lt"/>
        </a:defRPr>
      </a:lvl2pPr>
      <a:lvl3pPr marL="1071563" indent="-211138" algn="ctr" defTabSz="857250" rtl="0" eaLnBrk="0" fontAlgn="base" hangingPunct="0">
        <a:spcBef>
          <a:spcPct val="20000"/>
        </a:spcBef>
        <a:spcAft>
          <a:spcPct val="0"/>
        </a:spcAft>
        <a:buClr>
          <a:schemeClr val="tx1"/>
        </a:buClr>
        <a:buSzPct val="100000"/>
        <a:buChar char="–"/>
        <a:defRPr sz="2400">
          <a:solidFill>
            <a:schemeClr val="tx1"/>
          </a:solidFill>
          <a:latin typeface="+mn-lt"/>
        </a:defRPr>
      </a:lvl3pPr>
      <a:lvl4pPr marL="1500188" indent="-212725" algn="ctr" defTabSz="857250" rtl="0" eaLnBrk="0" fontAlgn="base" hangingPunct="0">
        <a:spcBef>
          <a:spcPct val="20000"/>
        </a:spcBef>
        <a:spcAft>
          <a:spcPct val="0"/>
        </a:spcAft>
        <a:buClr>
          <a:schemeClr val="accent1"/>
        </a:buClr>
        <a:buSzPct val="65000"/>
        <a:buFont typeface="Monotype Sorts" charset="2"/>
        <a:buChar char=""/>
        <a:defRPr sz="2400">
          <a:solidFill>
            <a:schemeClr val="tx1"/>
          </a:solidFill>
          <a:latin typeface="+mn-lt"/>
        </a:defRPr>
      </a:lvl4pPr>
      <a:lvl5pPr marL="1930400" indent="-212725" algn="ctr" defTabSz="857250" rtl="0" eaLnBrk="0" fontAlgn="base" hangingPunct="0">
        <a:spcBef>
          <a:spcPct val="20000"/>
        </a:spcBef>
        <a:spcAft>
          <a:spcPct val="0"/>
        </a:spcAft>
        <a:buClr>
          <a:schemeClr val="accent2"/>
        </a:buClr>
        <a:buSzPct val="100000"/>
        <a:buChar char="»"/>
        <a:defRPr sz="2400">
          <a:solidFill>
            <a:schemeClr val="tx1"/>
          </a:solidFill>
          <a:latin typeface="+mn-lt"/>
        </a:defRPr>
      </a:lvl5pPr>
      <a:lvl6pPr marL="2321328" indent="-215340" algn="ctr" defTabSz="858648" rtl="0" eaLnBrk="0" fontAlgn="base" hangingPunct="0">
        <a:spcBef>
          <a:spcPct val="20000"/>
        </a:spcBef>
        <a:spcAft>
          <a:spcPct val="0"/>
        </a:spcAft>
        <a:buClr>
          <a:schemeClr val="accent2"/>
        </a:buClr>
        <a:buSzPct val="100000"/>
        <a:buChar char="»"/>
        <a:defRPr sz="2400">
          <a:solidFill>
            <a:schemeClr val="tx1"/>
          </a:solidFill>
          <a:latin typeface="+mn-lt"/>
        </a:defRPr>
      </a:lvl6pPr>
      <a:lvl7pPr marL="2711378" indent="-215340" algn="ctr" defTabSz="858648" rtl="0" eaLnBrk="0" fontAlgn="base" hangingPunct="0">
        <a:spcBef>
          <a:spcPct val="20000"/>
        </a:spcBef>
        <a:spcAft>
          <a:spcPct val="0"/>
        </a:spcAft>
        <a:buClr>
          <a:schemeClr val="accent2"/>
        </a:buClr>
        <a:buSzPct val="100000"/>
        <a:buChar char="»"/>
        <a:defRPr sz="2400">
          <a:solidFill>
            <a:schemeClr val="tx1"/>
          </a:solidFill>
          <a:latin typeface="+mn-lt"/>
        </a:defRPr>
      </a:lvl7pPr>
      <a:lvl8pPr marL="3101426" indent="-215340" algn="ctr" defTabSz="858648" rtl="0" eaLnBrk="0" fontAlgn="base" hangingPunct="0">
        <a:spcBef>
          <a:spcPct val="20000"/>
        </a:spcBef>
        <a:spcAft>
          <a:spcPct val="0"/>
        </a:spcAft>
        <a:buClr>
          <a:schemeClr val="accent2"/>
        </a:buClr>
        <a:buSzPct val="100000"/>
        <a:buChar char="»"/>
        <a:defRPr sz="2400">
          <a:solidFill>
            <a:schemeClr val="tx1"/>
          </a:solidFill>
          <a:latin typeface="+mn-lt"/>
        </a:defRPr>
      </a:lvl8pPr>
      <a:lvl9pPr marL="3491474" indent="-215340" algn="ctr" defTabSz="858648" rtl="0" eaLnBrk="0" fontAlgn="base" hangingPunct="0">
        <a:spcBef>
          <a:spcPct val="20000"/>
        </a:spcBef>
        <a:spcAft>
          <a:spcPct val="0"/>
        </a:spcAft>
        <a:buClr>
          <a:schemeClr val="accent2"/>
        </a:buClr>
        <a:buSzPct val="100000"/>
        <a:buChar char="»"/>
        <a:defRPr sz="2400">
          <a:solidFill>
            <a:schemeClr val="tx1"/>
          </a:solidFill>
          <a:latin typeface="+mn-lt"/>
        </a:defRPr>
      </a:lvl9pPr>
    </p:bodyStyle>
    <p:otherStyle>
      <a:defPPr>
        <a:defRPr lang="en-US"/>
      </a:defPPr>
      <a:lvl1pPr marL="0" algn="l" defTabSz="780097" rtl="0" eaLnBrk="1" latinLnBrk="0" hangingPunct="1">
        <a:defRPr sz="1500" kern="1200">
          <a:solidFill>
            <a:schemeClr val="tx1"/>
          </a:solidFill>
          <a:latin typeface="+mn-lt"/>
          <a:ea typeface="+mn-ea"/>
          <a:cs typeface="+mn-cs"/>
        </a:defRPr>
      </a:lvl1pPr>
      <a:lvl2pPr marL="390049" algn="l" defTabSz="780097" rtl="0" eaLnBrk="1" latinLnBrk="0" hangingPunct="1">
        <a:defRPr sz="1500" kern="1200">
          <a:solidFill>
            <a:schemeClr val="tx1"/>
          </a:solidFill>
          <a:latin typeface="+mn-lt"/>
          <a:ea typeface="+mn-ea"/>
          <a:cs typeface="+mn-cs"/>
        </a:defRPr>
      </a:lvl2pPr>
      <a:lvl3pPr marL="780097" algn="l" defTabSz="780097" rtl="0" eaLnBrk="1" latinLnBrk="0" hangingPunct="1">
        <a:defRPr sz="1500" kern="1200">
          <a:solidFill>
            <a:schemeClr val="tx1"/>
          </a:solidFill>
          <a:latin typeface="+mn-lt"/>
          <a:ea typeface="+mn-ea"/>
          <a:cs typeface="+mn-cs"/>
        </a:defRPr>
      </a:lvl3pPr>
      <a:lvl4pPr marL="1170144" algn="l" defTabSz="780097" rtl="0" eaLnBrk="1" latinLnBrk="0" hangingPunct="1">
        <a:defRPr sz="1500" kern="1200">
          <a:solidFill>
            <a:schemeClr val="tx1"/>
          </a:solidFill>
          <a:latin typeface="+mn-lt"/>
          <a:ea typeface="+mn-ea"/>
          <a:cs typeface="+mn-cs"/>
        </a:defRPr>
      </a:lvl4pPr>
      <a:lvl5pPr marL="1560194" algn="l" defTabSz="780097" rtl="0" eaLnBrk="1" latinLnBrk="0" hangingPunct="1">
        <a:defRPr sz="1500" kern="1200">
          <a:solidFill>
            <a:schemeClr val="tx1"/>
          </a:solidFill>
          <a:latin typeface="+mn-lt"/>
          <a:ea typeface="+mn-ea"/>
          <a:cs typeface="+mn-cs"/>
        </a:defRPr>
      </a:lvl5pPr>
      <a:lvl6pPr marL="1950244" algn="l" defTabSz="780097" rtl="0" eaLnBrk="1" latinLnBrk="0" hangingPunct="1">
        <a:defRPr sz="1500" kern="1200">
          <a:solidFill>
            <a:schemeClr val="tx1"/>
          </a:solidFill>
          <a:latin typeface="+mn-lt"/>
          <a:ea typeface="+mn-ea"/>
          <a:cs typeface="+mn-cs"/>
        </a:defRPr>
      </a:lvl6pPr>
      <a:lvl7pPr marL="2340290" algn="l" defTabSz="780097" rtl="0" eaLnBrk="1" latinLnBrk="0" hangingPunct="1">
        <a:defRPr sz="1500" kern="1200">
          <a:solidFill>
            <a:schemeClr val="tx1"/>
          </a:solidFill>
          <a:latin typeface="+mn-lt"/>
          <a:ea typeface="+mn-ea"/>
          <a:cs typeface="+mn-cs"/>
        </a:defRPr>
      </a:lvl7pPr>
      <a:lvl8pPr marL="2730337" algn="l" defTabSz="780097" rtl="0" eaLnBrk="1" latinLnBrk="0" hangingPunct="1">
        <a:defRPr sz="1500" kern="1200">
          <a:solidFill>
            <a:schemeClr val="tx1"/>
          </a:solidFill>
          <a:latin typeface="+mn-lt"/>
          <a:ea typeface="+mn-ea"/>
          <a:cs typeface="+mn-cs"/>
        </a:defRPr>
      </a:lvl8pPr>
      <a:lvl9pPr marL="3120386" algn="l" defTabSz="780097"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roaderimpacts.netlify.app/undergraduate-research/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pacegrant.arizona.edu/students/commentfor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olleen@l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macoe@arizona.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ap.nationalacademies.org/resource/25568/interactive/" TargetMode="External"/><Relationship Id="rId2" Type="http://schemas.openxmlformats.org/officeDocument/2006/relationships/hyperlink" Target="https://www.orau.org/stem-workforce-solutions/opportunities/stem-professional-training-module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38.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0.xml"/><Relationship Id="rId1" Type="http://schemas.openxmlformats.org/officeDocument/2006/relationships/themeOverride" Target="../theme/themeOverride2.xml"/><Relationship Id="rId5" Type="http://schemas.openxmlformats.org/officeDocument/2006/relationships/image" Target="../media/image10.jp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0.xml"/><Relationship Id="rId1" Type="http://schemas.openxmlformats.org/officeDocument/2006/relationships/themeOverride" Target="../theme/themeOverride3.xml"/><Relationship Id="rId5" Type="http://schemas.openxmlformats.org/officeDocument/2006/relationships/image" Target="../media/image12.jp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0.xml"/><Relationship Id="rId1" Type="http://schemas.openxmlformats.org/officeDocument/2006/relationships/themeOverride" Target="../theme/themeOverride4.xml"/><Relationship Id="rId5" Type="http://schemas.openxmlformats.org/officeDocument/2006/relationships/image" Target="../media/image13.jp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0.xml"/><Relationship Id="rId1" Type="http://schemas.openxmlformats.org/officeDocument/2006/relationships/themeOverride" Target="../theme/themeOverride5.xml"/><Relationship Id="rId5" Type="http://schemas.openxmlformats.org/officeDocument/2006/relationships/image" Target="../media/image14.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0.xml"/><Relationship Id="rId1" Type="http://schemas.openxmlformats.org/officeDocument/2006/relationships/themeOverride" Target="../theme/themeOverride6.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0.xml"/><Relationship Id="rId1" Type="http://schemas.openxmlformats.org/officeDocument/2006/relationships/themeOverride" Target="../theme/themeOverride7.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0.xml"/><Relationship Id="rId1" Type="http://schemas.openxmlformats.org/officeDocument/2006/relationships/themeOverride" Target="../theme/themeOverride8.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0.xml"/><Relationship Id="rId1" Type="http://schemas.openxmlformats.org/officeDocument/2006/relationships/themeOverride" Target="../theme/themeOverride9.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0.xml"/><Relationship Id="rId1" Type="http://schemas.openxmlformats.org/officeDocument/2006/relationships/themeOverride" Target="../theme/themeOverride10.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0.xml"/><Relationship Id="rId1" Type="http://schemas.openxmlformats.org/officeDocument/2006/relationships/themeOverride" Target="../theme/themeOverride11.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0.xml"/><Relationship Id="rId1" Type="http://schemas.openxmlformats.org/officeDocument/2006/relationships/themeOverride" Target="../theme/themeOverride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0.xml"/><Relationship Id="rId1" Type="http://schemas.openxmlformats.org/officeDocument/2006/relationships/themeOverride" Target="../theme/themeOverride13.xml"/><Relationship Id="rId5" Type="http://schemas.openxmlformats.org/officeDocument/2006/relationships/image" Target="../media/image20.jp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hemeOverride" Target="../theme/themeOverride14.xml"/><Relationship Id="rId5" Type="http://schemas.openxmlformats.org/officeDocument/2006/relationships/image" Target="../media/image22.jpe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0.xml"/><Relationship Id="rId1" Type="http://schemas.openxmlformats.org/officeDocument/2006/relationships/themeOverride" Target="../theme/themeOverride15.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1.xml"/><Relationship Id="rId1" Type="http://schemas.openxmlformats.org/officeDocument/2006/relationships/themeOverride" Target="../theme/themeOverride1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hyperlink" Target="https://www.colorado.edu/urop/mentoring-guide/create-mentor-agreemen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hyperlink" Target="http://www.wvspacegrant.org/" TargetMode="External"/><Relationship Id="rId4" Type="http://schemas.openxmlformats.org/officeDocument/2006/relationships/hyperlink" Target="http://www.nasawvepscor.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aspace.lsu.edu/promising-programs-practices-p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rive.google.com/drive/folders/1hRdqihhKW8bjOU_94yqoL3I2Ovu0lgvY?usp=sha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03D90037-D7C9-58D6-804C-C2566156B5A6}"/>
              </a:ext>
            </a:extLst>
          </p:cNvPr>
          <p:cNvSpPr>
            <a:spLocks noGrp="1"/>
          </p:cNvSpPr>
          <p:nvPr>
            <p:ph type="ctrTitle"/>
          </p:nvPr>
        </p:nvSpPr>
        <p:spPr>
          <a:xfrm>
            <a:off x="3204642" y="2353641"/>
            <a:ext cx="5782716" cy="2150719"/>
          </a:xfrm>
          <a:noFill/>
        </p:spPr>
        <p:txBody>
          <a:bodyPr anchor="ctr">
            <a:normAutofit fontScale="90000"/>
          </a:bodyPr>
          <a:lstStyle/>
          <a:p>
            <a:r>
              <a:rPr lang="en-US" sz="5400" b="1" kern="0" dirty="0">
                <a:solidFill>
                  <a:schemeClr val="accent5">
                    <a:lumMod val="75000"/>
                  </a:schemeClr>
                </a:solidFill>
                <a:latin typeface="Arial" panose="020B0604020202020204" pitchFamily="34" charset="0"/>
                <a:cs typeface="Arial" panose="020B0604020202020204" pitchFamily="34" charset="0"/>
              </a:rPr>
              <a:t>Welcome! </a:t>
            </a:r>
            <a:br>
              <a:rPr lang="en-US" sz="3600" b="1" kern="0" dirty="0">
                <a:solidFill>
                  <a:schemeClr val="accent5">
                    <a:lumMod val="75000"/>
                  </a:schemeClr>
                </a:solidFill>
                <a:latin typeface="Arial" panose="020B0604020202020204" pitchFamily="34" charset="0"/>
                <a:cs typeface="Arial" panose="020B0604020202020204" pitchFamily="34" charset="0"/>
              </a:rPr>
            </a:br>
            <a:r>
              <a:rPr lang="en-US" sz="3600" b="1" kern="0" dirty="0">
                <a:solidFill>
                  <a:schemeClr val="accent5">
                    <a:lumMod val="75000"/>
                  </a:schemeClr>
                </a:solidFill>
                <a:latin typeface="Arial" panose="020B0604020202020204" pitchFamily="34" charset="0"/>
                <a:cs typeface="Arial" panose="020B0604020202020204" pitchFamily="34" charset="0"/>
              </a:rPr>
              <a:t>Promising Programs </a:t>
            </a:r>
            <a:br>
              <a:rPr lang="en-US" sz="3600" b="1" kern="0" dirty="0">
                <a:solidFill>
                  <a:schemeClr val="accent5">
                    <a:lumMod val="75000"/>
                  </a:schemeClr>
                </a:solidFill>
                <a:latin typeface="Arial" panose="020B0604020202020204" pitchFamily="34" charset="0"/>
                <a:cs typeface="Arial" panose="020B0604020202020204" pitchFamily="34" charset="0"/>
              </a:rPr>
            </a:br>
            <a:r>
              <a:rPr lang="en-US" sz="3600" b="1" kern="0" dirty="0">
                <a:solidFill>
                  <a:schemeClr val="accent5">
                    <a:lumMod val="75000"/>
                  </a:schemeClr>
                </a:solidFill>
                <a:latin typeface="Arial" panose="020B0604020202020204" pitchFamily="34" charset="0"/>
                <a:cs typeface="Arial" panose="020B0604020202020204" pitchFamily="34" charset="0"/>
              </a:rPr>
              <a:t>&amp; Practices </a:t>
            </a:r>
            <a:br>
              <a:rPr lang="en-US" sz="3600" b="1" kern="0" dirty="0">
                <a:solidFill>
                  <a:schemeClr val="accent5">
                    <a:lumMod val="75000"/>
                  </a:schemeClr>
                </a:solidFill>
                <a:latin typeface="Arial" panose="020B0604020202020204" pitchFamily="34" charset="0"/>
                <a:cs typeface="Arial" panose="020B0604020202020204" pitchFamily="34" charset="0"/>
              </a:rPr>
            </a:br>
            <a:r>
              <a:rPr lang="en-US" sz="3600" b="1" kern="0" dirty="0">
                <a:solidFill>
                  <a:schemeClr val="accent5">
                    <a:lumMod val="75000"/>
                  </a:schemeClr>
                </a:solidFill>
                <a:latin typeface="Arial" panose="020B0604020202020204" pitchFamily="34" charset="0"/>
                <a:cs typeface="Arial" panose="020B0604020202020204" pitchFamily="34" charset="0"/>
              </a:rPr>
              <a:t>November Session</a:t>
            </a:r>
            <a:endParaRPr lang="en-US" sz="3600" dirty="0">
              <a:solidFill>
                <a:schemeClr val="accent5">
                  <a:lumMod val="75000"/>
                </a:schemeClr>
              </a:solidFill>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6484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0FF6-0776-911C-C1DB-7C3B80182E5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Purpose of Today’s Session</a:t>
            </a:r>
          </a:p>
        </p:txBody>
      </p:sp>
      <p:pic>
        <p:nvPicPr>
          <p:cNvPr id="5" name="Content Placeholder 4">
            <a:extLst>
              <a:ext uri="{FF2B5EF4-FFF2-40B4-BE49-F238E27FC236}">
                <a16:creationId xmlns:a16="http://schemas.microsoft.com/office/drawing/2014/main" id="{4DF441DB-66AD-D632-D483-E5BC490C39CD}"/>
              </a:ext>
            </a:extLst>
          </p:cNvPr>
          <p:cNvPicPr>
            <a:picLocks noGrp="1" noChangeAspect="1"/>
          </p:cNvPicPr>
          <p:nvPr>
            <p:ph idx="1"/>
          </p:nvPr>
        </p:nvPicPr>
        <p:blipFill>
          <a:blip r:embed="rId3"/>
          <a:stretch>
            <a:fillRect/>
          </a:stretch>
        </p:blipFill>
        <p:spPr>
          <a:xfrm>
            <a:off x="2224757" y="1825625"/>
            <a:ext cx="7742485" cy="4351338"/>
          </a:xfrm>
        </p:spPr>
      </p:pic>
    </p:spTree>
    <p:extLst>
      <p:ext uri="{BB962C8B-B14F-4D97-AF65-F5344CB8AC3E}">
        <p14:creationId xmlns:p14="http://schemas.microsoft.com/office/powerpoint/2010/main" val="372736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93F3-8A1B-2590-8582-82E35130501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Quick Background: Arizona’s Mentors </a:t>
            </a:r>
          </a:p>
        </p:txBody>
      </p:sp>
      <p:sp>
        <p:nvSpPr>
          <p:cNvPr id="3" name="Content Placeholder 2">
            <a:extLst>
              <a:ext uri="{FF2B5EF4-FFF2-40B4-BE49-F238E27FC236}">
                <a16:creationId xmlns:a16="http://schemas.microsoft.com/office/drawing/2014/main" id="{DEF88EFD-17C3-DF56-0C49-6BC5CC8DD300}"/>
              </a:ext>
            </a:extLst>
          </p:cNvPr>
          <p:cNvSpPr>
            <a:spLocks noGrp="1"/>
          </p:cNvSpPr>
          <p:nvPr>
            <p:ph idx="1"/>
          </p:nvPr>
        </p:nvSpPr>
        <p:spPr>
          <a:xfrm>
            <a:off x="838200" y="1690688"/>
            <a:ext cx="10515600" cy="4886757"/>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Focusing on the University of Arizona’s Space Grant undergraduate mentors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Both interns and mentors apply to this program</a:t>
            </a:r>
          </a:p>
          <a:p>
            <a:pPr marL="342900" indent="-342900">
              <a:lnSpc>
                <a:spcPct val="107000"/>
              </a:lnSpc>
              <a:spcBef>
                <a:spcPts val="0"/>
              </a:spcBef>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Space Grant Committee can match interns/mentors if they don’t apply together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Interns and mentors work together on research project during the academ</a:t>
            </a:r>
            <a:r>
              <a:rPr lang="en-US" sz="1800" dirty="0">
                <a:latin typeface="Arial" panose="020B0604020202020204" pitchFamily="34" charset="0"/>
                <a:ea typeface="Calibri" panose="020F0502020204030204" pitchFamily="34" charset="0"/>
                <a:cs typeface="Arial" panose="020B0604020202020204" pitchFamily="34" charset="0"/>
              </a:rPr>
              <a:t>ic year (August – May)</a:t>
            </a:r>
          </a:p>
          <a:p>
            <a:pPr marL="342900" marR="0" lvl="0" indent="-342900">
              <a:lnSpc>
                <a:spcPct val="107000"/>
              </a:lnSpc>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More than half of selected mentors tend to be </a:t>
            </a:r>
            <a:r>
              <a:rPr lang="en-US" sz="1800" dirty="0">
                <a:effectLst/>
                <a:latin typeface="Arial" panose="020B0604020202020204" pitchFamily="34" charset="0"/>
                <a:ea typeface="Calibri" panose="020F0502020204030204" pitchFamily="34" charset="0"/>
                <a:cs typeface="Arial" panose="020B0604020202020204" pitchFamily="34" charset="0"/>
              </a:rPr>
              <a:t>repeat mentors of the program</a:t>
            </a:r>
          </a:p>
          <a:p>
            <a:pPr marL="342900" marR="0" lvl="0" indent="-342900">
              <a:lnSpc>
                <a:spcPct val="107000"/>
              </a:lnSpc>
              <a:spcBef>
                <a:spcPts val="0"/>
              </a:spcBef>
              <a:spcAft>
                <a:spcPts val="0"/>
              </a:spcAft>
              <a:buFont typeface="Symbol" panose="05050102010706020507" pitchFamily="18" charset="2"/>
              <a:buChar char=""/>
            </a:pP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Space Grant provides:</a:t>
            </a:r>
          </a:p>
          <a:p>
            <a:pPr marL="800100" lvl="1" indent="-342900">
              <a:lnSpc>
                <a:spcPct val="107000"/>
              </a:lnSpc>
              <a:spcBef>
                <a:spcPts val="0"/>
              </a:spcBef>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Intern Hiring and Payroll Approval</a:t>
            </a:r>
          </a:p>
          <a:p>
            <a:pPr marL="800100" lvl="1" indent="-342900">
              <a:lnSpc>
                <a:spcPct val="107000"/>
              </a:lnSpc>
              <a:spcBef>
                <a:spcPts val="0"/>
              </a:spcBef>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Intern Funding </a:t>
            </a:r>
          </a:p>
          <a:p>
            <a:pPr marL="800100" lvl="1" indent="-342900">
              <a:lnSpc>
                <a:spcPct val="107000"/>
              </a:lnSpc>
              <a:spcBef>
                <a:spcPts val="0"/>
              </a:spcBef>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Intern activities, workshops, professional development (~2x per month)</a:t>
            </a:r>
          </a:p>
          <a:p>
            <a:pPr marL="800100" lvl="1" indent="-342900">
              <a:lnSpc>
                <a:spcPct val="107000"/>
              </a:lnSpc>
              <a:spcBef>
                <a:spcPts val="0"/>
              </a:spcBef>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Larger</a:t>
            </a:r>
            <a:r>
              <a:rPr lang="en-US" sz="1800" dirty="0">
                <a:effectLst/>
                <a:latin typeface="Arial" panose="020B0604020202020204" pitchFamily="34" charset="0"/>
                <a:ea typeface="Calibri" panose="020F0502020204030204" pitchFamily="34" charset="0"/>
                <a:cs typeface="Arial" panose="020B0604020202020204" pitchFamily="34" charset="0"/>
              </a:rPr>
              <a:t> Events (Symposium) and opportunities (NASA Center Internships, etc.)</a:t>
            </a:r>
          </a:p>
          <a:p>
            <a:pPr marL="800100" lvl="1" indent="-342900">
              <a:lnSpc>
                <a:spcPct val="107000"/>
              </a:lnSpc>
              <a:spcBef>
                <a:spcPts val="0"/>
              </a:spcBef>
              <a:buFont typeface="Symbol" panose="05050102010706020507" pitchFamily="18" charset="2"/>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1800" dirty="0">
                <a:latin typeface="Arial" panose="020B0604020202020204" pitchFamily="34" charset="0"/>
                <a:ea typeface="Calibri" panose="020F0502020204030204" pitchFamily="34" charset="0"/>
                <a:cs typeface="Arial" panose="020B0604020202020204" pitchFamily="34" charset="0"/>
              </a:rPr>
              <a:t>Mentors are contacted by Space Grant management frequently during the start of the program, and then at least every other week for the duration of the program. </a:t>
            </a:r>
          </a:p>
          <a:p>
            <a:pPr>
              <a:lnSpc>
                <a:spcPct val="107000"/>
              </a:lnSpc>
              <a:spcBef>
                <a:spcPts val="0"/>
              </a:spcBef>
            </a:pPr>
            <a:r>
              <a:rPr lang="en-US" sz="1800" dirty="0">
                <a:effectLst/>
                <a:latin typeface="Arial" panose="020B0604020202020204" pitchFamily="34" charset="0"/>
                <a:ea typeface="Calibri" panose="020F0502020204030204" pitchFamily="34" charset="0"/>
                <a:cs typeface="Arial" panose="020B0604020202020204" pitchFamily="34" charset="0"/>
              </a:rPr>
              <a:t>Mentor</a:t>
            </a:r>
            <a:r>
              <a:rPr lang="en-US" sz="1800" dirty="0">
                <a:latin typeface="Arial" panose="020B0604020202020204" pitchFamily="34" charset="0"/>
                <a:ea typeface="Calibri" panose="020F0502020204030204" pitchFamily="34" charset="0"/>
                <a:cs typeface="Arial" panose="020B0604020202020204" pitchFamily="34" charset="0"/>
              </a:rPr>
              <a:t> “face time” only occurs a few times during the year (orientation, some events, Symposium). </a:t>
            </a:r>
          </a:p>
        </p:txBody>
      </p:sp>
    </p:spTree>
    <p:extLst>
      <p:ext uri="{BB962C8B-B14F-4D97-AF65-F5344CB8AC3E}">
        <p14:creationId xmlns:p14="http://schemas.microsoft.com/office/powerpoint/2010/main" val="248593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B0EB-D195-C6E9-4219-BA66800B199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 Provided to Mentors</a:t>
            </a:r>
          </a:p>
        </p:txBody>
      </p:sp>
      <p:sp>
        <p:nvSpPr>
          <p:cNvPr id="3" name="Content Placeholder 2">
            <a:extLst>
              <a:ext uri="{FF2B5EF4-FFF2-40B4-BE49-F238E27FC236}">
                <a16:creationId xmlns:a16="http://schemas.microsoft.com/office/drawing/2014/main" id="{6A8EBC32-6EEE-B6B5-7E42-51F42094B5F4}"/>
              </a:ext>
            </a:extLst>
          </p:cNvPr>
          <p:cNvSpPr>
            <a:spLocks noGrp="1"/>
          </p:cNvSpPr>
          <p:nvPr>
            <p:ph idx="1"/>
          </p:nvPr>
        </p:nvSpPr>
        <p:spPr>
          <a:xfrm>
            <a:off x="838200" y="1411940"/>
            <a:ext cx="10515600" cy="5338483"/>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A ‘Welcome Packet’ </a:t>
            </a:r>
          </a:p>
          <a:p>
            <a:pPr marL="800100" lvl="1" indent="-342900">
              <a:lnSpc>
                <a:spcPct val="107000"/>
              </a:lnSpc>
              <a:spcBef>
                <a:spcPts val="0"/>
              </a:spcBef>
              <a:buFont typeface="Symbol" panose="05050102010706020507" pitchFamily="18" charset="2"/>
              <a:buChar char=""/>
            </a:pPr>
            <a:r>
              <a:rPr lang="en-US" sz="2800" dirty="0">
                <a:effectLst/>
                <a:latin typeface="Arial" panose="020B0604020202020204" pitchFamily="34" charset="0"/>
                <a:ea typeface="Calibri" panose="020F0502020204030204" pitchFamily="34" charset="0"/>
                <a:cs typeface="Arial" panose="020B0604020202020204" pitchFamily="34" charset="0"/>
              </a:rPr>
              <a:t>Invitation to Mentor Orientation</a:t>
            </a:r>
          </a:p>
          <a:p>
            <a:pPr marL="800100" lvl="1" indent="-342900">
              <a:lnSpc>
                <a:spcPct val="107000"/>
              </a:lnSpc>
              <a:spcBef>
                <a:spcPts val="0"/>
              </a:spcBef>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Information about contacting your intern</a:t>
            </a:r>
          </a:p>
          <a:p>
            <a:pPr marL="800100" lvl="1" indent="-342900">
              <a:lnSpc>
                <a:spcPct val="107000"/>
              </a:lnSpc>
              <a:spcBef>
                <a:spcPts val="0"/>
              </a:spcBef>
              <a:buFont typeface="Symbol" panose="05050102010706020507" pitchFamily="18" charset="2"/>
              <a:buChar char=""/>
            </a:pPr>
            <a:r>
              <a:rPr lang="en-US" sz="2800" dirty="0">
                <a:effectLst/>
                <a:latin typeface="Arial" panose="020B0604020202020204" pitchFamily="34" charset="0"/>
                <a:ea typeface="Calibri" panose="020F0502020204030204" pitchFamily="34" charset="0"/>
                <a:cs typeface="Arial" panose="020B0604020202020204" pitchFamily="34" charset="0"/>
              </a:rPr>
              <a:t>Information so that mentors know what interns are receiving</a:t>
            </a:r>
          </a:p>
          <a:p>
            <a:pPr marL="800100" lvl="1" indent="-342900">
              <a:lnSpc>
                <a:spcPct val="107000"/>
              </a:lnSpc>
              <a:spcBef>
                <a:spcPts val="0"/>
              </a:spcBef>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Hiring interns, Payable Hours</a:t>
            </a:r>
          </a:p>
          <a:p>
            <a:pPr marL="800100" lvl="1" indent="-342900">
              <a:lnSpc>
                <a:spcPct val="107000"/>
              </a:lnSpc>
              <a:spcBef>
                <a:spcPts val="0"/>
              </a:spcBef>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Contact Sheet</a:t>
            </a:r>
          </a:p>
          <a:p>
            <a:pPr marL="800100" lvl="1" indent="-342900">
              <a:lnSpc>
                <a:spcPct val="107000"/>
              </a:lnSpc>
              <a:spcBef>
                <a:spcPts val="0"/>
              </a:spcBef>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Important Dates/Deadlines/Deliverables sheet</a:t>
            </a:r>
          </a:p>
          <a:p>
            <a:pPr marL="800100" lvl="1" indent="-342900">
              <a:lnSpc>
                <a:spcPct val="107000"/>
              </a:lnSpc>
              <a:spcBef>
                <a:spcPts val="0"/>
              </a:spcBef>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Intern Requirements and dates so mentor is aware</a:t>
            </a:r>
          </a:p>
          <a:p>
            <a:pPr marL="800100" lvl="1" indent="-342900">
              <a:lnSpc>
                <a:spcPct val="107000"/>
              </a:lnSpc>
              <a:spcBef>
                <a:spcPts val="0"/>
              </a:spcBef>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Miscellaneous: please send us highlight stories, where to submit publications, etc. </a:t>
            </a:r>
          </a:p>
          <a:p>
            <a:pPr marL="457200" lvl="1" indent="0">
              <a:lnSpc>
                <a:spcPct val="107000"/>
              </a:lnSpc>
              <a:spcBef>
                <a:spcPts val="0"/>
              </a:spcBef>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06880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F4D6-BA30-CF7D-F6EE-A7C64D83D098}"/>
              </a:ext>
            </a:extLst>
          </p:cNvPr>
          <p:cNvSpPr>
            <a:spLocks noGrp="1"/>
          </p:cNvSpPr>
          <p:nvPr>
            <p:ph type="title"/>
          </p:nvPr>
        </p:nvSpPr>
        <p:spPr>
          <a:xfrm>
            <a:off x="838200" y="88433"/>
            <a:ext cx="10515600" cy="1325563"/>
          </a:xfrm>
        </p:spPr>
        <p:txBody>
          <a:bodyPr/>
          <a:lstStyle/>
          <a:p>
            <a:r>
              <a:rPr lang="en-US" dirty="0">
                <a:latin typeface="Arial" panose="020B0604020202020204" pitchFamily="34" charset="0"/>
                <a:cs typeface="Arial" panose="020B0604020202020204" pitchFamily="34" charset="0"/>
              </a:rPr>
              <a:t>Resources Provided to Mentors </a:t>
            </a:r>
            <a:r>
              <a:rPr lang="en-US" dirty="0" err="1">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B2FF07E9-BD51-16A8-81C6-F74962696583}"/>
              </a:ext>
            </a:extLst>
          </p:cNvPr>
          <p:cNvSpPr>
            <a:spLocks noGrp="1"/>
          </p:cNvSpPr>
          <p:nvPr>
            <p:ph idx="1"/>
          </p:nvPr>
        </p:nvSpPr>
        <p:spPr>
          <a:xfrm>
            <a:off x="838200" y="1183341"/>
            <a:ext cx="10515600" cy="5309534"/>
          </a:xfrm>
        </p:spPr>
        <p:txBody>
          <a:bodyPr>
            <a:noAutofit/>
          </a:bodyPr>
          <a:lstStyle/>
          <a:p>
            <a:pPr marL="342900" indent="-342900">
              <a:lnSpc>
                <a:spcPct val="107000"/>
              </a:lnSpc>
              <a:spcBef>
                <a:spcPts val="0"/>
              </a:spcBef>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Mentor Resources</a:t>
            </a:r>
          </a:p>
          <a:p>
            <a:pPr marL="800100" lvl="1" indent="-342900">
              <a:lnSpc>
                <a:spcPct val="107000"/>
              </a:lnSpc>
              <a:spcBef>
                <a:spcPts val="0"/>
              </a:spcBef>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Meeting Your Intern – Outline &amp; Suggestions</a:t>
            </a:r>
          </a:p>
          <a:p>
            <a:pPr marL="1257300" lvl="2"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Who contacts who and how</a:t>
            </a:r>
          </a:p>
          <a:p>
            <a:pPr marL="1257300" lvl="2"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Responsibilities</a:t>
            </a:r>
          </a:p>
          <a:p>
            <a:pPr marL="1257300" lvl="2"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Time Management</a:t>
            </a:r>
          </a:p>
          <a:p>
            <a:pPr marL="1257300" lvl="2"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Meetings (one-on-one is key!)</a:t>
            </a:r>
          </a:p>
          <a:p>
            <a:pPr marL="1257300" lvl="2"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Goals for the year</a:t>
            </a:r>
          </a:p>
          <a:p>
            <a:pPr marL="1257300" lvl="2"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Working Space (virtual &amp; in person)</a:t>
            </a:r>
          </a:p>
          <a:p>
            <a:pPr marL="1257300" lvl="2"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Future Meetings</a:t>
            </a:r>
          </a:p>
          <a:p>
            <a:pPr marL="1714500" lvl="3"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Timeline to symposium, setting weekly goals </a:t>
            </a:r>
          </a:p>
          <a:p>
            <a:pPr marL="1714500" lvl="3"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Tips for a great meeting (weekly goals, review progress, set new goals, repeat)</a:t>
            </a:r>
          </a:p>
          <a:p>
            <a:pPr marL="1257300" lvl="2"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Build a network of mentors</a:t>
            </a:r>
          </a:p>
          <a:p>
            <a:pPr marL="1257300" lvl="2" indent="-342900">
              <a:lnSpc>
                <a:spcPct val="107000"/>
              </a:lnSpc>
              <a:spcBef>
                <a:spcPts val="0"/>
              </a:spcBef>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Other Consideration: Covid, family responsibilities, etc. </a:t>
            </a:r>
          </a:p>
        </p:txBody>
      </p:sp>
    </p:spTree>
    <p:extLst>
      <p:ext uri="{BB962C8B-B14F-4D97-AF65-F5344CB8AC3E}">
        <p14:creationId xmlns:p14="http://schemas.microsoft.com/office/powerpoint/2010/main" val="200233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F4D6-BA30-CF7D-F6EE-A7C64D83D098}"/>
              </a:ext>
            </a:extLst>
          </p:cNvPr>
          <p:cNvSpPr>
            <a:spLocks noGrp="1"/>
          </p:cNvSpPr>
          <p:nvPr>
            <p:ph type="title"/>
          </p:nvPr>
        </p:nvSpPr>
        <p:spPr>
          <a:xfrm>
            <a:off x="838200" y="88433"/>
            <a:ext cx="10515600" cy="1325563"/>
          </a:xfrm>
        </p:spPr>
        <p:txBody>
          <a:bodyPr/>
          <a:lstStyle/>
          <a:p>
            <a:r>
              <a:rPr lang="en-US" dirty="0">
                <a:latin typeface="Arial" panose="020B0604020202020204" pitchFamily="34" charset="0"/>
                <a:cs typeface="Arial" panose="020B0604020202020204" pitchFamily="34" charset="0"/>
              </a:rPr>
              <a:t>Resources Provided to Mentors </a:t>
            </a:r>
            <a:r>
              <a:rPr lang="en-US" dirty="0" err="1">
                <a:latin typeface="Arial" panose="020B0604020202020204" pitchFamily="34" charset="0"/>
                <a:cs typeface="Arial" panose="020B0604020202020204" pitchFamily="34" charset="0"/>
              </a:rPr>
              <a:t>Cont</a:t>
            </a:r>
            <a:r>
              <a:rPr lang="en-US"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B2FF07E9-BD51-16A8-81C6-F74962696583}"/>
              </a:ext>
            </a:extLst>
          </p:cNvPr>
          <p:cNvSpPr>
            <a:spLocks noGrp="1"/>
          </p:cNvSpPr>
          <p:nvPr>
            <p:ph idx="1"/>
          </p:nvPr>
        </p:nvSpPr>
        <p:spPr>
          <a:xfrm>
            <a:off x="838200" y="1183341"/>
            <a:ext cx="10515600" cy="5309534"/>
          </a:xfrm>
        </p:spPr>
        <p:txBody>
          <a:bodyPr>
            <a:noAutofit/>
          </a:bodyPr>
          <a:lstStyle/>
          <a:p>
            <a:pPr marL="457200" marR="0" lvl="1" indent="0">
              <a:lnSpc>
                <a:spcPct val="106000"/>
              </a:lnSpc>
              <a:spcBef>
                <a:spcPts val="0"/>
              </a:spcBef>
              <a:spcAft>
                <a:spcPts val="0"/>
              </a:spcAft>
              <a:buNone/>
              <a:tabLst>
                <a:tab pos="914400" algn="l"/>
              </a:tabLst>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Also included in the Welcome Packet</a:t>
            </a:r>
          </a:p>
          <a:p>
            <a:pPr marL="457200" marR="0" lvl="1" indent="0">
              <a:lnSpc>
                <a:spcPct val="106000"/>
              </a:lnSpc>
              <a:spcBef>
                <a:spcPts val="0"/>
              </a:spcBef>
              <a:spcAft>
                <a:spcPts val="0"/>
              </a:spcAft>
              <a:buNone/>
              <a:tabLst>
                <a:tab pos="914400" algn="l"/>
              </a:tabLst>
            </a:pPr>
            <a:endPar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6000"/>
              </a:lnSpc>
              <a:spcBef>
                <a:spcPts val="0"/>
              </a:spcBef>
              <a:spcAft>
                <a:spcPts val="0"/>
              </a:spcAft>
              <a:buFont typeface="Symbol" panose="05050102010706020507" pitchFamily="18" charset="2"/>
              <a:buChar char=""/>
              <a:tabLst>
                <a:tab pos="914400" algn="l"/>
              </a:tabLst>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Edge Learning (LinkedIn Learning) tutorial, “Becoming an Inspiring Mentor”</a:t>
            </a:r>
          </a:p>
          <a:p>
            <a:pPr marL="457200" marR="0" lvl="1" indent="0">
              <a:lnSpc>
                <a:spcPct val="106000"/>
              </a:lnSpc>
              <a:spcBef>
                <a:spcPts val="0"/>
              </a:spcBef>
              <a:spcAft>
                <a:spcPts val="0"/>
              </a:spcAft>
              <a:buNone/>
              <a:tabLst>
                <a:tab pos="914400" algn="l"/>
              </a:tabLst>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6000"/>
              </a:lnSpc>
              <a:spcBef>
                <a:spcPts val="0"/>
              </a:spcBef>
              <a:spcAft>
                <a:spcPts val="0"/>
              </a:spcAft>
              <a:buFont typeface="Symbol" panose="05050102010706020507" pitchFamily="18" charset="2"/>
              <a:buChar char=""/>
              <a:tabLst>
                <a:tab pos="914400" algn="l"/>
              </a:tabLst>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Free materials “Mentoring the Next Generation: Using Undergraduate Research to Broaden Engagement &amp; Impact in STEM”</a:t>
            </a:r>
          </a:p>
          <a:p>
            <a:pPr marL="457200" marR="0" lvl="1" indent="0">
              <a:lnSpc>
                <a:spcPct val="106000"/>
              </a:lnSpc>
              <a:spcBef>
                <a:spcPts val="0"/>
              </a:spcBef>
              <a:spcAft>
                <a:spcPts val="0"/>
              </a:spcAft>
              <a:buNone/>
              <a:tabLst>
                <a:tab pos="914400" algn="l"/>
              </a:tabLst>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6000"/>
              </a:lnSpc>
              <a:spcBef>
                <a:spcPts val="0"/>
              </a:spcBef>
              <a:spcAft>
                <a:spcPts val="0"/>
              </a:spcAft>
              <a:buFont typeface="Symbol" panose="05050102010706020507" pitchFamily="18" charset="2"/>
              <a:buChar char=""/>
              <a:tabLst>
                <a:tab pos="914400" algn="l"/>
              </a:tabLst>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Undergraduate Research Mentoring Agreement Form</a:t>
            </a:r>
          </a:p>
          <a:p>
            <a:pPr marL="457200" marR="0" lvl="1" indent="0">
              <a:lnSpc>
                <a:spcPct val="106000"/>
              </a:lnSpc>
              <a:spcBef>
                <a:spcPts val="0"/>
              </a:spcBef>
              <a:spcAft>
                <a:spcPts val="0"/>
              </a:spcAft>
              <a:buNone/>
              <a:tabLst>
                <a:tab pos="914400" algn="l"/>
              </a:tabLst>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6000"/>
              </a:lnSpc>
              <a:spcBef>
                <a:spcPts val="0"/>
              </a:spcBef>
              <a:spcAft>
                <a:spcPts val="0"/>
              </a:spcAft>
              <a:buFont typeface="Symbol" panose="05050102010706020507" pitchFamily="18" charset="2"/>
              <a:buChar char=""/>
              <a:tabLst>
                <a:tab pos="914400" algn="l"/>
              </a:tabLst>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Mentor Code of Conduct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309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DB8C-9B20-4C71-9723-791011291AB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Edge Learning: Becoming an Inspiring Mentor </a:t>
            </a:r>
          </a:p>
        </p:txBody>
      </p:sp>
      <p:sp>
        <p:nvSpPr>
          <p:cNvPr id="3" name="Content Placeholder 2">
            <a:extLst>
              <a:ext uri="{FF2B5EF4-FFF2-40B4-BE49-F238E27FC236}">
                <a16:creationId xmlns:a16="http://schemas.microsoft.com/office/drawing/2014/main" id="{DD0DD5EC-49EC-8989-597F-6D45CEF446A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Your role as a mentor</a:t>
            </a:r>
          </a:p>
          <a:p>
            <a:r>
              <a:rPr lang="en-US" dirty="0">
                <a:latin typeface="Arial" panose="020B0604020202020204" pitchFamily="34" charset="0"/>
                <a:cs typeface="Arial" panose="020B0604020202020204" pitchFamily="34" charset="0"/>
              </a:rPr>
              <a:t>Helping your mentee overcome self-doubt</a:t>
            </a:r>
          </a:p>
          <a:p>
            <a:r>
              <a:rPr lang="en-US" dirty="0">
                <a:latin typeface="Arial" panose="020B0604020202020204" pitchFamily="34" charset="0"/>
                <a:cs typeface="Arial" panose="020B0604020202020204" pitchFamily="34" charset="0"/>
              </a:rPr>
              <a:t>Develop goals and milestones</a:t>
            </a:r>
          </a:p>
          <a:p>
            <a:r>
              <a:rPr lang="en-US" dirty="0">
                <a:latin typeface="Arial" panose="020B0604020202020204" pitchFamily="34" charset="0"/>
                <a:cs typeface="Arial" panose="020B0604020202020204" pitchFamily="34" charset="0"/>
              </a:rPr>
              <a:t>Active mentoring missteps</a:t>
            </a:r>
          </a:p>
          <a:p>
            <a:r>
              <a:rPr lang="en-US" dirty="0">
                <a:latin typeface="Arial" panose="020B0604020202020204" pitchFamily="34" charset="0"/>
                <a:cs typeface="Arial" panose="020B0604020202020204" pitchFamily="34" charset="0"/>
              </a:rPr>
              <a:t>Passive mentoring missteps</a:t>
            </a:r>
          </a:p>
          <a:p>
            <a:r>
              <a:rPr lang="en-US" dirty="0">
                <a:latin typeface="Arial" panose="020B0604020202020204" pitchFamily="34" charset="0"/>
                <a:cs typeface="Arial" panose="020B0604020202020204" pitchFamily="34" charset="0"/>
              </a:rPr>
              <a:t>Develop a mentoring team</a:t>
            </a:r>
          </a:p>
          <a:p>
            <a:r>
              <a:rPr lang="en-US" dirty="0">
                <a:latin typeface="Arial" panose="020B0604020202020204" pitchFamily="34" charset="0"/>
                <a:cs typeface="Arial" panose="020B0604020202020204" pitchFamily="34" charset="0"/>
              </a:rPr>
              <a:t>Mentoring through differences</a:t>
            </a:r>
          </a:p>
          <a:p>
            <a:r>
              <a:rPr lang="en-US" dirty="0">
                <a:latin typeface="Arial" panose="020B0604020202020204" pitchFamily="34" charset="0"/>
                <a:cs typeface="Arial" panose="020B0604020202020204" pitchFamily="34" charset="0"/>
              </a:rPr>
              <a:t>Amplify your mentee’s work</a:t>
            </a:r>
          </a:p>
        </p:txBody>
      </p:sp>
      <p:pic>
        <p:nvPicPr>
          <p:cNvPr id="5" name="Picture 4" descr="A person wearing glasses&#10;&#10;Description automatically generated with low confidence">
            <a:extLst>
              <a:ext uri="{FF2B5EF4-FFF2-40B4-BE49-F238E27FC236}">
                <a16:creationId xmlns:a16="http://schemas.microsoft.com/office/drawing/2014/main" id="{FF5F9A1C-6D1B-D2FA-00ED-BB1F26CB2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488" y="3323064"/>
            <a:ext cx="5205832" cy="3383487"/>
          </a:xfrm>
          <a:prstGeom prst="rect">
            <a:avLst/>
          </a:prstGeom>
        </p:spPr>
      </p:pic>
    </p:spTree>
    <p:extLst>
      <p:ext uri="{BB962C8B-B14F-4D97-AF65-F5344CB8AC3E}">
        <p14:creationId xmlns:p14="http://schemas.microsoft.com/office/powerpoint/2010/main" val="123795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DB8C-9B20-4C71-9723-791011291AB6}"/>
              </a:ext>
            </a:extLst>
          </p:cNvPr>
          <p:cNvSpPr>
            <a:spLocks noGrp="1"/>
          </p:cNvSpPr>
          <p:nvPr>
            <p:ph type="title"/>
          </p:nvPr>
        </p:nvSpPr>
        <p:spPr/>
        <p:txBody>
          <a:bodyPr>
            <a:noAutofit/>
          </a:bodyPr>
          <a:lstStyle/>
          <a:p>
            <a:pPr marL="457200" marR="0" lvl="1" algn="l" defTabSz="914400" rtl="0" eaLnBrk="1" fontAlgn="auto" latinLnBrk="0" hangingPunct="1">
              <a:lnSpc>
                <a:spcPct val="107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Mentoring the Next Generation: Using Undergraduate Research to Broaden Engagement &amp; Impact in STEM </a:t>
            </a:r>
          </a:p>
        </p:txBody>
      </p:sp>
      <p:sp>
        <p:nvSpPr>
          <p:cNvPr id="3" name="Content Placeholder 2">
            <a:extLst>
              <a:ext uri="{FF2B5EF4-FFF2-40B4-BE49-F238E27FC236}">
                <a16:creationId xmlns:a16="http://schemas.microsoft.com/office/drawing/2014/main" id="{DD0DD5EC-49EC-8989-597F-6D45CEF446A0}"/>
              </a:ext>
            </a:extLst>
          </p:cNvPr>
          <p:cNvSpPr>
            <a:spLocks noGrp="1"/>
          </p:cNvSpPr>
          <p:nvPr>
            <p:ph idx="1"/>
          </p:nvPr>
        </p:nvSpPr>
        <p:spPr>
          <a:xfrm>
            <a:off x="838200" y="1858752"/>
            <a:ext cx="10515600" cy="3901354"/>
          </a:xfrm>
        </p:spPr>
        <p:txBody>
          <a:bodyPr>
            <a:noAutofit/>
          </a:bodyPr>
          <a:lstStyle/>
          <a:p>
            <a:r>
              <a:rPr lang="en-US" sz="2400" dirty="0">
                <a:solidFill>
                  <a:srgbClr val="000000"/>
                </a:solidFill>
                <a:effectLst/>
                <a:latin typeface="Arial" panose="020B0604020202020204" pitchFamily="34" charset="0"/>
                <a:cs typeface="Arial" panose="020B0604020202020204" pitchFamily="34" charset="0"/>
              </a:rPr>
              <a:t>Center for the Advancement of Research Impact in Society (ARIS)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Free materials </a:t>
            </a:r>
          </a:p>
          <a:p>
            <a:r>
              <a:rPr lang="en-US" sz="2400" dirty="0">
                <a:solidFill>
                  <a:srgbClr val="000000"/>
                </a:solidFill>
                <a:latin typeface="Arial" panose="020B0604020202020204" pitchFamily="34" charset="0"/>
                <a:cs typeface="Arial" panose="020B0604020202020204" pitchFamily="34" charset="0"/>
              </a:rPr>
              <a:t>C</a:t>
            </a:r>
            <a:r>
              <a:rPr lang="en-US" sz="2400" b="0" i="0" u="none" strike="noStrike" baseline="0" dirty="0">
                <a:solidFill>
                  <a:srgbClr val="000000"/>
                </a:solidFill>
                <a:latin typeface="Arial" panose="020B0604020202020204" pitchFamily="34" charset="0"/>
                <a:cs typeface="Arial" panose="020B0604020202020204" pitchFamily="34" charset="0"/>
              </a:rPr>
              <a:t>omprehensive guidebook broken down in several chapters to review how to be an effective and inclusive mentor, how to build community, interact with mentees, and much more. The information in this material is easy to digest, and the most relevant portions (Destination 2, 3, and 4) take no more than 1 hour to fully read through. If you choose not to review this content, we highly recommend at least reviewing the information in </a:t>
            </a:r>
            <a:r>
              <a:rPr lang="en-US" sz="2400" b="1" i="0" u="none" strike="noStrike" baseline="0" dirty="0">
                <a:solidFill>
                  <a:srgbClr val="000000"/>
                </a:solidFill>
                <a:latin typeface="Arial" panose="020B0604020202020204" pitchFamily="34" charset="0"/>
                <a:cs typeface="Arial" panose="020B0604020202020204" pitchFamily="34" charset="0"/>
              </a:rPr>
              <a:t>Destination 2: Establish Clear Expectations</a:t>
            </a:r>
            <a:r>
              <a:rPr lang="en-US" sz="2400" b="0" i="0" u="none" strike="noStrike" baseline="0" dirty="0">
                <a:solidFill>
                  <a:srgbClr val="000000"/>
                </a:solidFill>
                <a:latin typeface="Arial" panose="020B0604020202020204" pitchFamily="34" charset="0"/>
                <a:cs typeface="Arial" panose="020B0604020202020204" pitchFamily="34" charset="0"/>
              </a:rPr>
              <a:t>, which provides an example mentor/mentee undergraduate researcher agreement. </a:t>
            </a:r>
          </a:p>
          <a:p>
            <a:r>
              <a:rPr lang="en-US" sz="2400" dirty="0">
                <a:solidFill>
                  <a:srgbClr val="000000"/>
                </a:solidFill>
                <a:latin typeface="Arial" panose="020B0604020202020204" pitchFamily="34" charset="0"/>
                <a:cs typeface="Arial" panose="020B0604020202020204" pitchFamily="34" charset="0"/>
              </a:rPr>
              <a:t>Source: </a:t>
            </a:r>
            <a:r>
              <a:rPr lang="en-US" sz="2400" dirty="0">
                <a:solidFill>
                  <a:srgbClr val="000000"/>
                </a:solidFill>
                <a:latin typeface="Arial" panose="020B0604020202020204" pitchFamily="34" charset="0"/>
                <a:cs typeface="Arial" panose="020B0604020202020204" pitchFamily="34" charset="0"/>
                <a:hlinkClick r:id="rId3"/>
              </a:rPr>
              <a:t>https://broaderimpacts.netlify.app/undergraduate-research/index.html#/</a:t>
            </a:r>
            <a:r>
              <a:rPr lang="en-US" sz="2400" dirty="0">
                <a:solidFill>
                  <a:srgbClr val="000000"/>
                </a:solidFill>
                <a:latin typeface="Arial" panose="020B0604020202020204" pitchFamily="34" charset="0"/>
                <a:cs typeface="Arial" panose="020B0604020202020204" pitchFamily="34" charset="0"/>
              </a:rPr>
              <a:t> </a:t>
            </a:r>
            <a:r>
              <a:rPr lang="en-US" sz="2400" b="0" i="0" u="none" strike="noStrike" baseline="0" dirty="0">
                <a:solidFill>
                  <a:srgbClr val="000000"/>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58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DB8C-9B20-4C71-9723-791011291AB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Undergraduate Research Mentor Agreement Form</a:t>
            </a:r>
          </a:p>
        </p:txBody>
      </p:sp>
      <p:sp>
        <p:nvSpPr>
          <p:cNvPr id="3" name="Content Placeholder 2">
            <a:extLst>
              <a:ext uri="{FF2B5EF4-FFF2-40B4-BE49-F238E27FC236}">
                <a16:creationId xmlns:a16="http://schemas.microsoft.com/office/drawing/2014/main" id="{DD0DD5EC-49EC-8989-597F-6D45CEF446A0}"/>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What is a mentor agreement?</a:t>
            </a:r>
          </a:p>
          <a:p>
            <a:pPr marL="0" indent="0">
              <a:buNone/>
            </a:pPr>
            <a:r>
              <a:rPr lang="en-US" dirty="0">
                <a:latin typeface="Arial" panose="020B0604020202020204" pitchFamily="34" charset="0"/>
                <a:cs typeface="Arial" panose="020B0604020202020204" pitchFamily="34" charset="0"/>
              </a:rPr>
              <a:t>“Mentor agreements outline goals, expectations, accountability and other aspects of collaborative work and are ideally drafted in partnership with students near the beginning of major projects. Given the open-ended nature of academic work, these agreements can be considered "living documents" that can be modified as conditions and goals change.” </a:t>
            </a:r>
          </a:p>
          <a:p>
            <a:pPr marL="0" indent="0">
              <a:buNone/>
            </a:pPr>
            <a:endParaRPr lang="en-US" dirty="0">
              <a:latin typeface="Arial" panose="020B0604020202020204" pitchFamily="34" charset="0"/>
              <a:cs typeface="Arial" panose="020B0604020202020204" pitchFamily="34" charset="0"/>
            </a:endParaRPr>
          </a:p>
          <a:p>
            <a:pPr marL="0" indent="0">
              <a:buNone/>
            </a:pPr>
            <a:r>
              <a:rPr lang="fr-FR" sz="1800" i="0" u="none" strike="noStrike" baseline="0" dirty="0">
                <a:solidFill>
                  <a:srgbClr val="000000"/>
                </a:solidFill>
                <a:latin typeface="Arial" panose="020B0604020202020204" pitchFamily="34" charset="0"/>
                <a:cs typeface="Arial" panose="020B0604020202020204" pitchFamily="34" charset="0"/>
              </a:rPr>
              <a:t>Source: </a:t>
            </a:r>
            <a:r>
              <a:rPr lang="fr-FR" sz="1800" i="0" u="none" strike="noStrike" baseline="0" dirty="0">
                <a:solidFill>
                  <a:srgbClr val="0562C1"/>
                </a:solidFill>
                <a:latin typeface="Arial" panose="020B0604020202020204" pitchFamily="34" charset="0"/>
                <a:cs typeface="Arial" panose="020B0604020202020204" pitchFamily="34" charset="0"/>
              </a:rPr>
              <a:t>https://undergraduate.oregonstate.edu/research/sample-mentoring-agreement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7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DB8C-9B20-4C71-9723-791011291AB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 What I expect of my intern / What my intern can expect of me:</a:t>
            </a:r>
          </a:p>
        </p:txBody>
      </p:sp>
      <p:sp>
        <p:nvSpPr>
          <p:cNvPr id="3" name="Content Placeholder 2">
            <a:extLst>
              <a:ext uri="{FF2B5EF4-FFF2-40B4-BE49-F238E27FC236}">
                <a16:creationId xmlns:a16="http://schemas.microsoft.com/office/drawing/2014/main" id="{DD0DD5EC-49EC-8989-597F-6D45CEF446A0}"/>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1. Read assigned background information and complete trainings by X date. </a:t>
            </a:r>
          </a:p>
          <a:p>
            <a:pPr marL="0" indent="0">
              <a:buNone/>
            </a:pPr>
            <a:r>
              <a:rPr lang="en-US" dirty="0">
                <a:latin typeface="Arial" panose="020B0604020202020204" pitchFamily="34" charset="0"/>
                <a:cs typeface="Arial" panose="020B0604020202020204" pitchFamily="34" charset="0"/>
              </a:rPr>
              <a:t>2. Send an email update every Friday by 5pm describing 1) the projects/tasks you completed this week, 2) any challenges you are facing or questions you have, and 3) what you plan to do the following week. </a:t>
            </a:r>
          </a:p>
          <a:p>
            <a:pPr marL="0" indent="0">
              <a:buNone/>
            </a:pPr>
            <a:r>
              <a:rPr lang="en-US" dirty="0">
                <a:latin typeface="Arial" panose="020B0604020202020204" pitchFamily="34" charset="0"/>
                <a:cs typeface="Arial" panose="020B0604020202020204" pitchFamily="34" charset="0"/>
              </a:rPr>
              <a:t>3. Attend our research team meetings every other week to discuss all of our individual projects and how to troubleshoot challenges and work collaboratively. </a:t>
            </a:r>
          </a:p>
        </p:txBody>
      </p:sp>
    </p:spTree>
    <p:extLst>
      <p:ext uri="{BB962C8B-B14F-4D97-AF65-F5344CB8AC3E}">
        <p14:creationId xmlns:p14="http://schemas.microsoft.com/office/powerpoint/2010/main" val="410544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3245-3E47-A5F6-1848-3CED205041F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Mentor Code of Conduct Form </a:t>
            </a:r>
          </a:p>
        </p:txBody>
      </p:sp>
      <p:sp>
        <p:nvSpPr>
          <p:cNvPr id="3" name="Content Placeholder 2">
            <a:extLst>
              <a:ext uri="{FF2B5EF4-FFF2-40B4-BE49-F238E27FC236}">
                <a16:creationId xmlns:a16="http://schemas.microsoft.com/office/drawing/2014/main" id="{A2E219B5-7B3D-EE4A-C38E-F3046F00E93A}"/>
              </a:ext>
            </a:extLst>
          </p:cNvPr>
          <p:cNvSpPr>
            <a:spLocks noGrp="1"/>
          </p:cNvSpPr>
          <p:nvPr>
            <p:ph idx="1"/>
          </p:nvPr>
        </p:nvSpPr>
        <p:spPr/>
        <p:txBody>
          <a:bodyPr>
            <a:normAutofit/>
          </a:bodyPr>
          <a:lstStyle/>
          <a:p>
            <a:pPr>
              <a:lnSpc>
                <a:spcPct val="107000"/>
              </a:lnSpc>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Modeled after the Colorado Space Grant Consortium’s Community Guidelines</a:t>
            </a:r>
          </a:p>
          <a:p>
            <a:pPr>
              <a:lnSpc>
                <a:spcPct val="107000"/>
              </a:lnSpc>
              <a:spcBef>
                <a:spcPts val="0"/>
              </a:spcBef>
            </a:pPr>
            <a:r>
              <a:rPr lang="en-US" dirty="0">
                <a:latin typeface="Arial" panose="020B0604020202020204" pitchFamily="34" charset="0"/>
                <a:ea typeface="Calibri" panose="020F0502020204030204" pitchFamily="34" charset="0"/>
                <a:cs typeface="Arial" panose="020B0604020202020204" pitchFamily="34" charset="0"/>
              </a:rPr>
              <a:t>Includes </a:t>
            </a:r>
            <a:r>
              <a:rPr lang="en-US" dirty="0">
                <a:effectLst/>
                <a:latin typeface="Arial" panose="020B0604020202020204" pitchFamily="34" charset="0"/>
                <a:ea typeface="Calibri" panose="020F0502020204030204" pitchFamily="34" charset="0"/>
                <a:cs typeface="Arial" panose="020B0604020202020204" pitchFamily="34" charset="0"/>
              </a:rPr>
              <a:t>ways to anonymously submit forms on our website if there is an issue. Includes university-specific ways to take action, and our responsibility as staff</a:t>
            </a:r>
          </a:p>
          <a:p>
            <a:pPr marL="742950" marR="0" lvl="1" indent="-285750">
              <a:lnSpc>
                <a:spcPct val="107000"/>
              </a:lnSpc>
              <a:spcBef>
                <a:spcPts val="0"/>
              </a:spcBef>
              <a:spcAft>
                <a:spcPts val="0"/>
              </a:spcAft>
              <a:buFont typeface="Courier New" panose="02070309020205020404" pitchFamily="49" charset="0"/>
              <a:buChar char="o"/>
            </a:pP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https://spacegrant.arizona.edu/students/commentform</a:t>
            </a:r>
            <a:r>
              <a:rPr lang="en-US"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4066250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CC48-F9A4-DD49-A45D-15D3A989CA4C}"/>
              </a:ext>
            </a:extLst>
          </p:cNvPr>
          <p:cNvSpPr>
            <a:spLocks noGrp="1"/>
          </p:cNvSpPr>
          <p:nvPr>
            <p:ph type="title"/>
          </p:nvPr>
        </p:nvSpPr>
        <p:spPr/>
        <p:txBody>
          <a:bodyPr/>
          <a:lstStyle/>
          <a:p>
            <a:r>
              <a:rPr lang="en-US" b="1" dirty="0">
                <a:solidFill>
                  <a:schemeClr val="accent5">
                    <a:lumMod val="75000"/>
                  </a:schemeClr>
                </a:solidFill>
                <a:latin typeface="Arial" panose="020B0604020202020204" pitchFamily="34" charset="0"/>
                <a:cs typeface="Arial" panose="020B0604020202020204" pitchFamily="34" charset="0"/>
              </a:rPr>
              <a:t>Promising Programs &amp; Practices (P3) </a:t>
            </a:r>
          </a:p>
        </p:txBody>
      </p:sp>
      <p:sp>
        <p:nvSpPr>
          <p:cNvPr id="3" name="Content Placeholder 2">
            <a:extLst>
              <a:ext uri="{FF2B5EF4-FFF2-40B4-BE49-F238E27FC236}">
                <a16:creationId xmlns:a16="http://schemas.microsoft.com/office/drawing/2014/main" id="{CC3CB991-E035-F154-7D76-0EE6C2E7CE37}"/>
              </a:ext>
            </a:extLst>
          </p:cNvPr>
          <p:cNvSpPr>
            <a:spLocks noGrp="1"/>
          </p:cNvSpPr>
          <p:nvPr>
            <p:ph idx="1"/>
          </p:nvPr>
        </p:nvSpPr>
        <p:spPr/>
        <p:txBody>
          <a:bodyPr>
            <a:normAutofit fontScale="92500"/>
          </a:bodyPr>
          <a:lstStyle/>
          <a:p>
            <a:pPr marL="0" indent="0">
              <a:buNone/>
            </a:pPr>
            <a:r>
              <a:rPr lang="en-US" dirty="0">
                <a:latin typeface="Arial" panose="020B0604020202020204" pitchFamily="34" charset="0"/>
                <a:cs typeface="Arial" panose="020B0604020202020204" pitchFamily="34" charset="0"/>
              </a:rPr>
              <a:t>A monthly session for, and by, the National Space Grant Community</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sz="3500" b="1" dirty="0">
                <a:solidFill>
                  <a:schemeClr val="accent5">
                    <a:lumMod val="75000"/>
                  </a:schemeClr>
                </a:solidFill>
                <a:latin typeface="Arial" panose="020B0604020202020204" pitchFamily="34" charset="0"/>
                <a:cs typeface="Arial" panose="020B0604020202020204" pitchFamily="34" charset="0"/>
              </a:rPr>
              <a:t>November 2022 Session Featuring:</a:t>
            </a:r>
          </a:p>
          <a:p>
            <a:pPr marL="0" indent="0" algn="ctr">
              <a:buNone/>
            </a:pPr>
            <a:r>
              <a:rPr lang="en-US" dirty="0">
                <a:latin typeface="Arial" panose="020B0604020202020204" pitchFamily="34" charset="0"/>
                <a:cs typeface="Arial" panose="020B0604020202020204" pitchFamily="34" charset="0"/>
              </a:rPr>
              <a:t>Michelle Coe (AZ), Debbie Murray (VA), and Melanie Page (WV)</a:t>
            </a:r>
          </a:p>
          <a:p>
            <a:pPr marL="0" indent="0" algn="ctr">
              <a:buNone/>
            </a:pPr>
            <a:r>
              <a:rPr lang="en-US" dirty="0">
                <a:latin typeface="Arial" panose="020B0604020202020204" pitchFamily="34" charset="0"/>
                <a:cs typeface="Arial" panose="020B0604020202020204" pitchFamily="34" charset="0"/>
              </a:rPr>
              <a:t>Resources &amp; Best Practices for Mentors  </a:t>
            </a:r>
          </a:p>
          <a:p>
            <a:pPr marL="0" indent="0" algn="ctr">
              <a:buNone/>
            </a:pPr>
            <a:r>
              <a:rPr lang="en-US" dirty="0">
                <a:latin typeface="Arial" panose="020B0604020202020204" pitchFamily="34" charset="0"/>
                <a:cs typeface="Arial" panose="020B0604020202020204" pitchFamily="34" charset="0"/>
              </a:rPr>
              <a:t>November 14, 2022</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sz="2200" dirty="0">
                <a:latin typeface="Arial" panose="020B0604020202020204" pitchFamily="34" charset="0"/>
                <a:cs typeface="Arial" panose="020B0604020202020204" pitchFamily="34" charset="0"/>
              </a:rPr>
              <a:t>Colleen Fava (</a:t>
            </a:r>
            <a:r>
              <a:rPr lang="en-US" sz="2200" dirty="0">
                <a:latin typeface="Arial" panose="020B0604020202020204" pitchFamily="34" charset="0"/>
                <a:cs typeface="Arial" panose="020B0604020202020204" pitchFamily="34" charset="0"/>
                <a:hlinkClick r:id="rId3"/>
              </a:rPr>
              <a:t>colleen@lsu.edu</a:t>
            </a:r>
            <a:r>
              <a:rPr lang="en-US" sz="2200" dirty="0">
                <a:latin typeface="Arial" panose="020B0604020202020204" pitchFamily="34" charset="0"/>
                <a:cs typeface="Arial" panose="020B0604020202020204" pitchFamily="34" charset="0"/>
              </a:rPr>
              <a:t>) and Michelle Coe (</a:t>
            </a:r>
            <a:r>
              <a:rPr lang="en-US" sz="2200" dirty="0">
                <a:latin typeface="Arial" panose="020B0604020202020204" pitchFamily="34" charset="0"/>
                <a:cs typeface="Arial" panose="020B0604020202020204" pitchFamily="34" charset="0"/>
                <a:hlinkClick r:id="rId4"/>
              </a:rPr>
              <a:t>macoe@arizona.edu</a:t>
            </a:r>
            <a:r>
              <a:rPr lang="en-US" sz="2200" dirty="0">
                <a:latin typeface="Arial" panose="020B0604020202020204" pitchFamily="34" charset="0"/>
                <a:cs typeface="Arial" panose="020B0604020202020204" pitchFamily="34" charset="0"/>
              </a:rPr>
              <a:t>) </a:t>
            </a:r>
          </a:p>
          <a:p>
            <a:pPr marL="0" indent="0" algn="ctr">
              <a:buNone/>
            </a:pPr>
            <a:r>
              <a:rPr lang="en-US" sz="2200" dirty="0">
                <a:latin typeface="Arial" panose="020B0604020202020204" pitchFamily="34" charset="0"/>
                <a:cs typeface="Arial" panose="020B0604020202020204" pitchFamily="34" charset="0"/>
              </a:rPr>
              <a:t>Co-Chairs of the Space Grant Communications Working Group </a:t>
            </a:r>
          </a:p>
        </p:txBody>
      </p:sp>
    </p:spTree>
    <p:extLst>
      <p:ext uri="{BB962C8B-B14F-4D97-AF65-F5344CB8AC3E}">
        <p14:creationId xmlns:p14="http://schemas.microsoft.com/office/powerpoint/2010/main" val="60177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47E9-4EDA-11B6-5CA4-F1995E29770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Evaluations</a:t>
            </a:r>
          </a:p>
        </p:txBody>
      </p:sp>
      <p:sp>
        <p:nvSpPr>
          <p:cNvPr id="3" name="Content Placeholder 2">
            <a:extLst>
              <a:ext uri="{FF2B5EF4-FFF2-40B4-BE49-F238E27FC236}">
                <a16:creationId xmlns:a16="http://schemas.microsoft.com/office/drawing/2014/main" id="{8A71C3FA-D014-EFF1-CB18-D0999B663305}"/>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Weekly email communication with interns (every Friday)</a:t>
            </a:r>
          </a:p>
          <a:p>
            <a:r>
              <a:rPr lang="en-US" dirty="0">
                <a:latin typeface="Arial" panose="020B0604020202020204" pitchFamily="34" charset="0"/>
                <a:cs typeface="Arial" panose="020B0604020202020204" pitchFamily="34" charset="0"/>
              </a:rPr>
              <a:t>Bi-weekly email communication with mentors (every other Monday)</a:t>
            </a:r>
          </a:p>
          <a:p>
            <a:r>
              <a:rPr lang="en-US" dirty="0">
                <a:latin typeface="Arial" panose="020B0604020202020204" pitchFamily="34" charset="0"/>
                <a:cs typeface="Arial" panose="020B0604020202020204" pitchFamily="34" charset="0"/>
              </a:rPr>
              <a:t>~2x events per month with interns</a:t>
            </a:r>
          </a:p>
          <a:p>
            <a:r>
              <a:rPr lang="en-US" dirty="0">
                <a:latin typeface="Arial" panose="020B0604020202020204" pitchFamily="34" charset="0"/>
                <a:cs typeface="Arial" panose="020B0604020202020204" pitchFamily="34" charset="0"/>
              </a:rPr>
              <a:t>October check-ins</a:t>
            </a:r>
          </a:p>
          <a:p>
            <a:r>
              <a:rPr lang="en-US" dirty="0">
                <a:latin typeface="Arial" panose="020B0604020202020204" pitchFamily="34" charset="0"/>
                <a:cs typeface="Arial" panose="020B0604020202020204" pitchFamily="34" charset="0"/>
              </a:rPr>
              <a:t>Late January check-ins</a:t>
            </a:r>
          </a:p>
          <a:p>
            <a:r>
              <a:rPr lang="en-US" dirty="0">
                <a:latin typeface="Arial" panose="020B0604020202020204" pitchFamily="34" charset="0"/>
                <a:cs typeface="Arial" panose="020B0604020202020204" pitchFamily="34" charset="0"/>
              </a:rPr>
              <a:t>Mid-Year evaluations (interns and mentors)</a:t>
            </a:r>
          </a:p>
          <a:p>
            <a:r>
              <a:rPr lang="en-US" dirty="0">
                <a:latin typeface="Arial" panose="020B0604020202020204" pitchFamily="34" charset="0"/>
                <a:cs typeface="Arial" panose="020B0604020202020204" pitchFamily="34" charset="0"/>
              </a:rPr>
              <a:t>Year-End evaluations (interns and mentors)</a:t>
            </a:r>
          </a:p>
        </p:txBody>
      </p:sp>
    </p:spTree>
    <p:extLst>
      <p:ext uri="{BB962C8B-B14F-4D97-AF65-F5344CB8AC3E}">
        <p14:creationId xmlns:p14="http://schemas.microsoft.com/office/powerpoint/2010/main" val="347310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A8BC6-971C-19B5-8FD8-1CB89FC79B1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NASA Langley Research Center</a:t>
            </a:r>
          </a:p>
        </p:txBody>
      </p:sp>
      <p:sp>
        <p:nvSpPr>
          <p:cNvPr id="3" name="Content Placeholder 2">
            <a:extLst>
              <a:ext uri="{FF2B5EF4-FFF2-40B4-BE49-F238E27FC236}">
                <a16:creationId xmlns:a16="http://schemas.microsoft.com/office/drawing/2014/main" id="{D8BEBD22-E453-E176-18D5-566C17905C9B}"/>
              </a:ext>
            </a:extLst>
          </p:cNvPr>
          <p:cNvSpPr>
            <a:spLocks noGrp="1"/>
          </p:cNvSpPr>
          <p:nvPr>
            <p:ph idx="1"/>
          </p:nvPr>
        </p:nvSpPr>
        <p:spPr/>
        <p:txBody>
          <a:bodyPr>
            <a:normAutofit/>
          </a:bodyPr>
          <a:lstStyle/>
          <a:p>
            <a:pPr marL="0" marR="0" lvl="0" indent="0">
              <a:lnSpc>
                <a:spcPct val="107000"/>
              </a:lnSpc>
              <a:spcBef>
                <a:spcPts val="0"/>
              </a:spcBef>
              <a:spcAft>
                <a:spcPts val="0"/>
              </a:spcAft>
              <a:buNone/>
            </a:pPr>
            <a:r>
              <a:rPr lang="en-US" sz="2400" kern="1800" dirty="0">
                <a:solidFill>
                  <a:srgbClr val="121212"/>
                </a:solidFill>
                <a:effectLst/>
                <a:latin typeface="Arial" panose="020B0604020202020204" pitchFamily="34" charset="0"/>
                <a:ea typeface="Times New Roman" panose="02020603050405020304" pitchFamily="18" charset="0"/>
                <a:cs typeface="Arial" panose="020B0604020202020204" pitchFamily="34" charset="0"/>
              </a:rPr>
              <a:t>A Beginners Guide for Students Entering their first Research Internship Program</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r>
              <a:rPr lang="en-US" sz="2400" kern="1800" dirty="0">
                <a:solidFill>
                  <a:srgbClr val="121212"/>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r>
              <a:rPr lang="en-US" sz="2400" u="sng"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https://www.orau.org/stem-workforce-solutions/opportunities/stem-professional-training-modules.html</a:t>
            </a:r>
            <a:r>
              <a:rPr lang="en-US" sz="2400" kern="1800" dirty="0">
                <a:solidFill>
                  <a:srgbClr val="121212"/>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400" kern="1800" dirty="0">
                <a:solidFill>
                  <a:srgbClr val="121212"/>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2400" kern="1800" dirty="0">
                <a:solidFill>
                  <a:srgbClr val="121212"/>
                </a:solidFill>
                <a:effectLst/>
                <a:latin typeface="Arial" panose="020B0604020202020204" pitchFamily="34" charset="0"/>
                <a:ea typeface="Times New Roman" panose="02020603050405020304" pitchFamily="18" charset="0"/>
                <a:cs typeface="Arial" panose="020B0604020202020204" pitchFamily="34" charset="0"/>
              </a:rPr>
              <a:t>The Science of Effective Mentorship in STEMM </a:t>
            </a:r>
            <a:r>
              <a:rPr lang="en-US" sz="2400" u="sng"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https://nap.nationalacademies.org/resource/25568/interactive/</a:t>
            </a:r>
            <a:r>
              <a:rPr lang="en-US" sz="2400" kern="1800" dirty="0">
                <a:solidFill>
                  <a:srgbClr val="121212"/>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16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32E4-C373-6E81-30E7-220B7477136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Future Changes &amp; Ideas</a:t>
            </a:r>
          </a:p>
        </p:txBody>
      </p:sp>
      <p:sp>
        <p:nvSpPr>
          <p:cNvPr id="3" name="Content Placeholder 2">
            <a:extLst>
              <a:ext uri="{FF2B5EF4-FFF2-40B4-BE49-F238E27FC236}">
                <a16:creationId xmlns:a16="http://schemas.microsoft.com/office/drawing/2014/main" id="{CBCB09F5-299D-C907-C423-56A2C1E372D8}"/>
              </a:ext>
            </a:extLst>
          </p:cNvPr>
          <p:cNvSpPr>
            <a:spLocks noGrp="1"/>
          </p:cNvSpPr>
          <p:nvPr>
            <p:ph idx="1"/>
          </p:nvPr>
        </p:nvSpPr>
        <p:spPr>
          <a:xfrm>
            <a:off x="838200" y="1690688"/>
            <a:ext cx="10515600" cy="4886757"/>
          </a:xfrm>
        </p:spPr>
        <p:txBody>
          <a:bodyPr>
            <a:normAutofit fontScale="62500" lnSpcReduction="20000"/>
          </a:bodyPr>
          <a:lstStyle/>
          <a:p>
            <a:pPr marL="0" indent="0">
              <a:buNone/>
            </a:pPr>
            <a:r>
              <a:rPr lang="en-US" dirty="0">
                <a:latin typeface="Arial" panose="020B0604020202020204" pitchFamily="34" charset="0"/>
                <a:cs typeface="Arial" panose="020B0604020202020204" pitchFamily="34" charset="0"/>
              </a:rPr>
              <a:t>Future Changes</a:t>
            </a:r>
          </a:p>
          <a:p>
            <a:r>
              <a:rPr lang="en-US" dirty="0">
                <a:latin typeface="Arial" panose="020B0604020202020204" pitchFamily="34" charset="0"/>
                <a:cs typeface="Arial" panose="020B0604020202020204" pitchFamily="34" charset="0"/>
              </a:rPr>
              <a:t>Do I know if mentors </a:t>
            </a:r>
            <a:r>
              <a:rPr lang="en-US" i="1" dirty="0">
                <a:latin typeface="Arial" panose="020B0604020202020204" pitchFamily="34" charset="0"/>
                <a:cs typeface="Arial" panose="020B0604020202020204" pitchFamily="34" charset="0"/>
              </a:rPr>
              <a:t>use</a:t>
            </a:r>
            <a:r>
              <a:rPr lang="en-US" dirty="0">
                <a:latin typeface="Arial" panose="020B0604020202020204" pitchFamily="34" charset="0"/>
                <a:cs typeface="Arial" panose="020B0604020202020204" pitchFamily="34" charset="0"/>
              </a:rPr>
              <a:t> these resources – no!</a:t>
            </a:r>
          </a:p>
          <a:p>
            <a:pPr lvl="1"/>
            <a:r>
              <a:rPr lang="en-US" dirty="0">
                <a:latin typeface="Arial" panose="020B0604020202020204" pitchFamily="34" charset="0"/>
                <a:cs typeface="Arial" panose="020B0604020202020204" pitchFamily="34" charset="0"/>
              </a:rPr>
              <a:t>This is an area that I need to start evaluating</a:t>
            </a:r>
          </a:p>
          <a:p>
            <a:r>
              <a:rPr lang="en-US" dirty="0">
                <a:latin typeface="Arial" panose="020B0604020202020204" pitchFamily="34" charset="0"/>
                <a:cs typeface="Arial" panose="020B0604020202020204" pitchFamily="34" charset="0"/>
              </a:rPr>
              <a:t>Ask mentors to provide evaluation over the summer (~3 months) after the program ends. Evaluation could be anonymous.</a:t>
            </a:r>
          </a:p>
          <a:p>
            <a:r>
              <a:rPr lang="en-US" dirty="0">
                <a:latin typeface="Arial" panose="020B0604020202020204" pitchFamily="34" charset="0"/>
                <a:cs typeface="Arial" panose="020B0604020202020204" pitchFamily="34" charset="0"/>
              </a:rPr>
              <a:t>Give evaluation feedback to mentors, not just to SG staff.</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Ideas</a:t>
            </a:r>
          </a:p>
          <a:p>
            <a:r>
              <a:rPr lang="en-US" dirty="0">
                <a:latin typeface="Arial" panose="020B0604020202020204" pitchFamily="34" charset="0"/>
                <a:cs typeface="Arial" panose="020B0604020202020204" pitchFamily="34" charset="0"/>
              </a:rPr>
              <a:t>How to make sure mentors are actually doing these trainings? </a:t>
            </a:r>
          </a:p>
          <a:p>
            <a:pPr lvl="1"/>
            <a:r>
              <a:rPr lang="en-US" dirty="0">
                <a:latin typeface="Arial" panose="020B0604020202020204" pitchFamily="34" charset="0"/>
                <a:cs typeface="Arial" panose="020B0604020202020204" pitchFamily="34" charset="0"/>
              </a:rPr>
              <a:t>There are tons of resources out there. Pick a few (maybe 2-3 hours total) and provide them to mentors. Spread requirement out, at least 1 hour of trainings per semester? </a:t>
            </a:r>
          </a:p>
          <a:p>
            <a:pPr lvl="1"/>
            <a:endParaRPr lang="en-US" dirty="0">
              <a:latin typeface="Arial" panose="020B060402020202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Would be great to have more trainings for interns beyond orientation sessions so that they could better advocate for themselves. Train the students on what makes a good mentor and how to recognize problems. </a:t>
            </a:r>
          </a:p>
          <a:p>
            <a:r>
              <a:rPr lang="en-US" dirty="0">
                <a:effectLst/>
                <a:latin typeface="Arial" panose="020B0604020202020204" pitchFamily="34" charset="0"/>
                <a:ea typeface="Calibri" panose="020F0502020204030204" pitchFamily="34" charset="0"/>
                <a:cs typeface="Arial" panose="020B0604020202020204" pitchFamily="34" charset="0"/>
              </a:rPr>
              <a:t>Provide information on imposter syndrome to interns/mentors. This is a big issue in not only seeing yourself in your research, but not seeing yourself in your mentor. </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487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pic>
        <p:nvPicPr>
          <p:cNvPr id="10" name="Picture 2" descr="http://www.nasa.gov/images/content/284892main_image_1209_946-7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24000" y="0"/>
            <a:ext cx="9172576"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752600" y="411540"/>
            <a:ext cx="8686800" cy="1754326"/>
          </a:xfrm>
          <a:prstGeom prst="rect">
            <a:avLst/>
          </a:prstGeom>
          <a:noFill/>
        </p:spPr>
        <p:txBody>
          <a:bodyPr wrap="square">
            <a:spAutoFit/>
            <a:scene3d>
              <a:camera prst="orthographicFront"/>
              <a:lightRig rig="soft" dir="tl"/>
            </a:scene3d>
            <a:sp3d extrusionH="57150" contourW="25400" prstMaterial="matte">
              <a:bevelT w="25400" h="55880" prst="artDeco"/>
              <a:contourClr>
                <a:schemeClr val="accent2">
                  <a:tint val="20000"/>
                </a:schemeClr>
              </a:contourClr>
            </a:sp3d>
          </a:bodyPr>
          <a:lstStyle/>
          <a:p>
            <a:pPr algn="ctr">
              <a:defRPr/>
            </a:pPr>
            <a:r>
              <a:rPr lang="en-US" sz="3600" b="1" kern="0" spc="50" dirty="0">
                <a:ln w="11430"/>
                <a:gradFill>
                  <a:gsLst>
                    <a:gs pos="34000">
                      <a:srgbClr val="B68656"/>
                    </a:gs>
                    <a:gs pos="100000">
                      <a:srgbClr val="4584D3">
                        <a:shade val="45000"/>
                        <a:satMod val="165000"/>
                      </a:srgbClr>
                    </a:gs>
                  </a:gsLst>
                  <a:lin ang="5400000"/>
                </a:gradFill>
                <a:effectLst>
                  <a:outerShdw blurRad="76200" dist="50800" dir="5400000" algn="tl" rotWithShape="0">
                    <a:srgbClr val="FFFFFF">
                      <a:lumMod val="95000"/>
                      <a:alpha val="54000"/>
                    </a:srgbClr>
                  </a:outerShdw>
                </a:effectLst>
                <a:latin typeface="Helvetica" charset="0"/>
              </a:rPr>
              <a:t>Space Grant P3 Session:</a:t>
            </a:r>
          </a:p>
          <a:p>
            <a:pPr algn="ctr">
              <a:defRPr/>
            </a:pPr>
            <a:r>
              <a:rPr lang="en-US" sz="3600" b="1" kern="0" spc="50" dirty="0">
                <a:ln w="11430"/>
                <a:gradFill>
                  <a:gsLst>
                    <a:gs pos="34000">
                      <a:srgbClr val="B68656"/>
                    </a:gs>
                    <a:gs pos="100000">
                      <a:srgbClr val="4584D3">
                        <a:shade val="45000"/>
                        <a:satMod val="165000"/>
                      </a:srgbClr>
                    </a:gs>
                  </a:gsLst>
                  <a:lin ang="5400000"/>
                </a:gradFill>
                <a:effectLst>
                  <a:outerShdw blurRad="76200" dist="50800" dir="5400000" algn="tl" rotWithShape="0">
                    <a:srgbClr val="FFFFFF">
                      <a:lumMod val="95000"/>
                      <a:alpha val="54000"/>
                    </a:srgbClr>
                  </a:outerShdw>
                </a:effectLst>
                <a:latin typeface="Helvetica" charset="0"/>
              </a:rPr>
              <a:t>Internships Best Practices </a:t>
            </a:r>
          </a:p>
          <a:p>
            <a:pPr algn="ctr">
              <a:defRPr/>
            </a:pPr>
            <a:r>
              <a:rPr lang="en-US" sz="3600" b="1" kern="0" spc="50" dirty="0">
                <a:ln w="11430"/>
                <a:gradFill>
                  <a:gsLst>
                    <a:gs pos="34000">
                      <a:srgbClr val="B68656"/>
                    </a:gs>
                    <a:gs pos="100000">
                      <a:srgbClr val="4584D3">
                        <a:shade val="45000"/>
                        <a:satMod val="165000"/>
                      </a:srgbClr>
                    </a:gs>
                  </a:gsLst>
                  <a:lin ang="5400000"/>
                </a:gradFill>
                <a:effectLst>
                  <a:outerShdw blurRad="76200" dist="50800" dir="5400000" algn="tl" rotWithShape="0">
                    <a:srgbClr val="FFFFFF">
                      <a:lumMod val="95000"/>
                      <a:alpha val="54000"/>
                    </a:srgbClr>
                  </a:outerShdw>
                </a:effectLst>
                <a:latin typeface="Helvetica" charset="0"/>
              </a:rPr>
              <a:t>and Resources</a:t>
            </a:r>
          </a:p>
        </p:txBody>
      </p:sp>
      <p:sp>
        <p:nvSpPr>
          <p:cNvPr id="5" name="TextBox 4"/>
          <p:cNvSpPr txBox="1"/>
          <p:nvPr/>
        </p:nvSpPr>
        <p:spPr>
          <a:xfrm>
            <a:off x="1957388" y="2826482"/>
            <a:ext cx="8305800" cy="1815882"/>
          </a:xfrm>
          <a:prstGeom prst="rect">
            <a:avLst/>
          </a:prstGeom>
          <a:noFill/>
        </p:spPr>
        <p:txBody>
          <a:bodyPr wrap="square" rtlCol="0">
            <a:spAutoFit/>
          </a:bodyPr>
          <a:lstStyle/>
          <a:p>
            <a:pPr algn="ctr" eaLnBrk="0" fontAlgn="base" hangingPunct="0">
              <a:spcAft>
                <a:spcPct val="0"/>
              </a:spcAft>
              <a:defRPr/>
            </a:pPr>
            <a:r>
              <a:rPr lang="en-US" sz="2800" b="1" dirty="0">
                <a:solidFill>
                  <a:srgbClr val="FFFFFF"/>
                </a:solidFill>
                <a:effectLst>
                  <a:outerShdw blurRad="50800" dist="38100" dir="5400000" algn="t" rotWithShape="0">
                    <a:srgbClr val="FFFFFF">
                      <a:lumMod val="50000"/>
                      <a:alpha val="40000"/>
                    </a:srgbClr>
                  </a:outerShdw>
                </a:effectLst>
                <a:latin typeface="Arial" panose="020B0604020202020204" pitchFamily="34" charset="0"/>
                <a:cs typeface="Arial" panose="020B0604020202020204" pitchFamily="34" charset="0"/>
              </a:rPr>
              <a:t>Debbie Murray, Manager, Internships and Research Experiences</a:t>
            </a:r>
          </a:p>
          <a:p>
            <a:pPr algn="ctr" eaLnBrk="0" fontAlgn="base" hangingPunct="0">
              <a:spcAft>
                <a:spcPct val="0"/>
              </a:spcAft>
              <a:defRPr/>
            </a:pPr>
            <a:r>
              <a:rPr lang="en-US" sz="2800" b="1" dirty="0">
                <a:solidFill>
                  <a:srgbClr val="FFFFFF"/>
                </a:solidFill>
                <a:effectLst>
                  <a:outerShdw blurRad="50800" dist="38100" dir="5400000" algn="t" rotWithShape="0">
                    <a:srgbClr val="FFFFFF">
                      <a:lumMod val="50000"/>
                      <a:alpha val="40000"/>
                    </a:srgbClr>
                  </a:outerShdw>
                </a:effectLst>
                <a:latin typeface="Arial" panose="020B0604020202020204" pitchFamily="34" charset="0"/>
                <a:cs typeface="Arial" panose="020B0604020202020204" pitchFamily="34" charset="0"/>
              </a:rPr>
              <a:t>Virginia Space Grant Consortium</a:t>
            </a:r>
          </a:p>
          <a:p>
            <a:pPr algn="ctr" eaLnBrk="0" fontAlgn="base" hangingPunct="0">
              <a:spcAft>
                <a:spcPct val="0"/>
              </a:spcAft>
              <a:defRPr/>
            </a:pPr>
            <a:endParaRPr lang="en-US" sz="2800" b="1" dirty="0">
              <a:solidFill>
                <a:srgbClr val="FFFFFF"/>
              </a:solidFill>
              <a:effectLst>
                <a:outerShdw blurRad="50800" dist="38100" dir="5400000" algn="t" rotWithShape="0">
                  <a:srgbClr val="FFFFFF">
                    <a:lumMod val="50000"/>
                    <a:alpha val="40000"/>
                  </a:srgbClr>
                </a:outerShdw>
              </a:effectLst>
              <a:latin typeface="Arial" panose="020B0604020202020204" pitchFamily="34" charset="0"/>
              <a:cs typeface="Arial" panose="020B0604020202020204" pitchFamily="34" charset="0"/>
            </a:endParaRPr>
          </a:p>
        </p:txBody>
      </p:sp>
      <p:pic>
        <p:nvPicPr>
          <p:cNvPr id="5122" name="Picture 2" descr="http://scitechdaily.com/images/Africa-and-Europe-from-a-Million-Miles-Away.jpg"/>
          <p:cNvPicPr>
            <a:picLocks noChangeAspect="1" noChangeArrowheads="1"/>
          </p:cNvPicPr>
          <p:nvPr/>
        </p:nvPicPr>
        <p:blipFill rotWithShape="1">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t="-1" r="13922" b="25149"/>
          <a:stretch/>
        </p:blipFill>
        <p:spPr bwMode="auto">
          <a:xfrm>
            <a:off x="7740234" y="4346156"/>
            <a:ext cx="2956342" cy="2549944"/>
          </a:xfrm>
          <a:prstGeom prst="rect">
            <a:avLst/>
          </a:prstGeom>
          <a:noFill/>
          <a:effectLst>
            <a:outerShdw blurRad="50800" dist="38100" dir="13500000" sx="122000" sy="122000" algn="br" rotWithShape="0">
              <a:schemeClr val="tx2">
                <a:lumMod val="50000"/>
                <a:alpha val="19000"/>
              </a:schemeClr>
            </a:outerShdw>
          </a:effectLst>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752600" y="5181600"/>
            <a:ext cx="1143000" cy="1324610"/>
            <a:chOff x="228600" y="5181600"/>
            <a:chExt cx="1143000" cy="1324610"/>
          </a:xfrm>
        </p:grpSpPr>
        <p:sp>
          <p:nvSpPr>
            <p:cNvPr id="6" name="TextBox 5"/>
            <p:cNvSpPr txBox="1"/>
            <p:nvPr/>
          </p:nvSpPr>
          <p:spPr>
            <a:xfrm>
              <a:off x="228600" y="5181600"/>
              <a:ext cx="1143000" cy="369332"/>
            </a:xfrm>
            <a:prstGeom prst="rect">
              <a:avLst/>
            </a:prstGeom>
            <a:solidFill>
              <a:srgbClr val="FFFFFF">
                <a:alpha val="89000"/>
              </a:srgbClr>
            </a:solidFill>
            <a:effectLst>
              <a:outerShdw blurRad="50800" dist="50800" dir="5400000" sx="1000" sy="1000" algn="ctr" rotWithShape="0">
                <a:srgbClr val="000000">
                  <a:alpha val="43137"/>
                </a:srgbClr>
              </a:outerShdw>
            </a:effectLst>
          </p:spPr>
          <p:txBody>
            <a:bodyPr wrap="square" rtlCol="0">
              <a:spAutoFit/>
            </a:bodyPr>
            <a:lstStyle/>
            <a:p>
              <a:endParaRPr lang="en-US" dirty="0">
                <a:solidFill>
                  <a:srgbClr val="000000"/>
                </a:solidFill>
                <a:latin typeface="Times New Roman"/>
              </a:endParaRPr>
            </a:p>
          </p:txBody>
        </p:sp>
        <p:pic>
          <p:nvPicPr>
            <p:cNvPr id="15" name="Picture 14" descr="06logo"/>
            <p:cNvPicPr>
              <a:picLocks noChangeAspect="1" noChangeArrowheads="1"/>
            </p:cNvPicPr>
            <p:nvPr/>
          </p:nvPicPr>
          <p:blipFill>
            <a:blip r:embed="rId6" cstate="print">
              <a:clrChange>
                <a:clrFrom>
                  <a:srgbClr val="FFFFFF"/>
                </a:clrFrom>
                <a:clrTo>
                  <a:srgbClr val="FFFFFF">
                    <a:alpha val="0"/>
                  </a:srgbClr>
                </a:clrTo>
              </a:clrChange>
              <a:lum/>
            </a:blip>
            <a:srcRect/>
            <a:stretch>
              <a:fillRect/>
            </a:stretch>
          </p:blipFill>
          <p:spPr bwMode="auto">
            <a:xfrm>
              <a:off x="324928" y="5195977"/>
              <a:ext cx="1021039" cy="1310233"/>
            </a:xfrm>
            <a:prstGeom prst="rect">
              <a:avLst/>
            </a:prstGeom>
            <a:noFill/>
            <a:ln w="9525">
              <a:noFill/>
              <a:miter lim="800000"/>
              <a:headEnd/>
              <a:tailEnd/>
            </a:ln>
            <a:effectLst>
              <a:outerShdw blurRad="50800" dist="38100" dir="2700000" sx="101000" sy="101000" algn="tl" rotWithShape="0">
                <a:prstClr val="black">
                  <a:alpha val="40000"/>
                </a:prstClr>
              </a:outerShdw>
            </a:effectLst>
            <a:scene3d>
              <a:camera prst="orthographicFront"/>
              <a:lightRig rig="flat" dir="t"/>
            </a:scene3d>
            <a:sp3d prstMaterial="metal"/>
          </p:spPr>
        </p:pic>
      </p:grpSp>
      <p:pic>
        <p:nvPicPr>
          <p:cNvPr id="5124" name="Picture 4" descr="http://matthewwturner.com/uah/Logos/Government/NASA_3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9858" y="4872094"/>
            <a:ext cx="1584742" cy="1604906"/>
          </a:xfrm>
          <a:prstGeom prst="rect">
            <a:avLst/>
          </a:prstGeom>
          <a:noFill/>
          <a:effectLst>
            <a:outerShdw blurRad="50800" dist="38100" dir="2700000" sx="101000" sy="101000" algn="tl" rotWithShape="0">
              <a:schemeClr val="accent3">
                <a:lumMod val="85000"/>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48965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7" name="Group 6"/>
          <p:cNvGrpSpPr/>
          <p:nvPr/>
        </p:nvGrpSpPr>
        <p:grpSpPr>
          <a:xfrm>
            <a:off x="1524001" y="5669281"/>
            <a:ext cx="9162143" cy="1229643"/>
            <a:chOff x="0" y="5891782"/>
            <a:chExt cx="9162143" cy="1042416"/>
          </a:xfrm>
        </p:grpSpPr>
        <p:sp>
          <p:nvSpPr>
            <p:cNvPr id="8" name="Flowchart: Document 7"/>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9" name="Flowchart: Document 8"/>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 name="Title 1"/>
          <p:cNvSpPr>
            <a:spLocks noGrp="1"/>
          </p:cNvSpPr>
          <p:nvPr>
            <p:ph type="title"/>
          </p:nvPr>
        </p:nvSpPr>
        <p:spPr>
          <a:xfrm>
            <a:off x="2190750" y="457201"/>
            <a:ext cx="8485188" cy="617381"/>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Presenter Information</a:t>
            </a:r>
            <a:endParaRPr lang="en-US" sz="3000" kern="1200" dirty="0">
              <a:solidFill>
                <a:schemeClr val="bg1"/>
              </a:solidFill>
              <a:effectLst>
                <a:innerShdw blurRad="63500" dist="50800" dir="5400000">
                  <a:prstClr val="black">
                    <a:alpha val="50000"/>
                  </a:prstClr>
                </a:innerShdw>
              </a:effectLst>
              <a:latin typeface="Book Antiqua" pitchFamily="18" charset="0"/>
              <a:ea typeface="+mn-ea"/>
              <a:cs typeface="+mn-cs"/>
            </a:endParaRPr>
          </a:p>
        </p:txBody>
      </p:sp>
      <p:sp>
        <p:nvSpPr>
          <p:cNvPr id="3" name="TextBox 2"/>
          <p:cNvSpPr txBox="1"/>
          <p:nvPr/>
        </p:nvSpPr>
        <p:spPr>
          <a:xfrm>
            <a:off x="1828800" y="1447801"/>
            <a:ext cx="6934200" cy="521681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Brings almost 34 years of student internship and faculty fellowship experience.</a:t>
            </a:r>
          </a:p>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NASA Langley Aerospace Research Summer Scholars (LARSS) - 1900+ interns</a:t>
            </a:r>
          </a:p>
          <a:p>
            <a:pPr marL="457200" indent="-457200">
              <a:spcAft>
                <a:spcPts val="600"/>
              </a:spcAft>
              <a:buFont typeface="Arial" panose="020B0604020202020204" pitchFamily="34" charset="0"/>
              <a:buChar char="•"/>
            </a:pPr>
            <a:r>
              <a:rPr lang="en-US" sz="2800" b="1" dirty="0">
                <a:solidFill>
                  <a:srgbClr val="FFFFFF"/>
                </a:solidFill>
                <a:latin typeface="Calibri" panose="020F0502020204030204" pitchFamily="34" charset="0"/>
              </a:rPr>
              <a:t>VSGC’s STEM Takes Flight NASA Research Experience with Virginia’s Community Colleges – 199 student researchers</a:t>
            </a:r>
          </a:p>
          <a:p>
            <a:pPr marL="457200" indent="-457200">
              <a:spcAft>
                <a:spcPts val="600"/>
              </a:spcAft>
              <a:buFont typeface="Arial" panose="020B0604020202020204" pitchFamily="34" charset="0"/>
              <a:buChar char="•"/>
            </a:pPr>
            <a:r>
              <a:rPr lang="en-US" sz="2800" b="1" dirty="0">
                <a:solidFill>
                  <a:srgbClr val="FFFFFF"/>
                </a:solidFill>
                <a:latin typeface="Calibri" panose="020F0502020204030204" pitchFamily="34" charset="0"/>
              </a:rPr>
              <a:t>Commonwealth STEM Industry Internship Program (CSIIP) – 863 intern placements with 126 companies</a:t>
            </a:r>
          </a:p>
        </p:txBody>
      </p:sp>
      <p:pic>
        <p:nvPicPr>
          <p:cNvPr id="10"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pic>
        <p:nvPicPr>
          <p:cNvPr id="11" name="Picture 10" descr="A person with red hair&#10;&#10;Description automatically generated">
            <a:extLst>
              <a:ext uri="{FF2B5EF4-FFF2-40B4-BE49-F238E27FC236}">
                <a16:creationId xmlns:a16="http://schemas.microsoft.com/office/drawing/2014/main" id="{07C8937D-B6E6-623F-B0C7-CABAF7249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1599499"/>
            <a:ext cx="1600200" cy="1562101"/>
          </a:xfrm>
          <a:prstGeom prst="rect">
            <a:avLst/>
          </a:prstGeom>
        </p:spPr>
      </p:pic>
    </p:spTree>
    <p:extLst>
      <p:ext uri="{BB962C8B-B14F-4D97-AF65-F5344CB8AC3E}">
        <p14:creationId xmlns:p14="http://schemas.microsoft.com/office/powerpoint/2010/main" val="358695417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rgbClr val="17579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nvGrpSpPr>
          <p:cNvPr id="13" name="Group 12"/>
          <p:cNvGrpSpPr/>
          <p:nvPr/>
        </p:nvGrpSpPr>
        <p:grpSpPr>
          <a:xfrm>
            <a:off x="1524001" y="5638801"/>
            <a:ext cx="9162143" cy="1229643"/>
            <a:chOff x="0" y="5891782"/>
            <a:chExt cx="9162143" cy="1042416"/>
          </a:xfrm>
        </p:grpSpPr>
        <p:sp>
          <p:nvSpPr>
            <p:cNvPr id="5" name="Flowchart: Document 4"/>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11" name="Flowchart: Document 10"/>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4" name="Rectangle 3"/>
          <p:cNvSpPr/>
          <p:nvPr/>
        </p:nvSpPr>
        <p:spPr>
          <a:xfrm>
            <a:off x="1560286" y="228600"/>
            <a:ext cx="9107714" cy="6146298"/>
          </a:xfrm>
          <a:prstGeom prst="rect">
            <a:avLst/>
          </a:prstGeom>
        </p:spPr>
        <p:txBody>
          <a:bodyPr wrap="square">
            <a:spAutoFit/>
          </a:bodyPr>
          <a:lstStyle/>
          <a:p>
            <a:pPr marL="457200" indent="-457200">
              <a:buFont typeface="Arial" panose="020B0604020202020204" pitchFamily="34" charset="0"/>
              <a:buChar char="•"/>
            </a:pPr>
            <a:r>
              <a:rPr lang="en-US" sz="2800" b="1" dirty="0">
                <a:solidFill>
                  <a:srgbClr val="FFFFFF"/>
                </a:solidFill>
                <a:latin typeface="Book Antiqua" panose="02040602050305030304" pitchFamily="18" charset="0"/>
              </a:rPr>
              <a:t>Internships and workforce development are key to the VSGC programs. </a:t>
            </a:r>
            <a:endParaRPr lang="en-US" sz="2800" b="1" dirty="0">
              <a:solidFill>
                <a:srgbClr val="FFFFFF"/>
              </a:solidFill>
              <a:latin typeface="Calibri" panose="020F0502020204030204" pitchFamily="34" charset="0"/>
            </a:endParaRPr>
          </a:p>
          <a:p>
            <a:pPr marL="457200" indent="-457200">
              <a:lnSpc>
                <a:spcPct val="115000"/>
              </a:lnSpc>
              <a:buFont typeface="Arial" panose="020B0604020202020204" pitchFamily="34" charset="0"/>
              <a:buChar char="•"/>
            </a:pPr>
            <a:endParaRPr lang="en-US" sz="2800" b="1" dirty="0">
              <a:solidFill>
                <a:srgbClr val="FFFFFF"/>
              </a:solidFill>
              <a:latin typeface="Calibri" panose="020F0502020204030204" pitchFamily="34" charset="0"/>
            </a:endParaRPr>
          </a:p>
          <a:p>
            <a:pPr marL="457200" indent="-457200">
              <a:lnSpc>
                <a:spcPct val="115000"/>
              </a:lnSpc>
              <a:buFont typeface="Arial" panose="020B0604020202020204" pitchFamily="34" charset="0"/>
              <a:buChar char="•"/>
            </a:pPr>
            <a:endParaRPr lang="en-US" sz="2800" b="1" dirty="0">
              <a:solidFill>
                <a:srgbClr val="FFFFFF"/>
              </a:solidFill>
              <a:latin typeface="Calibri" panose="020F0502020204030204" pitchFamily="34" charset="0"/>
            </a:endParaRPr>
          </a:p>
          <a:p>
            <a:pPr marL="457200" indent="-457200">
              <a:lnSpc>
                <a:spcPct val="115000"/>
              </a:lnSpc>
              <a:buFont typeface="Arial" panose="020B0604020202020204" pitchFamily="34" charset="0"/>
              <a:buChar char="•"/>
            </a:pPr>
            <a:endParaRPr lang="en-US" sz="2800" b="1" dirty="0">
              <a:solidFill>
                <a:srgbClr val="FFFFFF"/>
              </a:solidFill>
              <a:latin typeface="Calibri" panose="020F0502020204030204" pitchFamily="34" charset="0"/>
            </a:endParaRPr>
          </a:p>
          <a:p>
            <a:pPr marL="457200" indent="-457200">
              <a:lnSpc>
                <a:spcPct val="115000"/>
              </a:lnSpc>
              <a:buFont typeface="Arial" panose="020B0604020202020204" pitchFamily="34" charset="0"/>
              <a:buChar char="•"/>
            </a:pPr>
            <a:endParaRPr lang="en-US" sz="2800" b="1" dirty="0">
              <a:solidFill>
                <a:srgbClr val="FFFFFF"/>
              </a:solidFill>
              <a:latin typeface="Calibri" panose="020F0502020204030204" pitchFamily="34" charset="0"/>
            </a:endParaRPr>
          </a:p>
          <a:p>
            <a:pPr marL="457200" indent="-457200">
              <a:lnSpc>
                <a:spcPct val="115000"/>
              </a:lnSpc>
              <a:buFont typeface="Arial" panose="020B0604020202020204" pitchFamily="34" charset="0"/>
              <a:buChar char="•"/>
            </a:pPr>
            <a:endParaRPr lang="en-US" sz="2800" b="1" dirty="0">
              <a:solidFill>
                <a:srgbClr val="FFFFFF"/>
              </a:solidFill>
              <a:latin typeface="Calibri" panose="020F0502020204030204" pitchFamily="34" charset="0"/>
            </a:endParaRPr>
          </a:p>
          <a:p>
            <a:pPr marL="457200" indent="-457200">
              <a:lnSpc>
                <a:spcPct val="115000"/>
              </a:lnSpc>
              <a:buFont typeface="Arial" panose="020B0604020202020204" pitchFamily="34" charset="0"/>
              <a:buChar char="•"/>
            </a:pPr>
            <a:endParaRPr lang="en-US" sz="2800" b="1" dirty="0">
              <a:solidFill>
                <a:srgbClr val="FFFFFF"/>
              </a:solidFill>
              <a:latin typeface="Calibri" panose="020F0502020204030204" pitchFamily="34" charset="0"/>
            </a:endParaRPr>
          </a:p>
          <a:p>
            <a:pPr>
              <a:lnSpc>
                <a:spcPct val="115000"/>
              </a:lnSpc>
            </a:pPr>
            <a:endParaRPr lang="en-US" sz="2800" b="1" dirty="0">
              <a:solidFill>
                <a:srgbClr val="FFFFFF"/>
              </a:solidFill>
              <a:latin typeface="Calibri" panose="020F0502020204030204" pitchFamily="34" charset="0"/>
            </a:endParaRPr>
          </a:p>
          <a:p>
            <a:pPr marL="457200" indent="-457200">
              <a:buFont typeface="Arial" panose="020B0604020202020204" pitchFamily="34" charset="0"/>
              <a:buChar char="•"/>
            </a:pPr>
            <a:endParaRPr lang="en-US" sz="2800" b="1" dirty="0">
              <a:solidFill>
                <a:srgbClr val="FFFFFF"/>
              </a:solidFill>
              <a:latin typeface="Book Antiqua" panose="02040602050305030304" pitchFamily="18" charset="0"/>
            </a:endParaRPr>
          </a:p>
          <a:p>
            <a:pPr marL="457200" indent="-457200">
              <a:buFont typeface="Arial" panose="020B0604020202020204" pitchFamily="34" charset="0"/>
              <a:buChar char="•"/>
            </a:pPr>
            <a:r>
              <a:rPr lang="en-US" sz="2800" b="1" dirty="0">
                <a:solidFill>
                  <a:srgbClr val="FFFFFF"/>
                </a:solidFill>
                <a:latin typeface="Book Antiqua" panose="02040602050305030304" pitchFamily="18" charset="0"/>
              </a:rPr>
              <a:t>Approximately 6,500 students placed in paid internships with NASA, other federal labs and industry.</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3539" r="19010" b="35948"/>
          <a:stretch/>
        </p:blipFill>
        <p:spPr>
          <a:xfrm>
            <a:off x="4038600" y="1604555"/>
            <a:ext cx="3676262" cy="2734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59452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5" name="Group 4"/>
          <p:cNvGrpSpPr/>
          <p:nvPr/>
        </p:nvGrpSpPr>
        <p:grpSpPr>
          <a:xfrm>
            <a:off x="1524001" y="5638801"/>
            <a:ext cx="9162143" cy="1229643"/>
            <a:chOff x="0" y="5891782"/>
            <a:chExt cx="9162143" cy="1042416"/>
          </a:xfrm>
        </p:grpSpPr>
        <p:sp>
          <p:nvSpPr>
            <p:cNvPr id="6" name="Flowchart: Document 5"/>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7" name="Flowchart: Document 6"/>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 name="Title 1"/>
          <p:cNvSpPr>
            <a:spLocks noGrp="1"/>
          </p:cNvSpPr>
          <p:nvPr>
            <p:ph type="title"/>
          </p:nvPr>
        </p:nvSpPr>
        <p:spPr>
          <a:xfrm>
            <a:off x="2190750" y="449420"/>
            <a:ext cx="8485188" cy="617381"/>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Value Proposition for Students</a:t>
            </a:r>
          </a:p>
        </p:txBody>
      </p:sp>
      <p:sp>
        <p:nvSpPr>
          <p:cNvPr id="3" name="TextBox 2"/>
          <p:cNvSpPr txBox="1"/>
          <p:nvPr/>
        </p:nvSpPr>
        <p:spPr>
          <a:xfrm>
            <a:off x="1981201" y="1676400"/>
            <a:ext cx="7949105" cy="4154984"/>
          </a:xfrm>
          <a:prstGeom prst="rect">
            <a:avLst/>
          </a:prstGeom>
          <a:noFill/>
        </p:spPr>
        <p:txBody>
          <a:bodyPr wrap="square" rtlCol="0">
            <a:spAutoFit/>
          </a:bodyPr>
          <a:lstStyle/>
          <a:p>
            <a:pPr>
              <a:spcAft>
                <a:spcPts val="1200"/>
              </a:spcAft>
            </a:pPr>
            <a:r>
              <a:rPr lang="en-US" sz="2800" b="1" dirty="0">
                <a:solidFill>
                  <a:srgbClr val="FFFFFF"/>
                </a:solidFill>
                <a:latin typeface="Calibri" panose="020F0502020204030204" pitchFamily="34" charset="0"/>
              </a:rPr>
              <a:t>Why is an internship important to students?</a:t>
            </a:r>
          </a:p>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Real world training and knowledge application. </a:t>
            </a:r>
          </a:p>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Test drive their interests and career choices.</a:t>
            </a:r>
          </a:p>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Hone soft skills - confidence building, teamwork, communication.</a:t>
            </a:r>
          </a:p>
          <a:p>
            <a:pPr marL="457200" indent="-457200">
              <a:buFont typeface="Arial" panose="020B0604020202020204" pitchFamily="34" charset="0"/>
              <a:buChar char="•"/>
            </a:pPr>
            <a:r>
              <a:rPr lang="en-US" sz="2800" b="1" dirty="0">
                <a:solidFill>
                  <a:srgbClr val="FFFFFF"/>
                </a:solidFill>
                <a:latin typeface="Calibri" panose="020F0502020204030204" pitchFamily="34" charset="0"/>
              </a:rPr>
              <a:t>A link between academic                              learning and professional                     employment.</a:t>
            </a:r>
          </a:p>
        </p:txBody>
      </p:sp>
      <p:pic>
        <p:nvPicPr>
          <p:cNvPr id="8"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40625" b="819"/>
          <a:stretch/>
        </p:blipFill>
        <p:spPr>
          <a:xfrm>
            <a:off x="7514986" y="3834536"/>
            <a:ext cx="2695815" cy="3004415"/>
          </a:xfrm>
          <a:prstGeom prst="rect">
            <a:avLst/>
          </a:prstGeom>
          <a:ln>
            <a:noFill/>
          </a:ln>
          <a:effectLst>
            <a:softEdge rad="112500"/>
          </a:effectLst>
        </p:spPr>
      </p:pic>
    </p:spTree>
    <p:extLst>
      <p:ext uri="{BB962C8B-B14F-4D97-AF65-F5344CB8AC3E}">
        <p14:creationId xmlns:p14="http://schemas.microsoft.com/office/powerpoint/2010/main" val="175074596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7" name="Group 6"/>
          <p:cNvGrpSpPr/>
          <p:nvPr/>
        </p:nvGrpSpPr>
        <p:grpSpPr>
          <a:xfrm>
            <a:off x="1524001" y="5669281"/>
            <a:ext cx="9162143" cy="1229643"/>
            <a:chOff x="0" y="5891782"/>
            <a:chExt cx="9162143" cy="1042416"/>
          </a:xfrm>
        </p:grpSpPr>
        <p:sp>
          <p:nvSpPr>
            <p:cNvPr id="8" name="Flowchart: Document 7"/>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9" name="Flowchart: Document 8"/>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 name="Title 1"/>
          <p:cNvSpPr>
            <a:spLocks noGrp="1"/>
          </p:cNvSpPr>
          <p:nvPr>
            <p:ph type="title"/>
          </p:nvPr>
        </p:nvSpPr>
        <p:spPr>
          <a:xfrm>
            <a:off x="2190750" y="457201"/>
            <a:ext cx="8485188" cy="617381"/>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Value Proposition for Students</a:t>
            </a:r>
            <a:endParaRPr lang="en-US" sz="3000" kern="1200" dirty="0">
              <a:solidFill>
                <a:schemeClr val="bg1"/>
              </a:solidFill>
              <a:effectLst>
                <a:innerShdw blurRad="63500" dist="50800" dir="5400000">
                  <a:prstClr val="black">
                    <a:alpha val="50000"/>
                  </a:prstClr>
                </a:innerShdw>
              </a:effectLst>
              <a:latin typeface="Book Antiqua" pitchFamily="18" charset="0"/>
              <a:ea typeface="+mn-ea"/>
              <a:cs typeface="+mn-cs"/>
            </a:endParaRPr>
          </a:p>
        </p:txBody>
      </p:sp>
      <p:sp>
        <p:nvSpPr>
          <p:cNvPr id="3" name="TextBox 2"/>
          <p:cNvSpPr txBox="1"/>
          <p:nvPr/>
        </p:nvSpPr>
        <p:spPr>
          <a:xfrm>
            <a:off x="1828800" y="1614291"/>
            <a:ext cx="7924800" cy="3570208"/>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Professional networking and exposure to field of choice.</a:t>
            </a:r>
          </a:p>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Links to mentors and future references.</a:t>
            </a:r>
          </a:p>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Make students more competitive for post graduation job market.</a:t>
            </a:r>
          </a:p>
          <a:p>
            <a:pPr marL="457200" indent="-457200">
              <a:spcAft>
                <a:spcPts val="600"/>
              </a:spcAft>
              <a:buFont typeface="Arial" panose="020B0604020202020204" pitchFamily="34" charset="0"/>
              <a:buChar char="•"/>
            </a:pPr>
            <a:r>
              <a:rPr lang="en-US" sz="2800" b="1" dirty="0">
                <a:solidFill>
                  <a:srgbClr val="FFFFFF"/>
                </a:solidFill>
                <a:latin typeface="Calibri" panose="020F0502020204030204" pitchFamily="34" charset="0"/>
              </a:rPr>
              <a:t>Foot in the door to potential permanent employment.</a:t>
            </a:r>
          </a:p>
        </p:txBody>
      </p:sp>
      <p:pic>
        <p:nvPicPr>
          <p:cNvPr id="10"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5956" r="18490" b="6666"/>
          <a:stretch/>
        </p:blipFill>
        <p:spPr>
          <a:xfrm>
            <a:off x="8458200" y="3598606"/>
            <a:ext cx="1981200" cy="3183194"/>
          </a:xfrm>
          <a:prstGeom prst="rect">
            <a:avLst/>
          </a:prstGeom>
          <a:ln>
            <a:noFill/>
          </a:ln>
          <a:effectLst>
            <a:softEdge rad="112500"/>
          </a:effectLst>
        </p:spPr>
      </p:pic>
    </p:spTree>
    <p:extLst>
      <p:ext uri="{BB962C8B-B14F-4D97-AF65-F5344CB8AC3E}">
        <p14:creationId xmlns:p14="http://schemas.microsoft.com/office/powerpoint/2010/main" val="412912666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7" name="Group 6"/>
          <p:cNvGrpSpPr/>
          <p:nvPr/>
        </p:nvGrpSpPr>
        <p:grpSpPr>
          <a:xfrm>
            <a:off x="1524001" y="5638801"/>
            <a:ext cx="9162143" cy="1229643"/>
            <a:chOff x="0" y="5891782"/>
            <a:chExt cx="9162143" cy="1042416"/>
          </a:xfrm>
        </p:grpSpPr>
        <p:sp>
          <p:nvSpPr>
            <p:cNvPr id="8" name="Flowchart: Document 7"/>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9" name="Flowchart: Document 8"/>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 name="Title 1"/>
          <p:cNvSpPr>
            <a:spLocks noGrp="1"/>
          </p:cNvSpPr>
          <p:nvPr>
            <p:ph type="title"/>
          </p:nvPr>
        </p:nvSpPr>
        <p:spPr>
          <a:xfrm>
            <a:off x="2190750" y="457201"/>
            <a:ext cx="8485188" cy="617381"/>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Value Proposition for Companies</a:t>
            </a:r>
            <a:endParaRPr lang="en-US" sz="3000" kern="1200" dirty="0">
              <a:solidFill>
                <a:schemeClr val="bg1"/>
              </a:solidFill>
              <a:effectLst>
                <a:innerShdw blurRad="63500" dist="50800" dir="5400000">
                  <a:prstClr val="black">
                    <a:alpha val="50000"/>
                  </a:prstClr>
                </a:innerShdw>
              </a:effectLst>
              <a:latin typeface="Book Antiqua" pitchFamily="18" charset="0"/>
              <a:ea typeface="+mn-ea"/>
              <a:cs typeface="+mn-cs"/>
            </a:endParaRPr>
          </a:p>
        </p:txBody>
      </p:sp>
      <p:sp>
        <p:nvSpPr>
          <p:cNvPr id="3" name="TextBox 2"/>
          <p:cNvSpPr txBox="1"/>
          <p:nvPr/>
        </p:nvSpPr>
        <p:spPr>
          <a:xfrm>
            <a:off x="1828800" y="1524001"/>
            <a:ext cx="8305800" cy="3874907"/>
          </a:xfrm>
          <a:prstGeom prst="rect">
            <a:avLst/>
          </a:prstGeom>
          <a:noFill/>
        </p:spPr>
        <p:txBody>
          <a:bodyPr wrap="square" rtlCol="0">
            <a:spAutoFit/>
          </a:bodyPr>
          <a:lstStyle/>
          <a:p>
            <a:pPr marL="457200" indent="-457200">
              <a:spcAft>
                <a:spcPts val="800"/>
              </a:spcAft>
              <a:buFont typeface="Arial" panose="020B0604020202020204" pitchFamily="34" charset="0"/>
              <a:buChar char="•"/>
            </a:pPr>
            <a:r>
              <a:rPr lang="en-US" sz="2600" b="1" dirty="0">
                <a:solidFill>
                  <a:srgbClr val="FFFFFF"/>
                </a:solidFill>
                <a:latin typeface="Calibri" panose="020F0502020204030204" pitchFamily="34" charset="0"/>
              </a:rPr>
              <a:t>Can test drive potential future employees and do so relatively inexpensively.</a:t>
            </a:r>
          </a:p>
          <a:p>
            <a:pPr marL="457200" indent="-457200">
              <a:lnSpc>
                <a:spcPct val="115000"/>
              </a:lnSpc>
              <a:spcAft>
                <a:spcPts val="800"/>
              </a:spcAft>
              <a:buFont typeface="Arial" panose="020B0604020202020204" pitchFamily="34" charset="0"/>
              <a:buChar char="•"/>
            </a:pPr>
            <a:r>
              <a:rPr lang="en-US" sz="2600" b="1" dirty="0">
                <a:solidFill>
                  <a:srgbClr val="FFFFFF"/>
                </a:solidFill>
                <a:latin typeface="Calibri" panose="020F0502020204030204" pitchFamily="34" charset="0"/>
              </a:rPr>
              <a:t>A way to train future employees.</a:t>
            </a:r>
          </a:p>
          <a:p>
            <a:pPr marL="457200" indent="-457200">
              <a:spcAft>
                <a:spcPts val="800"/>
              </a:spcAft>
              <a:buFont typeface="Arial" panose="020B0604020202020204" pitchFamily="34" charset="0"/>
              <a:buChar char="•"/>
            </a:pPr>
            <a:r>
              <a:rPr lang="en-US" sz="2600" b="1" dirty="0">
                <a:solidFill>
                  <a:srgbClr val="FFFFFF"/>
                </a:solidFill>
                <a:latin typeface="Calibri" panose="020F0502020204030204" pitchFamily="34" charset="0"/>
              </a:rPr>
              <a:t>Previous interns pool first consideration for employment.</a:t>
            </a:r>
          </a:p>
          <a:p>
            <a:pPr marL="457200" indent="-457200">
              <a:spcAft>
                <a:spcPts val="800"/>
              </a:spcAft>
              <a:buFont typeface="Arial" panose="020B0604020202020204" pitchFamily="34" charset="0"/>
              <a:buChar char="•"/>
            </a:pPr>
            <a:r>
              <a:rPr lang="en-US" sz="2600" b="1" dirty="0">
                <a:solidFill>
                  <a:srgbClr val="FFFFFF"/>
                </a:solidFill>
                <a:latin typeface="Calibri" panose="020F0502020204030204" pitchFamily="34" charset="0"/>
              </a:rPr>
              <a:t>For Federal Labs, part of mission to help ensure future STEM workforce.</a:t>
            </a:r>
          </a:p>
          <a:p>
            <a:pPr marL="457200" indent="-457200">
              <a:lnSpc>
                <a:spcPct val="115000"/>
              </a:lnSpc>
              <a:buFont typeface="Arial" panose="020B0604020202020204" pitchFamily="34" charset="0"/>
              <a:buChar char="•"/>
            </a:pPr>
            <a:r>
              <a:rPr lang="en-US" sz="2600" b="1" dirty="0">
                <a:solidFill>
                  <a:srgbClr val="FFFFFF"/>
                </a:solidFill>
                <a:latin typeface="Calibri" panose="020F0502020204030204" pitchFamily="34" charset="0"/>
              </a:rPr>
              <a:t>Students bring fresh energy and cutting-edge ideas.</a:t>
            </a:r>
          </a:p>
        </p:txBody>
      </p:sp>
      <p:pic>
        <p:nvPicPr>
          <p:cNvPr id="10"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400" y="5297342"/>
            <a:ext cx="8746001" cy="1484459"/>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6170658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sp>
        <p:nvSpPr>
          <p:cNvPr id="12" name="Rectangle 11"/>
          <p:cNvSpPr/>
          <p:nvPr/>
        </p:nvSpPr>
        <p:spPr>
          <a:xfrm>
            <a:off x="1524000" y="3244335"/>
            <a:ext cx="9144000" cy="369330"/>
          </a:xfrm>
          <a:prstGeom prst="rect">
            <a:avLst/>
          </a:prstGeom>
          <a:solidFill>
            <a:srgbClr val="175791"/>
          </a:solidFill>
          <a:ln w="12700" cap="flat">
            <a:solidFill>
              <a:srgbClr val="17579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en-US" dirty="0">
              <a:solidFill>
                <a:srgbClr val="000000"/>
              </a:solidFill>
              <a:latin typeface="Calibri"/>
              <a:ea typeface="Calibri"/>
              <a:cs typeface="Calibri"/>
              <a:sym typeface="Calibri"/>
            </a:endParaRPr>
          </a:p>
        </p:txBody>
      </p:sp>
      <p:grpSp>
        <p:nvGrpSpPr>
          <p:cNvPr id="5" name="Group 4"/>
          <p:cNvGrpSpPr/>
          <p:nvPr/>
        </p:nvGrpSpPr>
        <p:grpSpPr>
          <a:xfrm>
            <a:off x="1524001" y="5638801"/>
            <a:ext cx="9162143" cy="1229643"/>
            <a:chOff x="0" y="5891782"/>
            <a:chExt cx="9162143" cy="1042416"/>
          </a:xfrm>
        </p:grpSpPr>
        <p:sp>
          <p:nvSpPr>
            <p:cNvPr id="6" name="Flowchart: Document 5"/>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7" name="Flowchart: Document 6"/>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2" name="Rectangle 21"/>
          <p:cNvSpPr/>
          <p:nvPr/>
        </p:nvSpPr>
        <p:spPr>
          <a:xfrm>
            <a:off x="1723573" y="947319"/>
            <a:ext cx="4270721" cy="492443"/>
          </a:xfrm>
          <a:prstGeom prst="rect">
            <a:avLst/>
          </a:prstGeom>
        </p:spPr>
        <p:txBody>
          <a:bodyPr wrap="none">
            <a:spAutoFit/>
            <a:scene3d>
              <a:camera prst="orthographicFront"/>
              <a:lightRig rig="threePt" dir="t"/>
            </a:scene3d>
            <a:sp3d extrusionH="57150">
              <a:bevelT w="82550" h="38100" prst="coolSlant"/>
            </a:sp3d>
          </a:bodyPr>
          <a:lstStyle/>
          <a:p>
            <a:r>
              <a:rPr lang="en-US" sz="26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The Telegraph May 6, 2017</a:t>
            </a:r>
          </a:p>
        </p:txBody>
      </p:sp>
      <p:sp>
        <p:nvSpPr>
          <p:cNvPr id="9" name="Rectangle 8"/>
          <p:cNvSpPr/>
          <p:nvPr/>
        </p:nvSpPr>
        <p:spPr>
          <a:xfrm>
            <a:off x="2104572" y="1894582"/>
            <a:ext cx="8382000" cy="1077218"/>
          </a:xfrm>
          <a:prstGeom prst="rect">
            <a:avLst/>
          </a:prstGeom>
          <a:noFill/>
        </p:spPr>
        <p:txBody>
          <a:bodyPr wrap="square" rtlCol="0">
            <a:spAutoFit/>
          </a:bodyPr>
          <a:lstStyle/>
          <a:p>
            <a:pPr>
              <a:buClr>
                <a:srgbClr val="FFFFFF"/>
              </a:buClr>
            </a:pPr>
            <a:r>
              <a:rPr lang="en-US" sz="3200" b="1" i="1" dirty="0">
                <a:solidFill>
                  <a:srgbClr val="FFFFFF"/>
                </a:solidFill>
                <a:latin typeface="Calibri" panose="020F0502020204030204" pitchFamily="34" charset="0"/>
              </a:rPr>
              <a:t>Student interns 'three times more likely to get top jobs'</a:t>
            </a:r>
          </a:p>
        </p:txBody>
      </p:sp>
      <p:pic>
        <p:nvPicPr>
          <p:cNvPr id="13" name="Picture 12">
            <a:extLst>
              <a:ext uri="{FF2B5EF4-FFF2-40B4-BE49-F238E27FC236}">
                <a16:creationId xmlns:a16="http://schemas.microsoft.com/office/drawing/2014/main" id="{5EA445F6-26FD-4275-8A82-1394E2FBE182}"/>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6200000">
            <a:off x="6698125" y="4312749"/>
            <a:ext cx="2437190" cy="1736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81DB3439-CF4E-454F-B93A-56BB5109360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325" t="30966" r="16388" b="11267"/>
          <a:stretch/>
        </p:blipFill>
        <p:spPr>
          <a:xfrm>
            <a:off x="3352800" y="3962401"/>
            <a:ext cx="3390872" cy="2437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854792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CC48-F9A4-DD49-A45D-15D3A989CA4C}"/>
              </a:ext>
            </a:extLst>
          </p:cNvPr>
          <p:cNvSpPr>
            <a:spLocks noGrp="1"/>
          </p:cNvSpPr>
          <p:nvPr>
            <p:ph type="title"/>
          </p:nvPr>
        </p:nvSpPr>
        <p:spPr/>
        <p:txBody>
          <a:bodyPr/>
          <a:lstStyle/>
          <a:p>
            <a:r>
              <a:rPr lang="en-US" b="1" dirty="0">
                <a:solidFill>
                  <a:schemeClr val="accent5">
                    <a:lumMod val="75000"/>
                  </a:schemeClr>
                </a:solidFill>
                <a:latin typeface="Arial" panose="020B0604020202020204" pitchFamily="34" charset="0"/>
                <a:cs typeface="Arial" panose="020B0604020202020204" pitchFamily="34" charset="0"/>
              </a:rPr>
              <a:t>Promising Programs &amp; Practices (P3) </a:t>
            </a:r>
          </a:p>
        </p:txBody>
      </p:sp>
      <p:sp>
        <p:nvSpPr>
          <p:cNvPr id="3" name="Content Placeholder 2">
            <a:extLst>
              <a:ext uri="{FF2B5EF4-FFF2-40B4-BE49-F238E27FC236}">
                <a16:creationId xmlns:a16="http://schemas.microsoft.com/office/drawing/2014/main" id="{CC3CB991-E035-F154-7D76-0EE6C2E7CE37}"/>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Intent:</a:t>
            </a:r>
          </a:p>
          <a:p>
            <a:pPr marL="0" indent="0">
              <a:buNone/>
            </a:pPr>
            <a:r>
              <a:rPr lang="en-US" sz="2400" kern="0" dirty="0">
                <a:solidFill>
                  <a:sysClr val="windowText" lastClr="000000"/>
                </a:solidFill>
                <a:latin typeface="Arial" panose="020B0604020202020204" pitchFamily="34" charset="0"/>
                <a:cs typeface="Arial" panose="020B0604020202020204" pitchFamily="34" charset="0"/>
              </a:rPr>
              <a:t>Allow</a:t>
            </a:r>
            <a:r>
              <a:rPr lang="en-US" sz="2400" kern="0" spc="-9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community</a:t>
            </a:r>
            <a:r>
              <a:rPr lang="en-US" sz="2400" kern="0" spc="-5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members</a:t>
            </a:r>
            <a:r>
              <a:rPr lang="en-US" sz="2400" kern="0" spc="-70"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a</a:t>
            </a:r>
            <a:r>
              <a:rPr lang="en-US" sz="2400" kern="0" spc="-100" dirty="0">
                <a:solidFill>
                  <a:sysClr val="windowText" lastClr="000000"/>
                </a:solidFill>
                <a:latin typeface="Arial" panose="020B0604020202020204" pitchFamily="34" charset="0"/>
                <a:cs typeface="Arial" panose="020B0604020202020204" pitchFamily="34" charset="0"/>
              </a:rPr>
              <a:t> </a:t>
            </a:r>
            <a:r>
              <a:rPr lang="en-US" sz="2400" kern="0" spc="-10" dirty="0">
                <a:solidFill>
                  <a:sysClr val="windowText" lastClr="000000"/>
                </a:solidFill>
                <a:latin typeface="Arial" panose="020B0604020202020204" pitchFamily="34" charset="0"/>
                <a:cs typeface="Arial" panose="020B0604020202020204" pitchFamily="34" charset="0"/>
              </a:rPr>
              <a:t>dedicated</a:t>
            </a:r>
            <a:r>
              <a:rPr lang="en-US" sz="2400" kern="0" spc="-80"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space</a:t>
            </a:r>
            <a:r>
              <a:rPr lang="en-US" sz="2400" kern="0" spc="-9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and</a:t>
            </a:r>
            <a:r>
              <a:rPr lang="en-US" sz="2400" kern="0" spc="-7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time</a:t>
            </a:r>
            <a:r>
              <a:rPr lang="en-US" sz="2400" kern="0" spc="-95" dirty="0">
                <a:solidFill>
                  <a:sysClr val="windowText" lastClr="000000"/>
                </a:solidFill>
                <a:latin typeface="Arial" panose="020B0604020202020204" pitchFamily="34" charset="0"/>
                <a:cs typeface="Arial" panose="020B0604020202020204" pitchFamily="34" charset="0"/>
              </a:rPr>
              <a:t> </a:t>
            </a:r>
            <a:r>
              <a:rPr lang="en-US" sz="2400" kern="0" spc="-25" dirty="0">
                <a:solidFill>
                  <a:sysClr val="windowText" lastClr="000000"/>
                </a:solidFill>
                <a:latin typeface="Arial" panose="020B0604020202020204" pitchFamily="34" charset="0"/>
                <a:cs typeface="Arial" panose="020B0604020202020204" pitchFamily="34" charset="0"/>
              </a:rPr>
              <a:t>to </a:t>
            </a:r>
            <a:r>
              <a:rPr lang="en-US" sz="2400" kern="0" dirty="0">
                <a:solidFill>
                  <a:sysClr val="windowText" lastClr="000000"/>
                </a:solidFill>
                <a:latin typeface="Arial" panose="020B0604020202020204" pitchFamily="34" charset="0"/>
                <a:cs typeface="Arial" panose="020B0604020202020204" pitchFamily="34" charset="0"/>
              </a:rPr>
              <a:t>share</a:t>
            </a:r>
            <a:r>
              <a:rPr lang="en-US" sz="2400" kern="0" spc="-90" dirty="0">
                <a:solidFill>
                  <a:sysClr val="windowText" lastClr="000000"/>
                </a:solidFill>
                <a:latin typeface="Arial" panose="020B0604020202020204" pitchFamily="34" charset="0"/>
                <a:cs typeface="Arial" panose="020B0604020202020204" pitchFamily="34" charset="0"/>
              </a:rPr>
              <a:t> </a:t>
            </a:r>
            <a:r>
              <a:rPr lang="en-US" sz="2400" kern="0" spc="-10" dirty="0">
                <a:solidFill>
                  <a:sysClr val="windowText" lastClr="000000"/>
                </a:solidFill>
                <a:latin typeface="Arial" panose="020B0604020202020204" pitchFamily="34" charset="0"/>
                <a:cs typeface="Arial" panose="020B0604020202020204" pitchFamily="34" charset="0"/>
              </a:rPr>
              <a:t>promising</a:t>
            </a:r>
            <a:r>
              <a:rPr lang="en-US" sz="2400" kern="0" spc="-65" dirty="0">
                <a:solidFill>
                  <a:sysClr val="windowText" lastClr="000000"/>
                </a:solidFill>
                <a:latin typeface="Arial" panose="020B0604020202020204" pitchFamily="34" charset="0"/>
                <a:cs typeface="Arial" panose="020B0604020202020204" pitchFamily="34" charset="0"/>
              </a:rPr>
              <a:t> </a:t>
            </a:r>
            <a:r>
              <a:rPr lang="en-US" sz="2400" kern="0" spc="-10" dirty="0">
                <a:solidFill>
                  <a:sysClr val="windowText" lastClr="000000"/>
                </a:solidFill>
                <a:latin typeface="Arial" panose="020B0604020202020204" pitchFamily="34" charset="0"/>
                <a:cs typeface="Arial" panose="020B0604020202020204" pitchFamily="34" charset="0"/>
              </a:rPr>
              <a:t>programs</a:t>
            </a:r>
            <a:r>
              <a:rPr lang="en-US" sz="2400" kern="0" spc="-80"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and</a:t>
            </a:r>
            <a:r>
              <a:rPr lang="en-US" sz="2400" kern="0" spc="-9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practices</a:t>
            </a:r>
            <a:r>
              <a:rPr lang="en-US" sz="2400" kern="0" spc="-7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with</a:t>
            </a:r>
            <a:r>
              <a:rPr lang="en-US" sz="2400" kern="0" spc="-9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the</a:t>
            </a:r>
            <a:r>
              <a:rPr lang="en-US" sz="2400" kern="0" spc="-85" dirty="0">
                <a:solidFill>
                  <a:sysClr val="windowText" lastClr="000000"/>
                </a:solidFill>
                <a:latin typeface="Arial" panose="020B0604020202020204" pitchFamily="34" charset="0"/>
                <a:cs typeface="Arial" panose="020B0604020202020204" pitchFamily="34" charset="0"/>
              </a:rPr>
              <a:t> </a:t>
            </a:r>
            <a:r>
              <a:rPr lang="en-US" sz="2400" kern="0" spc="-10" dirty="0">
                <a:solidFill>
                  <a:sysClr val="windowText" lastClr="000000"/>
                </a:solidFill>
                <a:latin typeface="Arial" panose="020B0604020202020204" pitchFamily="34" charset="0"/>
                <a:cs typeface="Arial" panose="020B0604020202020204" pitchFamily="34" charset="0"/>
              </a:rPr>
              <a:t>greater </a:t>
            </a:r>
            <a:r>
              <a:rPr lang="en-US" sz="2400" kern="0" dirty="0">
                <a:solidFill>
                  <a:sysClr val="windowText" lastClr="000000"/>
                </a:solidFill>
                <a:latin typeface="Arial" panose="020B0604020202020204" pitchFamily="34" charset="0"/>
                <a:cs typeface="Arial" panose="020B0604020202020204" pitchFamily="34" charset="0"/>
              </a:rPr>
              <a:t>space</a:t>
            </a:r>
            <a:r>
              <a:rPr lang="en-US" sz="2400" kern="0" spc="-100"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grant</a:t>
            </a:r>
            <a:r>
              <a:rPr lang="en-US" sz="2400" kern="0" spc="-114" dirty="0">
                <a:solidFill>
                  <a:sysClr val="windowText" lastClr="000000"/>
                </a:solidFill>
                <a:latin typeface="Arial" panose="020B0604020202020204" pitchFamily="34" charset="0"/>
                <a:cs typeface="Arial" panose="020B0604020202020204" pitchFamily="34" charset="0"/>
              </a:rPr>
              <a:t> </a:t>
            </a:r>
            <a:r>
              <a:rPr lang="en-US" sz="2400" kern="0" spc="-10" dirty="0">
                <a:solidFill>
                  <a:sysClr val="windowText" lastClr="000000"/>
                </a:solidFill>
                <a:latin typeface="Arial" panose="020B0604020202020204" pitchFamily="34" charset="0"/>
                <a:cs typeface="Arial" panose="020B0604020202020204" pitchFamily="34" charset="0"/>
              </a:rPr>
              <a:t>community.</a:t>
            </a:r>
            <a:endParaRPr lang="en-US" sz="2400" kern="0" dirty="0">
              <a:solidFill>
                <a:sysClr val="windowText" lastClr="000000"/>
              </a:solidFill>
              <a:latin typeface="Arial" panose="020B0604020202020204" pitchFamily="34" charset="0"/>
              <a:cs typeface="Arial" panose="020B0604020202020204" pitchFamily="34" charset="0"/>
            </a:endParaRPr>
          </a:p>
          <a:p>
            <a:pPr marL="0" indent="0">
              <a:buNone/>
            </a:pPr>
            <a:endParaRPr lang="en-US" sz="3200" kern="0" dirty="0">
              <a:solidFill>
                <a:sysClr val="windowText" lastClr="000000"/>
              </a:solidFill>
              <a:latin typeface="Arial" panose="020B0604020202020204" pitchFamily="34" charset="0"/>
              <a:cs typeface="Arial" panose="020B0604020202020204" pitchFamily="34" charset="0"/>
            </a:endParaRPr>
          </a:p>
          <a:p>
            <a:pPr marL="0" indent="0">
              <a:buNone/>
            </a:pPr>
            <a:r>
              <a:rPr lang="en-US" kern="0" dirty="0">
                <a:solidFill>
                  <a:sysClr val="windowText" lastClr="000000"/>
                </a:solidFill>
                <a:latin typeface="Arial" panose="020B0604020202020204" pitchFamily="34" charset="0"/>
                <a:cs typeface="Arial" panose="020B0604020202020204" pitchFamily="34" charset="0"/>
              </a:rPr>
              <a:t>Format:</a:t>
            </a:r>
          </a:p>
          <a:p>
            <a:pPr marL="532765" indent="-456565">
              <a:spcBef>
                <a:spcPts val="15"/>
              </a:spcBef>
              <a:buFont typeface="Arial"/>
              <a:buChar char="•"/>
              <a:tabLst>
                <a:tab pos="532765" algn="l"/>
                <a:tab pos="533400" algn="l"/>
              </a:tabLst>
            </a:pPr>
            <a:r>
              <a:rPr lang="en-US" sz="2400" kern="0" dirty="0">
                <a:solidFill>
                  <a:sysClr val="windowText" lastClr="000000"/>
                </a:solidFill>
                <a:latin typeface="Arial" panose="020B0604020202020204" pitchFamily="34" charset="0"/>
                <a:cs typeface="Arial" panose="020B0604020202020204" pitchFamily="34" charset="0"/>
              </a:rPr>
              <a:t>2</a:t>
            </a:r>
            <a:r>
              <a:rPr lang="en-US" sz="2400" kern="0" baseline="25525" dirty="0">
                <a:solidFill>
                  <a:sysClr val="windowText" lastClr="000000"/>
                </a:solidFill>
                <a:latin typeface="Arial" panose="020B0604020202020204" pitchFamily="34" charset="0"/>
                <a:cs typeface="Arial" panose="020B0604020202020204" pitchFamily="34" charset="0"/>
              </a:rPr>
              <a:t>nd</a:t>
            </a:r>
            <a:r>
              <a:rPr lang="en-US" sz="2400" kern="0" spc="217" baseline="2552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Monday</a:t>
            </a:r>
            <a:r>
              <a:rPr lang="en-US" sz="2400" kern="0" spc="-3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each</a:t>
            </a:r>
            <a:r>
              <a:rPr lang="en-US" sz="2400" kern="0" spc="-6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month</a:t>
            </a:r>
            <a:r>
              <a:rPr lang="en-US" sz="2400" kern="0" spc="-45"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at</a:t>
            </a:r>
            <a:r>
              <a:rPr lang="en-US" sz="2400" kern="0" spc="-60"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3</a:t>
            </a:r>
            <a:r>
              <a:rPr lang="en-US" sz="2400" kern="0" spc="-60" dirty="0">
                <a:solidFill>
                  <a:sysClr val="windowText" lastClr="000000"/>
                </a:solidFill>
                <a:latin typeface="Arial" panose="020B0604020202020204" pitchFamily="34" charset="0"/>
                <a:cs typeface="Arial" panose="020B0604020202020204" pitchFamily="34" charset="0"/>
              </a:rPr>
              <a:t> </a:t>
            </a:r>
            <a:r>
              <a:rPr lang="en-US" sz="2400" kern="0" dirty="0">
                <a:solidFill>
                  <a:sysClr val="windowText" lastClr="000000"/>
                </a:solidFill>
                <a:latin typeface="Arial" panose="020B0604020202020204" pitchFamily="34" charset="0"/>
                <a:cs typeface="Arial" panose="020B0604020202020204" pitchFamily="34" charset="0"/>
              </a:rPr>
              <a:t>pm</a:t>
            </a:r>
            <a:r>
              <a:rPr lang="en-US" sz="2400" kern="0" spc="-40" dirty="0">
                <a:solidFill>
                  <a:sysClr val="windowText" lastClr="000000"/>
                </a:solidFill>
                <a:latin typeface="Arial" panose="020B0604020202020204" pitchFamily="34" charset="0"/>
                <a:cs typeface="Arial" panose="020B0604020202020204" pitchFamily="34" charset="0"/>
              </a:rPr>
              <a:t> </a:t>
            </a:r>
            <a:r>
              <a:rPr lang="en-US" sz="2400" kern="0" spc="-10" dirty="0">
                <a:solidFill>
                  <a:sysClr val="windowText" lastClr="000000"/>
                </a:solidFill>
                <a:latin typeface="Arial" panose="020B0604020202020204" pitchFamily="34" charset="0"/>
                <a:cs typeface="Arial" panose="020B0604020202020204" pitchFamily="34" charset="0"/>
              </a:rPr>
              <a:t>Eastern</a:t>
            </a:r>
            <a:r>
              <a:rPr lang="en-US" sz="2400" kern="0" spc="-50" dirty="0">
                <a:solidFill>
                  <a:sysClr val="windowText" lastClr="000000"/>
                </a:solidFill>
                <a:latin typeface="Arial" panose="020B0604020202020204" pitchFamily="34" charset="0"/>
                <a:cs typeface="Arial" panose="020B0604020202020204" pitchFamily="34" charset="0"/>
              </a:rPr>
              <a:t> </a:t>
            </a:r>
            <a:r>
              <a:rPr lang="en-US" sz="2400" kern="0" spc="-20" dirty="0">
                <a:solidFill>
                  <a:sysClr val="windowText" lastClr="000000"/>
                </a:solidFill>
                <a:latin typeface="Arial" panose="020B0604020202020204" pitchFamily="34" charset="0"/>
                <a:cs typeface="Arial" panose="020B0604020202020204" pitchFamily="34" charset="0"/>
              </a:rPr>
              <a:t>(60-</a:t>
            </a:r>
            <a:r>
              <a:rPr lang="en-US" sz="2400" kern="0" dirty="0">
                <a:solidFill>
                  <a:sysClr val="windowText" lastClr="000000"/>
                </a:solidFill>
                <a:latin typeface="Arial" panose="020B0604020202020204" pitchFamily="34" charset="0"/>
                <a:cs typeface="Arial" panose="020B0604020202020204" pitchFamily="34" charset="0"/>
              </a:rPr>
              <a:t>75</a:t>
            </a:r>
            <a:r>
              <a:rPr lang="en-US" sz="2400" kern="0" spc="-30" dirty="0">
                <a:solidFill>
                  <a:sysClr val="windowText" lastClr="000000"/>
                </a:solidFill>
                <a:latin typeface="Arial" panose="020B0604020202020204" pitchFamily="34" charset="0"/>
                <a:cs typeface="Arial" panose="020B0604020202020204" pitchFamily="34" charset="0"/>
              </a:rPr>
              <a:t> </a:t>
            </a:r>
            <a:r>
              <a:rPr lang="en-US" sz="2400" kern="0" spc="-20" dirty="0">
                <a:solidFill>
                  <a:sysClr val="windowText" lastClr="000000"/>
                </a:solidFill>
                <a:latin typeface="Arial" panose="020B0604020202020204" pitchFamily="34" charset="0"/>
                <a:cs typeface="Arial" panose="020B0604020202020204" pitchFamily="34" charset="0"/>
              </a:rPr>
              <a:t>min)</a:t>
            </a:r>
            <a:endParaRPr lang="en-US" sz="2400" kern="0" dirty="0">
              <a:solidFill>
                <a:sysClr val="windowText" lastClr="000000"/>
              </a:solidFill>
              <a:latin typeface="Arial" panose="020B0604020202020204" pitchFamily="34" charset="0"/>
              <a:cs typeface="Arial" panose="020B0604020202020204" pitchFamily="34" charset="0"/>
            </a:endParaRPr>
          </a:p>
          <a:p>
            <a:pPr marL="989965" lvl="1" indent="-456565">
              <a:buFont typeface="Arial"/>
              <a:buChar char="•"/>
              <a:tabLst>
                <a:tab pos="989965" algn="l"/>
                <a:tab pos="990600" algn="l"/>
              </a:tabLst>
            </a:pPr>
            <a:r>
              <a:rPr lang="en-US" kern="0" dirty="0">
                <a:solidFill>
                  <a:sysClr val="windowText" lastClr="000000"/>
                </a:solidFill>
                <a:latin typeface="Arial" panose="020B0604020202020204" pitchFamily="34" charset="0"/>
                <a:cs typeface="Arial" panose="020B0604020202020204" pitchFamily="34" charset="0"/>
              </a:rPr>
              <a:t>Zoom</a:t>
            </a:r>
            <a:r>
              <a:rPr lang="en-US" kern="0" spc="-114" dirty="0">
                <a:solidFill>
                  <a:sysClr val="windowText" lastClr="000000"/>
                </a:solidFill>
                <a:latin typeface="Arial" panose="020B0604020202020204" pitchFamily="34" charset="0"/>
                <a:cs typeface="Arial" panose="020B0604020202020204" pitchFamily="34" charset="0"/>
              </a:rPr>
              <a:t> </a:t>
            </a:r>
            <a:r>
              <a:rPr lang="en-US" kern="0" spc="-10" dirty="0">
                <a:solidFill>
                  <a:sysClr val="windowText" lastClr="000000"/>
                </a:solidFill>
                <a:latin typeface="Arial" panose="020B0604020202020204" pitchFamily="34" charset="0"/>
                <a:cs typeface="Arial" panose="020B0604020202020204" pitchFamily="34" charset="0"/>
              </a:rPr>
              <a:t>Meeting</a:t>
            </a:r>
            <a:endParaRPr lang="en-US" kern="0" dirty="0">
              <a:solidFill>
                <a:sysClr val="windowText" lastClr="000000"/>
              </a:solidFill>
              <a:latin typeface="Arial" panose="020B0604020202020204" pitchFamily="34" charset="0"/>
              <a:cs typeface="Arial" panose="020B0604020202020204" pitchFamily="34" charset="0"/>
            </a:endParaRPr>
          </a:p>
          <a:p>
            <a:pPr marL="989965" lvl="1" indent="-456565">
              <a:buFont typeface="Arial"/>
              <a:buChar char="•"/>
              <a:tabLst>
                <a:tab pos="989965" algn="l"/>
                <a:tab pos="990600" algn="l"/>
              </a:tabLst>
            </a:pPr>
            <a:r>
              <a:rPr lang="en-US" kern="0" dirty="0">
                <a:solidFill>
                  <a:sysClr val="windowText" lastClr="000000"/>
                </a:solidFill>
                <a:latin typeface="Arial" panose="020B0604020202020204" pitchFamily="34" charset="0"/>
                <a:cs typeface="Arial" panose="020B0604020202020204" pitchFamily="34" charset="0"/>
              </a:rPr>
              <a:t>3:00</a:t>
            </a:r>
            <a:r>
              <a:rPr lang="en-US" kern="0" spc="-20" dirty="0">
                <a:solidFill>
                  <a:sysClr val="windowText" lastClr="000000"/>
                </a:solidFill>
                <a:latin typeface="Arial" panose="020B0604020202020204" pitchFamily="34" charset="0"/>
                <a:cs typeface="Arial" panose="020B0604020202020204" pitchFamily="34" charset="0"/>
              </a:rPr>
              <a:t> </a:t>
            </a:r>
            <a:r>
              <a:rPr lang="en-US" kern="0" dirty="0">
                <a:solidFill>
                  <a:sysClr val="windowText" lastClr="000000"/>
                </a:solidFill>
                <a:latin typeface="Arial" panose="020B0604020202020204" pitchFamily="34" charset="0"/>
                <a:cs typeface="Arial" panose="020B0604020202020204" pitchFamily="34" charset="0"/>
              </a:rPr>
              <a:t>pm:</a:t>
            </a:r>
            <a:r>
              <a:rPr lang="en-US" kern="0" spc="-30" dirty="0">
                <a:solidFill>
                  <a:sysClr val="windowText" lastClr="000000"/>
                </a:solidFill>
                <a:latin typeface="Arial" panose="020B0604020202020204" pitchFamily="34" charset="0"/>
                <a:cs typeface="Arial" panose="020B0604020202020204" pitchFamily="34" charset="0"/>
              </a:rPr>
              <a:t> </a:t>
            </a:r>
            <a:r>
              <a:rPr lang="en-US" kern="0" dirty="0">
                <a:solidFill>
                  <a:sysClr val="windowText" lastClr="000000"/>
                </a:solidFill>
                <a:latin typeface="Arial" panose="020B0604020202020204" pitchFamily="34" charset="0"/>
                <a:cs typeface="Arial" panose="020B0604020202020204" pitchFamily="34" charset="0"/>
              </a:rPr>
              <a:t>Ice</a:t>
            </a:r>
            <a:r>
              <a:rPr lang="en-US" kern="0" spc="-55" dirty="0">
                <a:solidFill>
                  <a:sysClr val="windowText" lastClr="000000"/>
                </a:solidFill>
                <a:latin typeface="Arial" panose="020B0604020202020204" pitchFamily="34" charset="0"/>
                <a:cs typeface="Arial" panose="020B0604020202020204" pitchFamily="34" charset="0"/>
              </a:rPr>
              <a:t> </a:t>
            </a:r>
            <a:r>
              <a:rPr lang="en-US" kern="0" spc="-10" dirty="0">
                <a:solidFill>
                  <a:sysClr val="windowText" lastClr="000000"/>
                </a:solidFill>
                <a:latin typeface="Arial" panose="020B0604020202020204" pitchFamily="34" charset="0"/>
                <a:cs typeface="Arial" panose="020B0604020202020204" pitchFamily="34" charset="0"/>
              </a:rPr>
              <a:t>breaker/Announcements</a:t>
            </a:r>
            <a:endParaRPr lang="en-US" kern="0" dirty="0">
              <a:solidFill>
                <a:sysClr val="windowText" lastClr="000000"/>
              </a:solidFill>
              <a:latin typeface="Arial" panose="020B0604020202020204" pitchFamily="34" charset="0"/>
              <a:cs typeface="Arial" panose="020B0604020202020204" pitchFamily="34" charset="0"/>
            </a:endParaRPr>
          </a:p>
          <a:p>
            <a:pPr marL="989965" lvl="1" indent="-456565">
              <a:buFont typeface="Arial"/>
              <a:buChar char="•"/>
              <a:tabLst>
                <a:tab pos="989965" algn="l"/>
                <a:tab pos="990600" algn="l"/>
              </a:tabLst>
            </a:pPr>
            <a:r>
              <a:rPr lang="en-US" kern="0" dirty="0">
                <a:solidFill>
                  <a:sysClr val="windowText" lastClr="000000"/>
                </a:solidFill>
                <a:latin typeface="Arial" panose="020B0604020202020204" pitchFamily="34" charset="0"/>
                <a:cs typeface="Arial" panose="020B0604020202020204" pitchFamily="34" charset="0"/>
              </a:rPr>
              <a:t>3:15</a:t>
            </a:r>
            <a:r>
              <a:rPr lang="en-US" kern="0" spc="-40" dirty="0">
                <a:solidFill>
                  <a:sysClr val="windowText" lastClr="000000"/>
                </a:solidFill>
                <a:latin typeface="Arial" panose="020B0604020202020204" pitchFamily="34" charset="0"/>
                <a:cs typeface="Arial" panose="020B0604020202020204" pitchFamily="34" charset="0"/>
              </a:rPr>
              <a:t> </a:t>
            </a:r>
            <a:r>
              <a:rPr lang="en-US" kern="0" dirty="0">
                <a:solidFill>
                  <a:sysClr val="windowText" lastClr="000000"/>
                </a:solidFill>
                <a:latin typeface="Arial" panose="020B0604020202020204" pitchFamily="34" charset="0"/>
                <a:cs typeface="Arial" panose="020B0604020202020204" pitchFamily="34" charset="0"/>
              </a:rPr>
              <a:t>pm:</a:t>
            </a:r>
            <a:r>
              <a:rPr lang="en-US" kern="0" spc="-50" dirty="0">
                <a:solidFill>
                  <a:sysClr val="windowText" lastClr="000000"/>
                </a:solidFill>
                <a:latin typeface="Arial" panose="020B0604020202020204" pitchFamily="34" charset="0"/>
                <a:cs typeface="Arial" panose="020B0604020202020204" pitchFamily="34" charset="0"/>
              </a:rPr>
              <a:t> </a:t>
            </a:r>
            <a:r>
              <a:rPr lang="en-US" kern="0" spc="-10" dirty="0">
                <a:solidFill>
                  <a:sysClr val="windowText" lastClr="000000"/>
                </a:solidFill>
                <a:latin typeface="Arial" panose="020B0604020202020204" pitchFamily="34" charset="0"/>
                <a:cs typeface="Arial" panose="020B0604020202020204" pitchFamily="34" charset="0"/>
              </a:rPr>
              <a:t>Featured</a:t>
            </a:r>
            <a:r>
              <a:rPr lang="en-US" kern="0" spc="-55" dirty="0">
                <a:solidFill>
                  <a:sysClr val="windowText" lastClr="000000"/>
                </a:solidFill>
                <a:latin typeface="Arial" panose="020B0604020202020204" pitchFamily="34" charset="0"/>
                <a:cs typeface="Arial" panose="020B0604020202020204" pitchFamily="34" charset="0"/>
              </a:rPr>
              <a:t> </a:t>
            </a:r>
            <a:r>
              <a:rPr lang="en-US" kern="0" spc="-20" dirty="0">
                <a:solidFill>
                  <a:sysClr val="windowText" lastClr="000000"/>
                </a:solidFill>
                <a:latin typeface="Arial" panose="020B0604020202020204" pitchFamily="34" charset="0"/>
                <a:cs typeface="Arial" panose="020B0604020202020204" pitchFamily="34" charset="0"/>
              </a:rPr>
              <a:t>Presentation</a:t>
            </a:r>
            <a:r>
              <a:rPr lang="en-US" kern="0" spc="-50" dirty="0">
                <a:solidFill>
                  <a:sysClr val="windowText" lastClr="000000"/>
                </a:solidFill>
                <a:latin typeface="Arial" panose="020B0604020202020204" pitchFamily="34" charset="0"/>
                <a:cs typeface="Arial" panose="020B0604020202020204" pitchFamily="34" charset="0"/>
              </a:rPr>
              <a:t> </a:t>
            </a:r>
            <a:r>
              <a:rPr lang="en-US" kern="0" dirty="0">
                <a:solidFill>
                  <a:sysClr val="windowText" lastClr="000000"/>
                </a:solidFill>
                <a:latin typeface="Arial" panose="020B0604020202020204" pitchFamily="34" charset="0"/>
                <a:cs typeface="Arial" panose="020B0604020202020204" pitchFamily="34" charset="0"/>
              </a:rPr>
              <a:t>with</a:t>
            </a:r>
            <a:r>
              <a:rPr lang="en-US" kern="0" spc="-60" dirty="0">
                <a:solidFill>
                  <a:sysClr val="windowText" lastClr="000000"/>
                </a:solidFill>
                <a:latin typeface="Arial" panose="020B0604020202020204" pitchFamily="34" charset="0"/>
                <a:cs typeface="Arial" panose="020B0604020202020204" pitchFamily="34" charset="0"/>
              </a:rPr>
              <a:t> </a:t>
            </a:r>
            <a:r>
              <a:rPr lang="en-US" kern="0" dirty="0">
                <a:solidFill>
                  <a:sysClr val="windowText" lastClr="000000"/>
                </a:solidFill>
                <a:latin typeface="Arial" panose="020B0604020202020204" pitchFamily="34" charset="0"/>
                <a:cs typeface="Arial" panose="020B0604020202020204" pitchFamily="34" charset="0"/>
              </a:rPr>
              <a:t>Q&amp;A</a:t>
            </a:r>
            <a:r>
              <a:rPr lang="en-US" kern="0" spc="-55" dirty="0">
                <a:solidFill>
                  <a:sysClr val="windowText" lastClr="000000"/>
                </a:solidFill>
                <a:latin typeface="Arial" panose="020B0604020202020204" pitchFamily="34" charset="0"/>
                <a:cs typeface="Arial" panose="020B0604020202020204" pitchFamily="34" charset="0"/>
              </a:rPr>
              <a:t> </a:t>
            </a:r>
            <a:r>
              <a:rPr lang="en-US" kern="0" spc="-10" dirty="0">
                <a:solidFill>
                  <a:sysClr val="windowText" lastClr="000000"/>
                </a:solidFill>
                <a:latin typeface="Arial" panose="020B0604020202020204" pitchFamily="34" charset="0"/>
                <a:cs typeface="Arial" panose="020B0604020202020204" pitchFamily="34" charset="0"/>
              </a:rPr>
              <a:t>(</a:t>
            </a:r>
            <a:r>
              <a:rPr lang="en-US" i="1" kern="0" spc="-10" dirty="0">
                <a:solidFill>
                  <a:sysClr val="windowText" lastClr="000000"/>
                </a:solidFill>
                <a:latin typeface="Arial" panose="020B0604020202020204" pitchFamily="34" charset="0"/>
                <a:cs typeface="Arial" panose="020B0604020202020204" pitchFamily="34" charset="0"/>
              </a:rPr>
              <a:t>recorded</a:t>
            </a:r>
            <a:r>
              <a:rPr lang="en-US" kern="0" spc="-10" dirty="0">
                <a:solidFill>
                  <a:sysClr val="windowText" lastClr="000000"/>
                </a:solidFill>
                <a:latin typeface="Arial" panose="020B0604020202020204" pitchFamily="34" charset="0"/>
                <a:cs typeface="Arial" panose="020B0604020202020204" pitchFamily="34" charset="0"/>
              </a:rPr>
              <a:t>)</a:t>
            </a:r>
            <a:endParaRPr lang="en-US" kern="0" dirty="0">
              <a:solidFill>
                <a:sysClr val="windowText" lastClr="000000"/>
              </a:solidFill>
              <a:latin typeface="Arial" panose="020B0604020202020204" pitchFamily="34" charset="0"/>
              <a:cs typeface="Arial" panose="020B0604020202020204" pitchFamily="34" charset="0"/>
            </a:endParaRPr>
          </a:p>
          <a:p>
            <a:pPr marL="989965" lvl="1" indent="-456565">
              <a:buFont typeface="Arial"/>
              <a:buChar char="•"/>
              <a:tabLst>
                <a:tab pos="989965" algn="l"/>
                <a:tab pos="990600" algn="l"/>
              </a:tabLst>
            </a:pPr>
            <a:r>
              <a:rPr lang="en-US" kern="0" dirty="0">
                <a:solidFill>
                  <a:sysClr val="windowText" lastClr="000000"/>
                </a:solidFill>
                <a:latin typeface="Arial" panose="020B0604020202020204" pitchFamily="34" charset="0"/>
                <a:cs typeface="Arial" panose="020B0604020202020204" pitchFamily="34" charset="0"/>
              </a:rPr>
              <a:t>3:55</a:t>
            </a:r>
            <a:r>
              <a:rPr lang="en-US" kern="0" spc="-40" dirty="0">
                <a:solidFill>
                  <a:sysClr val="windowText" lastClr="000000"/>
                </a:solidFill>
                <a:latin typeface="Arial" panose="020B0604020202020204" pitchFamily="34" charset="0"/>
                <a:cs typeface="Arial" panose="020B0604020202020204" pitchFamily="34" charset="0"/>
              </a:rPr>
              <a:t> </a:t>
            </a:r>
            <a:r>
              <a:rPr lang="en-US" kern="0" dirty="0">
                <a:solidFill>
                  <a:sysClr val="windowText" lastClr="000000"/>
                </a:solidFill>
                <a:latin typeface="Arial" panose="020B0604020202020204" pitchFamily="34" charset="0"/>
                <a:cs typeface="Arial" panose="020B0604020202020204" pitchFamily="34" charset="0"/>
              </a:rPr>
              <a:t>pm:</a:t>
            </a:r>
            <a:r>
              <a:rPr lang="en-US" kern="0" spc="-50" dirty="0">
                <a:solidFill>
                  <a:sysClr val="windowText" lastClr="000000"/>
                </a:solidFill>
                <a:latin typeface="Arial" panose="020B0604020202020204" pitchFamily="34" charset="0"/>
                <a:cs typeface="Arial" panose="020B0604020202020204" pitchFamily="34" charset="0"/>
              </a:rPr>
              <a:t> </a:t>
            </a:r>
            <a:r>
              <a:rPr lang="en-US" kern="0" spc="-10" dirty="0">
                <a:solidFill>
                  <a:sysClr val="windowText" lastClr="000000"/>
                </a:solidFill>
                <a:latin typeface="Arial" panose="020B0604020202020204" pitchFamily="34" charset="0"/>
                <a:cs typeface="Arial" panose="020B0604020202020204" pitchFamily="34" charset="0"/>
              </a:rPr>
              <a:t>General</a:t>
            </a:r>
            <a:r>
              <a:rPr lang="en-US" kern="0" spc="-70" dirty="0">
                <a:solidFill>
                  <a:sysClr val="windowText" lastClr="000000"/>
                </a:solidFill>
                <a:latin typeface="Arial" panose="020B0604020202020204" pitchFamily="34" charset="0"/>
                <a:cs typeface="Arial" panose="020B0604020202020204" pitchFamily="34" charset="0"/>
              </a:rPr>
              <a:t> </a:t>
            </a:r>
            <a:r>
              <a:rPr lang="en-US" kern="0" spc="-10" dirty="0">
                <a:solidFill>
                  <a:sysClr val="windowText" lastClr="000000"/>
                </a:solidFill>
                <a:latin typeface="Arial" panose="020B0604020202020204" pitchFamily="34" charset="0"/>
                <a:cs typeface="Arial" panose="020B0604020202020204" pitchFamily="34" charset="0"/>
              </a:rPr>
              <a:t>Discussion</a:t>
            </a:r>
            <a:endParaRPr lang="en-US" kern="0" dirty="0">
              <a:solidFill>
                <a:sysClr val="windowText" lastClr="000000"/>
              </a:solidFill>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961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sp>
        <p:nvSpPr>
          <p:cNvPr id="12" name="Rectangle 11"/>
          <p:cNvSpPr/>
          <p:nvPr/>
        </p:nvSpPr>
        <p:spPr>
          <a:xfrm>
            <a:off x="1524000" y="3244335"/>
            <a:ext cx="9144000" cy="369330"/>
          </a:xfrm>
          <a:prstGeom prst="rect">
            <a:avLst/>
          </a:prstGeom>
          <a:solidFill>
            <a:srgbClr val="175791"/>
          </a:solidFill>
          <a:ln w="12700" cap="flat">
            <a:solidFill>
              <a:srgbClr val="17579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en-US" dirty="0">
              <a:solidFill>
                <a:srgbClr val="000000"/>
              </a:solidFill>
              <a:latin typeface="Calibri"/>
              <a:ea typeface="Calibri"/>
              <a:cs typeface="Calibri"/>
              <a:sym typeface="Calibri"/>
            </a:endParaRPr>
          </a:p>
        </p:txBody>
      </p:sp>
      <p:grpSp>
        <p:nvGrpSpPr>
          <p:cNvPr id="5" name="Group 4"/>
          <p:cNvGrpSpPr/>
          <p:nvPr/>
        </p:nvGrpSpPr>
        <p:grpSpPr>
          <a:xfrm>
            <a:off x="1524001" y="5638801"/>
            <a:ext cx="9162143" cy="1229643"/>
            <a:chOff x="0" y="5891782"/>
            <a:chExt cx="9162143" cy="1042416"/>
          </a:xfrm>
        </p:grpSpPr>
        <p:sp>
          <p:nvSpPr>
            <p:cNvPr id="6" name="Flowchart: Document 5"/>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7" name="Flowchart: Document 6"/>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pic>
        <p:nvPicPr>
          <p:cNvPr id="8" name="Picture 7" descr="Final year students are three times more likely to get a good job."/>
          <p:cNvPicPr/>
          <p:nvPr/>
        </p:nvPicPr>
        <p:blipFill>
          <a:blip r:embed="rId4" cstate="print"/>
          <a:srcRect/>
          <a:stretch>
            <a:fillRect/>
          </a:stretch>
        </p:blipFill>
        <p:spPr bwMode="auto">
          <a:xfrm>
            <a:off x="4495801" y="4343400"/>
            <a:ext cx="3272503" cy="2227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D85F4960-BFEC-4656-B101-F7212B5A6AB2}"/>
              </a:ext>
            </a:extLst>
          </p:cNvPr>
          <p:cNvSpPr/>
          <p:nvPr/>
        </p:nvSpPr>
        <p:spPr>
          <a:xfrm>
            <a:off x="1723572" y="381001"/>
            <a:ext cx="9058890" cy="1200329"/>
          </a:xfrm>
          <a:prstGeom prst="rect">
            <a:avLst/>
          </a:prstGeom>
        </p:spPr>
        <p:txBody>
          <a:bodyPr wrap="none">
            <a:spAutoFit/>
            <a:scene3d>
              <a:camera prst="orthographicFront"/>
              <a:lightRig rig="threePt" dir="t"/>
            </a:scene3d>
            <a:sp3d extrusionH="57150">
              <a:bevelT w="82550" h="38100" prst="coolSlant"/>
            </a:sp3d>
          </a:bodyPr>
          <a:lstStyle/>
          <a:p>
            <a:r>
              <a:rPr lang="en-US" sz="36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Hart Research Associates – Association of </a:t>
            </a:r>
          </a:p>
          <a:p>
            <a:r>
              <a:rPr lang="en-US" sz="36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American Colleges and Universities (2018)</a:t>
            </a:r>
          </a:p>
        </p:txBody>
      </p:sp>
      <p:sp>
        <p:nvSpPr>
          <p:cNvPr id="11" name="Rectangle 10">
            <a:extLst>
              <a:ext uri="{FF2B5EF4-FFF2-40B4-BE49-F238E27FC236}">
                <a16:creationId xmlns:a16="http://schemas.microsoft.com/office/drawing/2014/main" id="{F0716EFE-4349-4EFB-B994-1F64ADE0CDB3}"/>
              </a:ext>
            </a:extLst>
          </p:cNvPr>
          <p:cNvSpPr/>
          <p:nvPr/>
        </p:nvSpPr>
        <p:spPr>
          <a:xfrm>
            <a:off x="2104572" y="1636456"/>
            <a:ext cx="8382000" cy="2062103"/>
          </a:xfrm>
          <a:prstGeom prst="rect">
            <a:avLst/>
          </a:prstGeom>
          <a:noFill/>
        </p:spPr>
        <p:txBody>
          <a:bodyPr wrap="square" rtlCol="0">
            <a:spAutoFit/>
          </a:bodyPr>
          <a:lstStyle/>
          <a:p>
            <a:pPr>
              <a:buClr>
                <a:srgbClr val="FFFFFF"/>
              </a:buClr>
            </a:pPr>
            <a:r>
              <a:rPr lang="en-US" sz="3200" dirty="0">
                <a:solidFill>
                  <a:srgbClr val="FFFFFF"/>
                </a:solidFill>
                <a:latin typeface="Times New Roman"/>
              </a:rPr>
              <a:t>More than 90 percent of the employers surveyed say that they would be more likely to hire a recent graduate who has held an internship. This is huge for STEM graduates.</a:t>
            </a:r>
            <a:endParaRPr lang="en-US" sz="3200" b="1" i="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86365171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7" name="Group 6"/>
          <p:cNvGrpSpPr/>
          <p:nvPr/>
        </p:nvGrpSpPr>
        <p:grpSpPr>
          <a:xfrm>
            <a:off x="1524001" y="5638801"/>
            <a:ext cx="9162143" cy="1229643"/>
            <a:chOff x="0" y="5891782"/>
            <a:chExt cx="9162143" cy="1042416"/>
          </a:xfrm>
        </p:grpSpPr>
        <p:sp>
          <p:nvSpPr>
            <p:cNvPr id="8" name="Flowchart: Document 7"/>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9" name="Flowchart: Document 8"/>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 name="Title 1"/>
          <p:cNvSpPr>
            <a:spLocks noGrp="1"/>
          </p:cNvSpPr>
          <p:nvPr>
            <p:ph type="title"/>
          </p:nvPr>
        </p:nvSpPr>
        <p:spPr>
          <a:xfrm>
            <a:off x="1981200" y="-399199"/>
            <a:ext cx="8485188" cy="1694599"/>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br>
              <a:rPr lang="en-US" sz="3500" kern="1200" dirty="0">
                <a:solidFill>
                  <a:schemeClr val="bg1"/>
                </a:solidFill>
                <a:effectLst>
                  <a:innerShdw blurRad="63500" dist="50800" dir="2700000">
                    <a:prstClr val="black">
                      <a:alpha val="50000"/>
                    </a:prstClr>
                  </a:innerShdw>
                </a:effectLst>
                <a:latin typeface="Book Antiqua" pitchFamily="18" charset="0"/>
                <a:ea typeface="+mn-ea"/>
                <a:cs typeface="+mn-cs"/>
              </a:rPr>
            </a:br>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Internship Best Practices – Host a Mentor Training Session</a:t>
            </a:r>
          </a:p>
        </p:txBody>
      </p:sp>
      <p:sp>
        <p:nvSpPr>
          <p:cNvPr id="3" name="Rectangle 2"/>
          <p:cNvSpPr/>
          <p:nvPr/>
        </p:nvSpPr>
        <p:spPr>
          <a:xfrm>
            <a:off x="1923143" y="2220993"/>
            <a:ext cx="8305800" cy="4924425"/>
          </a:xfrm>
          <a:prstGeom prst="rect">
            <a:avLst/>
          </a:prstGeom>
        </p:spPr>
        <p:txBody>
          <a:bodyPr wrap="square">
            <a:spAutoFit/>
          </a:bodyPr>
          <a:lstStyle/>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Written job description with tasks utilizing intern’s knowledge and skills.</a:t>
            </a:r>
          </a:p>
          <a:p>
            <a:pPr marL="457200" indent="-457200">
              <a:spcAft>
                <a:spcPts val="1200"/>
              </a:spcAft>
              <a:buFont typeface="Arial" panose="020B0604020202020204" pitchFamily="34" charset="0"/>
              <a:buChar char="•"/>
            </a:pPr>
            <a:endParaRPr lang="en-US" sz="1600" b="1" dirty="0">
              <a:solidFill>
                <a:srgbClr val="FFFFFF"/>
              </a:solidFill>
              <a:latin typeface="Calibri" panose="020F0502020204030204" pitchFamily="34" charset="0"/>
            </a:endParaRPr>
          </a:p>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Ensure that planned work is meaningful to student and employer.</a:t>
            </a:r>
          </a:p>
          <a:p>
            <a:pPr>
              <a:spcAft>
                <a:spcPts val="1200"/>
              </a:spcAft>
            </a:pPr>
            <a:endParaRPr lang="en-US" sz="1600" b="1" dirty="0">
              <a:solidFill>
                <a:srgbClr val="FFFFFF"/>
              </a:solidFill>
              <a:latin typeface="Calibri" panose="020F0502020204030204" pitchFamily="34" charset="0"/>
            </a:endParaRPr>
          </a:p>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Program guidelines/handbook with intern expectations. It’s important the student understands expectations.</a:t>
            </a:r>
          </a:p>
          <a:p>
            <a:pPr marL="457200" indent="-457200">
              <a:spcAft>
                <a:spcPts val="1200"/>
              </a:spcAft>
              <a:buFont typeface="Arial" panose="020B0604020202020204" pitchFamily="34" charset="0"/>
              <a:buChar char="•"/>
            </a:pPr>
            <a:endParaRPr lang="en-US" sz="2800" b="1" dirty="0">
              <a:solidFill>
                <a:srgbClr val="FFFFFF"/>
              </a:solidFill>
              <a:latin typeface="Calibri" panose="020F0502020204030204" pitchFamily="34" charset="0"/>
            </a:endParaRPr>
          </a:p>
        </p:txBody>
      </p:sp>
      <p:pic>
        <p:nvPicPr>
          <p:cNvPr id="4"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sp>
        <p:nvSpPr>
          <p:cNvPr id="6" name="Rectangle 5"/>
          <p:cNvSpPr/>
          <p:nvPr/>
        </p:nvSpPr>
        <p:spPr>
          <a:xfrm>
            <a:off x="1905000" y="1447801"/>
            <a:ext cx="4673074" cy="626967"/>
          </a:xfrm>
          <a:prstGeom prst="rect">
            <a:avLst/>
          </a:prstGeom>
        </p:spPr>
        <p:txBody>
          <a:bodyPr wrap="none">
            <a:spAutoFit/>
            <a:scene3d>
              <a:camera prst="orthographicFront"/>
              <a:lightRig rig="threePt" dir="t"/>
            </a:scene3d>
            <a:sp3d extrusionH="57150">
              <a:bevelT w="82550" h="38100" prst="coolSlant"/>
            </a:sp3d>
          </a:bodyPr>
          <a:lstStyle/>
          <a:p>
            <a:pPr>
              <a:lnSpc>
                <a:spcPct val="115000"/>
              </a:lnSpc>
              <a:spcAft>
                <a:spcPts val="1000"/>
              </a:spcAft>
            </a:pPr>
            <a:r>
              <a:rPr lang="en-US" sz="32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Engineering for Success</a:t>
            </a:r>
          </a:p>
        </p:txBody>
      </p:sp>
    </p:spTree>
    <p:extLst>
      <p:ext uri="{BB962C8B-B14F-4D97-AF65-F5344CB8AC3E}">
        <p14:creationId xmlns:p14="http://schemas.microsoft.com/office/powerpoint/2010/main" val="335756673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7" name="Group 6"/>
          <p:cNvGrpSpPr/>
          <p:nvPr/>
        </p:nvGrpSpPr>
        <p:grpSpPr>
          <a:xfrm>
            <a:off x="1524001" y="5638801"/>
            <a:ext cx="9162143" cy="1229643"/>
            <a:chOff x="0" y="5891782"/>
            <a:chExt cx="9162143" cy="1042416"/>
          </a:xfrm>
        </p:grpSpPr>
        <p:sp>
          <p:nvSpPr>
            <p:cNvPr id="8" name="Flowchart: Document 7"/>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9" name="Flowchart: Document 8"/>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 name="Title 1"/>
          <p:cNvSpPr>
            <a:spLocks noGrp="1"/>
          </p:cNvSpPr>
          <p:nvPr>
            <p:ph type="title"/>
          </p:nvPr>
        </p:nvSpPr>
        <p:spPr>
          <a:xfrm>
            <a:off x="1981200" y="-475399"/>
            <a:ext cx="8485188" cy="1694599"/>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br>
              <a:rPr lang="en-US" sz="3500" kern="1200" dirty="0">
                <a:solidFill>
                  <a:schemeClr val="bg1"/>
                </a:solidFill>
                <a:effectLst>
                  <a:innerShdw blurRad="63500" dist="50800" dir="2700000">
                    <a:prstClr val="black">
                      <a:alpha val="50000"/>
                    </a:prstClr>
                  </a:innerShdw>
                </a:effectLst>
                <a:latin typeface="Book Antiqua" pitchFamily="18" charset="0"/>
                <a:ea typeface="+mn-ea"/>
                <a:cs typeface="+mn-cs"/>
              </a:rPr>
            </a:br>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Internship Best Practices – Mentor Training Continued</a:t>
            </a:r>
          </a:p>
        </p:txBody>
      </p:sp>
      <p:sp>
        <p:nvSpPr>
          <p:cNvPr id="3" name="Rectangle 2"/>
          <p:cNvSpPr/>
          <p:nvPr/>
        </p:nvSpPr>
        <p:spPr>
          <a:xfrm>
            <a:off x="1923143" y="2220993"/>
            <a:ext cx="8305800" cy="4924425"/>
          </a:xfrm>
          <a:prstGeom prst="rect">
            <a:avLst/>
          </a:prstGeom>
        </p:spPr>
        <p:txBody>
          <a:bodyPr wrap="square">
            <a:spAutoFit/>
          </a:bodyPr>
          <a:lstStyle/>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Written job description with tasks utilizing intern’s knowledge and skills.</a:t>
            </a:r>
          </a:p>
          <a:p>
            <a:pPr marL="457200" indent="-457200">
              <a:spcAft>
                <a:spcPts val="1200"/>
              </a:spcAft>
              <a:buFont typeface="Arial" panose="020B0604020202020204" pitchFamily="34" charset="0"/>
              <a:buChar char="•"/>
            </a:pPr>
            <a:endParaRPr lang="en-US" sz="1600" b="1" dirty="0">
              <a:solidFill>
                <a:srgbClr val="FFFFFF"/>
              </a:solidFill>
              <a:latin typeface="Calibri" panose="020F0502020204030204" pitchFamily="34" charset="0"/>
            </a:endParaRPr>
          </a:p>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Ensure that planned work is meaningful to student and employer.</a:t>
            </a:r>
          </a:p>
          <a:p>
            <a:pPr marL="457200" indent="-457200">
              <a:spcAft>
                <a:spcPts val="1200"/>
              </a:spcAft>
              <a:buFont typeface="Arial" panose="020B0604020202020204" pitchFamily="34" charset="0"/>
              <a:buChar char="•"/>
            </a:pPr>
            <a:endParaRPr lang="en-US" sz="1600" b="1" dirty="0">
              <a:solidFill>
                <a:srgbClr val="FFFFFF"/>
              </a:solidFill>
              <a:latin typeface="Calibri" panose="020F0502020204030204" pitchFamily="34" charset="0"/>
            </a:endParaRPr>
          </a:p>
          <a:p>
            <a:pPr marL="457200" indent="-457200">
              <a:spcAft>
                <a:spcPts val="1200"/>
              </a:spcAft>
              <a:buFont typeface="Arial" panose="020B0604020202020204" pitchFamily="34" charset="0"/>
              <a:buChar char="•"/>
            </a:pPr>
            <a:r>
              <a:rPr lang="en-US" sz="2800" b="1" dirty="0">
                <a:solidFill>
                  <a:srgbClr val="FFFFFF"/>
                </a:solidFill>
                <a:latin typeface="Calibri" panose="020F0502020204030204" pitchFamily="34" charset="0"/>
              </a:rPr>
              <a:t>Program guidelines/handbook with intern expectations. It’s important the student understands expectations.</a:t>
            </a:r>
          </a:p>
          <a:p>
            <a:pPr marL="457200" indent="-457200">
              <a:spcAft>
                <a:spcPts val="1200"/>
              </a:spcAft>
              <a:buFont typeface="Arial" panose="020B0604020202020204" pitchFamily="34" charset="0"/>
              <a:buChar char="•"/>
            </a:pPr>
            <a:endParaRPr lang="en-US" sz="2800" b="1" dirty="0">
              <a:solidFill>
                <a:srgbClr val="FFFFFF"/>
              </a:solidFill>
              <a:latin typeface="Calibri" panose="020F0502020204030204" pitchFamily="34" charset="0"/>
            </a:endParaRPr>
          </a:p>
        </p:txBody>
      </p:sp>
      <p:pic>
        <p:nvPicPr>
          <p:cNvPr id="4"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sp>
        <p:nvSpPr>
          <p:cNvPr id="6" name="Rectangle 5"/>
          <p:cNvSpPr/>
          <p:nvPr/>
        </p:nvSpPr>
        <p:spPr>
          <a:xfrm>
            <a:off x="1905000" y="1447801"/>
            <a:ext cx="4673074" cy="626967"/>
          </a:xfrm>
          <a:prstGeom prst="rect">
            <a:avLst/>
          </a:prstGeom>
        </p:spPr>
        <p:txBody>
          <a:bodyPr wrap="none">
            <a:spAutoFit/>
            <a:scene3d>
              <a:camera prst="orthographicFront"/>
              <a:lightRig rig="threePt" dir="t"/>
            </a:scene3d>
            <a:sp3d extrusionH="57150">
              <a:bevelT w="82550" h="38100" prst="coolSlant"/>
            </a:sp3d>
          </a:bodyPr>
          <a:lstStyle/>
          <a:p>
            <a:pPr>
              <a:lnSpc>
                <a:spcPct val="115000"/>
              </a:lnSpc>
              <a:spcAft>
                <a:spcPts val="1000"/>
              </a:spcAft>
            </a:pPr>
            <a:r>
              <a:rPr lang="en-US" sz="32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Engineering for Success</a:t>
            </a:r>
          </a:p>
        </p:txBody>
      </p:sp>
    </p:spTree>
    <p:extLst>
      <p:ext uri="{BB962C8B-B14F-4D97-AF65-F5344CB8AC3E}">
        <p14:creationId xmlns:p14="http://schemas.microsoft.com/office/powerpoint/2010/main" val="257294319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7" name="Group 6"/>
          <p:cNvGrpSpPr/>
          <p:nvPr/>
        </p:nvGrpSpPr>
        <p:grpSpPr>
          <a:xfrm>
            <a:off x="1524001" y="5638801"/>
            <a:ext cx="9162143" cy="1229643"/>
            <a:chOff x="0" y="5891782"/>
            <a:chExt cx="9162143" cy="1042416"/>
          </a:xfrm>
        </p:grpSpPr>
        <p:sp>
          <p:nvSpPr>
            <p:cNvPr id="8" name="Flowchart: Document 7"/>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9" name="Flowchart: Document 8"/>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 name="Title 1"/>
          <p:cNvSpPr>
            <a:spLocks noGrp="1"/>
          </p:cNvSpPr>
          <p:nvPr>
            <p:ph type="title"/>
          </p:nvPr>
        </p:nvSpPr>
        <p:spPr>
          <a:xfrm>
            <a:off x="1981200" y="-103704"/>
            <a:ext cx="8485188" cy="1155990"/>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br>
              <a:rPr lang="en-US" sz="3500" kern="1200" dirty="0">
                <a:solidFill>
                  <a:schemeClr val="bg1"/>
                </a:solidFill>
                <a:effectLst>
                  <a:innerShdw blurRad="63500" dist="50800" dir="2700000">
                    <a:prstClr val="black">
                      <a:alpha val="50000"/>
                    </a:prstClr>
                  </a:innerShdw>
                </a:effectLst>
                <a:latin typeface="Book Antiqua" pitchFamily="18" charset="0"/>
                <a:ea typeface="+mn-ea"/>
                <a:cs typeface="+mn-cs"/>
              </a:rPr>
            </a:br>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Internship Best Practices</a:t>
            </a:r>
          </a:p>
        </p:txBody>
      </p:sp>
      <p:sp>
        <p:nvSpPr>
          <p:cNvPr id="3" name="Rectangle 2"/>
          <p:cNvSpPr/>
          <p:nvPr/>
        </p:nvSpPr>
        <p:spPr>
          <a:xfrm>
            <a:off x="1743756" y="2200394"/>
            <a:ext cx="8924245" cy="4124206"/>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The impact of a mentor and internship can be life changing.</a:t>
            </a:r>
          </a:p>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Be passionate about your career and share your story.</a:t>
            </a:r>
          </a:p>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Be patient and understanding, the intern is still learning.</a:t>
            </a:r>
          </a:p>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Get to know the intern, and their passion and goals.</a:t>
            </a:r>
          </a:p>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Introduce them to all employees.</a:t>
            </a:r>
          </a:p>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Make them feel welcome and a part of the team.</a:t>
            </a:r>
          </a:p>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Be present, be available.</a:t>
            </a:r>
          </a:p>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Encourage questions and have discussions.</a:t>
            </a:r>
          </a:p>
        </p:txBody>
      </p:sp>
      <p:pic>
        <p:nvPicPr>
          <p:cNvPr id="4"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sp>
        <p:nvSpPr>
          <p:cNvPr id="6" name="Rectangle 5"/>
          <p:cNvSpPr/>
          <p:nvPr/>
        </p:nvSpPr>
        <p:spPr>
          <a:xfrm>
            <a:off x="1725613" y="1447801"/>
            <a:ext cx="7162800" cy="626967"/>
          </a:xfrm>
          <a:prstGeom prst="rect">
            <a:avLst/>
          </a:prstGeom>
        </p:spPr>
        <p:txBody>
          <a:bodyPr wrap="square">
            <a:spAutoFit/>
            <a:scene3d>
              <a:camera prst="orthographicFront"/>
              <a:lightRig rig="threePt" dir="t"/>
            </a:scene3d>
            <a:sp3d extrusionH="57150">
              <a:bevelT w="82550" h="38100" prst="coolSlant"/>
            </a:sp3d>
          </a:bodyPr>
          <a:lstStyle/>
          <a:p>
            <a:pPr>
              <a:lnSpc>
                <a:spcPct val="115000"/>
              </a:lnSpc>
              <a:spcAft>
                <a:spcPts val="1000"/>
              </a:spcAft>
            </a:pPr>
            <a:r>
              <a:rPr lang="en-US" sz="32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Tips to Being a Successful Mentor</a:t>
            </a:r>
          </a:p>
        </p:txBody>
      </p:sp>
    </p:spTree>
    <p:extLst>
      <p:ext uri="{BB962C8B-B14F-4D97-AF65-F5344CB8AC3E}">
        <p14:creationId xmlns:p14="http://schemas.microsoft.com/office/powerpoint/2010/main" val="7165773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7" name="Group 6"/>
          <p:cNvGrpSpPr/>
          <p:nvPr/>
        </p:nvGrpSpPr>
        <p:grpSpPr>
          <a:xfrm>
            <a:off x="1524001" y="5638801"/>
            <a:ext cx="9162143" cy="1229643"/>
            <a:chOff x="0" y="5891782"/>
            <a:chExt cx="9162143" cy="1042416"/>
          </a:xfrm>
        </p:grpSpPr>
        <p:sp>
          <p:nvSpPr>
            <p:cNvPr id="8" name="Flowchart: Document 7"/>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9" name="Flowchart: Document 8"/>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 name="Title 1"/>
          <p:cNvSpPr>
            <a:spLocks noGrp="1"/>
          </p:cNvSpPr>
          <p:nvPr>
            <p:ph type="title"/>
          </p:nvPr>
        </p:nvSpPr>
        <p:spPr>
          <a:xfrm>
            <a:off x="1981200" y="-103704"/>
            <a:ext cx="8485188" cy="1155990"/>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br>
              <a:rPr lang="en-US" sz="3500" kern="1200" dirty="0">
                <a:solidFill>
                  <a:schemeClr val="bg1"/>
                </a:solidFill>
                <a:effectLst>
                  <a:innerShdw blurRad="63500" dist="50800" dir="2700000">
                    <a:prstClr val="black">
                      <a:alpha val="50000"/>
                    </a:prstClr>
                  </a:innerShdw>
                </a:effectLst>
                <a:latin typeface="Book Antiqua" pitchFamily="18" charset="0"/>
                <a:ea typeface="+mn-ea"/>
                <a:cs typeface="+mn-cs"/>
              </a:rPr>
            </a:br>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Internship Best Practices</a:t>
            </a:r>
          </a:p>
        </p:txBody>
      </p:sp>
      <p:sp>
        <p:nvSpPr>
          <p:cNvPr id="3" name="Rectangle 2"/>
          <p:cNvSpPr/>
          <p:nvPr/>
        </p:nvSpPr>
        <p:spPr>
          <a:xfrm>
            <a:off x="1542143" y="1905000"/>
            <a:ext cx="8924245" cy="5386090"/>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Before the Orientation, share date, time, dress code and what to bring in terms of ID and security checks. If virtual, adjust.</a:t>
            </a:r>
          </a:p>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Welcome and overview of the company.</a:t>
            </a:r>
          </a:p>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Suggested briefings: security, safety, IT security, sexual harassment, non-disclosure/patent.</a:t>
            </a:r>
          </a:p>
          <a:p>
            <a:pPr marL="457200"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If time allows, have an ice breaker activity. </a:t>
            </a:r>
          </a:p>
          <a:p>
            <a:pPr marL="914400" lvl="1"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10 minutes to meet and gather contact info from 2 people</a:t>
            </a:r>
          </a:p>
          <a:p>
            <a:pPr marL="914400" lvl="1" indent="-4572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Share name, school, major, email and phone number</a:t>
            </a:r>
          </a:p>
          <a:p>
            <a:pPr marL="342900" indent="-3429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Maybe a tour of the facility.</a:t>
            </a:r>
          </a:p>
          <a:p>
            <a:pPr marL="342900" indent="-342900">
              <a:spcAft>
                <a:spcPts val="1200"/>
              </a:spcAft>
              <a:buFont typeface="Arial" panose="020B0604020202020204" pitchFamily="34" charset="0"/>
              <a:buChar char="•"/>
            </a:pPr>
            <a:r>
              <a:rPr lang="en-US" sz="2400" b="1" dirty="0">
                <a:solidFill>
                  <a:srgbClr val="FFFFFF"/>
                </a:solidFill>
                <a:latin typeface="Calibri" panose="020F0502020204030204" pitchFamily="34" charset="0"/>
              </a:rPr>
              <a:t>At conclusion, be sure intern knows where to go.</a:t>
            </a:r>
          </a:p>
          <a:p>
            <a:pPr marL="457200" indent="-457200">
              <a:spcAft>
                <a:spcPts val="1200"/>
              </a:spcAft>
              <a:buFont typeface="Arial" panose="020B0604020202020204" pitchFamily="34" charset="0"/>
              <a:buChar char="•"/>
            </a:pPr>
            <a:endParaRPr lang="en-US" sz="2400" b="1" dirty="0">
              <a:solidFill>
                <a:srgbClr val="FFFFFF"/>
              </a:solidFill>
              <a:latin typeface="Calibri" panose="020F0502020204030204" pitchFamily="34" charset="0"/>
            </a:endParaRPr>
          </a:p>
        </p:txBody>
      </p:sp>
      <p:pic>
        <p:nvPicPr>
          <p:cNvPr id="4"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sp>
        <p:nvSpPr>
          <p:cNvPr id="6" name="Rectangle 5"/>
          <p:cNvSpPr/>
          <p:nvPr/>
        </p:nvSpPr>
        <p:spPr>
          <a:xfrm>
            <a:off x="1524000" y="1447801"/>
            <a:ext cx="7162800" cy="626967"/>
          </a:xfrm>
          <a:prstGeom prst="rect">
            <a:avLst/>
          </a:prstGeom>
        </p:spPr>
        <p:txBody>
          <a:bodyPr wrap="square">
            <a:spAutoFit/>
            <a:scene3d>
              <a:camera prst="orthographicFront"/>
              <a:lightRig rig="threePt" dir="t"/>
            </a:scene3d>
            <a:sp3d extrusionH="57150">
              <a:bevelT w="82550" h="38100" prst="coolSlant"/>
            </a:sp3d>
          </a:bodyPr>
          <a:lstStyle/>
          <a:p>
            <a:pPr>
              <a:lnSpc>
                <a:spcPct val="115000"/>
              </a:lnSpc>
              <a:spcAft>
                <a:spcPts val="1000"/>
              </a:spcAft>
            </a:pPr>
            <a:r>
              <a:rPr lang="en-US" sz="32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Host an Orientation</a:t>
            </a:r>
          </a:p>
        </p:txBody>
      </p:sp>
    </p:spTree>
    <p:extLst>
      <p:ext uri="{BB962C8B-B14F-4D97-AF65-F5344CB8AC3E}">
        <p14:creationId xmlns:p14="http://schemas.microsoft.com/office/powerpoint/2010/main" val="190438131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7" name="Group 6"/>
          <p:cNvGrpSpPr/>
          <p:nvPr/>
        </p:nvGrpSpPr>
        <p:grpSpPr>
          <a:xfrm>
            <a:off x="1524001" y="5638801"/>
            <a:ext cx="9162143" cy="1229643"/>
            <a:chOff x="0" y="5891782"/>
            <a:chExt cx="9162143" cy="1042416"/>
          </a:xfrm>
        </p:grpSpPr>
        <p:sp>
          <p:nvSpPr>
            <p:cNvPr id="8" name="Flowchart: Document 7"/>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9" name="Flowchart: Document 8"/>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 name="Title 1"/>
          <p:cNvSpPr>
            <a:spLocks noGrp="1"/>
          </p:cNvSpPr>
          <p:nvPr>
            <p:ph type="title"/>
          </p:nvPr>
        </p:nvSpPr>
        <p:spPr>
          <a:xfrm>
            <a:off x="1981200" y="-103704"/>
            <a:ext cx="8485188" cy="1155990"/>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br>
              <a:rPr lang="en-US" sz="3500" kern="1200" dirty="0">
                <a:solidFill>
                  <a:schemeClr val="bg1"/>
                </a:solidFill>
                <a:effectLst>
                  <a:innerShdw blurRad="63500" dist="50800" dir="2700000">
                    <a:prstClr val="black">
                      <a:alpha val="50000"/>
                    </a:prstClr>
                  </a:innerShdw>
                </a:effectLst>
                <a:latin typeface="Book Antiqua" pitchFamily="18" charset="0"/>
                <a:ea typeface="+mn-ea"/>
                <a:cs typeface="+mn-cs"/>
              </a:rPr>
            </a:br>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Internship Best Practices</a:t>
            </a:r>
          </a:p>
        </p:txBody>
      </p:sp>
      <p:sp>
        <p:nvSpPr>
          <p:cNvPr id="3" name="Rectangle 2"/>
          <p:cNvSpPr/>
          <p:nvPr/>
        </p:nvSpPr>
        <p:spPr>
          <a:xfrm>
            <a:off x="1542143" y="2059663"/>
            <a:ext cx="9107715" cy="6032421"/>
          </a:xfrm>
          <a:prstGeom prst="rect">
            <a:avLst/>
          </a:prstGeom>
        </p:spPr>
        <p:txBody>
          <a:bodyPr wrap="square">
            <a:spAutoFit/>
          </a:bodyPr>
          <a:lstStyle/>
          <a:p>
            <a:pPr marL="342900" indent="-342900">
              <a:spcAft>
                <a:spcPts val="1200"/>
              </a:spcAft>
              <a:buFont typeface="Arial" panose="020B0604020202020204" pitchFamily="34" charset="0"/>
              <a:buChar char="•"/>
            </a:pPr>
            <a:r>
              <a:rPr lang="en-US" sz="2300" b="1" dirty="0">
                <a:solidFill>
                  <a:srgbClr val="FFFFFF"/>
                </a:solidFill>
                <a:latin typeface="Calibri" panose="020F0502020204030204" pitchFamily="34" charset="0"/>
              </a:rPr>
              <a:t>Set up workstation:</a:t>
            </a:r>
          </a:p>
          <a:p>
            <a:pPr marL="800100" lvl="1" indent="-342900">
              <a:spcAft>
                <a:spcPts val="1200"/>
              </a:spcAft>
              <a:buFont typeface="Arial" panose="020B0604020202020204" pitchFamily="34" charset="0"/>
              <a:buChar char="•"/>
            </a:pPr>
            <a:r>
              <a:rPr lang="en-US" sz="2300" b="1" dirty="0">
                <a:solidFill>
                  <a:srgbClr val="FFFFFF"/>
                </a:solidFill>
                <a:latin typeface="Calibri" panose="020F0502020204030204" pitchFamily="34" charset="0"/>
              </a:rPr>
              <a:t>computer, </a:t>
            </a:r>
          </a:p>
          <a:p>
            <a:pPr marL="800100" lvl="1" indent="-342900">
              <a:spcAft>
                <a:spcPts val="1200"/>
              </a:spcAft>
              <a:buFont typeface="Arial" panose="020B0604020202020204" pitchFamily="34" charset="0"/>
              <a:buChar char="•"/>
            </a:pPr>
            <a:r>
              <a:rPr lang="en-US" sz="2300" b="1" dirty="0">
                <a:solidFill>
                  <a:srgbClr val="FFFFFF"/>
                </a:solidFill>
                <a:latin typeface="Calibri" panose="020F0502020204030204" pitchFamily="34" charset="0"/>
              </a:rPr>
              <a:t>printer, </a:t>
            </a:r>
          </a:p>
          <a:p>
            <a:pPr marL="800100" lvl="1" indent="-342900">
              <a:spcAft>
                <a:spcPts val="1200"/>
              </a:spcAft>
              <a:buFont typeface="Arial" panose="020B0604020202020204" pitchFamily="34" charset="0"/>
              <a:buChar char="•"/>
            </a:pPr>
            <a:r>
              <a:rPr lang="en-US" sz="2300" b="1" dirty="0">
                <a:solidFill>
                  <a:srgbClr val="FFFFFF"/>
                </a:solidFill>
                <a:latin typeface="Calibri" panose="020F0502020204030204" pitchFamily="34" charset="0"/>
              </a:rPr>
              <a:t>desk, </a:t>
            </a:r>
          </a:p>
          <a:p>
            <a:pPr marL="800100" lvl="1" indent="-342900">
              <a:spcAft>
                <a:spcPts val="1200"/>
              </a:spcAft>
              <a:buFont typeface="Arial" panose="020B0604020202020204" pitchFamily="34" charset="0"/>
              <a:buChar char="•"/>
            </a:pPr>
            <a:r>
              <a:rPr lang="en-US" sz="2300" b="1" dirty="0">
                <a:solidFill>
                  <a:srgbClr val="FFFFFF"/>
                </a:solidFill>
                <a:latin typeface="Calibri" panose="020F0502020204030204" pitchFamily="34" charset="0"/>
              </a:rPr>
              <a:t>phone, </a:t>
            </a:r>
          </a:p>
          <a:p>
            <a:pPr marL="800100" lvl="1" indent="-342900">
              <a:spcAft>
                <a:spcPts val="1200"/>
              </a:spcAft>
              <a:buFont typeface="Arial" panose="020B0604020202020204" pitchFamily="34" charset="0"/>
              <a:buChar char="•"/>
            </a:pPr>
            <a:r>
              <a:rPr lang="en-US" sz="2300" b="1" dirty="0">
                <a:solidFill>
                  <a:srgbClr val="FFFFFF"/>
                </a:solidFill>
                <a:latin typeface="Calibri" panose="020F0502020204030204" pitchFamily="34" charset="0"/>
              </a:rPr>
              <a:t>chair, </a:t>
            </a:r>
          </a:p>
          <a:p>
            <a:pPr marL="800100" lvl="1" indent="-342900">
              <a:spcAft>
                <a:spcPts val="1200"/>
              </a:spcAft>
              <a:buFont typeface="Arial" panose="020B0604020202020204" pitchFamily="34" charset="0"/>
              <a:buChar char="•"/>
            </a:pPr>
            <a:r>
              <a:rPr lang="en-US" sz="2300" b="1" dirty="0">
                <a:solidFill>
                  <a:srgbClr val="FFFFFF"/>
                </a:solidFill>
                <a:latin typeface="Calibri" panose="020F0502020204030204" pitchFamily="34" charset="0"/>
              </a:rPr>
              <a:t>trash can.</a:t>
            </a:r>
          </a:p>
          <a:p>
            <a:pPr marL="342900" indent="-342900">
              <a:spcAft>
                <a:spcPts val="1200"/>
              </a:spcAft>
              <a:buFont typeface="Arial" panose="020B0604020202020204" pitchFamily="34" charset="0"/>
              <a:buChar char="•"/>
            </a:pPr>
            <a:r>
              <a:rPr lang="en-US" sz="2300" b="1" dirty="0">
                <a:solidFill>
                  <a:srgbClr val="FFFFFF"/>
                </a:solidFill>
                <a:latin typeface="Calibri" panose="020F0502020204030204" pitchFamily="34" charset="0"/>
              </a:rPr>
              <a:t>Provide email and phone number.</a:t>
            </a:r>
          </a:p>
          <a:p>
            <a:pPr marL="342900" indent="-342900">
              <a:spcAft>
                <a:spcPts val="1200"/>
              </a:spcAft>
              <a:buFont typeface="Arial" panose="020B0604020202020204" pitchFamily="34" charset="0"/>
              <a:buChar char="•"/>
            </a:pPr>
            <a:r>
              <a:rPr lang="en-US" sz="2300" b="1" dirty="0">
                <a:solidFill>
                  <a:srgbClr val="FFFFFF"/>
                </a:solidFill>
                <a:latin typeface="Calibri" panose="020F0502020204030204" pitchFamily="34" charset="0"/>
              </a:rPr>
              <a:t>Provide list of important contacts.</a:t>
            </a:r>
          </a:p>
          <a:p>
            <a:pPr marL="342900" indent="-342900">
              <a:spcAft>
                <a:spcPts val="1200"/>
              </a:spcAft>
              <a:buFont typeface="Arial" panose="020B0604020202020204" pitchFamily="34" charset="0"/>
              <a:buChar char="•"/>
            </a:pPr>
            <a:endParaRPr lang="en-US" sz="2300" b="1" dirty="0">
              <a:solidFill>
                <a:srgbClr val="FFFFFF"/>
              </a:solidFill>
              <a:latin typeface="Calibri" panose="020F0502020204030204" pitchFamily="34" charset="0"/>
            </a:endParaRPr>
          </a:p>
          <a:p>
            <a:pPr marL="342900" indent="-342900">
              <a:spcAft>
                <a:spcPts val="1200"/>
              </a:spcAft>
              <a:buFont typeface="Arial" panose="020B0604020202020204" pitchFamily="34" charset="0"/>
              <a:buChar char="•"/>
            </a:pPr>
            <a:endParaRPr lang="en-US" sz="2200" b="1" dirty="0">
              <a:solidFill>
                <a:srgbClr val="FFFFFF"/>
              </a:solidFill>
              <a:latin typeface="Calibri" panose="020F0502020204030204" pitchFamily="34" charset="0"/>
            </a:endParaRPr>
          </a:p>
          <a:p>
            <a:pPr marL="457200" indent="-457200">
              <a:spcAft>
                <a:spcPts val="1200"/>
              </a:spcAft>
              <a:buFont typeface="Arial" panose="020B0604020202020204" pitchFamily="34" charset="0"/>
              <a:buChar char="•"/>
            </a:pPr>
            <a:endParaRPr lang="en-US" sz="2400" b="1" dirty="0">
              <a:solidFill>
                <a:srgbClr val="FFFFFF"/>
              </a:solidFill>
              <a:latin typeface="Calibri" panose="020F0502020204030204" pitchFamily="34" charset="0"/>
            </a:endParaRPr>
          </a:p>
        </p:txBody>
      </p:sp>
      <p:pic>
        <p:nvPicPr>
          <p:cNvPr id="4"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sp>
        <p:nvSpPr>
          <p:cNvPr id="6" name="Rectangle 5"/>
          <p:cNvSpPr/>
          <p:nvPr/>
        </p:nvSpPr>
        <p:spPr>
          <a:xfrm>
            <a:off x="1524000" y="1447801"/>
            <a:ext cx="9125858" cy="626967"/>
          </a:xfrm>
          <a:prstGeom prst="rect">
            <a:avLst/>
          </a:prstGeom>
        </p:spPr>
        <p:txBody>
          <a:bodyPr wrap="square">
            <a:spAutoFit/>
            <a:scene3d>
              <a:camera prst="orthographicFront"/>
              <a:lightRig rig="threePt" dir="t"/>
            </a:scene3d>
            <a:sp3d extrusionH="57150">
              <a:bevelT w="82550" h="38100" prst="coolSlant"/>
            </a:sp3d>
          </a:bodyPr>
          <a:lstStyle/>
          <a:p>
            <a:pPr>
              <a:lnSpc>
                <a:spcPct val="115000"/>
              </a:lnSpc>
              <a:spcAft>
                <a:spcPts val="1000"/>
              </a:spcAft>
            </a:pPr>
            <a:r>
              <a:rPr lang="en-US" sz="32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Where is My Desk? Don’t Forget the Basics.</a:t>
            </a:r>
          </a:p>
        </p:txBody>
      </p:sp>
      <p:pic>
        <p:nvPicPr>
          <p:cNvPr id="12" name="Graphic 11" descr="Work from home desk">
            <a:extLst>
              <a:ext uri="{FF2B5EF4-FFF2-40B4-BE49-F238E27FC236}">
                <a16:creationId xmlns:a16="http://schemas.microsoft.com/office/drawing/2014/main" id="{83A546BE-7479-4D0F-A861-99D3C1B44A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3794" y="2193083"/>
            <a:ext cx="3352800" cy="3352800"/>
          </a:xfrm>
          <a:prstGeom prst="rect">
            <a:avLst/>
          </a:prstGeom>
        </p:spPr>
      </p:pic>
    </p:spTree>
    <p:extLst>
      <p:ext uri="{BB962C8B-B14F-4D97-AF65-F5344CB8AC3E}">
        <p14:creationId xmlns:p14="http://schemas.microsoft.com/office/powerpoint/2010/main" val="231093820"/>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7" name="Group 6"/>
          <p:cNvGrpSpPr/>
          <p:nvPr/>
        </p:nvGrpSpPr>
        <p:grpSpPr>
          <a:xfrm>
            <a:off x="1524001" y="5638801"/>
            <a:ext cx="9162143" cy="1229643"/>
            <a:chOff x="0" y="5891782"/>
            <a:chExt cx="9162143" cy="1042416"/>
          </a:xfrm>
        </p:grpSpPr>
        <p:sp>
          <p:nvSpPr>
            <p:cNvPr id="8" name="Flowchart: Document 7"/>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9" name="Flowchart: Document 8"/>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sp>
        <p:nvSpPr>
          <p:cNvPr id="2" name="Title 1"/>
          <p:cNvSpPr>
            <a:spLocks noGrp="1"/>
          </p:cNvSpPr>
          <p:nvPr>
            <p:ph type="title"/>
          </p:nvPr>
        </p:nvSpPr>
        <p:spPr>
          <a:xfrm>
            <a:off x="1981200" y="-103704"/>
            <a:ext cx="8485188" cy="1155990"/>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br>
              <a:rPr lang="en-US" sz="3500" kern="1200" dirty="0">
                <a:solidFill>
                  <a:schemeClr val="bg1"/>
                </a:solidFill>
                <a:effectLst>
                  <a:innerShdw blurRad="63500" dist="50800" dir="2700000">
                    <a:prstClr val="black">
                      <a:alpha val="50000"/>
                    </a:prstClr>
                  </a:innerShdw>
                </a:effectLst>
                <a:latin typeface="Book Antiqua" pitchFamily="18" charset="0"/>
                <a:ea typeface="+mn-ea"/>
                <a:cs typeface="+mn-cs"/>
              </a:rPr>
            </a:br>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Internship Best Practices</a:t>
            </a:r>
          </a:p>
        </p:txBody>
      </p:sp>
      <p:sp>
        <p:nvSpPr>
          <p:cNvPr id="3" name="Rectangle 2"/>
          <p:cNvSpPr/>
          <p:nvPr/>
        </p:nvSpPr>
        <p:spPr>
          <a:xfrm>
            <a:off x="1542143" y="1905000"/>
            <a:ext cx="9107715" cy="6386364"/>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b="1" dirty="0">
                <a:solidFill>
                  <a:srgbClr val="FFFFFF"/>
                </a:solidFill>
                <a:latin typeface="Calibri" panose="020F0502020204030204" pitchFamily="34" charset="0"/>
              </a:rPr>
              <a:t>The project – defined, primary objective.</a:t>
            </a:r>
          </a:p>
          <a:p>
            <a:pPr marL="342900" indent="-342900">
              <a:spcAft>
                <a:spcPts val="1200"/>
              </a:spcAft>
              <a:buFont typeface="Arial" panose="020B0604020202020204" pitchFamily="34" charset="0"/>
              <a:buChar char="•"/>
            </a:pPr>
            <a:r>
              <a:rPr lang="en-US" sz="2200" b="1" dirty="0">
                <a:solidFill>
                  <a:srgbClr val="FFFFFF"/>
                </a:solidFill>
                <a:latin typeface="Calibri" panose="020F0502020204030204" pitchFamily="34" charset="0"/>
              </a:rPr>
              <a:t>Explain the project value – How it fits into the company Mission.</a:t>
            </a:r>
          </a:p>
          <a:p>
            <a:pPr marL="342900" indent="-342900">
              <a:spcAft>
                <a:spcPts val="1200"/>
              </a:spcAft>
              <a:buFont typeface="Arial" panose="020B0604020202020204" pitchFamily="34" charset="0"/>
              <a:buChar char="•"/>
            </a:pPr>
            <a:r>
              <a:rPr lang="en-US" sz="2200" b="1" dirty="0">
                <a:solidFill>
                  <a:srgbClr val="FFFFFF"/>
                </a:solidFill>
                <a:latin typeface="Calibri" panose="020F0502020204030204" pitchFamily="34" charset="0"/>
              </a:rPr>
              <a:t>Introduce to the team/other offices and have them share their roles.</a:t>
            </a:r>
          </a:p>
          <a:p>
            <a:pPr marL="342900" indent="-342900">
              <a:spcAft>
                <a:spcPts val="1200"/>
              </a:spcAft>
              <a:buFont typeface="Arial" panose="020B0604020202020204" pitchFamily="34" charset="0"/>
              <a:buChar char="•"/>
            </a:pPr>
            <a:r>
              <a:rPr lang="en-US" sz="2200" b="1" dirty="0">
                <a:solidFill>
                  <a:srgbClr val="FFFFFF"/>
                </a:solidFill>
                <a:latin typeface="Calibri" panose="020F0502020204030204" pitchFamily="34" charset="0"/>
              </a:rPr>
              <a:t>Share available resources.</a:t>
            </a:r>
          </a:p>
          <a:p>
            <a:pPr marL="342900" indent="-342900">
              <a:spcAft>
                <a:spcPts val="1200"/>
              </a:spcAft>
              <a:buFont typeface="Arial" panose="020B0604020202020204" pitchFamily="34" charset="0"/>
              <a:buChar char="•"/>
            </a:pPr>
            <a:r>
              <a:rPr lang="en-US" sz="2200" b="1" dirty="0">
                <a:solidFill>
                  <a:srgbClr val="FFFFFF"/>
                </a:solidFill>
                <a:latin typeface="Calibri" panose="020F0502020204030204" pitchFamily="34" charset="0"/>
              </a:rPr>
              <a:t>Shadow and participate in meetings when appropriate.</a:t>
            </a:r>
          </a:p>
          <a:p>
            <a:pPr marL="342900" indent="-342900">
              <a:spcAft>
                <a:spcPts val="1200"/>
              </a:spcAft>
              <a:buFont typeface="Arial" panose="020B0604020202020204" pitchFamily="34" charset="0"/>
              <a:buChar char="•"/>
            </a:pPr>
            <a:r>
              <a:rPr lang="en-US" sz="2200" b="1" dirty="0">
                <a:solidFill>
                  <a:srgbClr val="FFFFFF"/>
                </a:solidFill>
                <a:latin typeface="Calibri" panose="020F0502020204030204" pitchFamily="34" charset="0"/>
              </a:rPr>
              <a:t>Host a luncheon with senior management.</a:t>
            </a:r>
          </a:p>
          <a:p>
            <a:pPr marL="342900" indent="-342900">
              <a:spcAft>
                <a:spcPts val="1200"/>
              </a:spcAft>
              <a:buFont typeface="Arial" panose="020B0604020202020204" pitchFamily="34" charset="0"/>
              <a:buChar char="•"/>
            </a:pPr>
            <a:r>
              <a:rPr lang="en-US" sz="2200" b="1" dirty="0">
                <a:solidFill>
                  <a:srgbClr val="FFFFFF"/>
                </a:solidFill>
                <a:latin typeface="Calibri" panose="020F0502020204030204" pitchFamily="34" charset="0"/>
              </a:rPr>
              <a:t>Invite to social events for networking, a very important part.</a:t>
            </a:r>
          </a:p>
          <a:p>
            <a:pPr marL="342900" indent="-342900">
              <a:spcAft>
                <a:spcPts val="1200"/>
              </a:spcAft>
              <a:buFont typeface="Arial" panose="020B0604020202020204" pitchFamily="34" charset="0"/>
              <a:buChar char="•"/>
            </a:pPr>
            <a:r>
              <a:rPr lang="en-US" sz="2200" b="1" dirty="0">
                <a:solidFill>
                  <a:srgbClr val="FFFFFF"/>
                </a:solidFill>
                <a:latin typeface="Calibri" panose="020F0502020204030204" pitchFamily="34" charset="0"/>
              </a:rPr>
              <a:t>Host a new employees/interns networking event.</a:t>
            </a:r>
          </a:p>
          <a:p>
            <a:pPr marL="342900" indent="-342900">
              <a:spcAft>
                <a:spcPts val="1200"/>
              </a:spcAft>
              <a:buFont typeface="Arial" panose="020B0604020202020204" pitchFamily="34" charset="0"/>
              <a:buChar char="•"/>
            </a:pPr>
            <a:r>
              <a:rPr lang="en-US" sz="2200" b="1" dirty="0">
                <a:solidFill>
                  <a:srgbClr val="FFFFFF"/>
                </a:solidFill>
                <a:latin typeface="Calibri" panose="020F0502020204030204" pitchFamily="34" charset="0"/>
              </a:rPr>
              <a:t>Suggest available training and classes.</a:t>
            </a:r>
          </a:p>
          <a:p>
            <a:pPr marL="342900" indent="-342900">
              <a:spcAft>
                <a:spcPts val="1200"/>
              </a:spcAft>
              <a:buFont typeface="Arial" panose="020B0604020202020204" pitchFamily="34" charset="0"/>
              <a:buChar char="•"/>
            </a:pPr>
            <a:r>
              <a:rPr lang="en-US" sz="2200" b="1" dirty="0">
                <a:solidFill>
                  <a:srgbClr val="FFFFFF"/>
                </a:solidFill>
                <a:latin typeface="Calibri" panose="020F0502020204030204" pitchFamily="34" charset="0"/>
              </a:rPr>
              <a:t>End with a presentation, report, evaluation and recognition.</a:t>
            </a:r>
          </a:p>
          <a:p>
            <a:pPr marL="342900" indent="-342900">
              <a:spcAft>
                <a:spcPts val="1200"/>
              </a:spcAft>
              <a:buFont typeface="Arial" panose="020B0604020202020204" pitchFamily="34" charset="0"/>
              <a:buChar char="•"/>
            </a:pPr>
            <a:endParaRPr lang="en-US" sz="2300" b="1" dirty="0">
              <a:solidFill>
                <a:srgbClr val="FFFFFF"/>
              </a:solidFill>
              <a:latin typeface="Calibri" panose="020F0502020204030204" pitchFamily="34" charset="0"/>
            </a:endParaRPr>
          </a:p>
          <a:p>
            <a:pPr marL="342900" indent="-342900">
              <a:spcAft>
                <a:spcPts val="1200"/>
              </a:spcAft>
              <a:buFont typeface="Arial" panose="020B0604020202020204" pitchFamily="34" charset="0"/>
              <a:buChar char="•"/>
            </a:pPr>
            <a:endParaRPr lang="en-US" sz="2300" b="1" dirty="0">
              <a:solidFill>
                <a:srgbClr val="FFFFFF"/>
              </a:solidFill>
              <a:latin typeface="Calibri" panose="020F0502020204030204" pitchFamily="34" charset="0"/>
            </a:endParaRPr>
          </a:p>
          <a:p>
            <a:pPr marL="342900" indent="-342900">
              <a:spcAft>
                <a:spcPts val="1200"/>
              </a:spcAft>
              <a:buFont typeface="Arial" panose="020B0604020202020204" pitchFamily="34" charset="0"/>
              <a:buChar char="•"/>
            </a:pPr>
            <a:endParaRPr lang="en-US" sz="2300" b="1" dirty="0">
              <a:solidFill>
                <a:srgbClr val="FFFFFF"/>
              </a:solidFill>
              <a:latin typeface="Calibri" panose="020F0502020204030204" pitchFamily="34" charset="0"/>
            </a:endParaRPr>
          </a:p>
        </p:txBody>
      </p:sp>
      <p:pic>
        <p:nvPicPr>
          <p:cNvPr id="4"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sp>
        <p:nvSpPr>
          <p:cNvPr id="6" name="Rectangle 5"/>
          <p:cNvSpPr/>
          <p:nvPr/>
        </p:nvSpPr>
        <p:spPr>
          <a:xfrm>
            <a:off x="1524000" y="1447800"/>
            <a:ext cx="9125858" cy="560090"/>
          </a:xfrm>
          <a:prstGeom prst="rect">
            <a:avLst/>
          </a:prstGeom>
        </p:spPr>
        <p:txBody>
          <a:bodyPr wrap="square">
            <a:spAutoFit/>
            <a:scene3d>
              <a:camera prst="orthographicFront"/>
              <a:lightRig rig="threePt" dir="t"/>
            </a:scene3d>
            <a:sp3d extrusionH="57150">
              <a:bevelT w="82550" h="38100" prst="coolSlant"/>
            </a:sp3d>
          </a:bodyPr>
          <a:lstStyle/>
          <a:p>
            <a:pPr>
              <a:lnSpc>
                <a:spcPct val="115000"/>
              </a:lnSpc>
              <a:spcAft>
                <a:spcPts val="1000"/>
              </a:spcAft>
            </a:pPr>
            <a:r>
              <a:rPr lang="en-US" sz="28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Internship Components – Impact the whole person.</a:t>
            </a:r>
          </a:p>
        </p:txBody>
      </p:sp>
      <p:pic>
        <p:nvPicPr>
          <p:cNvPr id="10" name="Picture 9">
            <a:extLst>
              <a:ext uri="{FF2B5EF4-FFF2-40B4-BE49-F238E27FC236}">
                <a16:creationId xmlns:a16="http://schemas.microsoft.com/office/drawing/2014/main" id="{921E5B02-06B6-4D67-8160-22EB123F23BB}"/>
              </a:ext>
            </a:extLst>
          </p:cNvPr>
          <p:cNvPicPr>
            <a:picLocks noChangeAspect="1"/>
          </p:cNvPicPr>
          <p:nvPr/>
        </p:nvPicPr>
        <p:blipFill rotWithShape="1">
          <a:blip r:embed="rId5">
            <a:extLst>
              <a:ext uri="{28A0092B-C50C-407E-A947-70E740481C1C}">
                <a14:useLocalDpi xmlns:a14="http://schemas.microsoft.com/office/drawing/2010/main" val="0"/>
              </a:ext>
            </a:extLst>
          </a:blip>
          <a:srcRect r="76211"/>
          <a:stretch/>
        </p:blipFill>
        <p:spPr>
          <a:xfrm>
            <a:off x="9241450" y="4474722"/>
            <a:ext cx="1426551" cy="2383278"/>
          </a:xfrm>
          <a:prstGeom prst="rect">
            <a:avLst/>
          </a:prstGeom>
          <a:ln>
            <a:noFill/>
          </a:ln>
          <a:effectLst>
            <a:softEdge rad="112500"/>
          </a:effectLst>
        </p:spPr>
      </p:pic>
    </p:spTree>
    <p:extLst>
      <p:ext uri="{BB962C8B-B14F-4D97-AF65-F5344CB8AC3E}">
        <p14:creationId xmlns:p14="http://schemas.microsoft.com/office/powerpoint/2010/main" val="175925215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5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524000" y="129540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3600" b="1" dirty="0">
                <a:solidFill>
                  <a:srgbClr val="3333FF"/>
                </a:solidFill>
                <a:ea typeface="ＭＳ Ｐゴシック" panose="020B0600070205080204" pitchFamily="34" charset="-128"/>
              </a:rPr>
              <a:t>Why Network from a Professional Viewpoint</a:t>
            </a:r>
          </a:p>
        </p:txBody>
      </p:sp>
      <p:sp>
        <p:nvSpPr>
          <p:cNvPr id="24579" name="TextBox 2"/>
          <p:cNvSpPr txBox="1">
            <a:spLocks noChangeArrowheads="1"/>
          </p:cNvSpPr>
          <p:nvPr/>
        </p:nvSpPr>
        <p:spPr bwMode="auto">
          <a:xfrm>
            <a:off x="1676400" y="1963738"/>
            <a:ext cx="8763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charset="-128"/>
              </a:defRPr>
            </a:lvl9pPr>
          </a:lstStyle>
          <a:p>
            <a:pPr>
              <a:buNone/>
            </a:pPr>
            <a:r>
              <a:rPr lang="en-US" altLang="en-US" sz="2000" i="1" dirty="0">
                <a:solidFill>
                  <a:srgbClr val="3333FF"/>
                </a:solidFill>
                <a:ea typeface="ヒラギノ角ゴ Pro W3" charset="-128"/>
              </a:rPr>
              <a:t>“It is crucial in terms of career and advancement!”</a:t>
            </a:r>
          </a:p>
          <a:p>
            <a:pPr>
              <a:buNone/>
            </a:pPr>
            <a:endParaRPr lang="en-US" altLang="en-US" sz="2000" i="1" dirty="0">
              <a:solidFill>
                <a:srgbClr val="3333FF"/>
              </a:solidFill>
              <a:ea typeface="ヒラギノ角ゴ Pro W3" charset="-128"/>
            </a:endParaRPr>
          </a:p>
          <a:p>
            <a:pPr>
              <a:buNone/>
            </a:pPr>
            <a:r>
              <a:rPr lang="en-US" altLang="en-US" sz="2000" i="1" dirty="0">
                <a:solidFill>
                  <a:srgbClr val="3333FF"/>
                </a:solidFill>
                <a:ea typeface="ヒラギノ角ゴ Pro W3" charset="-128"/>
              </a:rPr>
              <a:t>“It opens the door to resources and opportunities that may not otherwise be opened.”</a:t>
            </a:r>
          </a:p>
          <a:p>
            <a:pPr>
              <a:buNone/>
            </a:pPr>
            <a:endParaRPr lang="en-US" altLang="en-US" sz="2000" i="1" dirty="0">
              <a:solidFill>
                <a:srgbClr val="3333FF"/>
              </a:solidFill>
              <a:ea typeface="ヒラギノ角ゴ Pro W3" charset="-128"/>
            </a:endParaRPr>
          </a:p>
          <a:p>
            <a:pPr>
              <a:buNone/>
            </a:pPr>
            <a:r>
              <a:rPr lang="en-US" altLang="en-US" sz="2000" dirty="0">
                <a:solidFill>
                  <a:srgbClr val="3333FF"/>
                </a:solidFill>
                <a:ea typeface="ヒラギノ角ゴ Pro W3" charset="-128"/>
              </a:rPr>
              <a:t>“</a:t>
            </a:r>
            <a:r>
              <a:rPr lang="en-US" altLang="en-US" sz="2000" i="1" dirty="0">
                <a:solidFill>
                  <a:srgbClr val="3333FF"/>
                </a:solidFill>
                <a:ea typeface="ヒラギノ角ゴ Pro W3" charset="-128"/>
              </a:rPr>
              <a:t>It allows you to interact with potential colleagues who can give perspective and share their experience. Why reinvent the wheel when someone has already done it?  Learn from their experience.”</a:t>
            </a:r>
          </a:p>
          <a:p>
            <a:pPr>
              <a:buNone/>
            </a:pPr>
            <a:endParaRPr lang="en-US" altLang="en-US" sz="2000" i="1" dirty="0">
              <a:solidFill>
                <a:srgbClr val="3333FF"/>
              </a:solidFill>
              <a:ea typeface="ヒラギノ角ゴ Pro W3" charset="-128"/>
            </a:endParaRPr>
          </a:p>
          <a:p>
            <a:pPr>
              <a:buNone/>
            </a:pPr>
            <a:r>
              <a:rPr lang="en-US" altLang="en-US" sz="2000" i="1" dirty="0">
                <a:solidFill>
                  <a:srgbClr val="3333FF"/>
                </a:solidFill>
                <a:ea typeface="ヒラギノ角ゴ Pro W3" charset="-128"/>
              </a:rPr>
              <a:t>“It is a critical skill needed to do your job more effectively.”</a:t>
            </a:r>
          </a:p>
          <a:p>
            <a:pPr>
              <a:buNone/>
            </a:pPr>
            <a:endParaRPr lang="en-US" altLang="en-US" sz="2000" i="1" dirty="0">
              <a:solidFill>
                <a:srgbClr val="3333FF"/>
              </a:solidFill>
              <a:ea typeface="ヒラギノ角ゴ Pro W3" charset="-128"/>
            </a:endParaRPr>
          </a:p>
          <a:p>
            <a:pPr>
              <a:buNone/>
            </a:pPr>
            <a:r>
              <a:rPr lang="en-US" altLang="en-US" sz="2000" i="1" dirty="0">
                <a:solidFill>
                  <a:srgbClr val="3333FF"/>
                </a:solidFill>
                <a:ea typeface="ヒラギノ角ゴ Pro W3" charset="-128"/>
              </a:rPr>
              <a:t>“There are limited resources and the job market is very competitive with many people pursuing the same position. Good networking skills can give you the advantage.”</a:t>
            </a:r>
          </a:p>
        </p:txBody>
      </p:sp>
      <p:pic>
        <p:nvPicPr>
          <p:cNvPr id="4" name="Picture 13" descr="INSIG-CB"/>
          <p:cNvPicPr>
            <a:picLocks noChangeAspect="1" noChangeArrowheads="1"/>
          </p:cNvPicPr>
          <p:nvPr/>
        </p:nvPicPr>
        <p:blipFill>
          <a:blip r:embed="rId4" cstate="print"/>
          <a:srcRect/>
          <a:stretch>
            <a:fillRect/>
          </a:stretch>
        </p:blipFill>
        <p:spPr bwMode="auto">
          <a:xfrm>
            <a:off x="9365054" y="159328"/>
            <a:ext cx="1150546" cy="983673"/>
          </a:xfrm>
          <a:prstGeom prst="rect">
            <a:avLst/>
          </a:prstGeom>
          <a:noFill/>
          <a:ln w="9525">
            <a:noFill/>
            <a:miter lim="800000"/>
            <a:headEnd/>
            <a:tailEnd/>
          </a:ln>
        </p:spPr>
      </p:pic>
      <p:pic>
        <p:nvPicPr>
          <p:cNvPr id="5" name="Picture 14" descr="06logo"/>
          <p:cNvPicPr>
            <a:picLocks noChangeAspect="1" noChangeArrowheads="1"/>
          </p:cNvPicPr>
          <p:nvPr/>
        </p:nvPicPr>
        <p:blipFill>
          <a:blip r:embed="rId5" cstate="print"/>
          <a:srcRect/>
          <a:stretch>
            <a:fillRect/>
          </a:stretch>
        </p:blipFill>
        <p:spPr bwMode="auto">
          <a:xfrm>
            <a:off x="1752600" y="152401"/>
            <a:ext cx="914400" cy="1111840"/>
          </a:xfrm>
          <a:prstGeom prst="rect">
            <a:avLst/>
          </a:prstGeom>
          <a:noFill/>
          <a:ln w="9525">
            <a:noFill/>
            <a:miter lim="800000"/>
            <a:headEnd/>
            <a:tailEnd/>
          </a:ln>
        </p:spPr>
      </p:pic>
      <p:sp>
        <p:nvSpPr>
          <p:cNvPr id="6" name="Title 1"/>
          <p:cNvSpPr txBox="1">
            <a:spLocks/>
          </p:cNvSpPr>
          <p:nvPr/>
        </p:nvSpPr>
        <p:spPr>
          <a:xfrm>
            <a:off x="2698750" y="120650"/>
            <a:ext cx="652145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rgbClr val="3333FF"/>
                </a:solidFill>
                <a:latin typeface="Times New Roman" panose="02020603050405020304" pitchFamily="18" charset="0"/>
                <a:cs typeface="Times New Roman" panose="02020603050405020304" pitchFamily="18" charset="0"/>
              </a:rPr>
              <a:t>Importance of Networking and Business Etiquette</a:t>
            </a:r>
            <a:endParaRPr lang="en-US"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608475"/>
      </p:ext>
    </p:extLst>
  </p:cSld>
  <p:clrMapOvr>
    <a:overrideClrMapping bg1="lt1" tx1="dk1" bg2="lt2" tx2="dk2" accent1="accent1" accent2="accent2" accent3="accent3" accent4="accent4" accent5="accent5" accent6="accent6" hlink="hlink" folHlink="folHlink"/>
  </p:clrMapOvr>
  <p:transition>
    <p:cover dir="d"/>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grpSp>
        <p:nvGrpSpPr>
          <p:cNvPr id="4" name="Group 3"/>
          <p:cNvGrpSpPr/>
          <p:nvPr/>
        </p:nvGrpSpPr>
        <p:grpSpPr>
          <a:xfrm>
            <a:off x="1524001" y="5638801"/>
            <a:ext cx="9162143" cy="1229643"/>
            <a:chOff x="0" y="5891782"/>
            <a:chExt cx="9162143" cy="1042416"/>
          </a:xfrm>
        </p:grpSpPr>
        <p:sp>
          <p:nvSpPr>
            <p:cNvPr id="5" name="Flowchart: Document 4"/>
            <p:cNvSpPr/>
            <p:nvPr/>
          </p:nvSpPr>
          <p:spPr bwMode="auto">
            <a:xfrm rot="10800000">
              <a:off x="0" y="5891782"/>
              <a:ext cx="9144000" cy="1042416"/>
            </a:xfrm>
            <a:prstGeom prst="flowChartDocument">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6" name="Flowchart: Document 5"/>
            <p:cNvSpPr/>
            <p:nvPr/>
          </p:nvSpPr>
          <p:spPr bwMode="auto">
            <a:xfrm rot="10800000">
              <a:off x="18143" y="6019797"/>
              <a:ext cx="9144000" cy="914400"/>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pic>
        <p:nvPicPr>
          <p:cNvPr id="7"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1676400" y="323850"/>
            <a:ext cx="1028700" cy="81915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sp>
        <p:nvSpPr>
          <p:cNvPr id="9" name="Rectangle 8"/>
          <p:cNvSpPr/>
          <p:nvPr/>
        </p:nvSpPr>
        <p:spPr>
          <a:xfrm>
            <a:off x="1542144" y="1479841"/>
            <a:ext cx="9125857" cy="626967"/>
          </a:xfrm>
          <a:prstGeom prst="rect">
            <a:avLst/>
          </a:prstGeom>
        </p:spPr>
        <p:txBody>
          <a:bodyPr wrap="square">
            <a:spAutoFit/>
            <a:scene3d>
              <a:camera prst="orthographicFront"/>
              <a:lightRig rig="threePt" dir="t"/>
            </a:scene3d>
            <a:sp3d extrusionH="57150">
              <a:bevelT w="82550" h="38100" prst="coolSlant"/>
            </a:sp3d>
          </a:bodyPr>
          <a:lstStyle/>
          <a:p>
            <a:pPr>
              <a:lnSpc>
                <a:spcPct val="115000"/>
              </a:lnSpc>
              <a:spcAft>
                <a:spcPts val="1000"/>
              </a:spcAft>
            </a:pPr>
            <a:r>
              <a:rPr lang="en-US" sz="32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Recognition – Show Mentor/Student are Valued </a:t>
            </a:r>
          </a:p>
        </p:txBody>
      </p:sp>
      <p:sp>
        <p:nvSpPr>
          <p:cNvPr id="13" name="Title 1"/>
          <p:cNvSpPr>
            <a:spLocks noGrp="1"/>
          </p:cNvSpPr>
          <p:nvPr>
            <p:ph type="title"/>
          </p:nvPr>
        </p:nvSpPr>
        <p:spPr>
          <a:xfrm>
            <a:off x="1981200" y="-103704"/>
            <a:ext cx="8485188" cy="1155990"/>
          </a:xfrm>
          <a:noFill/>
          <a:ln w="12700">
            <a:noFill/>
            <a:miter lim="800000"/>
            <a:headEnd/>
            <a:tailEnd/>
          </a:ln>
        </p:spPr>
        <p:txBody>
          <a:bodyPr vert="horz" wrap="square" lIns="78010" tIns="39005" rIns="78010" bIns="39005" numCol="1" anchor="b" anchorCtr="0" compatLnSpc="1">
            <a:prstTxWarp prst="textNoShape">
              <a:avLst/>
            </a:prstTxWarp>
            <a:spAutoFit/>
          </a:bodyPr>
          <a:lstStyle/>
          <a:p>
            <a:pPr defTabSz="914400"/>
            <a:br>
              <a:rPr lang="en-US" sz="3500" kern="1200" dirty="0">
                <a:solidFill>
                  <a:schemeClr val="bg1"/>
                </a:solidFill>
                <a:effectLst>
                  <a:innerShdw blurRad="63500" dist="50800" dir="2700000">
                    <a:prstClr val="black">
                      <a:alpha val="50000"/>
                    </a:prstClr>
                  </a:innerShdw>
                </a:effectLst>
                <a:latin typeface="Book Antiqua" pitchFamily="18" charset="0"/>
                <a:ea typeface="+mn-ea"/>
                <a:cs typeface="+mn-cs"/>
              </a:rPr>
            </a:br>
            <a:r>
              <a:rPr lang="en-US" sz="3500" kern="1200" dirty="0">
                <a:solidFill>
                  <a:schemeClr val="bg1"/>
                </a:solidFill>
                <a:effectLst>
                  <a:innerShdw blurRad="63500" dist="50800" dir="5400000">
                    <a:prstClr val="black">
                      <a:alpha val="50000"/>
                    </a:prstClr>
                  </a:innerShdw>
                </a:effectLst>
                <a:latin typeface="Book Antiqua" pitchFamily="18" charset="0"/>
                <a:ea typeface="+mn-ea"/>
                <a:cs typeface="+mn-cs"/>
              </a:rPr>
              <a:t>Internship Best Practices</a:t>
            </a:r>
          </a:p>
        </p:txBody>
      </p:sp>
      <p:sp>
        <p:nvSpPr>
          <p:cNvPr id="3" name="Rectangle 2"/>
          <p:cNvSpPr/>
          <p:nvPr/>
        </p:nvSpPr>
        <p:spPr>
          <a:xfrm>
            <a:off x="1752600" y="2286000"/>
            <a:ext cx="8229600" cy="1446550"/>
          </a:xfrm>
          <a:prstGeom prst="rect">
            <a:avLst/>
          </a:prstGeom>
        </p:spPr>
        <p:txBody>
          <a:bodyPr wrap="square">
            <a:spAutoFit/>
          </a:bodyPr>
          <a:lstStyle/>
          <a:p>
            <a:pPr marL="457200" indent="-457200">
              <a:spcAft>
                <a:spcPts val="1200"/>
              </a:spcAft>
              <a:buFont typeface="Arial" panose="020B0604020202020204" pitchFamily="34" charset="0"/>
              <a:buChar char="•"/>
            </a:pPr>
            <a:r>
              <a:rPr lang="en-US" sz="2600" b="1" dirty="0">
                <a:solidFill>
                  <a:srgbClr val="FFFFFF"/>
                </a:solidFill>
                <a:latin typeface="Calibri" panose="020F0502020204030204" pitchFamily="34" charset="0"/>
              </a:rPr>
              <a:t>CSIIP - Participating companies receive plaques signed by Governor.</a:t>
            </a:r>
          </a:p>
          <a:p>
            <a:pPr marL="457200" indent="-457200">
              <a:buFont typeface="Arial" panose="020B0604020202020204" pitchFamily="34" charset="0"/>
              <a:buChar char="•"/>
            </a:pPr>
            <a:r>
              <a:rPr lang="en-US" sz="2600" b="1" dirty="0">
                <a:solidFill>
                  <a:srgbClr val="FFFFFF"/>
                </a:solidFill>
                <a:latin typeface="Calibri" panose="020F0502020204030204" pitchFamily="34" charset="0"/>
              </a:rPr>
              <a:t>CSIIP - Students receive certificate signed by Governor.</a:t>
            </a: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8334" t="18875" r="13333" b="-999"/>
          <a:stretch/>
        </p:blipFill>
        <p:spPr>
          <a:xfrm>
            <a:off x="2209801" y="4116400"/>
            <a:ext cx="3992009" cy="2665400"/>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rotWithShape="1">
          <a:blip r:embed="rId6"/>
          <a:srcRect l="1458" t="4446" r="76667" b="36296"/>
          <a:stretch/>
        </p:blipFill>
        <p:spPr>
          <a:xfrm>
            <a:off x="6553200" y="4116401"/>
            <a:ext cx="3429000" cy="26125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519030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75791"/>
        </a:solidFill>
        <a:effectLst/>
      </p:bgPr>
    </p:bg>
    <p:spTree>
      <p:nvGrpSpPr>
        <p:cNvPr id="1" name=""/>
        <p:cNvGrpSpPr/>
        <p:nvPr/>
      </p:nvGrpSpPr>
      <p:grpSpPr>
        <a:xfrm>
          <a:off x="0" y="0"/>
          <a:ext cx="0" cy="0"/>
          <a:chOff x="0" y="0"/>
          <a:chExt cx="0" cy="0"/>
        </a:xfrm>
      </p:grpSpPr>
      <p:sp>
        <p:nvSpPr>
          <p:cNvPr id="3" name="Rectangle 2"/>
          <p:cNvSpPr/>
          <p:nvPr/>
        </p:nvSpPr>
        <p:spPr>
          <a:xfrm>
            <a:off x="1524000" y="3244335"/>
            <a:ext cx="9144000" cy="369330"/>
          </a:xfrm>
          <a:prstGeom prst="rect">
            <a:avLst/>
          </a:prstGeom>
          <a:solidFill>
            <a:srgbClr val="175791"/>
          </a:solidFill>
          <a:ln w="12700" cap="flat">
            <a:solidFill>
              <a:srgbClr val="17579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en-US" dirty="0">
              <a:solidFill>
                <a:srgbClr val="000000"/>
              </a:solidFill>
              <a:latin typeface="Calibri"/>
              <a:ea typeface="Calibri"/>
              <a:cs typeface="Calibri"/>
              <a:sym typeface="Calibri"/>
            </a:endParaRPr>
          </a:p>
        </p:txBody>
      </p:sp>
      <p:sp>
        <p:nvSpPr>
          <p:cNvPr id="2" name="TextBox 1"/>
          <p:cNvSpPr txBox="1"/>
          <p:nvPr/>
        </p:nvSpPr>
        <p:spPr>
          <a:xfrm>
            <a:off x="2362200" y="1091150"/>
            <a:ext cx="8001000" cy="44627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lang="en-US" sz="2400" dirty="0">
                <a:solidFill>
                  <a:srgbClr val="FFFFFF"/>
                </a:solidFill>
                <a:latin typeface="Calibri"/>
                <a:ea typeface="Calibri"/>
                <a:cs typeface="Calibri"/>
                <a:sym typeface="Calibri"/>
              </a:rPr>
              <a:t>Mary Sandy, Director</a:t>
            </a:r>
          </a:p>
          <a:p>
            <a:pPr latinLnBrk="1" hangingPunct="0"/>
            <a:r>
              <a:rPr lang="en-US" sz="2400" dirty="0">
                <a:solidFill>
                  <a:srgbClr val="FFC000"/>
                </a:solidFill>
                <a:latin typeface="Calibri"/>
                <a:ea typeface="Calibri"/>
                <a:cs typeface="Calibri"/>
                <a:sym typeface="Calibri"/>
              </a:rPr>
              <a:t>msandy@odu.edu</a:t>
            </a:r>
            <a:r>
              <a:rPr lang="en-US" sz="2400" dirty="0">
                <a:solidFill>
                  <a:srgbClr val="FFFFFF"/>
                </a:solidFill>
                <a:latin typeface="Calibri"/>
                <a:ea typeface="Calibri"/>
                <a:cs typeface="Calibri"/>
                <a:sym typeface="Calibri"/>
              </a:rPr>
              <a:t>; (757) 766-5210</a:t>
            </a:r>
          </a:p>
          <a:p>
            <a:pPr latinLnBrk="1" hangingPunct="0"/>
            <a:endParaRPr lang="en-US" sz="2400" dirty="0">
              <a:solidFill>
                <a:srgbClr val="FFFFFF"/>
              </a:solidFill>
              <a:latin typeface="Calibri"/>
              <a:ea typeface="Calibri"/>
              <a:cs typeface="Calibri"/>
              <a:sym typeface="Calibri"/>
            </a:endParaRPr>
          </a:p>
          <a:p>
            <a:pPr latinLnBrk="1" hangingPunct="0"/>
            <a:r>
              <a:rPr lang="en-US" sz="2400" dirty="0">
                <a:solidFill>
                  <a:srgbClr val="FFFFFF"/>
                </a:solidFill>
                <a:latin typeface="Calibri"/>
                <a:ea typeface="Calibri"/>
                <a:cs typeface="Calibri"/>
                <a:sym typeface="Calibri"/>
              </a:rPr>
              <a:t>Debbie Murray, Internships Manager</a:t>
            </a:r>
          </a:p>
          <a:p>
            <a:pPr latinLnBrk="1" hangingPunct="0"/>
            <a:r>
              <a:rPr lang="en-US" sz="2400" u="sng" dirty="0">
                <a:solidFill>
                  <a:srgbClr val="FFC000"/>
                </a:solidFill>
                <a:effectLst>
                  <a:outerShdw blurRad="38100" dist="38100" dir="2700000" algn="tl">
                    <a:srgbClr val="000000">
                      <a:alpha val="43137"/>
                    </a:srgbClr>
                  </a:outerShdw>
                </a:effectLst>
                <a:latin typeface="Calibri"/>
                <a:ea typeface="Calibri"/>
                <a:cs typeface="Calibri"/>
                <a:sym typeface="Calibri"/>
              </a:rPr>
              <a:t>dbmurray@odu.edu</a:t>
            </a:r>
            <a:r>
              <a:rPr lang="en-US" sz="2400" dirty="0">
                <a:solidFill>
                  <a:srgbClr val="FFFFFF"/>
                </a:solidFill>
                <a:latin typeface="Calibri"/>
                <a:ea typeface="Calibri"/>
                <a:cs typeface="Calibri"/>
                <a:sym typeface="Calibri"/>
              </a:rPr>
              <a:t>; (757) 766-5210 w/(757) 880-6591 c</a:t>
            </a:r>
            <a:endParaRPr lang="en-US" sz="2400" u="sng" dirty="0">
              <a:solidFill>
                <a:srgbClr val="FFC000"/>
              </a:solidFill>
              <a:effectLst>
                <a:outerShdw blurRad="38100" dist="38100" dir="2700000" algn="tl">
                  <a:srgbClr val="000000">
                    <a:alpha val="43137"/>
                  </a:srgbClr>
                </a:outerShdw>
              </a:effectLst>
              <a:latin typeface="Calibri"/>
              <a:ea typeface="Calibri"/>
              <a:cs typeface="Calibri"/>
              <a:sym typeface="Calibri"/>
            </a:endParaRPr>
          </a:p>
          <a:p>
            <a:pPr latinLnBrk="1" hangingPunct="0"/>
            <a:endParaRPr lang="en-US" sz="2400" dirty="0">
              <a:solidFill>
                <a:srgbClr val="FFFFFF"/>
              </a:solidFill>
              <a:latin typeface="Calibri"/>
              <a:ea typeface="Calibri"/>
              <a:cs typeface="Calibri"/>
              <a:sym typeface="Calibri"/>
            </a:endParaRPr>
          </a:p>
          <a:p>
            <a:pPr latinLnBrk="1" hangingPunct="0"/>
            <a:r>
              <a:rPr lang="en-US" sz="2400" dirty="0">
                <a:solidFill>
                  <a:srgbClr val="FFFFFF"/>
                </a:solidFill>
                <a:latin typeface="Calibri"/>
                <a:ea typeface="Calibri"/>
                <a:cs typeface="Calibri"/>
                <a:sym typeface="Calibri"/>
              </a:rPr>
              <a:t>Scott Bellows, Technical Programs Coordinator</a:t>
            </a:r>
          </a:p>
          <a:p>
            <a:pPr latinLnBrk="1" hangingPunct="0"/>
            <a:r>
              <a:rPr lang="en-US" sz="2400" u="sng" dirty="0">
                <a:solidFill>
                  <a:srgbClr val="FFC000"/>
                </a:solidFill>
                <a:effectLst>
                  <a:outerShdw blurRad="38100" dist="38100" dir="2700000" algn="tl">
                    <a:srgbClr val="000000">
                      <a:alpha val="43137"/>
                    </a:srgbClr>
                  </a:outerShdw>
                </a:effectLst>
                <a:latin typeface="Calibri"/>
                <a:ea typeface="Calibri"/>
                <a:cs typeface="Calibri"/>
                <a:sym typeface="Calibri"/>
              </a:rPr>
              <a:t>abellows@odu.edu</a:t>
            </a:r>
            <a:r>
              <a:rPr lang="en-US" sz="2400" dirty="0">
                <a:solidFill>
                  <a:srgbClr val="FFFFFF"/>
                </a:solidFill>
                <a:latin typeface="Calibri"/>
                <a:ea typeface="Calibri"/>
                <a:cs typeface="Calibri"/>
                <a:sym typeface="Calibri"/>
              </a:rPr>
              <a:t>; (757) 766-5210</a:t>
            </a:r>
          </a:p>
          <a:p>
            <a:pPr latinLnBrk="1" hangingPunct="0"/>
            <a:endParaRPr lang="en-US" sz="2400" dirty="0">
              <a:solidFill>
                <a:srgbClr val="FFFFFF"/>
              </a:solidFill>
              <a:latin typeface="Calibri"/>
              <a:ea typeface="Calibri"/>
              <a:cs typeface="Calibri"/>
              <a:sym typeface="Calibri"/>
            </a:endParaRPr>
          </a:p>
          <a:p>
            <a:pPr latinLnBrk="1" hangingPunct="0"/>
            <a:r>
              <a:rPr lang="en-US" sz="2400" dirty="0">
                <a:solidFill>
                  <a:srgbClr val="FFFFFF"/>
                </a:solidFill>
                <a:latin typeface="Calibri"/>
                <a:ea typeface="Calibri"/>
                <a:cs typeface="Calibri"/>
                <a:sym typeface="Calibri"/>
              </a:rPr>
              <a:t>Nicole Shaw, Program Coordinator</a:t>
            </a:r>
          </a:p>
          <a:p>
            <a:pPr latinLnBrk="1" hangingPunct="0"/>
            <a:r>
              <a:rPr lang="en-US" sz="2400" u="sng" dirty="0">
                <a:solidFill>
                  <a:srgbClr val="FFC000"/>
                </a:solidFill>
                <a:effectLst>
                  <a:outerShdw blurRad="38100" dist="38100" dir="2700000" algn="tl">
                    <a:srgbClr val="000000">
                      <a:alpha val="43137"/>
                    </a:srgbClr>
                  </a:outerShdw>
                </a:effectLst>
                <a:latin typeface="Calibri"/>
                <a:ea typeface="Calibri"/>
                <a:cs typeface="Calibri"/>
                <a:sym typeface="Calibri"/>
              </a:rPr>
              <a:t>lnshaw@odu.edu</a:t>
            </a:r>
            <a:r>
              <a:rPr lang="en-US" sz="2400" dirty="0">
                <a:solidFill>
                  <a:srgbClr val="FFFFFF"/>
                </a:solidFill>
                <a:latin typeface="Calibri"/>
                <a:ea typeface="Calibri"/>
                <a:cs typeface="Calibri"/>
                <a:sym typeface="Calibri"/>
              </a:rPr>
              <a:t>; (757) 766-5210</a:t>
            </a:r>
          </a:p>
          <a:p>
            <a:pPr latinLnBrk="1" hangingPunct="0"/>
            <a:endParaRPr lang="en-US" sz="2000" dirty="0">
              <a:solidFill>
                <a:srgbClr val="000000"/>
              </a:solidFill>
              <a:latin typeface="Calibri"/>
              <a:ea typeface="Calibri"/>
              <a:cs typeface="Calibri"/>
              <a:sym typeface="Calibri"/>
            </a:endParaRPr>
          </a:p>
        </p:txBody>
      </p:sp>
      <p:sp>
        <p:nvSpPr>
          <p:cNvPr id="5" name="Rectangle 4"/>
          <p:cNvSpPr/>
          <p:nvPr/>
        </p:nvSpPr>
        <p:spPr>
          <a:xfrm>
            <a:off x="2333089" y="211554"/>
            <a:ext cx="2958054" cy="626646"/>
          </a:xfrm>
          <a:prstGeom prst="rect">
            <a:avLst/>
          </a:prstGeom>
        </p:spPr>
        <p:txBody>
          <a:bodyPr wrap="none">
            <a:spAutoFit/>
            <a:scene3d>
              <a:camera prst="orthographicFront"/>
              <a:lightRig rig="threePt" dir="t"/>
            </a:scene3d>
            <a:sp3d extrusionH="57150">
              <a:bevelT w="82550" h="38100" prst="coolSlant"/>
            </a:sp3d>
          </a:bodyPr>
          <a:lstStyle/>
          <a:p>
            <a:pPr>
              <a:lnSpc>
                <a:spcPct val="115000"/>
              </a:lnSpc>
              <a:spcAft>
                <a:spcPts val="1000"/>
              </a:spcAft>
            </a:pPr>
            <a:r>
              <a:rPr lang="en-US" sz="3200" b="1" dirty="0">
                <a:solidFill>
                  <a:srgbClr val="FFC000"/>
                </a:solidFill>
                <a:effectLst>
                  <a:glow rad="25400">
                    <a:srgbClr val="336699">
                      <a:alpha val="40000"/>
                    </a:srgbClr>
                  </a:glow>
                </a:effectLst>
                <a:latin typeface="Calibri" panose="020F0502020204030204" pitchFamily="34" charset="0"/>
              </a:rPr>
              <a:t>Meet the Team</a:t>
            </a:r>
            <a:r>
              <a:rPr lang="en-US" sz="3200" b="1" dirty="0">
                <a:solidFill>
                  <a:srgbClr val="FFFFFF">
                    <a:lumMod val="95000"/>
                  </a:srgbClr>
                </a:solidFill>
                <a:effectLst>
                  <a:glow rad="25400">
                    <a:srgbClr val="336699">
                      <a:alpha val="40000"/>
                    </a:srgbClr>
                  </a:glow>
                  <a:innerShdw blurRad="63500" dist="50800" dir="8100000">
                    <a:prstClr val="black">
                      <a:alpha val="40000"/>
                    </a:prstClr>
                  </a:innerShdw>
                </a:effectLst>
                <a:latin typeface="Book Antiqua" pitchFamily="18" charset="0"/>
              </a:rPr>
              <a:t>:</a:t>
            </a:r>
          </a:p>
        </p:txBody>
      </p:sp>
      <p:grpSp>
        <p:nvGrpSpPr>
          <p:cNvPr id="15" name="Group 14"/>
          <p:cNvGrpSpPr/>
          <p:nvPr/>
        </p:nvGrpSpPr>
        <p:grpSpPr>
          <a:xfrm>
            <a:off x="1524001" y="5638801"/>
            <a:ext cx="9162143" cy="1229643"/>
            <a:chOff x="0" y="5704555"/>
            <a:chExt cx="9162143" cy="1229643"/>
          </a:xfrm>
        </p:grpSpPr>
        <p:sp>
          <p:nvSpPr>
            <p:cNvPr id="13" name="Flowchart: Document 12"/>
            <p:cNvSpPr/>
            <p:nvPr/>
          </p:nvSpPr>
          <p:spPr bwMode="auto">
            <a:xfrm rot="10800000">
              <a:off x="0" y="5704555"/>
              <a:ext cx="9144000" cy="1229643"/>
            </a:xfrm>
            <a:prstGeom prst="flowChartDocument">
              <a:avLst/>
            </a:prstGeom>
            <a:solidFill>
              <a:srgbClr val="7487A5"/>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sp>
          <p:nvSpPr>
            <p:cNvPr id="14" name="Flowchart: Document 13"/>
            <p:cNvSpPr/>
            <p:nvPr/>
          </p:nvSpPr>
          <p:spPr bwMode="auto">
            <a:xfrm rot="10800000">
              <a:off x="18143" y="5855563"/>
              <a:ext cx="9144000" cy="1078634"/>
            </a:xfrm>
            <a:prstGeom prst="flowChartDocument">
              <a:avLst/>
            </a:prstGeom>
            <a:gradFill flip="none" rotWithShape="1">
              <a:gsLst>
                <a:gs pos="26000">
                  <a:srgbClr val="5D97BF"/>
                </a:gs>
                <a:gs pos="41500">
                  <a:srgbClr val="548EC8"/>
                </a:gs>
                <a:gs pos="72000">
                  <a:srgbClr val="A3C2E1"/>
                </a:gs>
              </a:gsLst>
              <a:lin ang="13500000" scaled="1"/>
              <a:tileRect/>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600" dirty="0">
                <a:solidFill>
                  <a:srgbClr val="000000"/>
                </a:solidFill>
                <a:latin typeface="Helvetica" charset="0"/>
              </a:endParaRPr>
            </a:p>
          </p:txBody>
        </p:sp>
      </p:grpSp>
      <p:pic>
        <p:nvPicPr>
          <p:cNvPr id="16" name="Picture 4"/>
          <p:cNvPicPr>
            <a:picLocks noChangeAspect="1" noChangeArrowheads="1"/>
          </p:cNvPicPr>
          <p:nvPr/>
        </p:nvPicPr>
        <p:blipFill>
          <a:blip r:embed="rId4" cstate="print">
            <a:clrChange>
              <a:clrFrom>
                <a:srgbClr val="FFFFFF"/>
              </a:clrFrom>
              <a:clrTo>
                <a:srgbClr val="FFFFFF">
                  <a:alpha val="0"/>
                </a:srgbClr>
              </a:clrTo>
            </a:clrChange>
            <a:duotone>
              <a:prstClr val="black"/>
              <a:srgbClr val="274589">
                <a:tint val="45000"/>
                <a:satMod val="400000"/>
              </a:srgbClr>
            </a:duotone>
          </a:blip>
          <a:srcRect/>
          <a:stretch>
            <a:fillRect/>
          </a:stretch>
        </p:blipFill>
        <p:spPr bwMode="auto">
          <a:xfrm>
            <a:off x="2060576" y="6027300"/>
            <a:ext cx="947511" cy="754500"/>
          </a:xfrm>
          <a:prstGeom prst="rect">
            <a:avLst/>
          </a:prstGeom>
          <a:noFill/>
          <a:ln w="9525">
            <a:noFill/>
            <a:miter lim="800000"/>
            <a:headEnd/>
            <a:tailEnd/>
          </a:ln>
          <a:effectLst>
            <a:outerShdw blurRad="50800" dist="38100" dir="2700000" algn="tl" rotWithShape="0">
              <a:schemeClr val="bg1">
                <a:lumMod val="95000"/>
                <a:alpha val="40000"/>
              </a:schemeClr>
            </a:outerShdw>
          </a:effectLst>
        </p:spPr>
      </p:pic>
      <p:sp>
        <p:nvSpPr>
          <p:cNvPr id="17" name="Rectangle 5"/>
          <p:cNvSpPr>
            <a:spLocks noChangeArrowheads="1"/>
          </p:cNvSpPr>
          <p:nvPr/>
        </p:nvSpPr>
        <p:spPr bwMode="auto">
          <a:xfrm>
            <a:off x="2974976" y="6095720"/>
            <a:ext cx="7007225" cy="617381"/>
          </a:xfrm>
          <a:prstGeom prst="rect">
            <a:avLst/>
          </a:prstGeom>
          <a:noFill/>
          <a:ln w="12700">
            <a:noFill/>
            <a:miter lim="800000"/>
            <a:headEnd/>
            <a:tailEnd/>
          </a:ln>
        </p:spPr>
        <p:txBody>
          <a:bodyPr wrap="square" lIns="78010" tIns="39005" rIns="78010" bIns="39005">
            <a:spAutoFit/>
          </a:bodyPr>
          <a:lstStyle/>
          <a:p>
            <a:pPr algn="ctr" eaLnBrk="0" fontAlgn="base" hangingPunct="0">
              <a:spcBef>
                <a:spcPct val="0"/>
              </a:spcBef>
              <a:spcAft>
                <a:spcPct val="0"/>
              </a:spcAft>
            </a:pPr>
            <a:r>
              <a:rPr lang="en-US" sz="3500" b="1" dirty="0">
                <a:solidFill>
                  <a:srgbClr val="FFFFFF"/>
                </a:solidFill>
                <a:effectLst>
                  <a:innerShdw blurRad="63500" dist="50800" dir="5400000">
                    <a:prstClr val="black">
                      <a:alpha val="50000"/>
                    </a:prstClr>
                  </a:innerShdw>
                </a:effectLst>
                <a:latin typeface="Book Antiqua" pitchFamily="18" charset="0"/>
              </a:rPr>
              <a:t>Virginia Space Grant Consortium</a:t>
            </a:r>
          </a:p>
        </p:txBody>
      </p:sp>
    </p:spTree>
    <p:extLst>
      <p:ext uri="{BB962C8B-B14F-4D97-AF65-F5344CB8AC3E}">
        <p14:creationId xmlns:p14="http://schemas.microsoft.com/office/powerpoint/2010/main" val="359115400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BF59-8603-EB83-8D2F-C1FA45D464B0}"/>
              </a:ext>
            </a:extLst>
          </p:cNvPr>
          <p:cNvSpPr>
            <a:spLocks noGrp="1"/>
          </p:cNvSpPr>
          <p:nvPr>
            <p:ph type="ctrTitle"/>
          </p:nvPr>
        </p:nvSpPr>
        <p:spPr/>
        <p:txBody>
          <a:bodyPr/>
          <a:lstStyle/>
          <a:p>
            <a:r>
              <a:rPr lang="en-US" b="1" dirty="0">
                <a:solidFill>
                  <a:schemeClr val="accent5">
                    <a:lumMod val="75000"/>
                  </a:schemeClr>
                </a:solidFill>
                <a:latin typeface="Arial" panose="020B0604020202020204" pitchFamily="34" charset="0"/>
                <a:cs typeface="Arial" panose="020B0604020202020204" pitchFamily="34" charset="0"/>
              </a:rPr>
              <a:t>ICEBREAKER</a:t>
            </a:r>
          </a:p>
        </p:txBody>
      </p:sp>
      <p:sp>
        <p:nvSpPr>
          <p:cNvPr id="3" name="Subtitle 2">
            <a:extLst>
              <a:ext uri="{FF2B5EF4-FFF2-40B4-BE49-F238E27FC236}">
                <a16:creationId xmlns:a16="http://schemas.microsoft.com/office/drawing/2014/main" id="{8960BAFA-28F5-0BB3-EB99-FCD222B2936B}"/>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The holiday season is upon us! What is one dish your family enjoys during this time of year? Or what is your favorite dish to enjoy this time of year?</a:t>
            </a:r>
          </a:p>
        </p:txBody>
      </p:sp>
    </p:spTree>
    <p:extLst>
      <p:ext uri="{BB962C8B-B14F-4D97-AF65-F5344CB8AC3E}">
        <p14:creationId xmlns:p14="http://schemas.microsoft.com/office/powerpoint/2010/main" val="2371242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57401" y="570935"/>
            <a:ext cx="5733827" cy="2144361"/>
          </a:xfrm>
          <a:prstGeom prst="rect">
            <a:avLst/>
          </a:prstGeom>
        </p:spPr>
        <p:txBody>
          <a:bodyPr>
            <a:noAutofit/>
          </a:bodyPr>
          <a:lstStyle>
            <a:lvl1pPr algn="l" rtl="0" eaLnBrk="1" latinLnBrk="0" hangingPunct="1">
              <a:spcBef>
                <a:spcPct val="0"/>
              </a:spcBef>
              <a:buNone/>
              <a:defRPr kumimoji="0" sz="3000" kern="1200">
                <a:solidFill>
                  <a:schemeClr val="tx2"/>
                </a:solidFill>
                <a:latin typeface="+mj-lt"/>
                <a:ea typeface="+mj-ea"/>
                <a:cs typeface="+mj-cs"/>
              </a:defRPr>
            </a:lvl1pPr>
          </a:lstStyle>
          <a:p>
            <a:pPr algn="ctr"/>
            <a:r>
              <a:rPr lang="en-US" sz="3600" dirty="0">
                <a:solidFill>
                  <a:srgbClr val="FFFFFF"/>
                </a:solidFill>
                <a:latin typeface="Times New Roman" panose="02020603050405020304" pitchFamily="18" charset="0"/>
              </a:rPr>
              <a:t>NASA West Virginia</a:t>
            </a:r>
            <a:br>
              <a:rPr lang="en-US" sz="3600" dirty="0">
                <a:solidFill>
                  <a:srgbClr val="FFFFFF"/>
                </a:solidFill>
                <a:latin typeface="Times New Roman" panose="02020603050405020304" pitchFamily="18" charset="0"/>
              </a:rPr>
            </a:br>
            <a:r>
              <a:rPr lang="en-US" sz="3600" dirty="0">
                <a:solidFill>
                  <a:srgbClr val="FFFFFF"/>
                </a:solidFill>
                <a:latin typeface="Times New Roman" panose="02020603050405020304" pitchFamily="18" charset="0"/>
              </a:rPr>
              <a:t>Space Grant Consortium</a:t>
            </a:r>
            <a:br>
              <a:rPr lang="en-US" sz="3600" dirty="0">
                <a:solidFill>
                  <a:srgbClr val="FFFFFF"/>
                </a:solidFill>
                <a:latin typeface="Times New Roman" panose="02020603050405020304" pitchFamily="18" charset="0"/>
              </a:rPr>
            </a:br>
            <a:r>
              <a:rPr lang="en-US" sz="3600" dirty="0">
                <a:solidFill>
                  <a:srgbClr val="FFFFFF"/>
                </a:solidFill>
                <a:latin typeface="Times New Roman" panose="02020603050405020304" pitchFamily="18" charset="0"/>
              </a:rPr>
              <a:t>NASA WV EPSCoR</a:t>
            </a:r>
          </a:p>
        </p:txBody>
      </p:sp>
      <p:sp>
        <p:nvSpPr>
          <p:cNvPr id="6" name="Subtitle 2"/>
          <p:cNvSpPr txBox="1">
            <a:spLocks/>
          </p:cNvSpPr>
          <p:nvPr/>
        </p:nvSpPr>
        <p:spPr>
          <a:xfrm>
            <a:off x="2209801" y="2667001"/>
            <a:ext cx="8079011" cy="379923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endParaRPr lang="en-US" kern="0" dirty="0">
              <a:solidFill>
                <a:srgbClr val="2D2D8A">
                  <a:lumMod val="75000"/>
                </a:srgbClr>
              </a:solidFill>
              <a:latin typeface="Times New Roman" panose="02020603050405020304" pitchFamily="18" charset="0"/>
              <a:cs typeface="Times New Roman" panose="02020603050405020304" pitchFamily="18" charset="0"/>
            </a:endParaRPr>
          </a:p>
          <a:p>
            <a:pPr marL="0" indent="0" algn="ctr">
              <a:buNone/>
            </a:pPr>
            <a:r>
              <a:rPr lang="en-US" sz="2800" kern="0" dirty="0">
                <a:solidFill>
                  <a:srgbClr val="2D2D8A">
                    <a:lumMod val="50000"/>
                  </a:srgbClr>
                </a:solidFill>
                <a:latin typeface="Times New Roman" panose="02020603050405020304" pitchFamily="18" charset="0"/>
                <a:cs typeface="Times New Roman" panose="02020603050405020304" pitchFamily="18" charset="0"/>
              </a:rPr>
              <a:t>Melanie Page, Director</a:t>
            </a:r>
          </a:p>
          <a:p>
            <a:pPr marL="0" indent="0" algn="ctr">
              <a:buNone/>
            </a:pPr>
            <a:r>
              <a:rPr lang="en-US" sz="2800" kern="0" dirty="0">
                <a:solidFill>
                  <a:srgbClr val="2D2D8A">
                    <a:lumMod val="50000"/>
                  </a:srgbClr>
                </a:solidFill>
                <a:latin typeface="Times New Roman" panose="02020603050405020304" pitchFamily="18" charset="0"/>
                <a:cs typeface="Times New Roman" panose="02020603050405020304" pitchFamily="18" charset="0"/>
              </a:rPr>
              <a:t>Candy Cordwell, Assistant Director</a:t>
            </a:r>
          </a:p>
          <a:p>
            <a:pPr marL="0" indent="0" algn="ctr">
              <a:buNone/>
            </a:pPr>
            <a:r>
              <a:rPr lang="en-US" sz="2800" kern="0" dirty="0">
                <a:solidFill>
                  <a:srgbClr val="2D2D8A">
                    <a:lumMod val="50000"/>
                  </a:srgbClr>
                </a:solidFill>
                <a:latin typeface="Times New Roman" panose="02020603050405020304" pitchFamily="18" charset="0"/>
                <a:cs typeface="Times New Roman" panose="02020603050405020304" pitchFamily="18" charset="0"/>
              </a:rPr>
              <a:t>Kisstaman Epps, Program Coordinator</a:t>
            </a:r>
          </a:p>
          <a:p>
            <a:pPr marL="0" indent="0" algn="ctr">
              <a:buNone/>
            </a:pPr>
            <a:r>
              <a:rPr lang="en-US" sz="2800" kern="0" dirty="0">
                <a:solidFill>
                  <a:srgbClr val="2D2D8A">
                    <a:lumMod val="50000"/>
                  </a:srgbClr>
                </a:solidFill>
                <a:latin typeface="Times New Roman" panose="02020603050405020304" pitchFamily="18" charset="0"/>
                <a:cs typeface="Times New Roman" panose="02020603050405020304" pitchFamily="18" charset="0"/>
              </a:rPr>
              <a:t>Alyssa George, Admin Assistant</a:t>
            </a:r>
          </a:p>
          <a:p>
            <a:pPr marL="0" indent="0" algn="ctr">
              <a:buNone/>
            </a:pPr>
            <a:r>
              <a:rPr lang="en-US" sz="2400" kern="0" dirty="0">
                <a:solidFill>
                  <a:srgbClr val="2D2D8A">
                    <a:lumMod val="50000"/>
                  </a:srgbClr>
                </a:solidFill>
                <a:latin typeface="Times New Roman" panose="02020603050405020304" pitchFamily="18" charset="0"/>
                <a:cs typeface="Times New Roman" panose="02020603050405020304" pitchFamily="18" charset="0"/>
              </a:rPr>
              <a:t>P3 November 2022</a:t>
            </a:r>
          </a:p>
        </p:txBody>
      </p:sp>
    </p:spTree>
    <p:extLst>
      <p:ext uri="{BB962C8B-B14F-4D97-AF65-F5344CB8AC3E}">
        <p14:creationId xmlns:p14="http://schemas.microsoft.com/office/powerpoint/2010/main" val="3540442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7699" name="Rectangle 3"/>
          <p:cNvSpPr>
            <a:spLocks noGrp="1" noChangeArrowheads="1"/>
          </p:cNvSpPr>
          <p:nvPr>
            <p:ph type="body" sz="half" idx="1"/>
          </p:nvPr>
        </p:nvSpPr>
        <p:spPr>
          <a:xfrm>
            <a:off x="2145506" y="685801"/>
            <a:ext cx="7924800" cy="5484341"/>
          </a:xfrm>
          <a:noFill/>
          <a:ln/>
        </p:spPr>
        <p:txBody>
          <a:bodyPr/>
          <a:lstStyle/>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r>
              <a:rPr lang="en-US" sz="2400" kern="1200" dirty="0">
                <a:latin typeface="Times New Roman" panose="02020603050405020304" pitchFamily="18" charset="0"/>
                <a:cs typeface="Times New Roman" panose="02020603050405020304" pitchFamily="18" charset="0"/>
              </a:rPr>
              <a:t>Faculty member at Oklahoma State University 1998-2013</a:t>
            </a:r>
          </a:p>
          <a:p>
            <a:pPr marL="0" indent="0" algn="ctr" eaLnBrk="1" fontAlgn="auto" hangingPunct="1">
              <a:spcBef>
                <a:spcPts val="225"/>
              </a:spcBef>
              <a:spcAft>
                <a:spcPts val="0"/>
              </a:spcAft>
              <a:buClr>
                <a:srgbClr val="297FD5"/>
              </a:buClr>
              <a:buNone/>
            </a:pPr>
            <a:r>
              <a:rPr lang="en-US" sz="2400" kern="1200" dirty="0">
                <a:latin typeface="Times New Roman" panose="02020603050405020304" pitchFamily="18" charset="0"/>
                <a:cs typeface="Times New Roman" panose="02020603050405020304" pitchFamily="18" charset="0"/>
              </a:rPr>
              <a:t>Primary mentor for 9 PhD students, committee member for 32</a:t>
            </a:r>
          </a:p>
          <a:p>
            <a:pPr marL="0" indent="0" algn="ctr" eaLnBrk="1" fontAlgn="auto" hangingPunct="1">
              <a:spcBef>
                <a:spcPts val="225"/>
              </a:spcBef>
              <a:spcAft>
                <a:spcPts val="0"/>
              </a:spcAft>
              <a:buClr>
                <a:srgbClr val="297FD5"/>
              </a:buClr>
              <a:buNone/>
            </a:pPr>
            <a:r>
              <a:rPr lang="en-US" sz="2400" kern="1200" dirty="0">
                <a:latin typeface="Times New Roman" panose="02020603050405020304" pitchFamily="18" charset="0"/>
                <a:cs typeface="Times New Roman" panose="02020603050405020304" pitchFamily="18" charset="0"/>
              </a:rPr>
              <a:t>6 MS students, 31 committee member</a:t>
            </a:r>
          </a:p>
          <a:p>
            <a:pPr marL="0" indent="0" algn="ctr" eaLnBrk="1" fontAlgn="auto" hangingPunct="1">
              <a:spcBef>
                <a:spcPts val="225"/>
              </a:spcBef>
              <a:spcAft>
                <a:spcPts val="0"/>
              </a:spcAft>
              <a:buClr>
                <a:srgbClr val="297FD5"/>
              </a:buClr>
              <a:buNone/>
            </a:pPr>
            <a:r>
              <a:rPr lang="en-US" sz="2400" kern="1200" dirty="0">
                <a:latin typeface="Times New Roman" panose="02020603050405020304" pitchFamily="18" charset="0"/>
                <a:cs typeface="Times New Roman" panose="02020603050405020304" pitchFamily="18" charset="0"/>
              </a:rPr>
              <a:t>Chaired/second reader for 15 honor or senior thesis committees</a:t>
            </a:r>
          </a:p>
          <a:p>
            <a:pPr marL="0" indent="0" algn="ctr" eaLnBrk="1" fontAlgn="auto" hangingPunct="1">
              <a:spcBef>
                <a:spcPts val="225"/>
              </a:spcBef>
              <a:spcAft>
                <a:spcPts val="0"/>
              </a:spcAft>
              <a:buClr>
                <a:srgbClr val="297FD5"/>
              </a:buClr>
              <a:buNone/>
            </a:pPr>
            <a:r>
              <a:rPr lang="en-US" sz="2400" kern="1200" dirty="0">
                <a:latin typeface="Times New Roman" panose="02020603050405020304" pitchFamily="18" charset="0"/>
                <a:cs typeface="Times New Roman" panose="02020603050405020304" pitchFamily="18" charset="0"/>
              </a:rPr>
              <a:t>Directed an NSF REU program for 8 years</a:t>
            </a:r>
          </a:p>
          <a:p>
            <a:pPr marL="0" indent="0" algn="ctr" eaLnBrk="1" fontAlgn="auto" hangingPunct="1">
              <a:spcBef>
                <a:spcPts val="225"/>
              </a:spcBef>
              <a:spcAft>
                <a:spcPts val="0"/>
              </a:spcAft>
              <a:buClr>
                <a:srgbClr val="297FD5"/>
              </a:buClr>
              <a:buNone/>
            </a:pPr>
            <a:r>
              <a:rPr lang="en-US" sz="2400" kern="1200" dirty="0">
                <a:latin typeface="Times New Roman" panose="02020603050405020304" pitchFamily="18" charset="0"/>
                <a:cs typeface="Times New Roman" panose="02020603050405020304" pitchFamily="18" charset="0"/>
              </a:rPr>
              <a:t>Supervised 29 REU students</a:t>
            </a:r>
          </a:p>
          <a:p>
            <a:pPr marL="0" indent="0" algn="ctr" eaLnBrk="1" fontAlgn="auto" hangingPunct="1">
              <a:spcBef>
                <a:spcPts val="225"/>
              </a:spcBef>
              <a:spcAft>
                <a:spcPts val="0"/>
              </a:spcAft>
              <a:buClr>
                <a:srgbClr val="297FD5"/>
              </a:buClr>
              <a:buNone/>
            </a:pPr>
            <a:r>
              <a:rPr lang="en-US" sz="2400" kern="1200" dirty="0">
                <a:latin typeface="Times New Roman" panose="02020603050405020304" pitchFamily="18" charset="0"/>
                <a:cs typeface="Times New Roman" panose="02020603050405020304" pitchFamily="18" charset="0"/>
              </a:rPr>
              <a:t>Numerous independent study students</a:t>
            </a: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r>
              <a:rPr lang="en-US" sz="2400" kern="1200" dirty="0">
                <a:latin typeface="Times New Roman" panose="02020603050405020304" pitchFamily="18" charset="0"/>
                <a:cs typeface="Times New Roman" panose="02020603050405020304" pitchFamily="18" charset="0"/>
              </a:rPr>
              <a:t>Associate Vice President for Creative and Scholarly Activity at WVU since 2013</a:t>
            </a:r>
          </a:p>
          <a:p>
            <a:pPr marL="0" indent="0" algn="ctr" eaLnBrk="1" fontAlgn="auto" hangingPunct="1">
              <a:spcBef>
                <a:spcPts val="225"/>
              </a:spcBef>
              <a:spcAft>
                <a:spcPts val="0"/>
              </a:spcAft>
              <a:buClr>
                <a:srgbClr val="297FD5"/>
              </a:buClr>
              <a:buNone/>
            </a:pPr>
            <a:r>
              <a:rPr lang="en-US" sz="2400" kern="1200" dirty="0">
                <a:latin typeface="Times New Roman" panose="02020603050405020304" pitchFamily="18" charset="0"/>
                <a:cs typeface="Times New Roman" panose="02020603050405020304" pitchFamily="18" charset="0"/>
              </a:rPr>
              <a:t>WV Space Grant Director since Aug 2021 on board since 2013</a:t>
            </a: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p:txBody>
      </p:sp>
      <p:sp>
        <p:nvSpPr>
          <p:cNvPr id="5" name="Title 2"/>
          <p:cNvSpPr>
            <a:spLocks noGrp="1"/>
          </p:cNvSpPr>
          <p:nvPr>
            <p:ph type="title"/>
          </p:nvPr>
        </p:nvSpPr>
        <p:spPr>
          <a:xfrm>
            <a:off x="2286000" y="914401"/>
            <a:ext cx="7643812" cy="649287"/>
          </a:xfrm>
        </p:spPr>
        <p:txBody>
          <a:bodyPr/>
          <a:lstStyle/>
          <a:p>
            <a:r>
              <a:rPr lang="en-US" sz="2800" dirty="0">
                <a:latin typeface="Times New Roman" panose="02020603050405020304" pitchFamily="18" charset="0"/>
                <a:cs typeface="Times New Roman" panose="02020603050405020304" pitchFamily="18" charset="0"/>
              </a:rPr>
              <a:t>Who am I?</a:t>
            </a:r>
          </a:p>
        </p:txBody>
      </p:sp>
    </p:spTree>
    <p:extLst>
      <p:ext uri="{BB962C8B-B14F-4D97-AF65-F5344CB8AC3E}">
        <p14:creationId xmlns:p14="http://schemas.microsoft.com/office/powerpoint/2010/main" val="397452624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7699" name="Rectangle 3"/>
          <p:cNvSpPr>
            <a:spLocks noGrp="1" noChangeArrowheads="1"/>
          </p:cNvSpPr>
          <p:nvPr>
            <p:ph type="body" sz="half" idx="1"/>
          </p:nvPr>
        </p:nvSpPr>
        <p:spPr>
          <a:xfrm>
            <a:off x="2145506" y="916460"/>
            <a:ext cx="7924800" cy="5484341"/>
          </a:xfrm>
          <a:noFill/>
          <a:ln/>
        </p:spPr>
        <p:txBody>
          <a:bodyPr/>
          <a:lstStyle/>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r>
              <a:rPr lang="en-US" sz="2400" kern="1200" dirty="0">
                <a:latin typeface="Times New Roman" panose="02020603050405020304" pitchFamily="18" charset="0"/>
                <a:cs typeface="Times New Roman" panose="02020603050405020304" pitchFamily="18" charset="0"/>
              </a:rPr>
              <a:t>Develop a mentoring vision for your space grant</a:t>
            </a: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r>
              <a:rPr lang="en-US" sz="2400" dirty="0">
                <a:latin typeface="Times New Roman" panose="02020603050405020304" pitchFamily="18" charset="0"/>
                <a:cs typeface="Times New Roman" panose="02020603050405020304" pitchFamily="18" charset="0"/>
              </a:rPr>
              <a:t>NASA West Virginia Space Grant Mentor Mission is to provide additional support by developing positive relationships and support with student mentors. The vision of collaborating with student mentors is to build the mentor’s knowledge of WVSGC and enhance communication in which mentors empower mentees with the skills they need to reach their potential. (K. Epps draft 2022)</a:t>
            </a: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p:txBody>
      </p:sp>
      <p:sp>
        <p:nvSpPr>
          <p:cNvPr id="5" name="Title 2"/>
          <p:cNvSpPr>
            <a:spLocks noGrp="1"/>
          </p:cNvSpPr>
          <p:nvPr>
            <p:ph type="title"/>
          </p:nvPr>
        </p:nvSpPr>
        <p:spPr>
          <a:xfrm>
            <a:off x="2286000" y="914401"/>
            <a:ext cx="7643812" cy="649287"/>
          </a:xfrm>
        </p:spPr>
        <p:txBody>
          <a:bodyPr/>
          <a:lstStyle/>
          <a:p>
            <a:r>
              <a:rPr lang="en-US" sz="2800" dirty="0">
                <a:latin typeface="Times New Roman" panose="02020603050405020304" pitchFamily="18" charset="0"/>
                <a:cs typeface="Times New Roman" panose="02020603050405020304" pitchFamily="18" charset="0"/>
              </a:rPr>
              <a:t>Mentoring Thoughts</a:t>
            </a:r>
          </a:p>
        </p:txBody>
      </p:sp>
    </p:spTree>
    <p:extLst>
      <p:ext uri="{BB962C8B-B14F-4D97-AF65-F5344CB8AC3E}">
        <p14:creationId xmlns:p14="http://schemas.microsoft.com/office/powerpoint/2010/main" val="386585507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7699" name="Rectangle 3"/>
          <p:cNvSpPr>
            <a:spLocks noGrp="1" noChangeArrowheads="1"/>
          </p:cNvSpPr>
          <p:nvPr>
            <p:ph type="body" sz="half" idx="1"/>
          </p:nvPr>
        </p:nvSpPr>
        <p:spPr>
          <a:xfrm>
            <a:off x="2145506" y="916460"/>
            <a:ext cx="7924800" cy="5484341"/>
          </a:xfrm>
          <a:noFill/>
          <a:ln/>
        </p:spPr>
        <p:txBody>
          <a:bodyPr/>
          <a:lstStyle/>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a:p>
            <a:pPr marL="0" indent="0" algn="ctr" eaLnBrk="1" fontAlgn="auto" hangingPunct="1">
              <a:spcBef>
                <a:spcPts val="225"/>
              </a:spcBef>
              <a:spcAft>
                <a:spcPts val="0"/>
              </a:spcAft>
              <a:buClr>
                <a:srgbClr val="297FD5"/>
              </a:buClr>
              <a:buNone/>
            </a:pPr>
            <a:endParaRPr lang="en-US" sz="2400" kern="1200" dirty="0">
              <a:latin typeface="Times New Roman" panose="02020603050405020304" pitchFamily="18" charset="0"/>
              <a:cs typeface="Times New Roman" panose="02020603050405020304" pitchFamily="18" charset="0"/>
            </a:endParaRPr>
          </a:p>
        </p:txBody>
      </p:sp>
      <p:sp>
        <p:nvSpPr>
          <p:cNvPr id="5" name="Title 2"/>
          <p:cNvSpPr>
            <a:spLocks noGrp="1"/>
          </p:cNvSpPr>
          <p:nvPr>
            <p:ph type="title"/>
          </p:nvPr>
        </p:nvSpPr>
        <p:spPr>
          <a:xfrm>
            <a:off x="2286000" y="914401"/>
            <a:ext cx="7643812" cy="649287"/>
          </a:xfrm>
        </p:spPr>
        <p:txBody>
          <a:bodyPr/>
          <a:lstStyle/>
          <a:p>
            <a:r>
              <a:rPr lang="en-US" sz="2800" dirty="0">
                <a:latin typeface="Times New Roman" panose="02020603050405020304" pitchFamily="18" charset="0"/>
                <a:cs typeface="Times New Roman" panose="02020603050405020304" pitchFamily="18" charset="0"/>
              </a:rPr>
              <a:t>Mentoring Thoughts</a:t>
            </a:r>
          </a:p>
        </p:txBody>
      </p:sp>
      <p:sp>
        <p:nvSpPr>
          <p:cNvPr id="2" name="Rectangle 1"/>
          <p:cNvSpPr/>
          <p:nvPr/>
        </p:nvSpPr>
        <p:spPr>
          <a:xfrm>
            <a:off x="1905000" y="2133601"/>
            <a:ext cx="8458200" cy="4401205"/>
          </a:xfrm>
          <a:prstGeom prst="rect">
            <a:avLst/>
          </a:prstGeom>
        </p:spPr>
        <p:txBody>
          <a:bodyPr wrap="square">
            <a:spAutoFit/>
          </a:bodyPr>
          <a:lstStyle/>
          <a:p>
            <a:pPr algn="ctr">
              <a:spcBef>
                <a:spcPts val="225"/>
              </a:spcBef>
              <a:buClr>
                <a:srgbClr val="297FD5"/>
              </a:buClr>
            </a:pPr>
            <a:r>
              <a:rPr lang="en-US" sz="2800" dirty="0">
                <a:solidFill>
                  <a:srgbClr val="000000"/>
                </a:solidFill>
                <a:latin typeface="Times New Roman" panose="02020603050405020304" pitchFamily="18" charset="0"/>
                <a:cs typeface="Times New Roman" panose="02020603050405020304" pitchFamily="18" charset="0"/>
              </a:rPr>
              <a:t>Encourage Mentoring Philosophy Statements for faculty</a:t>
            </a:r>
          </a:p>
          <a:p>
            <a:pPr algn="ctr">
              <a:spcBef>
                <a:spcPts val="225"/>
              </a:spcBef>
              <a:buClr>
                <a:srgbClr val="297FD5"/>
              </a:buClr>
            </a:pPr>
            <a:r>
              <a:rPr lang="en-US" sz="2800" dirty="0">
                <a:solidFill>
                  <a:srgbClr val="000000"/>
                </a:solidFill>
                <a:latin typeface="Times New Roman" panose="02020603050405020304" pitchFamily="18" charset="0"/>
                <a:cs typeface="Times New Roman" panose="02020603050405020304" pitchFamily="18" charset="0"/>
              </a:rPr>
              <a:t>Formally acknowledge mentoring:	</a:t>
            </a:r>
          </a:p>
          <a:p>
            <a:pPr algn="ctr">
              <a:spcBef>
                <a:spcPts val="225"/>
              </a:spcBef>
              <a:buClr>
                <a:srgbClr val="297FD5"/>
              </a:buClr>
            </a:pPr>
            <a:r>
              <a:rPr lang="en-US" sz="2800" dirty="0">
                <a:solidFill>
                  <a:srgbClr val="000000"/>
                </a:solidFill>
                <a:latin typeface="Times New Roman" panose="02020603050405020304" pitchFamily="18" charset="0"/>
                <a:cs typeface="Times New Roman" panose="02020603050405020304" pitchFamily="18" charset="0"/>
              </a:rPr>
              <a:t>Space Grant can send thank you notes or emails </a:t>
            </a:r>
            <a:r>
              <a:rPr lang="en-US" sz="2800" dirty="0" err="1">
                <a:solidFill>
                  <a:srgbClr val="000000"/>
                </a:solidFill>
                <a:latin typeface="Times New Roman" panose="02020603050405020304" pitchFamily="18" charset="0"/>
                <a:cs typeface="Times New Roman" panose="02020603050405020304" pitchFamily="18" charset="0"/>
              </a:rPr>
              <a:t>cced</a:t>
            </a:r>
            <a:r>
              <a:rPr lang="en-US" sz="2800" dirty="0">
                <a:solidFill>
                  <a:srgbClr val="000000"/>
                </a:solidFill>
                <a:latin typeface="Times New Roman" panose="02020603050405020304" pitchFamily="18" charset="0"/>
                <a:cs typeface="Times New Roman" panose="02020603050405020304" pitchFamily="18" charset="0"/>
              </a:rPr>
              <a:t> to </a:t>
            </a:r>
            <a:r>
              <a:rPr lang="en-US" sz="2800" dirty="0" err="1">
                <a:solidFill>
                  <a:srgbClr val="000000"/>
                </a:solidFill>
                <a:latin typeface="Times New Roman" panose="02020603050405020304" pitchFamily="18" charset="0"/>
                <a:cs typeface="Times New Roman" panose="02020603050405020304" pitchFamily="18" charset="0"/>
              </a:rPr>
              <a:t>dept</a:t>
            </a:r>
            <a:r>
              <a:rPr lang="en-US" sz="2800" dirty="0">
                <a:solidFill>
                  <a:srgbClr val="000000"/>
                </a:solidFill>
                <a:latin typeface="Times New Roman" panose="02020603050405020304" pitchFamily="18" charset="0"/>
                <a:cs typeface="Times New Roman" panose="02020603050405020304" pitchFamily="18" charset="0"/>
              </a:rPr>
              <a:t> chair</a:t>
            </a:r>
          </a:p>
          <a:p>
            <a:pPr algn="ctr">
              <a:spcBef>
                <a:spcPts val="225"/>
              </a:spcBef>
              <a:buClr>
                <a:srgbClr val="297FD5"/>
              </a:buClr>
            </a:pPr>
            <a:r>
              <a:rPr lang="en-US" sz="2800" dirty="0">
                <a:solidFill>
                  <a:srgbClr val="000000"/>
                </a:solidFill>
                <a:latin typeface="Times New Roman" panose="02020603050405020304" pitchFamily="18" charset="0"/>
                <a:cs typeface="Times New Roman" panose="02020603050405020304" pitchFamily="18" charset="0"/>
              </a:rPr>
              <a:t>Kick off Zoom w a few mentoring tips</a:t>
            </a:r>
          </a:p>
          <a:p>
            <a:pPr algn="ctr">
              <a:spcBef>
                <a:spcPts val="225"/>
              </a:spcBef>
              <a:buClr>
                <a:srgbClr val="297FD5"/>
              </a:buClr>
            </a:pPr>
            <a:r>
              <a:rPr lang="en-US" sz="2800" dirty="0">
                <a:solidFill>
                  <a:srgbClr val="000000"/>
                </a:solidFill>
                <a:latin typeface="Times New Roman" panose="02020603050405020304" pitchFamily="18" charset="0"/>
                <a:cs typeface="Times New Roman" panose="02020603050405020304" pitchFamily="18" charset="0"/>
              </a:rPr>
              <a:t>DEIA workshops</a:t>
            </a:r>
          </a:p>
          <a:p>
            <a:pPr algn="ctr">
              <a:spcBef>
                <a:spcPts val="225"/>
              </a:spcBef>
              <a:buClr>
                <a:srgbClr val="297FD5"/>
              </a:buClr>
            </a:pPr>
            <a:r>
              <a:rPr lang="en-US" sz="2800" dirty="0">
                <a:solidFill>
                  <a:srgbClr val="000000"/>
                </a:solidFill>
                <a:latin typeface="Times New Roman" panose="02020603050405020304" pitchFamily="18" charset="0"/>
                <a:cs typeface="Times New Roman" panose="02020603050405020304" pitchFamily="18" charset="0"/>
              </a:rPr>
              <a:t>Encourage Mentoring Contracts</a:t>
            </a:r>
          </a:p>
          <a:p>
            <a:pPr algn="ctr">
              <a:spcBef>
                <a:spcPts val="225"/>
              </a:spcBef>
              <a:buClr>
                <a:srgbClr val="297FD5"/>
              </a:buClr>
            </a:pPr>
            <a:r>
              <a:rPr lang="en-US" sz="2800" dirty="0">
                <a:solidFill>
                  <a:srgbClr val="000000"/>
                </a:solidFill>
                <a:latin typeface="Times New Roman" panose="02020603050405020304" pitchFamily="18" charset="0"/>
                <a:cs typeface="Times New Roman" panose="02020603050405020304" pitchFamily="18" charset="0"/>
                <a:hlinkClick r:id="rId4"/>
              </a:rPr>
              <a:t>https://www.colorado.edu/urop/mentoring-guide/create-mentor-agreement</a:t>
            </a:r>
            <a:endParaRPr lang="en-US" sz="28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310009506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2286000" y="914401"/>
            <a:ext cx="7643812" cy="649287"/>
          </a:xfrm>
        </p:spPr>
        <p:txBody>
          <a:bodyPr/>
          <a:lstStyle/>
          <a:p>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1905000" y="1905001"/>
            <a:ext cx="8458200" cy="5078313"/>
          </a:xfrm>
          <a:prstGeom prst="rect">
            <a:avLst/>
          </a:prstGeom>
        </p:spPr>
        <p:txBody>
          <a:bodyPr wrap="square">
            <a:spAutoFit/>
          </a:bodyPr>
          <a:lstStyle/>
          <a:p>
            <a:pPr fontAlgn="base">
              <a:spcBef>
                <a:spcPct val="0"/>
              </a:spcBef>
              <a:spcAft>
                <a:spcPct val="0"/>
              </a:spcAft>
            </a:pPr>
            <a:r>
              <a:rPr lang="en-US" sz="3600" dirty="0">
                <a:solidFill>
                  <a:srgbClr val="000000"/>
                </a:solidFill>
                <a:latin typeface="Times New Roman" panose="02020603050405020304" pitchFamily="18" charset="0"/>
                <a:cs typeface="Times New Roman" panose="02020603050405020304" pitchFamily="18" charset="0"/>
              </a:rPr>
              <a:t>Provide more support to the faculty who mentor students – do check ins with them and students</a:t>
            </a:r>
          </a:p>
          <a:p>
            <a:pPr fontAlgn="base">
              <a:spcBef>
                <a:spcPct val="0"/>
              </a:spcBef>
              <a:spcAft>
                <a:spcPct val="0"/>
              </a:spcAft>
            </a:pPr>
            <a:endParaRPr lang="en-US" sz="36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3600" dirty="0">
                <a:solidFill>
                  <a:srgbClr val="000000"/>
                </a:solidFill>
                <a:latin typeface="Times New Roman" panose="02020603050405020304" pitchFamily="18" charset="0"/>
                <a:cs typeface="Times New Roman" panose="02020603050405020304" pitchFamily="18" charset="0"/>
              </a:rPr>
              <a:t>Let them know Space Grant office is here to support them</a:t>
            </a:r>
          </a:p>
          <a:p>
            <a:pPr fontAlgn="base">
              <a:spcBef>
                <a:spcPct val="0"/>
              </a:spcBef>
              <a:spcAft>
                <a:spcPct val="0"/>
              </a:spcAft>
            </a:pPr>
            <a:endParaRPr lang="en-US" sz="36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3600" dirty="0">
                <a:solidFill>
                  <a:srgbClr val="000000"/>
                </a:solidFill>
                <a:latin typeface="Times New Roman" panose="02020603050405020304" pitchFamily="18" charset="0"/>
                <a:cs typeface="Times New Roman" panose="02020603050405020304" pitchFamily="18" charset="0"/>
              </a:rPr>
              <a:t>Open and honest dialogue = great outcomes for students and mentors</a:t>
            </a:r>
          </a:p>
        </p:txBody>
      </p:sp>
    </p:spTree>
    <p:extLst>
      <p:ext uri="{BB962C8B-B14F-4D97-AF65-F5344CB8AC3E}">
        <p14:creationId xmlns:p14="http://schemas.microsoft.com/office/powerpoint/2010/main" val="317913537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1"/>
            <a:ext cx="7772400" cy="1470025"/>
          </a:xfrm>
        </p:spPr>
        <p:txBody>
          <a:bodyPr>
            <a:noAutofit/>
          </a:bodyPr>
          <a:lstStyle/>
          <a:p>
            <a:pPr algn="ctr"/>
            <a:r>
              <a:rPr lang="en-US" sz="3600" dirty="0">
                <a:solidFill>
                  <a:schemeClr val="bg1"/>
                </a:solidFill>
                <a:latin typeface="Times New Roman" panose="02020603050405020304" pitchFamily="18" charset="0"/>
              </a:rPr>
              <a:t>NASA West Virginia</a:t>
            </a:r>
            <a:br>
              <a:rPr lang="en-US" sz="3600" dirty="0">
                <a:solidFill>
                  <a:schemeClr val="bg1"/>
                </a:solidFill>
                <a:latin typeface="Times New Roman" panose="02020603050405020304" pitchFamily="18" charset="0"/>
              </a:rPr>
            </a:br>
            <a:r>
              <a:rPr lang="en-US" sz="3600" dirty="0">
                <a:solidFill>
                  <a:schemeClr val="bg1"/>
                </a:solidFill>
                <a:latin typeface="Times New Roman" panose="02020603050405020304" pitchFamily="18" charset="0"/>
              </a:rPr>
              <a:t>Space Grant Consortium</a:t>
            </a:r>
            <a:br>
              <a:rPr lang="en-US" sz="3600" dirty="0">
                <a:solidFill>
                  <a:schemeClr val="bg1"/>
                </a:solidFill>
                <a:latin typeface="Times New Roman" panose="02020603050405020304" pitchFamily="18" charset="0"/>
              </a:rPr>
            </a:br>
            <a:r>
              <a:rPr lang="en-US" sz="3600" dirty="0">
                <a:solidFill>
                  <a:schemeClr val="bg1"/>
                </a:solidFill>
                <a:latin typeface="Times New Roman" panose="02020603050405020304" pitchFamily="18" charset="0"/>
              </a:rPr>
              <a:t>NASA WV EPSCoR</a:t>
            </a:r>
          </a:p>
        </p:txBody>
      </p:sp>
      <p:sp>
        <p:nvSpPr>
          <p:cNvPr id="3" name="Subtitle 2"/>
          <p:cNvSpPr>
            <a:spLocks noGrp="1"/>
          </p:cNvSpPr>
          <p:nvPr>
            <p:ph type="subTitle" idx="1"/>
          </p:nvPr>
        </p:nvSpPr>
        <p:spPr>
          <a:xfrm>
            <a:off x="2971800" y="3352800"/>
            <a:ext cx="6400800" cy="1752600"/>
          </a:xfrm>
        </p:spPr>
        <p:txBody>
          <a:bodyPr>
            <a:noAutofit/>
          </a:bodyPr>
          <a:lstStyle/>
          <a:p>
            <a:pPr algn="ctr"/>
            <a:endParaRPr lang="en-US" dirty="0"/>
          </a:p>
          <a:p>
            <a:pPr algn="ctr"/>
            <a:r>
              <a:rPr lang="en-US" dirty="0">
                <a:latin typeface="Times New Roman" panose="02020603050405020304" pitchFamily="18" charset="0"/>
                <a:cs typeface="Times New Roman" panose="02020603050405020304" pitchFamily="18" charset="0"/>
              </a:rPr>
              <a:t>Questions?</a:t>
            </a:r>
          </a:p>
          <a:p>
            <a:pPr algn="ctr"/>
            <a:r>
              <a:rPr lang="en-US">
                <a:latin typeface="Times New Roman" panose="02020603050405020304" pitchFamily="18" charset="0"/>
                <a:cs typeface="Times New Roman" panose="02020603050405020304" pitchFamily="18" charset="0"/>
              </a:rPr>
              <a:t>mcpage@mail.wvu.edu</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4"/>
              </a:rPr>
              <a:t>www.nasawvepscor.org</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hlinkClick r:id="rId5"/>
              </a:rPr>
              <a:t>www.wvspacegrant.org</a:t>
            </a:r>
            <a:endParaRPr lang="en-US" dirty="0">
              <a:latin typeface="Times New Roman" panose="02020603050405020304" pitchFamily="18" charset="0"/>
              <a:cs typeface="Times New Roman" panose="02020603050405020304" pitchFamily="18" charset="0"/>
            </a:endParaRPr>
          </a:p>
          <a:p>
            <a:pPr algn="ctr"/>
            <a:endParaRPr lang="en-US" sz="2700" dirty="0"/>
          </a:p>
          <a:p>
            <a:pPr algn="ctr"/>
            <a:endParaRPr lang="en-US" dirty="0"/>
          </a:p>
          <a:p>
            <a:pPr algn="ctr"/>
            <a:endParaRPr lang="en-US" dirty="0"/>
          </a:p>
        </p:txBody>
      </p:sp>
    </p:spTree>
    <p:extLst>
      <p:ext uri="{BB962C8B-B14F-4D97-AF65-F5344CB8AC3E}">
        <p14:creationId xmlns:p14="http://schemas.microsoft.com/office/powerpoint/2010/main" val="256898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5B44-7618-3261-676B-1B82CD89AFF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Announcements</a:t>
            </a:r>
          </a:p>
        </p:txBody>
      </p:sp>
      <p:sp>
        <p:nvSpPr>
          <p:cNvPr id="3" name="Content Placeholder 2">
            <a:extLst>
              <a:ext uri="{FF2B5EF4-FFF2-40B4-BE49-F238E27FC236}">
                <a16:creationId xmlns:a16="http://schemas.microsoft.com/office/drawing/2014/main" id="{F34D4413-E1D4-D0C0-2053-1B8CB4259D35}"/>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October 10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P3 Session: Planning Meeting</a:t>
            </a:r>
          </a:p>
          <a:p>
            <a:pPr lvl="1"/>
            <a:r>
              <a:rPr lang="en-US" dirty="0">
                <a:latin typeface="Arial" panose="020B0604020202020204" pitchFamily="34" charset="0"/>
                <a:cs typeface="Arial" panose="020B0604020202020204" pitchFamily="34" charset="0"/>
              </a:rPr>
              <a:t>19 Participants</a:t>
            </a:r>
          </a:p>
          <a:p>
            <a:pPr lvl="1"/>
            <a:r>
              <a:rPr lang="en-US" dirty="0">
                <a:latin typeface="Arial" panose="020B0604020202020204" pitchFamily="34" charset="0"/>
                <a:cs typeface="Arial" panose="020B0604020202020204" pitchFamily="34" charset="0"/>
              </a:rPr>
              <a:t>14 unique Space Grant states in attendance</a:t>
            </a:r>
          </a:p>
          <a:p>
            <a:pPr lvl="1"/>
            <a:r>
              <a:rPr lang="en-US" dirty="0">
                <a:latin typeface="Arial" panose="020B0604020202020204" pitchFamily="34" charset="0"/>
                <a:cs typeface="Arial" panose="020B0604020202020204" pitchFamily="34" charset="0"/>
              </a:rPr>
              <a:t>63 minutes</a:t>
            </a:r>
          </a:p>
          <a:p>
            <a:pPr lvl="1"/>
            <a:r>
              <a:rPr lang="en-US" dirty="0">
                <a:latin typeface="Arial" panose="020B0604020202020204" pitchFamily="34" charset="0"/>
                <a:cs typeface="Arial" panose="020B0604020202020204" pitchFamily="34" charset="0"/>
              </a:rPr>
              <a:t>Resulted in some great ideas for future P3 sessions</a:t>
            </a:r>
          </a:p>
          <a:p>
            <a:r>
              <a:rPr lang="en-US" dirty="0">
                <a:latin typeface="Arial" panose="020B0604020202020204" pitchFamily="34" charset="0"/>
                <a:cs typeface="Arial" panose="020B0604020202020204" pitchFamily="34" charset="0"/>
              </a:rPr>
              <a:t>December 12</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P3 Session [tentative]: What to expect / how to speak to your Congressional Folks</a:t>
            </a:r>
          </a:p>
          <a:p>
            <a:r>
              <a:rPr lang="en-US" dirty="0">
                <a:latin typeface="Arial" panose="020B0604020202020204" pitchFamily="34" charset="0"/>
                <a:cs typeface="Arial" panose="020B0604020202020204" pitchFamily="34" charset="0"/>
              </a:rPr>
              <a:t>Coming Soon: </a:t>
            </a:r>
            <a:r>
              <a:rPr lang="en-US" sz="2400" dirty="0">
                <a:latin typeface="Arial" panose="020B0604020202020204" pitchFamily="34" charset="0"/>
                <a:cs typeface="Arial" panose="020B0604020202020204" pitchFamily="34" charset="0"/>
              </a:rPr>
              <a:t>Communications Working Group Listserv</a:t>
            </a:r>
          </a:p>
          <a:p>
            <a:r>
              <a:rPr lang="en-US" dirty="0">
                <a:latin typeface="Arial" panose="020B0604020202020204" pitchFamily="34" charset="0"/>
                <a:cs typeface="Arial" panose="020B0604020202020204" pitchFamily="34" charset="0"/>
              </a:rPr>
              <a:t>Next Round: </a:t>
            </a:r>
            <a:r>
              <a:rPr lang="en-US" sz="2400" dirty="0">
                <a:latin typeface="Arial" panose="020B0604020202020204" pitchFamily="34" charset="0"/>
                <a:cs typeface="Arial" panose="020B0604020202020204" pitchFamily="34" charset="0"/>
              </a:rPr>
              <a:t>The</a:t>
            </a: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Space Grant pod mentorship </a:t>
            </a:r>
            <a:r>
              <a:rPr lang="en-US" sz="2400" dirty="0" err="1">
                <a:latin typeface="Arial" panose="020B0604020202020204" pitchFamily="34" charset="0"/>
                <a:cs typeface="Arial" panose="020B0604020202020204" pitchFamily="34" charset="0"/>
              </a:rPr>
              <a:t>GoogleForm</a:t>
            </a:r>
            <a:r>
              <a:rPr lang="en-US" sz="2400" dirty="0">
                <a:latin typeface="Arial" panose="020B0604020202020204" pitchFamily="34" charset="0"/>
                <a:cs typeface="Arial" panose="020B0604020202020204" pitchFamily="34" charset="0"/>
              </a:rPr>
              <a:t> is opening up this week for pod matching. Make sure to sign up!</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44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A9A1-F5A0-9352-AAD5-621C47828090}"/>
              </a:ext>
            </a:extLst>
          </p:cNvPr>
          <p:cNvSpPr>
            <a:spLocks noGrp="1"/>
          </p:cNvSpPr>
          <p:nvPr>
            <p:ph type="title"/>
          </p:nvPr>
        </p:nvSpPr>
        <p:spPr>
          <a:xfrm>
            <a:off x="838200" y="365125"/>
            <a:ext cx="10515600" cy="1001675"/>
          </a:xfrm>
        </p:spPr>
        <p:txBody>
          <a:bodyPr/>
          <a:lstStyle/>
          <a:p>
            <a:r>
              <a:rPr lang="en-US" dirty="0">
                <a:latin typeface="Arial" panose="020B0604020202020204" pitchFamily="34" charset="0"/>
                <a:cs typeface="Arial" panose="020B0604020202020204" pitchFamily="34" charset="0"/>
              </a:rPr>
              <a:t>Announcements Continued…</a:t>
            </a:r>
          </a:p>
        </p:txBody>
      </p:sp>
      <p:sp>
        <p:nvSpPr>
          <p:cNvPr id="3" name="Content Placeholder 2">
            <a:extLst>
              <a:ext uri="{FF2B5EF4-FFF2-40B4-BE49-F238E27FC236}">
                <a16:creationId xmlns:a16="http://schemas.microsoft.com/office/drawing/2014/main" id="{5E31B867-B02E-19C4-29C4-465B81A2285A}"/>
              </a:ext>
            </a:extLst>
          </p:cNvPr>
          <p:cNvSpPr>
            <a:spLocks noGrp="1"/>
          </p:cNvSpPr>
          <p:nvPr>
            <p:ph idx="1"/>
          </p:nvPr>
        </p:nvSpPr>
        <p:spPr>
          <a:xfrm>
            <a:off x="838200" y="1234440"/>
            <a:ext cx="10515600" cy="4942523"/>
          </a:xfrm>
        </p:spPr>
        <p:txBody>
          <a:bodyPr>
            <a:normAutofit/>
          </a:bodyPr>
          <a:lstStyle/>
          <a:p>
            <a:r>
              <a:rPr lang="en-US" sz="2000" dirty="0">
                <a:latin typeface="Arial" panose="020B0604020202020204" pitchFamily="34" charset="0"/>
                <a:cs typeface="Arial" panose="020B0604020202020204" pitchFamily="34" charset="0"/>
              </a:rPr>
              <a:t>New P3 resources website! </a:t>
            </a:r>
            <a:r>
              <a:rPr lang="en-US" sz="2000" dirty="0">
                <a:latin typeface="Arial" panose="020B0604020202020204" pitchFamily="34" charset="0"/>
                <a:cs typeface="Arial" panose="020B0604020202020204" pitchFamily="34" charset="0"/>
                <a:hlinkClick r:id="rId2"/>
              </a:rPr>
              <a:t>https://laspace.lsu.edu/promising-programs-practices-p3/</a:t>
            </a:r>
            <a:r>
              <a:rPr lang="en-US" sz="20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8C0B8EF1-74C5-E411-5993-9FBE07444E57}"/>
              </a:ext>
            </a:extLst>
          </p:cNvPr>
          <p:cNvPicPr>
            <a:picLocks noChangeAspect="1"/>
          </p:cNvPicPr>
          <p:nvPr/>
        </p:nvPicPr>
        <p:blipFill>
          <a:blip r:embed="rId3"/>
          <a:stretch>
            <a:fillRect/>
          </a:stretch>
        </p:blipFill>
        <p:spPr>
          <a:xfrm>
            <a:off x="1866900" y="1749646"/>
            <a:ext cx="7952509" cy="4743229"/>
          </a:xfrm>
          <a:prstGeom prst="rect">
            <a:avLst/>
          </a:prstGeom>
        </p:spPr>
      </p:pic>
    </p:spTree>
    <p:extLst>
      <p:ext uri="{BB962C8B-B14F-4D97-AF65-F5344CB8AC3E}">
        <p14:creationId xmlns:p14="http://schemas.microsoft.com/office/powerpoint/2010/main" val="10473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bsite&#10;&#10;Description automatically generated with medium confidence">
            <a:extLst>
              <a:ext uri="{FF2B5EF4-FFF2-40B4-BE49-F238E27FC236}">
                <a16:creationId xmlns:a16="http://schemas.microsoft.com/office/drawing/2014/main" id="{8AA1302F-DEC9-BC4E-ABCE-21C07B9BC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172" y="0"/>
            <a:ext cx="9027655" cy="6858000"/>
          </a:xfrm>
          <a:prstGeom prst="rect">
            <a:avLst/>
          </a:prstGeom>
        </p:spPr>
      </p:pic>
    </p:spTree>
    <p:extLst>
      <p:ext uri="{BB962C8B-B14F-4D97-AF65-F5344CB8AC3E}">
        <p14:creationId xmlns:p14="http://schemas.microsoft.com/office/powerpoint/2010/main" val="238087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45306-E3F3-F333-7FCA-C166568EC0C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Session Description</a:t>
            </a:r>
          </a:p>
        </p:txBody>
      </p:sp>
      <p:sp>
        <p:nvSpPr>
          <p:cNvPr id="5" name="Content Placeholder 4">
            <a:extLst>
              <a:ext uri="{FF2B5EF4-FFF2-40B4-BE49-F238E27FC236}">
                <a16:creationId xmlns:a16="http://schemas.microsoft.com/office/drawing/2014/main" id="{2EAF6751-9C9B-80C7-364D-2456B7D607A5}"/>
              </a:ext>
            </a:extLst>
          </p:cNvPr>
          <p:cNvSpPr>
            <a:spLocks noGrp="1"/>
          </p:cNvSpPr>
          <p:nvPr>
            <p:ph idx="1"/>
          </p:nvPr>
        </p:nvSpPr>
        <p:spPr/>
        <p:txBody>
          <a:bodyPr>
            <a:normAutofit/>
          </a:bodyPr>
          <a:lstStyle/>
          <a:p>
            <a:pPr marL="0" indent="0">
              <a:buNone/>
            </a:pPr>
            <a:r>
              <a:rPr lang="en-US" sz="2000" dirty="0">
                <a:latin typeface="Arial" panose="020B0604020202020204" pitchFamily="34" charset="0"/>
                <a:cs typeface="Arial" panose="020B0604020202020204" pitchFamily="34" charset="0"/>
              </a:rPr>
              <a:t>Many Space Grant Consortia award undergraduate internships, where students work alongside a mentor at their college or university on a research project. While we as Space Grant management may have a hand in some of the internship process (application, selection, and management), we are not always the person that our interns work with day to day. </a:t>
            </a:r>
          </a:p>
          <a:p>
            <a:pPr marL="0" indent="0">
              <a:buNone/>
            </a:pPr>
            <a:r>
              <a:rPr lang="en-US" sz="2000" dirty="0">
                <a:latin typeface="Arial" panose="020B0604020202020204" pitchFamily="34" charset="0"/>
                <a:cs typeface="Arial" panose="020B0604020202020204" pitchFamily="34" charset="0"/>
              </a:rPr>
              <a:t>Our mentors play a key role in this area and are representatives of the Space Grant program in our state. Mentors are instrumental in how our interns view Space Grant, understand how to act in a professional space, perceive what it’s like to work in a particular field, and how to be excellent mentors themselves in the future. </a:t>
            </a:r>
          </a:p>
          <a:p>
            <a:pPr marL="0" indent="0">
              <a:buNone/>
            </a:pPr>
            <a:r>
              <a:rPr lang="en-US" sz="2000" dirty="0">
                <a:latin typeface="Arial" panose="020B0604020202020204" pitchFamily="34" charset="0"/>
                <a:cs typeface="Arial" panose="020B0604020202020204" pitchFamily="34" charset="0"/>
              </a:rPr>
              <a:t>So how do we prepare our mentors to be the best mentors they can be, and to represent our Space Grant programs? What guides, resources, and trainings are offered to the mentors that work directly with those students, and what do we want to improve upon in the future?</a:t>
            </a:r>
          </a:p>
        </p:txBody>
      </p:sp>
    </p:spTree>
    <p:extLst>
      <p:ext uri="{BB962C8B-B14F-4D97-AF65-F5344CB8AC3E}">
        <p14:creationId xmlns:p14="http://schemas.microsoft.com/office/powerpoint/2010/main" val="294346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B054-6A3F-450E-9AE8-EA9879679D6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Today’s Outline &amp; Quick Note 	</a:t>
            </a:r>
          </a:p>
        </p:txBody>
      </p:sp>
      <p:sp>
        <p:nvSpPr>
          <p:cNvPr id="3" name="Content Placeholder 2">
            <a:extLst>
              <a:ext uri="{FF2B5EF4-FFF2-40B4-BE49-F238E27FC236}">
                <a16:creationId xmlns:a16="http://schemas.microsoft.com/office/drawing/2014/main" id="{C2B0484F-DCF5-A536-556D-A00310BF6492}"/>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Presentation Order: Michelle Coe, Debbie Murray, Melanie Page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Discussion with Attendees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Note: Resources posted to a shared </a:t>
            </a:r>
            <a:r>
              <a:rPr lang="en-US" dirty="0" err="1">
                <a:latin typeface="Arial" panose="020B0604020202020204" pitchFamily="34" charset="0"/>
                <a:cs typeface="Arial" panose="020B0604020202020204" pitchFamily="34" charset="0"/>
              </a:rPr>
              <a:t>GoogleDrive</a:t>
            </a:r>
            <a:r>
              <a:rPr lang="en-US" dirty="0">
                <a:latin typeface="Arial" panose="020B0604020202020204" pitchFamily="34" charset="0"/>
                <a:cs typeface="Arial" panose="020B0604020202020204" pitchFamily="34" charset="0"/>
              </a:rPr>
              <a:t>. The link to this drive will be periodically posted in the chat box and available following this meeting. </a:t>
            </a:r>
          </a:p>
          <a:p>
            <a:pPr marL="0" indent="0" algn="ctr">
              <a:buNone/>
            </a:pPr>
            <a:r>
              <a:rPr lang="en-US" dirty="0">
                <a:latin typeface="Arial" panose="020B0604020202020204" pitchFamily="34" charset="0"/>
                <a:cs typeface="Arial" panose="020B0604020202020204" pitchFamily="34" charset="0"/>
                <a:hlinkClick r:id="rId2"/>
              </a:rPr>
              <a:t>https://drive.google.com/drive/folders/1hRdqihhKW8bjOU_94yqoL3I2Ovu0lgvY?usp=sharing</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65193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titled 1">
  <a:themeElements>
    <a:clrScheme name="">
      <a:dk1>
        <a:srgbClr val="000000"/>
      </a:dk1>
      <a:lt1>
        <a:srgbClr val="FFFFFF"/>
      </a:lt1>
      <a:dk2>
        <a:srgbClr val="0033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fontScheme name="untitled 1">
      <a:majorFont>
        <a:latin typeface="Book Antiqu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Helvetica"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10.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11.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12.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13.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16.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2.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3.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4.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5.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6.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7.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8.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ppt/theme/themeOverride9.xml><?xml version="1.0" encoding="utf-8"?>
<a:themeOverride xmlns:a="http://schemas.openxmlformats.org/drawingml/2006/main">
  <a:clrScheme name="">
    <a:dk1>
      <a:srgbClr val="000000"/>
    </a:dk1>
    <a:lt1>
      <a:srgbClr val="FFFFFF"/>
    </a:lt1>
    <a:dk2>
      <a:srgbClr val="000066"/>
    </a:dk2>
    <a:lt2>
      <a:srgbClr val="C0C0C0"/>
    </a:lt2>
    <a:accent1>
      <a:srgbClr val="336699"/>
    </a:accent1>
    <a:accent2>
      <a:srgbClr val="006699"/>
    </a:accent2>
    <a:accent3>
      <a:srgbClr val="FFFFFF"/>
    </a:accent3>
    <a:accent4>
      <a:srgbClr val="000000"/>
    </a:accent4>
    <a:accent5>
      <a:srgbClr val="ADB8CA"/>
    </a:accent5>
    <a:accent6>
      <a:srgbClr val="005C8A"/>
    </a:accent6>
    <a:hlink>
      <a:srgbClr val="00C000"/>
    </a:hlink>
    <a:folHlink>
      <a:srgbClr val="660066"/>
    </a:folHlink>
  </a:clrScheme>
</a:themeOverride>
</file>

<file path=docProps/app.xml><?xml version="1.0" encoding="utf-8"?>
<Properties xmlns="http://schemas.openxmlformats.org/officeDocument/2006/extended-properties" xmlns:vt="http://schemas.openxmlformats.org/officeDocument/2006/docPropsVTypes">
  <TotalTime>715</TotalTime>
  <Words>3139</Words>
  <Application>Microsoft Office PowerPoint</Application>
  <PresentationFormat>Widescreen</PresentationFormat>
  <Paragraphs>366</Paragraphs>
  <Slides>45</Slides>
  <Notes>28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45</vt:i4>
      </vt:variant>
    </vt:vector>
  </HeadingPairs>
  <TitlesOfParts>
    <vt:vector size="59" baseType="lpstr">
      <vt:lpstr>Arial</vt:lpstr>
      <vt:lpstr>Book Antiqua</vt:lpstr>
      <vt:lpstr>Calibri</vt:lpstr>
      <vt:lpstr>Calibri Light</vt:lpstr>
      <vt:lpstr>Comic Sans MS</vt:lpstr>
      <vt:lpstr>Courier New</vt:lpstr>
      <vt:lpstr>Helvetica</vt:lpstr>
      <vt:lpstr>Monotype Sorts</vt:lpstr>
      <vt:lpstr>Symbol</vt:lpstr>
      <vt:lpstr>Times New Roman</vt:lpstr>
      <vt:lpstr>Office Theme</vt:lpstr>
      <vt:lpstr>Custom Design</vt:lpstr>
      <vt:lpstr>Default Design</vt:lpstr>
      <vt:lpstr>untitled 1</vt:lpstr>
      <vt:lpstr>Welcome!  Promising Programs  &amp; Practices  November Session</vt:lpstr>
      <vt:lpstr>Promising Programs &amp; Practices (P3) </vt:lpstr>
      <vt:lpstr>Promising Programs &amp; Practices (P3) </vt:lpstr>
      <vt:lpstr>ICEBREAKER</vt:lpstr>
      <vt:lpstr>Announcements</vt:lpstr>
      <vt:lpstr>Announcements Continued…</vt:lpstr>
      <vt:lpstr>PowerPoint Presentation</vt:lpstr>
      <vt:lpstr>Session Description</vt:lpstr>
      <vt:lpstr>Today’s Outline &amp; Quick Note  </vt:lpstr>
      <vt:lpstr>Purpose of Today’s Session</vt:lpstr>
      <vt:lpstr>Quick Background: Arizona’s Mentors </vt:lpstr>
      <vt:lpstr>Resources Provided to Mentors</vt:lpstr>
      <vt:lpstr>Resources Provided to Mentors Cont…</vt:lpstr>
      <vt:lpstr>Resources Provided to Mentors Cont…</vt:lpstr>
      <vt:lpstr>Edge Learning: Becoming an Inspiring Mentor </vt:lpstr>
      <vt:lpstr>Mentoring the Next Generation: Using Undergraduate Research to Broaden Engagement &amp; Impact in STEM </vt:lpstr>
      <vt:lpstr>Undergraduate Research Mentor Agreement Form</vt:lpstr>
      <vt:lpstr>[Example] What I expect of my intern / What my intern can expect of me:</vt:lpstr>
      <vt:lpstr>Mentor Code of Conduct Form </vt:lpstr>
      <vt:lpstr>Evaluations</vt:lpstr>
      <vt:lpstr>NASA Langley Research Center</vt:lpstr>
      <vt:lpstr>Future Changes &amp; Ideas</vt:lpstr>
      <vt:lpstr>PowerPoint Presentation</vt:lpstr>
      <vt:lpstr>Presenter Information</vt:lpstr>
      <vt:lpstr>PowerPoint Presentation</vt:lpstr>
      <vt:lpstr>Value Proposition for Students</vt:lpstr>
      <vt:lpstr>Value Proposition for Students</vt:lpstr>
      <vt:lpstr>Value Proposition for Companies</vt:lpstr>
      <vt:lpstr>PowerPoint Presentation</vt:lpstr>
      <vt:lpstr>PowerPoint Presentation</vt:lpstr>
      <vt:lpstr> Internship Best Practices – Host a Mentor Training Session</vt:lpstr>
      <vt:lpstr> Internship Best Practices – Mentor Training Continued</vt:lpstr>
      <vt:lpstr> Internship Best Practices</vt:lpstr>
      <vt:lpstr> Internship Best Practices</vt:lpstr>
      <vt:lpstr> Internship Best Practices</vt:lpstr>
      <vt:lpstr> Internship Best Practices</vt:lpstr>
      <vt:lpstr>Why Network from a Professional Viewpoint</vt:lpstr>
      <vt:lpstr> Internship Best Practices</vt:lpstr>
      <vt:lpstr>PowerPoint Presentation</vt:lpstr>
      <vt:lpstr>PowerPoint Presentation</vt:lpstr>
      <vt:lpstr>Who am I?</vt:lpstr>
      <vt:lpstr>Mentoring Thoughts</vt:lpstr>
      <vt:lpstr>Mentoring Thoughts</vt:lpstr>
      <vt:lpstr>PowerPoint Presentation</vt:lpstr>
      <vt:lpstr>NASA West Virginia Space Grant Consortium NASA WV EPSCoR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Promising Programs  &amp; Practices  November Session</dc:title>
  <dc:creator>Coe, Michelle A - (macoe)</dc:creator>
  <cp:lastModifiedBy>Coe, Michelle A - (macoe)</cp:lastModifiedBy>
  <cp:revision>15</cp:revision>
  <dcterms:created xsi:type="dcterms:W3CDTF">2022-11-10T15:20:17Z</dcterms:created>
  <dcterms:modified xsi:type="dcterms:W3CDTF">2022-11-14T19:32:27Z</dcterms:modified>
</cp:coreProperties>
</file>