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6" r:id="rId18"/>
    <p:sldId id="290" r:id="rId19"/>
    <p:sldId id="292" r:id="rId20"/>
    <p:sldId id="29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73BC3-8063-400D-AC85-7B77599BA537}" v="2" dt="2026-06-23T13:39:58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7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0EB0F-D822-47B4-A76D-DE5DEE5F1A3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90B20-8A3A-4F9D-9C57-0A55D485C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42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90B20-8A3A-4F9D-9C57-0A55D485C3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396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8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175" y="123581"/>
            <a:ext cx="607717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4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98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0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2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654" y="104775"/>
            <a:ext cx="604093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238" y="136524"/>
            <a:ext cx="5930412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9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6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5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6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7904" y="139437"/>
            <a:ext cx="60716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16225A-7BBF-4F39-BDF3-A1D1C1F29D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0627" y="91440"/>
            <a:ext cx="1340826" cy="13408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F1057-C68F-194E-C64A-796C40BF256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93" y="91440"/>
            <a:ext cx="1421558" cy="142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195518B-7656-CDAD-B4F6-6B57CFD55E2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2235200"/>
            <a:ext cx="6858000" cy="2387600"/>
          </a:xfrm>
        </p:spPr>
        <p:txBody>
          <a:bodyPr anchor="ctr"/>
          <a:lstStyle/>
          <a:p>
            <a:r>
              <a:rPr lang="en-US" altLang="en-US" dirty="0"/>
              <a:t>Electrical Fundamentals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A883B9-5BE3-7C72-744F-C21B7998B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402666"/>
            <a:ext cx="6858000" cy="855133"/>
          </a:xfrm>
        </p:spPr>
        <p:txBody>
          <a:bodyPr/>
          <a:lstStyle/>
          <a:p>
            <a:r>
              <a:rPr lang="en-US" dirty="0"/>
              <a:t>L02.01</a:t>
            </a:r>
          </a:p>
        </p:txBody>
      </p:sp>
    </p:spTree>
    <p:extLst>
      <p:ext uri="{BB962C8B-B14F-4D97-AF65-F5344CB8AC3E}">
        <p14:creationId xmlns:p14="http://schemas.microsoft.com/office/powerpoint/2010/main" val="208491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4189AB-3F7F-5094-D18A-5ACB79BBC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6D1F52-D53A-287D-7F23-355CAF3E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C3427-62E7-2389-998A-28F1CBC8A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3">
                <a:extLst>
                  <a:ext uri="{FF2B5EF4-FFF2-40B4-BE49-F238E27FC236}">
                    <a16:creationId xmlns:a16="http://schemas.microsoft.com/office/drawing/2014/main" id="{11325ABB-E04B-0321-6223-075680F51879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0" y="1825624"/>
                <a:ext cx="4514850" cy="4955565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en-US" dirty="0"/>
                  <a:t>Top Circuit</a:t>
                </a:r>
              </a:p>
              <a:p>
                <a:pPr lvl="1"/>
                <a:r>
                  <a:rPr lang="en-US" altLang="en-US" dirty="0"/>
                  <a:t>Starting at Negative Lead of the power supply and going clockwise, we only have one  loop</a:t>
                </a:r>
                <a:endParaRPr lang="en-US" altLang="en-US" baseline="-25000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en-US" dirty="0"/>
              </a:p>
              <a:p>
                <a:r>
                  <a:rPr lang="en-US" altLang="en-US" dirty="0"/>
                  <a:t>Bottom Circuit</a:t>
                </a:r>
              </a:p>
              <a:p>
                <a:pPr lvl="1"/>
                <a:r>
                  <a:rPr lang="en-US" altLang="en-US" dirty="0"/>
                  <a:t>We can make 3 loops, and get 3 equations</a:t>
                </a:r>
                <a:endParaRPr lang="en-US" alt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alt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en-US" dirty="0"/>
              </a:p>
              <a:p>
                <a:pPr lvl="1"/>
                <a:r>
                  <a:rPr lang="en-US" altLang="en-US" dirty="0"/>
                  <a:t>We refer to R</a:t>
                </a:r>
                <a:r>
                  <a:rPr lang="en-US" altLang="en-US" baseline="-25000" dirty="0"/>
                  <a:t>1</a:t>
                </a:r>
                <a:r>
                  <a:rPr lang="en-US" altLang="en-US" dirty="0"/>
                  <a:t> and R</a:t>
                </a:r>
                <a:r>
                  <a:rPr lang="en-US" altLang="en-US" baseline="-25000" dirty="0"/>
                  <a:t>2 </a:t>
                </a:r>
                <a:r>
                  <a:rPr lang="en-US" altLang="en-US" dirty="0"/>
                  <a:t> as being “in parallel” or a parallel circuit</a:t>
                </a:r>
              </a:p>
              <a:p>
                <a:pPr lvl="1"/>
                <a:endParaRPr lang="en-US" altLang="en-US" dirty="0"/>
              </a:p>
            </p:txBody>
          </p:sp>
        </mc:Choice>
        <mc:Fallback xmlns="">
          <p:sp>
            <p:nvSpPr>
              <p:cNvPr id="5" name="Rectangle 3">
                <a:extLst>
                  <a:ext uri="{FF2B5EF4-FFF2-40B4-BE49-F238E27FC236}">
                    <a16:creationId xmlns:a16="http://schemas.microsoft.com/office/drawing/2014/main" id="{11325ABB-E04B-0321-6223-075680F51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25624"/>
                <a:ext cx="4514850" cy="4955565"/>
              </a:xfrm>
              <a:prstGeom prst="rect">
                <a:avLst/>
              </a:prstGeom>
              <a:blipFill>
                <a:blip r:embed="rId2"/>
                <a:stretch>
                  <a:fillRect l="-2024" t="-2460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diagram of a circuit&#10;&#10;AI-generated content may be incorrect.">
            <a:extLst>
              <a:ext uri="{FF2B5EF4-FFF2-40B4-BE49-F238E27FC236}">
                <a16:creationId xmlns:a16="http://schemas.microsoft.com/office/drawing/2014/main" id="{DA8DDE56-9673-D2A7-D3C0-B5BE2EFB3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54" y="1919421"/>
            <a:ext cx="3733046" cy="1509579"/>
          </a:xfrm>
          <a:prstGeom prst="rect">
            <a:avLst/>
          </a:prstGeom>
        </p:spPr>
      </p:pic>
      <p:pic>
        <p:nvPicPr>
          <p:cNvPr id="8" name="Content Placeholder 3" descr="A diagram of a circuit&#10;&#10;AI-generated content may be incorrect.">
            <a:extLst>
              <a:ext uri="{FF2B5EF4-FFF2-40B4-BE49-F238E27FC236}">
                <a16:creationId xmlns:a16="http://schemas.microsoft.com/office/drawing/2014/main" id="{39D38BAF-D8FE-4791-FB12-654C0EBE81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54" y="4147199"/>
            <a:ext cx="3886200" cy="1509579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63D2A370-C2E9-DA97-8326-0AC6DA62A143}"/>
              </a:ext>
            </a:extLst>
          </p:cNvPr>
          <p:cNvSpPr txBox="1">
            <a:spLocks noChangeArrowheads="1"/>
          </p:cNvSpPr>
          <p:nvPr/>
        </p:nvSpPr>
        <p:spPr>
          <a:xfrm>
            <a:off x="1582614" y="136524"/>
            <a:ext cx="5904035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/>
              <a:t>Kirchoff’s Voltage Law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04392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B54682-1E60-0B7D-6C67-B1BC38CAA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8FDEA4-73CB-A818-7D7C-F1B9AA9D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CC6DB-6E8F-423E-FC4F-60F03D641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11</a:t>
            </a:fld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95DAC90-E98A-0ED3-D6EE-AC565BBBF078}"/>
              </a:ext>
            </a:extLst>
          </p:cNvPr>
          <p:cNvSpPr txBox="1">
            <a:spLocks noChangeArrowheads="1"/>
          </p:cNvSpPr>
          <p:nvPr/>
        </p:nvSpPr>
        <p:spPr>
          <a:xfrm>
            <a:off x="1582614" y="136524"/>
            <a:ext cx="5904035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/>
              <a:t>Kirchoff’s Current Law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FCF31E7A-BA6A-0AD9-61FD-86B5BE5226AA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0" y="1825624"/>
                <a:ext cx="4514850" cy="4955565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en-US" dirty="0"/>
                  <a:t>Top Circuit</a:t>
                </a:r>
              </a:p>
              <a:p>
                <a:pPr lvl="1"/>
                <a:r>
                  <a:rPr lang="en-US" altLang="en-US" dirty="0"/>
                  <a:t>The current from the Source I</a:t>
                </a:r>
                <a:r>
                  <a:rPr lang="en-US" altLang="en-US" baseline="-25000" dirty="0"/>
                  <a:t>s</a:t>
                </a:r>
                <a:r>
                  <a:rPr lang="en-US" altLang="en-US" dirty="0"/>
                  <a:t> splits into I</a:t>
                </a:r>
                <a:r>
                  <a:rPr lang="en-US" altLang="en-US" baseline="-25000" dirty="0"/>
                  <a:t>1 </a:t>
                </a:r>
                <a:r>
                  <a:rPr lang="en-US" altLang="en-US" dirty="0"/>
                  <a:t>and I</a:t>
                </a:r>
                <a:r>
                  <a:rPr lang="en-US" altLang="en-US" baseline="-25000" dirty="0"/>
                  <a:t>2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en-US" dirty="0"/>
              </a:p>
              <a:p>
                <a:r>
                  <a:rPr lang="en-US" altLang="en-US" dirty="0"/>
                  <a:t>Bottom Circuit</a:t>
                </a:r>
              </a:p>
              <a:p>
                <a:pPr lvl="1"/>
                <a:r>
                  <a:rPr lang="en-US" altLang="en-US" dirty="0"/>
                  <a:t>The current from the Source I</a:t>
                </a:r>
                <a:r>
                  <a:rPr lang="en-US" altLang="en-US" baseline="-25000" dirty="0"/>
                  <a:t>s</a:t>
                </a:r>
                <a:r>
                  <a:rPr lang="en-US" altLang="en-US" dirty="0"/>
                  <a:t> has nowhere else to go so I</a:t>
                </a:r>
                <a:r>
                  <a:rPr lang="en-US" altLang="en-US" baseline="-25000" dirty="0"/>
                  <a:t>s</a:t>
                </a:r>
                <a:r>
                  <a:rPr lang="en-US" altLang="en-US" dirty="0"/>
                  <a:t>, I</a:t>
                </a:r>
                <a:r>
                  <a:rPr lang="en-US" altLang="en-US" baseline="-25000" dirty="0"/>
                  <a:t>1 </a:t>
                </a:r>
                <a:r>
                  <a:rPr lang="en-US" altLang="en-US" dirty="0"/>
                  <a:t>and I</a:t>
                </a:r>
                <a:r>
                  <a:rPr lang="en-US" altLang="en-US" baseline="-25000" dirty="0"/>
                  <a:t>2</a:t>
                </a:r>
                <a:r>
                  <a:rPr lang="en-US" altLang="en-US" dirty="0"/>
                  <a:t> must all be equal</a:t>
                </a:r>
                <a:endParaRPr lang="en-US" alt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en-US" dirty="0"/>
              </a:p>
              <a:p>
                <a:pPr lvl="1"/>
                <a:r>
                  <a:rPr lang="en-US" altLang="en-US" dirty="0"/>
                  <a:t>We refer to R</a:t>
                </a:r>
                <a:r>
                  <a:rPr lang="en-US" altLang="en-US" baseline="-25000" dirty="0"/>
                  <a:t>1</a:t>
                </a:r>
                <a:r>
                  <a:rPr lang="en-US" altLang="en-US" dirty="0"/>
                  <a:t> and R</a:t>
                </a:r>
                <a:r>
                  <a:rPr lang="en-US" altLang="en-US" baseline="-25000" dirty="0"/>
                  <a:t>2 </a:t>
                </a:r>
                <a:r>
                  <a:rPr lang="en-US" altLang="en-US" dirty="0"/>
                  <a:t> as being “in series” or a series circuit</a:t>
                </a:r>
              </a:p>
              <a:p>
                <a:pPr lvl="1"/>
                <a:endParaRPr lang="en-US" altLang="en-US" dirty="0"/>
              </a:p>
            </p:txBody>
          </p:sp>
        </mc:Choice>
        <mc:Fallback xmlns=""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FCF31E7A-BA6A-0AD9-61FD-86B5BE522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25624"/>
                <a:ext cx="4514850" cy="4955565"/>
              </a:xfrm>
              <a:prstGeom prst="rect">
                <a:avLst/>
              </a:prstGeom>
              <a:blipFill>
                <a:blip r:embed="rId2"/>
                <a:stretch>
                  <a:fillRect l="-2429" t="-1968" r="-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Content Placeholder 3" descr="A diagram of a circuit&#10;&#10;AI-generated content may be incorrect.">
            <a:extLst>
              <a:ext uri="{FF2B5EF4-FFF2-40B4-BE49-F238E27FC236}">
                <a16:creationId xmlns:a16="http://schemas.microsoft.com/office/drawing/2014/main" id="{C07F2B12-A7D0-948A-C8A6-3C3C2068C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400" y="2061441"/>
            <a:ext cx="3886200" cy="1509579"/>
          </a:xfrm>
          <a:prstGeom prst="rect">
            <a:avLst/>
          </a:prstGeom>
        </p:spPr>
      </p:pic>
      <p:pic>
        <p:nvPicPr>
          <p:cNvPr id="9" name="Picture 8" descr="A diagram of a circuit&#10;&#10;AI-generated content may be incorrect.">
            <a:extLst>
              <a:ext uri="{FF2B5EF4-FFF2-40B4-BE49-F238E27FC236}">
                <a16:creationId xmlns:a16="http://schemas.microsoft.com/office/drawing/2014/main" id="{BCEEA285-73DB-9938-4322-BB839C6043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554" y="4636612"/>
            <a:ext cx="3733046" cy="150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54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A7D743-5130-71C3-64C6-FCB08F02D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CA520D-6953-3D89-F7A6-EB8B503F4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02759-819E-6E57-7373-849D112D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12</a:t>
            </a:fld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C64D7C2-C4A4-F620-C980-5DB9E398DCF2}"/>
              </a:ext>
            </a:extLst>
          </p:cNvPr>
          <p:cNvSpPr txBox="1">
            <a:spLocks noChangeArrowheads="1"/>
          </p:cNvSpPr>
          <p:nvPr/>
        </p:nvSpPr>
        <p:spPr>
          <a:xfrm>
            <a:off x="1608992" y="136524"/>
            <a:ext cx="5877658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/>
              <a:t>Electric Power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39793AA2-C6D2-3567-88A3-8C1F80CD867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0" y="1825625"/>
                <a:ext cx="9144000" cy="4351338"/>
              </a:xfrm>
              <a:prstGeom prst="rect">
                <a:avLst/>
              </a:prstGeom>
            </p:spPr>
            <p:txBody>
              <a:bodyPr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en-US" dirty="0"/>
                  <a:t>If we multiply the units for Current and Voltage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∗</m:t>
                    </m:r>
                    <m:f>
                      <m:f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altLang="en-US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altLang="en-US" dirty="0"/>
                  <a:t> </a:t>
                </a:r>
              </a:p>
              <a:p>
                <a:r>
                  <a:rPr lang="en-US" altLang="en-US" dirty="0"/>
                  <a:t>We get Watts, the SI unit of power</a:t>
                </a:r>
              </a:p>
              <a:p>
                <a:r>
                  <a:rPr lang="en-US" altLang="en-US" dirty="0"/>
                  <a:t>1 Watt of power is produced or consumed when a potential of 1 volt causes a current of 1 ampere to flow in a circuit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altLang="en-US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en-US" dirty="0"/>
                  <a:t>		V = Potential in volts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en-US" dirty="0"/>
                  <a:t>		I = Current in amperes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en-US" dirty="0"/>
                  <a:t>		P = power in watts</a:t>
                </a:r>
              </a:p>
              <a:p>
                <a:r>
                  <a:rPr lang="en-US" altLang="en-US" dirty="0"/>
                  <a:t>Using Ohm’s Law </a:t>
                </a:r>
                <a14:m>
                  <m:oMath xmlns:m="http://schemas.openxmlformats.org/officeDocument/2006/math"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i="1" smtClean="0">
                        <a:latin typeface="Cambria Math" panose="02040503050406030204" pitchFamily="18" charset="0"/>
                      </a:rPr>
                      <m:t>𝐼𝑅</m:t>
                    </m:r>
                  </m:oMath>
                </a14:m>
                <a:r>
                  <a:rPr lang="en-US" altLang="en-US" dirty="0"/>
                  <a:t> and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dirty="0"/>
                  <a:t>, then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sSup>
                      <m:sSupPr>
                        <m:ctrlPr>
                          <a:rPr lang="en-US" alt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alt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dirty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altLang="en-US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alt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en-US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en-US" dirty="0"/>
              </a:p>
              <a:p>
                <a:r>
                  <a:rPr lang="en-US" altLang="en-US" dirty="0"/>
                  <a:t>Current flowing out of (+)V is component generating power</a:t>
                </a:r>
              </a:p>
              <a:p>
                <a:r>
                  <a:rPr lang="en-US" altLang="en-US" dirty="0"/>
                  <a:t>Current flowing into a (+)V is component consuming power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en-US" dirty="0"/>
              </a:p>
            </p:txBody>
          </p:sp>
        </mc:Choice>
        <mc:Fallback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39793AA2-C6D2-3567-88A3-8C1F80CD86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25625"/>
                <a:ext cx="9144000" cy="4351338"/>
              </a:xfrm>
              <a:prstGeom prst="rect">
                <a:avLst/>
              </a:prstGeom>
              <a:blipFill>
                <a:blip r:embed="rId2"/>
                <a:stretch>
                  <a:fillRect l="-733" t="-2801" b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8941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B5ADDC-1A12-EAC5-A03A-06488625D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14F055-36BB-1AD7-C27D-E752D49D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4D72-DE77-3175-45A0-1ABAB1A75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13</a:t>
            </a:fld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755AE93-B2C4-B428-7E88-453B55ACF53C}"/>
              </a:ext>
            </a:extLst>
          </p:cNvPr>
          <p:cNvSpPr txBox="1">
            <a:spLocks noChangeArrowheads="1"/>
          </p:cNvSpPr>
          <p:nvPr/>
        </p:nvSpPr>
        <p:spPr>
          <a:xfrm>
            <a:off x="1582614" y="136524"/>
            <a:ext cx="5904035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/>
              <a:t>Taking Measurements</a:t>
            </a:r>
            <a:endParaRPr lang="en-US" alt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32C404-A858-B2A7-9DD8-039DFBD5C577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/>
              <a:t>We use a tool called Digital MultiMeter (DMM)</a:t>
            </a:r>
          </a:p>
          <a:p>
            <a:endParaRPr lang="en-US" altLang="en-US"/>
          </a:p>
          <a:p>
            <a:r>
              <a:rPr lang="en-US" altLang="en-US"/>
              <a:t>Measures voltage, current, resistance, and other parameters depending on the model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dirty="0"/>
          </a:p>
        </p:txBody>
      </p:sp>
      <p:pic>
        <p:nvPicPr>
          <p:cNvPr id="7" name="Content Placeholder 10" descr="IMG_2367">
            <a:extLst>
              <a:ext uri="{FF2B5EF4-FFF2-40B4-BE49-F238E27FC236}">
                <a16:creationId xmlns:a16="http://schemas.microsoft.com/office/drawing/2014/main" id="{9C1D363A-1428-AE97-7B77-F40772185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9" t="4692" b="4594"/>
          <a:stretch>
            <a:fillRect/>
          </a:stretch>
        </p:blipFill>
        <p:spPr bwMode="auto">
          <a:xfrm>
            <a:off x="4884430" y="1825625"/>
            <a:ext cx="337563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327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6E7A7-7361-9917-C878-7E43746B4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A4472B-2211-49BE-DF60-728529838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DD4AE9-C1C4-1DFA-2902-E98875226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57CC9-6130-8DE9-137A-2162EDD56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C6098B-130D-76BA-A2FC-C117BAE00848}"/>
              </a:ext>
            </a:extLst>
          </p:cNvPr>
          <p:cNvSpPr txBox="1">
            <a:spLocks/>
          </p:cNvSpPr>
          <p:nvPr/>
        </p:nvSpPr>
        <p:spPr>
          <a:xfrm>
            <a:off x="1582614" y="136524"/>
            <a:ext cx="590403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Plugging in the Leads</a:t>
            </a:r>
            <a:endParaRPr lang="en-US" dirty="0"/>
          </a:p>
        </p:txBody>
      </p:sp>
      <p:pic>
        <p:nvPicPr>
          <p:cNvPr id="6" name="Content Placeholder 7" descr="IMG_2367">
            <a:extLst>
              <a:ext uri="{FF2B5EF4-FFF2-40B4-BE49-F238E27FC236}">
                <a16:creationId xmlns:a16="http://schemas.microsoft.com/office/drawing/2014/main" id="{7B2F7AE2-C493-3A36-D45C-2474CE858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9" t="4692" b="4594"/>
          <a:stretch>
            <a:fillRect/>
          </a:stretch>
        </p:blipFill>
        <p:spPr bwMode="auto">
          <a:xfrm>
            <a:off x="4686228" y="1272377"/>
            <a:ext cx="3886200" cy="500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71D9AC6-1B7F-CA5E-A09D-8D06DDB2D865}"/>
              </a:ext>
            </a:extLst>
          </p:cNvPr>
          <p:cNvSpPr txBox="1">
            <a:spLocks/>
          </p:cNvSpPr>
          <p:nvPr/>
        </p:nvSpPr>
        <p:spPr>
          <a:xfrm>
            <a:off x="0" y="1674424"/>
            <a:ext cx="4154850" cy="453197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/>
              <a:t>Positive RED test lead is plugged into the plug labeled for the quantity being measured</a:t>
            </a:r>
          </a:p>
          <a:p>
            <a:pPr lvl="1"/>
            <a:r>
              <a:rPr lang="en-US" altLang="en-US"/>
              <a:t>Usually, there are multiple plugs labelled with measurements. The example to the right uses one plug for 10A current and a second plug for everything else</a:t>
            </a:r>
          </a:p>
          <a:p>
            <a:r>
              <a:rPr lang="en-US" altLang="en-US"/>
              <a:t>The negative BLACK test lead is plugged into the </a:t>
            </a:r>
            <a:r>
              <a:rPr lang="en-US" altLang="en-US" b="1"/>
              <a:t>COM</a:t>
            </a:r>
            <a:r>
              <a:rPr lang="en-US" altLang="en-US"/>
              <a:t> (common) terminal</a:t>
            </a:r>
          </a:p>
          <a:p>
            <a:pPr lvl="1"/>
            <a:r>
              <a:rPr lang="en-US" altLang="en-US"/>
              <a:t>Usually only a single negative</a:t>
            </a:r>
          </a:p>
          <a:p>
            <a:r>
              <a:rPr lang="en-US" altLang="en-US"/>
              <a:t>If you mix up the negative and positive, you will just get a negative number indicated by a minus sign</a:t>
            </a:r>
          </a:p>
          <a:p>
            <a:pPr lvl="1"/>
            <a:r>
              <a:rPr lang="en-US" altLang="en-US"/>
              <a:t>Red and black leads are identical, the colors are just for easy ID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3882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AB0B06-5F0B-5B13-3836-CB3DC9A27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EE335B-45F1-7D02-A569-C18C38C84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F5DB2-426B-3799-C96D-FB00E323F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15</a:t>
            </a:fld>
            <a:endParaRPr lang="en-US"/>
          </a:p>
        </p:txBody>
      </p:sp>
      <p:pic>
        <p:nvPicPr>
          <p:cNvPr id="5" name="Content Placeholder 7" descr="IMG_2367">
            <a:extLst>
              <a:ext uri="{FF2B5EF4-FFF2-40B4-BE49-F238E27FC236}">
                <a16:creationId xmlns:a16="http://schemas.microsoft.com/office/drawing/2014/main" id="{B686D29A-8F49-964B-E944-D71CBDD43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9" t="4692" b="4594"/>
          <a:stretch>
            <a:fillRect/>
          </a:stretch>
        </p:blipFill>
        <p:spPr bwMode="auto">
          <a:xfrm>
            <a:off x="4982441" y="1673700"/>
            <a:ext cx="3532909" cy="4554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548DA9B6-30C2-58FD-9AFD-FB839AAD9978}"/>
              </a:ext>
            </a:extLst>
          </p:cNvPr>
          <p:cNvSpPr txBox="1">
            <a:spLocks/>
          </p:cNvSpPr>
          <p:nvPr/>
        </p:nvSpPr>
        <p:spPr>
          <a:xfrm>
            <a:off x="1582614" y="136524"/>
            <a:ext cx="590403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Select the measurement</a:t>
            </a:r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9886E6E-C877-866B-D1D4-E587FF64EEFC}"/>
              </a:ext>
            </a:extLst>
          </p:cNvPr>
          <p:cNvSpPr txBox="1">
            <a:spLocks/>
          </p:cNvSpPr>
          <p:nvPr/>
        </p:nvSpPr>
        <p:spPr>
          <a:xfrm>
            <a:off x="0" y="1545114"/>
            <a:ext cx="4154850" cy="5183576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/>
              <a:t>Meters will usually have some kind of knob for selecting the value you want to measure</a:t>
            </a:r>
          </a:p>
          <a:p>
            <a:r>
              <a:rPr lang="en-US" altLang="en-US"/>
              <a:t>The example on the right has multiple settings for differing ranges, ie 2000 mV, 20 V, 200V, 1000V for voltage</a:t>
            </a:r>
          </a:p>
          <a:p>
            <a:r>
              <a:rPr lang="en-US" altLang="en-US"/>
              <a:t>Other meters will be autoranging</a:t>
            </a:r>
          </a:p>
          <a:p>
            <a:r>
              <a:rPr lang="en-US" altLang="en-US"/>
              <a:t>Also notice this meter has settings for DC and AC</a:t>
            </a:r>
          </a:p>
          <a:p>
            <a:pPr lvl="1"/>
            <a:r>
              <a:rPr lang="en-US" altLang="en-US"/>
              <a:t>AC is Alternating Current where the value oscillates from positive to negative around 0 and it is more useful to know the amplitude</a:t>
            </a:r>
          </a:p>
          <a:p>
            <a:pPr lvl="1"/>
            <a:r>
              <a:rPr lang="en-US" altLang="en-US"/>
              <a:t>For circuits we will almost always wait DC settings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9226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629F9-933A-D8AE-9A7A-0709CFBC2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8BD0BE-63F1-44F9-7050-34CCC48C3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0CECE5-5DAA-5498-0480-3A4F71FF0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C3FDA-306E-AB60-5290-5CD41787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16</a:t>
            </a:fld>
            <a:endParaRPr lang="en-US"/>
          </a:p>
        </p:txBody>
      </p:sp>
      <p:pic>
        <p:nvPicPr>
          <p:cNvPr id="5" name="Content Placeholder 7" descr="IMG_2367">
            <a:extLst>
              <a:ext uri="{FF2B5EF4-FFF2-40B4-BE49-F238E27FC236}">
                <a16:creationId xmlns:a16="http://schemas.microsoft.com/office/drawing/2014/main" id="{6D6DCBFB-8B2B-F925-4BDD-F3BACA3C0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9" t="4692" b="4594"/>
          <a:stretch>
            <a:fillRect/>
          </a:stretch>
        </p:blipFill>
        <p:spPr bwMode="auto">
          <a:xfrm>
            <a:off x="4686228" y="1272377"/>
            <a:ext cx="3886200" cy="500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E8A1E848-EA91-3CD8-0AA7-4C7210B38C98}"/>
              </a:ext>
            </a:extLst>
          </p:cNvPr>
          <p:cNvSpPr txBox="1">
            <a:spLocks/>
          </p:cNvSpPr>
          <p:nvPr/>
        </p:nvSpPr>
        <p:spPr>
          <a:xfrm>
            <a:off x="1582614" y="136524"/>
            <a:ext cx="590403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Select the measurement</a:t>
            </a:r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E479365-8A9C-0F22-7649-9E48D7CCA4E5}"/>
              </a:ext>
            </a:extLst>
          </p:cNvPr>
          <p:cNvSpPr txBox="1">
            <a:spLocks/>
          </p:cNvSpPr>
          <p:nvPr/>
        </p:nvSpPr>
        <p:spPr>
          <a:xfrm>
            <a:off x="0" y="1605246"/>
            <a:ext cx="4154850" cy="471234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/>
              <a:t>Meters will usually have some kind of knob for selecting the value you want to measure</a:t>
            </a:r>
          </a:p>
          <a:p>
            <a:r>
              <a:rPr lang="en-US" altLang="en-US"/>
              <a:t>The example on the right has multiple settings for differing ranges, ie 2000 mV, 20 V, 200V, 1000V for voltage</a:t>
            </a:r>
          </a:p>
          <a:p>
            <a:r>
              <a:rPr lang="en-US" altLang="en-US"/>
              <a:t>Other meters will be autoranging</a:t>
            </a:r>
          </a:p>
          <a:p>
            <a:r>
              <a:rPr lang="en-US" altLang="en-US"/>
              <a:t>Also notice this meter has settings for DC and AC</a:t>
            </a:r>
          </a:p>
          <a:p>
            <a:pPr lvl="1"/>
            <a:r>
              <a:rPr lang="en-US" altLang="en-US"/>
              <a:t>AC is Alternating Current where the value oscillates from positive to negative around 0 and it is more useful to know the amplitude</a:t>
            </a:r>
          </a:p>
          <a:p>
            <a:pPr lvl="1"/>
            <a:r>
              <a:rPr lang="en-US" altLang="en-US"/>
              <a:t>For circuits we will almost always wait DC settings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3301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7C3E3F4-C599-1B42-6BAB-DBC0C77D7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Taking Measurements</a:t>
            </a:r>
            <a:br>
              <a:rPr lang="en-US" altLang="en-US" dirty="0"/>
            </a:br>
            <a:r>
              <a:rPr lang="en-US" altLang="en-US" dirty="0"/>
              <a:t>(Current)</a:t>
            </a:r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145C0AE-22AA-60CC-AD32-626A5AD312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86400" y="1825625"/>
            <a:ext cx="460125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The meter can only measure current if it flows through the meter</a:t>
            </a:r>
          </a:p>
          <a:p>
            <a:r>
              <a:rPr lang="en-US" altLang="en-US" dirty="0"/>
              <a:t>If we want the meter to match the circuit, it must be </a:t>
            </a:r>
            <a:r>
              <a:rPr lang="en-US" altLang="en-US" b="1" dirty="0"/>
              <a:t>in series </a:t>
            </a:r>
            <a:r>
              <a:rPr lang="en-US" altLang="en-US" dirty="0"/>
              <a:t>with the circuit where we are trying to measure current</a:t>
            </a:r>
          </a:p>
          <a:p>
            <a:r>
              <a:rPr lang="en-US" altLang="en-US" dirty="0"/>
              <a:t>We also do not want the meter to change the current when we measure, so therefore the meter should have resistance ~0 Ohms in this mode</a:t>
            </a:r>
          </a:p>
        </p:txBody>
      </p:sp>
      <p:pic>
        <p:nvPicPr>
          <p:cNvPr id="14" name="Picture 4" descr="IMG_2378">
            <a:extLst>
              <a:ext uri="{FF2B5EF4-FFF2-40B4-BE49-F238E27FC236}">
                <a16:creationId xmlns:a16="http://schemas.microsoft.com/office/drawing/2014/main" id="{F8937429-3B44-2A49-E7A7-779BA6C9BBB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158" y="1825625"/>
            <a:ext cx="3262183" cy="435133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454186-BE76-BA89-A30A-116EBE369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A4D220-35FE-ADFF-6A70-FBC1BBD5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48C150-D5AA-5320-65F9-22B1BC137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36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5CD58-B3BB-57FC-3D2E-98C195E1E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185BB0E-007A-F24B-6FF1-F8D9898B6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Taking Measurements</a:t>
            </a:r>
            <a:br>
              <a:rPr lang="en-US" altLang="en-US" dirty="0"/>
            </a:br>
            <a:r>
              <a:rPr lang="en-US" altLang="en-US" dirty="0"/>
              <a:t>(Voltage)</a:t>
            </a:r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78F9CEE-122E-8399-EC42-8F6DC4421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5"/>
            <a:ext cx="4514850" cy="461942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We touch the leads at the two points where we are trying voltage difference</a:t>
            </a:r>
          </a:p>
          <a:p>
            <a:r>
              <a:rPr lang="en-US" altLang="en-US" dirty="0"/>
              <a:t>If we want the meter to match the circuit, it must be </a:t>
            </a:r>
            <a:r>
              <a:rPr lang="en-US" altLang="en-US" b="1" dirty="0"/>
              <a:t>in parallel </a:t>
            </a:r>
            <a:r>
              <a:rPr lang="en-US" altLang="en-US" dirty="0"/>
              <a:t>with the circuit where we are trying to measure voltage</a:t>
            </a:r>
          </a:p>
          <a:p>
            <a:r>
              <a:rPr lang="en-US" altLang="en-US" dirty="0"/>
              <a:t>We also do not want the meter to change the voltage by allowing alternate paths so the meter resistance should be large &gt;10MOhm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42CD4323-E8F5-6A66-A953-BF4CE1B1D38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1158" y="1825625"/>
            <a:ext cx="3262183" cy="435133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F4FCE2-9D29-ACD6-5844-A4E5C22F4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E6AF3C-0096-EA46-5365-9AE8D0DBC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42371-307F-56F7-F9EC-F33C9237E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031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E2532-EEDC-7BCA-BB42-364BF5F16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22175DF-1448-B1DB-5C72-921D913BE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Taking Measurements</a:t>
            </a:r>
            <a:br>
              <a:rPr lang="en-US" altLang="en-US" dirty="0"/>
            </a:br>
            <a:r>
              <a:rPr lang="en-US" altLang="en-US" dirty="0"/>
              <a:t>(Resistance)</a:t>
            </a:r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C4E534A5-4646-093C-F2EA-432557D4C5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5"/>
            <a:ext cx="4514850" cy="461942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For resistance, the meter acts as a small voltage source and measures the current</a:t>
            </a:r>
          </a:p>
          <a:p>
            <a:r>
              <a:rPr lang="en-US" altLang="en-US" dirty="0"/>
              <a:t>It then calculates resistance using Ohm’s law</a:t>
            </a:r>
          </a:p>
          <a:p>
            <a:r>
              <a:rPr lang="en-US" altLang="en-US" dirty="0"/>
              <a:t>But it assumes that it is only a voltage source and the measured component is the only current path</a:t>
            </a:r>
          </a:p>
          <a:p>
            <a:pPr lvl="1"/>
            <a:r>
              <a:rPr lang="en-US" altLang="en-US" dirty="0"/>
              <a:t>To get an accurate measurement component must not be powered and will often need to be isolated from the rest of the circuit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F466A938-EFCA-E459-5BBC-5B3689B2B2B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1158" y="1825625"/>
            <a:ext cx="3262183" cy="435133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FCE639-D693-A57D-4F3D-DCC6972C0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E07487-CA1C-5FE4-B106-A7100A7D5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B4F4FF-39AE-A2AA-CA36-990CF6E70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845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CEF2A-078B-103A-213A-0964A8DF6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we actually measuring?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B318A-D4A1-0FF3-AB9E-A2518B9BC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8A51F-8F66-F3A8-3032-574F478C6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L02.01 Electrical Fundamentals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6179A-4AF4-22B6-7292-95946B84F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2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7E33B5D-CAC0-59C6-7E1D-C5A0583B5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62088"/>
            <a:ext cx="9058656" cy="5158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the </a:t>
            </a:r>
            <a:r>
              <a:rPr lang="en-US" dirty="0" err="1"/>
              <a:t>LaACES</a:t>
            </a:r>
            <a:r>
              <a:rPr lang="en-US" dirty="0"/>
              <a:t> program, you will use electronics to store data, take measurements, and cause or observe changes in the physical environment around your payload.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will be accomplished by measuring and manipulating or interacting with a fundamental physical quantity called charge.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Charge is like length or time; we cannot break it down into other quantities. </a:t>
            </a:r>
          </a:p>
        </p:txBody>
      </p:sp>
    </p:spTree>
    <p:extLst>
      <p:ext uri="{BB962C8B-B14F-4D97-AF65-F5344CB8AC3E}">
        <p14:creationId xmlns:p14="http://schemas.microsoft.com/office/powerpoint/2010/main" val="2427571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69681-316D-94EC-6F64-DA5E05933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E83340E-44A5-1410-4573-0CF063781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dirty="0"/>
              <a:t>Multimeter Fuses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8FB6869-ED37-87BC-057E-E0A9F3F36B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" y="1825625"/>
            <a:ext cx="4911213" cy="461942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What happens if you set the meter to current (</a:t>
            </a:r>
            <a:r>
              <a:rPr lang="en-US" altLang="en-US" b="1" dirty="0"/>
              <a:t>Low Resistance</a:t>
            </a:r>
            <a:r>
              <a:rPr lang="en-US" altLang="en-US" dirty="0"/>
              <a:t>) and hook it into the circuit for Voltage (</a:t>
            </a:r>
            <a:r>
              <a:rPr lang="en-US" altLang="en-US" b="1" dirty="0"/>
              <a:t>Parallel Circuit</a:t>
            </a:r>
            <a:r>
              <a:rPr lang="en-US" altLang="en-US" dirty="0"/>
              <a:t>)</a:t>
            </a:r>
          </a:p>
          <a:p>
            <a:r>
              <a:rPr lang="en-US" altLang="en-US" dirty="0"/>
              <a:t>The current through the meter will become very large and potentially damage the meter or circuit</a:t>
            </a:r>
          </a:p>
          <a:p>
            <a:pPr lvl="1"/>
            <a:r>
              <a:rPr lang="en-US" altLang="en-US" dirty="0"/>
              <a:t>For this reason, meters usually have fuses designed to break and stop current flow at a mix value</a:t>
            </a:r>
          </a:p>
          <a:p>
            <a:pPr lvl="1"/>
            <a:r>
              <a:rPr lang="en-US" altLang="en-US" dirty="0"/>
              <a:t>These fuses will then need to be replaced</a:t>
            </a:r>
          </a:p>
          <a:p>
            <a:r>
              <a:rPr lang="en-US" altLang="en-US" dirty="0"/>
              <a:t>What happens if you set the meter to voltage (</a:t>
            </a:r>
            <a:r>
              <a:rPr lang="en-US" altLang="en-US" b="1" dirty="0"/>
              <a:t>High Resistance</a:t>
            </a:r>
            <a:r>
              <a:rPr lang="en-US" altLang="en-US" dirty="0"/>
              <a:t>) and hook it into the circuit for current(</a:t>
            </a:r>
            <a:r>
              <a:rPr lang="en-US" altLang="en-US" b="1" dirty="0"/>
              <a:t>Series Circuit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In this case you will just make the current flow 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06C1529F-0431-881F-09C6-554EBA31C9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4699422" y="2274351"/>
            <a:ext cx="4622536" cy="351877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DE3852-D4B3-6D48-24D6-C9FCDA07D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865D49-5671-7747-72DC-BD439E9E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8C078-404A-022B-E38B-4330E8ED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35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DC083-AD33-3463-86EA-D94B9486C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29707-A0D7-9216-CFF0-1FD7042B8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C5222-FBC4-F7FA-2896-C1EFFAB87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13AAB7A-C5DC-6DA5-4A1F-F007C6DBCE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8496" y="1706879"/>
            <a:ext cx="8985504" cy="4470083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In the SI system, the unit of charge is the Coulomb (C)</a:t>
            </a:r>
          </a:p>
          <a:p>
            <a:endParaRPr lang="en-US" altLang="en-US" dirty="0"/>
          </a:p>
          <a:p>
            <a:r>
              <a:rPr lang="en-US" altLang="en-US" dirty="0"/>
              <a:t>Charge can either be positive (+) or negative (-)</a:t>
            </a:r>
          </a:p>
          <a:p>
            <a:pPr lvl="1"/>
            <a:r>
              <a:rPr lang="en-US" altLang="en-US" dirty="0"/>
              <a:t>This is a fundamental physical quality; electrons and protons have opposite but equal charges</a:t>
            </a:r>
          </a:p>
          <a:p>
            <a:pPr lvl="1"/>
            <a:r>
              <a:rPr lang="en-US" altLang="en-US" dirty="0"/>
              <a:t>Historically, the electron was assigned a negative charge</a:t>
            </a:r>
          </a:p>
          <a:p>
            <a:pPr lvl="1"/>
            <a:r>
              <a:rPr lang="en-US" altLang="en-US" dirty="0"/>
              <a:t>A Coulomb is “large” charge compared 1 electron charge (e)</a:t>
            </a:r>
          </a:p>
          <a:p>
            <a:pPr marL="914400" lvl="2" indent="0">
              <a:buNone/>
            </a:pPr>
            <a:r>
              <a:rPr lang="en-US" altLang="en-US" dirty="0"/>
              <a:t>	1 e = 1.602X10</a:t>
            </a:r>
            <a:r>
              <a:rPr lang="en-US" altLang="en-US" baseline="30000" dirty="0"/>
              <a:t>-19 </a:t>
            </a:r>
            <a:r>
              <a:rPr lang="en-US" altLang="en-US" dirty="0"/>
              <a:t>C</a:t>
            </a:r>
          </a:p>
          <a:p>
            <a:pPr lvl="1"/>
            <a:endParaRPr lang="en-US" altLang="en-US" dirty="0"/>
          </a:p>
          <a:p>
            <a:r>
              <a:rPr lang="en-US" altLang="en-US" dirty="0"/>
              <a:t>While electrons are usually the actual charged particles moving in a circuit, common practice is to describe things in terms of positive charges (the math is identical)</a:t>
            </a:r>
          </a:p>
          <a:p>
            <a:pPr lvl="1"/>
            <a:r>
              <a:rPr lang="en-US" altLang="en-US" dirty="0"/>
              <a:t>You will likely encounter something called </a:t>
            </a:r>
            <a:r>
              <a:rPr lang="en-US" altLang="en-US" b="1" dirty="0"/>
              <a:t>a hole</a:t>
            </a:r>
            <a:r>
              <a:rPr lang="en-US" altLang="en-US" dirty="0"/>
              <a:t>, which is just the absence of an electron</a:t>
            </a:r>
            <a:endParaRPr lang="en-US" altLang="en-US" b="1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90D982F-512B-1FB8-4723-3F947D6C7F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 anchor="ctr"/>
          <a:lstStyle/>
          <a:p>
            <a:r>
              <a:rPr lang="en-US" altLang="en-US" dirty="0"/>
              <a:t>Electric Charge</a:t>
            </a:r>
          </a:p>
        </p:txBody>
      </p:sp>
    </p:spTree>
    <p:extLst>
      <p:ext uri="{BB962C8B-B14F-4D97-AF65-F5344CB8AC3E}">
        <p14:creationId xmlns:p14="http://schemas.microsoft.com/office/powerpoint/2010/main" val="156894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80C1C-8158-982A-CB68-7552EA5F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FC50F-2F0A-B058-1BF4-492049F34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2899F-F7A7-9DA3-4C99-4EA588C2C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4</a:t>
            </a:fld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6968710-3973-1C35-38E5-62F395F424B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09729" y="1670303"/>
            <a:ext cx="6517842" cy="4506659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Voltage is the measure of potential energy a charge has per unit of charge</a:t>
            </a:r>
          </a:p>
          <a:p>
            <a:pPr lvl="1"/>
            <a:r>
              <a:rPr lang="en-US" altLang="en-US" dirty="0"/>
              <a:t>It will sometimes be  called Electrical Potential</a:t>
            </a:r>
          </a:p>
          <a:p>
            <a:r>
              <a:rPr lang="en-US" altLang="en-US" dirty="0"/>
              <a:t>The Unit is a Volt (V), which is 1 Joule (SI Energy) per Coulomb (SI Charge)</a:t>
            </a:r>
          </a:p>
          <a:p>
            <a:r>
              <a:rPr lang="en-US" altLang="en-US" dirty="0"/>
              <a:t>This is how much energy a charge would have due to the electric field, similar to how a mass has a certain amount of energy due to its height</a:t>
            </a:r>
          </a:p>
          <a:p>
            <a:pPr lvl="1"/>
            <a:r>
              <a:rPr lang="en-US" altLang="en-US" dirty="0"/>
              <a:t>But unlike mass</a:t>
            </a:r>
            <a:r>
              <a:rPr lang="en-US" altLang="en-US"/>
              <a:t>, charge can be + or -</a:t>
            </a:r>
            <a:endParaRPr lang="en-US" altLang="en-US" dirty="0"/>
          </a:p>
          <a:p>
            <a:r>
              <a:rPr lang="en-US" altLang="en-US" dirty="0"/>
              <a:t>Voltage is defined so that a positive voltage means a positive charge has increased in energy</a:t>
            </a:r>
          </a:p>
          <a:p>
            <a:r>
              <a:rPr lang="en-US" altLang="en-US" dirty="0"/>
              <a:t>For example: a 1.5 V battery will cause an electron to increase its energy by 1.5x1.602x10</a:t>
            </a:r>
            <a:r>
              <a:rPr lang="en-US" altLang="en-US" baseline="30000" dirty="0"/>
              <a:t>-19 </a:t>
            </a:r>
            <a:r>
              <a:rPr lang="en-US" altLang="en-US" dirty="0"/>
              <a:t>J (or 1.5 electron-volts)</a:t>
            </a:r>
          </a:p>
        </p:txBody>
      </p:sp>
      <p:pic>
        <p:nvPicPr>
          <p:cNvPr id="8" name="Content Placeholder 8" descr="A black and white logo&#10;&#10;AI-generated content may be incorrect.">
            <a:extLst>
              <a:ext uri="{FF2B5EF4-FFF2-40B4-BE49-F238E27FC236}">
                <a16:creationId xmlns:a16="http://schemas.microsoft.com/office/drawing/2014/main" id="{A47BE3DE-F046-320D-7232-66452F0F0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590" y="2673976"/>
            <a:ext cx="2156346" cy="178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FE5A2F-D1C4-60E5-5B66-A4882BD802B9}"/>
              </a:ext>
            </a:extLst>
          </p:cNvPr>
          <p:cNvSpPr txBox="1"/>
          <p:nvPr/>
        </p:nvSpPr>
        <p:spPr>
          <a:xfrm>
            <a:off x="6866134" y="4316936"/>
            <a:ext cx="22778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Voltage sources usually increase the voltage, so choosing the negative terminal as 0 you would measure an increase in voltage at the positive terminal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C73C716-176C-3A3F-C461-55D73CBAF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 anchor="ctr"/>
          <a:lstStyle/>
          <a:p>
            <a:r>
              <a:rPr lang="en-US" altLang="en-US" dirty="0"/>
              <a:t>Voltage</a:t>
            </a:r>
          </a:p>
        </p:txBody>
      </p:sp>
    </p:spTree>
    <p:extLst>
      <p:ext uri="{BB962C8B-B14F-4D97-AF65-F5344CB8AC3E}">
        <p14:creationId xmlns:p14="http://schemas.microsoft.com/office/powerpoint/2010/main" val="271225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E36554-FE99-4465-08AA-0F8D7AB6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3E5D0-CEFE-1A18-B857-52C12AB99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A294F-10ED-3488-4751-0BC3A4CF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5</a:t>
            </a:fld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C49D5A4-5070-D730-4B1B-6E991449AD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 anchor="ctr"/>
          <a:lstStyle/>
          <a:p>
            <a:r>
              <a:rPr lang="en-US" altLang="en-US"/>
              <a:t> Measuring Voltage</a:t>
            </a:r>
            <a:endParaRPr lang="en-US" alt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E1F8B15-C95A-70CB-618D-1D96FBBAFE0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45449" y="1653235"/>
            <a:ext cx="5756189" cy="4523728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/>
              <a:t>There is no absolute 0 point in energy; we always measure Voltage as a difference relative to another point</a:t>
            </a:r>
          </a:p>
          <a:p>
            <a:pPr lvl="1"/>
            <a:r>
              <a:rPr lang="en-US" altLang="en-US"/>
              <a:t>For single components, we often say voltage “across” the component, the difference in energy from one side to the other, ie, from the negative terminal of a battery to its positive lead</a:t>
            </a:r>
          </a:p>
          <a:p>
            <a:pPr lvl="1"/>
            <a:r>
              <a:rPr lang="en-US" altLang="en-US"/>
              <a:t>For more complex circuits, we pick a point to be 0V (similar to picking the surface of the Earth to be 0 in gravitational potential)</a:t>
            </a:r>
          </a:p>
          <a:p>
            <a:pPr lvl="1"/>
            <a:r>
              <a:rPr lang="en-US" altLang="en-US"/>
              <a:t>Often, you choose the negative lead of the power supply</a:t>
            </a:r>
          </a:p>
          <a:p>
            <a:pPr lvl="1"/>
            <a:r>
              <a:rPr lang="en-US" altLang="en-US"/>
              <a:t>This may be referred to as “Ground” or indicated with special symbol</a:t>
            </a:r>
            <a:endParaRPr lang="en-US" altLang="en-US" dirty="0"/>
          </a:p>
        </p:txBody>
      </p:sp>
      <p:pic>
        <p:nvPicPr>
          <p:cNvPr id="9" name="Content Placeholder 4" descr="A diagram of a circuit&#10;&#10;AI-generated content may be incorrect.">
            <a:extLst>
              <a:ext uri="{FF2B5EF4-FFF2-40B4-BE49-F238E27FC236}">
                <a16:creationId xmlns:a16="http://schemas.microsoft.com/office/drawing/2014/main" id="{87D8C677-1562-44A4-D7E8-520523A74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59"/>
          <a:stretch>
            <a:fillRect/>
          </a:stretch>
        </p:blipFill>
        <p:spPr>
          <a:xfrm>
            <a:off x="5676276" y="2265293"/>
            <a:ext cx="3827221" cy="30029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992F1D-10E0-D69E-745C-358A79BB7386}"/>
              </a:ext>
            </a:extLst>
          </p:cNvPr>
          <p:cNvSpPr txBox="1"/>
          <p:nvPr/>
        </p:nvSpPr>
        <p:spPr>
          <a:xfrm>
            <a:off x="6513634" y="5024858"/>
            <a:ext cx="25849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upside-down triangle indicates ground, so discussing the circuit, we would assume voltage measurements were relative to that being 0V</a:t>
            </a:r>
          </a:p>
        </p:txBody>
      </p:sp>
    </p:spTree>
    <p:extLst>
      <p:ext uri="{BB962C8B-B14F-4D97-AF65-F5344CB8AC3E}">
        <p14:creationId xmlns:p14="http://schemas.microsoft.com/office/powerpoint/2010/main" val="1463064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F3D32-5A38-7806-A359-025B93FD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43E1C-C9C4-DB38-EF50-C746D230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BB3A0-7F98-07F6-7AB4-5CCF19D9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6</a:t>
            </a:fld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1D2268D-4BF9-8251-1502-6097672315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 anchor="ctr"/>
          <a:lstStyle/>
          <a:p>
            <a:r>
              <a:rPr lang="en-US" altLang="en-US" dirty="0"/>
              <a:t>Electric Current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EBF647A-A770-6144-8683-4815BE695A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US" altLang="en-US" dirty="0"/>
              <a:t> Electrical current is the flow of charge through “something”</a:t>
            </a:r>
          </a:p>
          <a:p>
            <a:pPr lvl="1"/>
            <a:r>
              <a:rPr lang="en-US" altLang="en-US" dirty="0"/>
              <a:t>That can be an electrical component, a wire, an individual pin of a chip, an arbitrary point in space </a:t>
            </a:r>
          </a:p>
          <a:p>
            <a:r>
              <a:rPr lang="en-US" altLang="en-US" dirty="0"/>
              <a:t>The unit of Current is 1 Ampere = movement of 1 Coulomb of charge per Time interval of 1 second</a:t>
            </a:r>
          </a:p>
          <a:p>
            <a:r>
              <a:rPr lang="en-US" altLang="en-US" dirty="0"/>
              <a:t>Current is defined as the direction positive charges are flowing</a:t>
            </a:r>
          </a:p>
        </p:txBody>
      </p:sp>
    </p:spTree>
    <p:extLst>
      <p:ext uri="{BB962C8B-B14F-4D97-AF65-F5344CB8AC3E}">
        <p14:creationId xmlns:p14="http://schemas.microsoft.com/office/powerpoint/2010/main" val="2053190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BAA1F-4160-8DDF-3BDE-B92FAE3E1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Electric Current (Direction)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454DA-6611-82DE-8510-598794A6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AC275-26E1-4A1C-071C-19D3F40F2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A8FA-FC20-8A5B-B567-DAB0E7066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E9EA785-53B3-0BFB-17B3-47ED9C0F068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0" y="1825624"/>
            <a:ext cx="4396509" cy="4530727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 Current is usually drawn with an arrow indicating the direction of flow</a:t>
            </a:r>
          </a:p>
          <a:p>
            <a:r>
              <a:rPr lang="en-US" altLang="en-US" dirty="0"/>
              <a:t>Often, you describe the current in relation the (+) voltage lead of a component</a:t>
            </a:r>
          </a:p>
          <a:p>
            <a:pPr lvl="1"/>
            <a:r>
              <a:rPr lang="en-US" altLang="en-US" dirty="0"/>
              <a:t>We would say the current if coming “out” of the voltage source and “into” the resistor </a:t>
            </a:r>
          </a:p>
          <a:p>
            <a:r>
              <a:rPr lang="en-US" altLang="en-US" dirty="0"/>
              <a:t>When doing circuit analysis, you may not actually know the direction</a:t>
            </a:r>
          </a:p>
          <a:p>
            <a:pPr lvl="1"/>
            <a:r>
              <a:rPr lang="en-US" altLang="en-US" dirty="0"/>
              <a:t>In that case, you pick a direction and if you get a negative value, that means the current is flowing in the opposite direction from arrow</a:t>
            </a:r>
          </a:p>
        </p:txBody>
      </p:sp>
      <p:pic>
        <p:nvPicPr>
          <p:cNvPr id="8" name="Content Placeholder 4" descr="A diagram of a circuit&#10;&#10;AI-generated content may be incorrect.">
            <a:extLst>
              <a:ext uri="{FF2B5EF4-FFF2-40B4-BE49-F238E27FC236}">
                <a16:creationId xmlns:a16="http://schemas.microsoft.com/office/drawing/2014/main" id="{0BA010A0-3D26-A589-D8AD-822BF7FA4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725" y="2773100"/>
            <a:ext cx="4195091" cy="232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41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403B6-CC9A-1A8E-5D11-20170274C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EA218-F83C-0D2A-7BBF-6DD38FE34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0025D-FBA4-F98F-444F-FDC0C44EB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8</a:t>
            </a:fld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D7E2707-1A86-0017-6927-B3BC46B14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 anchor="ctr"/>
          <a:lstStyle/>
          <a:p>
            <a:r>
              <a:rPr lang="en-US" altLang="en-US"/>
              <a:t>Electric Resistance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2CB11FC-AE07-9555-EE2C-D89BBD0648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Many materials and components have a simple proportional relationship between the current that passes through the component and the voltage across the component</a:t>
            </a:r>
          </a:p>
          <a:p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Ohms’s Law		V = R*I</a:t>
            </a:r>
          </a:p>
          <a:p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V = Potential in Volts</a:t>
            </a:r>
          </a:p>
          <a:p>
            <a:pPr marL="0" indent="0">
              <a:buNone/>
            </a:pPr>
            <a:r>
              <a:rPr lang="en-US" altLang="en-US" dirty="0"/>
              <a:t>I = Current in Amperes</a:t>
            </a:r>
          </a:p>
          <a:p>
            <a:pPr marL="0" indent="0">
              <a:buNone/>
            </a:pPr>
            <a:r>
              <a:rPr lang="en-US" altLang="en-US" dirty="0"/>
              <a:t>R = Resistance in Ohms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The voltage will be 1V lower at the outlet of a 1 ohm (</a:t>
            </a:r>
            <a:r>
              <a:rPr lang="el-GR" altLang="en-US" dirty="0"/>
              <a:t>Ω</a:t>
            </a:r>
            <a:r>
              <a:rPr lang="en-US" altLang="en-US" dirty="0"/>
              <a:t>) of resistance with 1 A current flowing through it compared to the inlet</a:t>
            </a:r>
          </a:p>
        </p:txBody>
      </p:sp>
    </p:spTree>
    <p:extLst>
      <p:ext uri="{BB962C8B-B14F-4D97-AF65-F5344CB8AC3E}">
        <p14:creationId xmlns:p14="http://schemas.microsoft.com/office/powerpoint/2010/main" val="4199689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C1627-AF19-CEED-9870-CF6974715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34EDC-A050-260F-A0C0-5C32C165B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L02.01 Electrical Fundamentals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704E7-8750-A4B0-7D44-870CEF60B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9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122CE5-768F-ADD2-D775-6D63327C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654" y="104775"/>
            <a:ext cx="6040931" cy="1325563"/>
          </a:xfrm>
        </p:spPr>
        <p:txBody>
          <a:bodyPr/>
          <a:lstStyle/>
          <a:p>
            <a:r>
              <a:rPr lang="en-US" dirty="0"/>
              <a:t>Kirchoff’s Laws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92AB406-E26B-3666-6231-92C4F5385FB8}"/>
              </a:ext>
            </a:extLst>
          </p:cNvPr>
          <p:cNvSpPr txBox="1">
            <a:spLocks/>
          </p:cNvSpPr>
          <p:nvPr/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Voltage Law (KVL)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5">
                <a:extLst>
                  <a:ext uri="{FF2B5EF4-FFF2-40B4-BE49-F238E27FC236}">
                    <a16:creationId xmlns:a16="http://schemas.microsoft.com/office/drawing/2014/main" id="{8D9ED220-FFBE-32DA-A48B-28D7DB3057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9842" y="2505075"/>
                <a:ext cx="3868340" cy="3684588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Energy is conserved</a:t>
                </a:r>
              </a:p>
              <a:p>
                <a:r>
                  <a:rPr lang="en-US" dirty="0"/>
                  <a:t>If we go in a complete loop around a circuit, we are back to where we started</a:t>
                </a:r>
              </a:p>
              <a:p>
                <a:r>
                  <a:rPr lang="en-US" dirty="0"/>
                  <a:t>So all of the Voltage changes must add to 0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Σ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Sign is given by (+) or (-) hit first</a:t>
                </a:r>
              </a:p>
            </p:txBody>
          </p:sp>
        </mc:Choice>
        <mc:Fallback xmlns="">
          <p:sp>
            <p:nvSpPr>
              <p:cNvPr id="9" name="Content Placeholder 5">
                <a:extLst>
                  <a:ext uri="{FF2B5EF4-FFF2-40B4-BE49-F238E27FC236}">
                    <a16:creationId xmlns:a16="http://schemas.microsoft.com/office/drawing/2014/main" id="{8D9ED220-FFBE-32DA-A48B-28D7DB305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42" y="2505075"/>
                <a:ext cx="3868340" cy="3684588"/>
              </a:xfrm>
              <a:prstGeom prst="rect">
                <a:avLst/>
              </a:prstGeom>
              <a:blipFill>
                <a:blip r:embed="rId2"/>
                <a:stretch>
                  <a:fillRect l="-2362" t="-4139" r="-1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30A3787-B7B4-B0E4-2F91-B2E7BDC51345}"/>
              </a:ext>
            </a:extLst>
          </p:cNvPr>
          <p:cNvSpPr txBox="1">
            <a:spLocks/>
          </p:cNvSpPr>
          <p:nvPr/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Current Law (KCL)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7">
                <a:extLst>
                  <a:ext uri="{FF2B5EF4-FFF2-40B4-BE49-F238E27FC236}">
                    <a16:creationId xmlns:a16="http://schemas.microsoft.com/office/drawing/2014/main" id="{5D0C90B4-7C27-0626-510E-51C480DFD0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29150" y="2505075"/>
                <a:ext cx="3887391" cy="3684588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Charge is conserved and does not build up in the circuit</a:t>
                </a:r>
              </a:p>
              <a:p>
                <a:r>
                  <a:rPr lang="en-US" dirty="0"/>
                  <a:t>At any forks or splits the current flowing in must equal the current flowing out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Σ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Sign is given by the direction of the arrow</a:t>
                </a:r>
              </a:p>
            </p:txBody>
          </p:sp>
        </mc:Choice>
        <mc:Fallback xmlns="">
          <p:sp>
            <p:nvSpPr>
              <p:cNvPr id="11" name="Content Placeholder 7">
                <a:extLst>
                  <a:ext uri="{FF2B5EF4-FFF2-40B4-BE49-F238E27FC236}">
                    <a16:creationId xmlns:a16="http://schemas.microsoft.com/office/drawing/2014/main" id="{5D0C90B4-7C27-0626-510E-51C480DFD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150" y="2505075"/>
                <a:ext cx="3887391" cy="3684588"/>
              </a:xfrm>
              <a:prstGeom prst="rect">
                <a:avLst/>
              </a:prstGeom>
              <a:blipFill>
                <a:blip r:embed="rId3"/>
                <a:stretch>
                  <a:fillRect l="-2351" t="-4139" r="-26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9545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3281</TotalTime>
  <Words>1803</Words>
  <Application>Microsoft Office PowerPoint</Application>
  <PresentationFormat>On-screen Show (4:3)</PresentationFormat>
  <Paragraphs>201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Theme</vt:lpstr>
      <vt:lpstr>Electrical Fundamentals</vt:lpstr>
      <vt:lpstr>What are we actually measuring?</vt:lpstr>
      <vt:lpstr>Electric Charge</vt:lpstr>
      <vt:lpstr>Voltage</vt:lpstr>
      <vt:lpstr> Measuring Voltage</vt:lpstr>
      <vt:lpstr>Electric Current</vt:lpstr>
      <vt:lpstr>Electric Current (Direction)</vt:lpstr>
      <vt:lpstr>Electric Resistance</vt:lpstr>
      <vt:lpstr>Kirchoff’s Laws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Taking Measurements (Current)</vt:lpstr>
      <vt:lpstr>Taking Measurements (Voltage)</vt:lpstr>
      <vt:lpstr>Taking Measurements (Resistance)</vt:lpstr>
      <vt:lpstr>Multimeter Fuses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Student Ballooning Course</dc:title>
  <dc:creator>Aaron P Ryan</dc:creator>
  <cp:lastModifiedBy>Aaron P Ryan</cp:lastModifiedBy>
  <cp:revision>51</cp:revision>
  <dcterms:created xsi:type="dcterms:W3CDTF">2021-08-10T15:07:14Z</dcterms:created>
  <dcterms:modified xsi:type="dcterms:W3CDTF">2026-08-20T17:13:50Z</dcterms:modified>
</cp:coreProperties>
</file>