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1"/>
  </p:notesMasterIdLst>
  <p:sldIdLst>
    <p:sldId id="257" r:id="rId2"/>
    <p:sldId id="295" r:id="rId3"/>
    <p:sldId id="280" r:id="rId4"/>
    <p:sldId id="303" r:id="rId5"/>
    <p:sldId id="305" r:id="rId6"/>
    <p:sldId id="306" r:id="rId7"/>
    <p:sldId id="301" r:id="rId8"/>
    <p:sldId id="310" r:id="rId9"/>
    <p:sldId id="282" r:id="rId10"/>
    <p:sldId id="307" r:id="rId11"/>
    <p:sldId id="275" r:id="rId12"/>
    <p:sldId id="274" r:id="rId13"/>
    <p:sldId id="309" r:id="rId14"/>
    <p:sldId id="308" r:id="rId15"/>
    <p:sldId id="276" r:id="rId16"/>
    <p:sldId id="277" r:id="rId17"/>
    <p:sldId id="278" r:id="rId18"/>
    <p:sldId id="302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73BC3-8063-400D-AC85-7B77599BA537}" v="2" dt="2026-06-23T13:39:5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P Ryan" userId="5800b0af-ccc7-481a-8028-7d5ba34bc007" providerId="ADAL" clId="{0D235256-6C71-4A40-B77C-90CCA2CFB605}"/>
    <pc:docChg chg="modMainMaster">
      <pc:chgData name="Aaron P Ryan" userId="5800b0af-ccc7-481a-8028-7d5ba34bc007" providerId="ADAL" clId="{0D235256-6C71-4A40-B77C-90CCA2CFB605}" dt="2026-06-23T13:39:58.834" v="1" actId="14826"/>
      <pc:docMkLst>
        <pc:docMk/>
      </pc:docMkLst>
      <pc:sldMasterChg chg="modSp">
        <pc:chgData name="Aaron P Ryan" userId="5800b0af-ccc7-481a-8028-7d5ba34bc007" providerId="ADAL" clId="{0D235256-6C71-4A40-B77C-90CCA2CFB605}" dt="2026-06-23T13:39:58.834" v="1" actId="14826"/>
        <pc:sldMasterMkLst>
          <pc:docMk/>
          <pc:sldMasterMk cId="305375589" sldId="2147483672"/>
        </pc:sldMasterMkLst>
        <pc:picChg chg="mod">
          <ac:chgData name="Aaron P Ryan" userId="5800b0af-ccc7-481a-8028-7d5ba34bc007" providerId="ADAL" clId="{0D235256-6C71-4A40-B77C-90CCA2CFB605}" dt="2026-06-23T13:39:58.834" v="1" actId="14826"/>
          <ac:picMkLst>
            <pc:docMk/>
            <pc:sldMasterMk cId="305375589" sldId="2147483672"/>
            <ac:picMk id="9" creationId="{5A3F1057-C68F-194E-C64A-796C40BF2567}"/>
          </ac:picMkLst>
        </pc:picChg>
        <pc:picChg chg="mod">
          <ac:chgData name="Aaron P Ryan" userId="5800b0af-ccc7-481a-8028-7d5ba34bc007" providerId="ADAL" clId="{0D235256-6C71-4A40-B77C-90CCA2CFB605}" dt="2026-06-23T13:15:11.851" v="0" actId="14826"/>
          <ac:picMkLst>
            <pc:docMk/>
            <pc:sldMasterMk cId="305375589" sldId="2147483672"/>
            <ac:picMk id="10" creationId="{1116225A-7BBF-4F39-BDF3-A1D1C1F29D4F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EB0F-D822-47B4-A76D-DE5DEE5F1A3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0B20-8A3A-4F9D-9C57-0A55D485C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5A76DB81-8935-44C7-B943-75A69D514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FBC26A1-DD1A-48A0-ACD0-01B1693942AE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CBC1A2C-1F40-4969-A47A-A5704BC274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2361EF8-B1B4-4F3A-BFA1-C0F7663A0C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E621D-3691-4F8D-5B1C-B25FBA10F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F6CEE3AD-3511-510C-D871-70437C35A5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D4A171-D2D8-49A8-80DD-FB6DFFC7B442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4DCE816-2660-DEAD-D582-CEB0E732E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3572A01-DD8F-F520-BCDA-ED8CF3AB2E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7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00F926BA-42E7-453B-9E7B-1E99C2936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D4A171-D2D8-49A8-80DD-FB6DFFC7B442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7442D645-B7D1-499E-8DAE-62FD41DC99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472C594-50F2-4A4E-89AC-A0FDA84E5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11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F6CC4C72-3816-43ED-B667-BF35FD1C8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DEFDEDC-181E-41EE-9C0F-21316D5B8095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ED4FEC97-CBA0-4A62-A278-F7FEA7262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9270BEB8-92C8-41F1-9EF1-423FA3FE5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846F55A6-AC0F-4708-8E49-E53EB2B598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B17CD1E-086C-430A-8827-CBA94865F002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E85B7614-9343-4E2D-95CB-CBA57205E9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DA5758B3-9AAC-4D97-93BC-0150593BF2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A5B90063-EB12-444D-A11D-626AEB860A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789BC3-8F36-4A69-8C01-9DAEBABC8CCA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086D9565-0533-4B80-A043-E139B63A7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21FA7B3-B274-4407-BB0B-A36ADCE09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91741F75-6445-40FB-AA9D-99D89A3FC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52AFD80-983D-4BB2-AA0D-9656F10AC273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BFEBD50F-5698-43CF-B707-DDE1FDA47F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4DCB110A-2520-423E-ACD3-E303BC1621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8D11CB21-73D8-4E5C-AACE-8E72F373C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08734CB-D2DA-43B3-88CE-6210980F4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D25599AF-911B-46C3-B2F2-65F4E2CC72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73723EA-60FF-4EF2-A4E5-71527E4748D2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F224D2C6-DD9E-4D2B-BAC9-821D38F733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388851D-880F-4943-91B0-E1FEFBD1A36C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2D7F4B6-3FD7-4041-8B68-3FF95AAF16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D0B7982C-DDD3-48DF-B808-F526227030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A599ED7-74FA-46D2-B53E-8CF0DD3176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4538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A48B5B-CF9F-4D27-BAFA-F2185DF7B8AC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42C9D662-6EEF-458E-8088-C7D8488721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F72A29B8-EC60-4C55-979E-BD17BD2BB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92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95F33-85BF-BEB9-83B1-9321C3627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AACEC1CB-B164-F59B-E71A-B1E5F4C4B9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4538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A48B5B-CF9F-4D27-BAFA-F2185DF7B8AC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CAD81BD2-0B7F-851C-2992-AFC3EDF8F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40D6B7B5-153A-B14D-424D-3DE738A96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162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477A8201-3D3C-4DB1-9CDC-D89CBBD136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2A8EF00-6F4B-4C5E-81F8-AAF8F944E596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610AF66F-2FD3-4452-936A-C1780408DA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2B8112B4-B08A-4B05-B021-CF4D19DD3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0DE9F5C7-D0DB-4DB6-AFD2-1DE6BBCFA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1D7C62B-BEC6-4FD2-B94A-470780292C4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D6A8056B-1F27-4078-81F7-F2B795FBD4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66463B5C-E26D-48A3-9BFE-35895C489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682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0DE9F5C7-D0DB-4DB6-AFD2-1DE6BBCFA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1D7C62B-BEC6-4FD2-B94A-470780292C4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D6A8056B-1F27-4078-81F7-F2B795FBD4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66463B5C-E26D-48A3-9BFE-35895C489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00F926BA-42E7-453B-9E7B-1E99C2936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D4A171-D2D8-49A8-80DD-FB6DFFC7B442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7442D645-B7D1-499E-8DAE-62FD41DC99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472C594-50F2-4A4E-89AC-A0FDA84E5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8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175" y="123581"/>
            <a:ext cx="607717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2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38" y="136524"/>
            <a:ext cx="59304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7904" y="139437"/>
            <a:ext cx="60716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L02.06 Op Amp Basics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6225A-7BBF-4F39-BDF3-A1D1C1F29D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627" y="91440"/>
            <a:ext cx="1340826" cy="1340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1057-C68F-194E-C64A-796C40BF256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" y="91440"/>
            <a:ext cx="1421558" cy="14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4">
            <a:extLst>
              <a:ext uri="{FF2B5EF4-FFF2-40B4-BE49-F238E27FC236}">
                <a16:creationId xmlns:a16="http://schemas.microsoft.com/office/drawing/2014/main" id="{86380D2C-7431-4CEC-A756-0582333CC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>
            <a:normAutofit/>
          </a:bodyPr>
          <a:lstStyle/>
          <a:p>
            <a:r>
              <a:rPr lang="en-US" altLang="en-US" dirty="0"/>
              <a:t>The Operational Amplifier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D4C144D-414B-763C-1DBF-5A534118E0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Basics of </a:t>
            </a:r>
            <a:r>
              <a:rPr lang="en-US"/>
              <a:t>Amplifying Circuits</a:t>
            </a:r>
          </a:p>
          <a:p>
            <a:r>
              <a:rPr lang="en-US" dirty="0"/>
              <a:t>L02.06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68914E0A-72B3-4821-B042-412650BE22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Signal Conditioning Circuit</a:t>
            </a:r>
            <a:br>
              <a:rPr lang="en-US" altLang="en-US" dirty="0"/>
            </a:br>
            <a:r>
              <a:rPr lang="en-US" altLang="en-US" dirty="0"/>
              <a:t>Example 1: Buffer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E606CF-F66E-09B8-13CE-D0F924BB1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344" y="2634188"/>
            <a:ext cx="4572000" cy="2781366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Simplest Case: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Connect the </a:t>
            </a:r>
            <a:r>
              <a:rPr lang="en-US" altLang="en-US" dirty="0" err="1">
                <a:solidFill>
                  <a:srgbClr val="000000"/>
                </a:solidFill>
              </a:rPr>
              <a:t>V</a:t>
            </a:r>
            <a:r>
              <a:rPr lang="en-US" altLang="en-US" baseline="-25000" dirty="0" err="1">
                <a:solidFill>
                  <a:srgbClr val="000000"/>
                </a:solidFill>
              </a:rPr>
              <a:t>out</a:t>
            </a:r>
            <a:r>
              <a:rPr lang="en-US" altLang="en-US" dirty="0">
                <a:solidFill>
                  <a:srgbClr val="000000"/>
                </a:solidFill>
              </a:rPr>
              <a:t> back to either input</a:t>
            </a:r>
            <a:endParaRPr lang="en-US" altLang="en-US" baseline="-250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V</a:t>
            </a:r>
            <a:r>
              <a:rPr lang="en-US" altLang="en-US" baseline="-25000" dirty="0">
                <a:solidFill>
                  <a:srgbClr val="000000"/>
                </a:solidFill>
              </a:rPr>
              <a:t>in</a:t>
            </a:r>
            <a:r>
              <a:rPr lang="en-US" altLang="en-US" dirty="0">
                <a:solidFill>
                  <a:srgbClr val="000000"/>
                </a:solidFill>
              </a:rPr>
              <a:t>=V</a:t>
            </a:r>
            <a:r>
              <a:rPr lang="en-US" altLang="en-US" baseline="-25000" dirty="0">
                <a:solidFill>
                  <a:srgbClr val="000000"/>
                </a:solidFill>
              </a:rPr>
              <a:t>+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V</a:t>
            </a:r>
            <a:r>
              <a:rPr lang="en-US" altLang="en-US" baseline="-25000" dirty="0">
                <a:solidFill>
                  <a:srgbClr val="000000"/>
                </a:solidFill>
              </a:rPr>
              <a:t>+</a:t>
            </a:r>
            <a:r>
              <a:rPr lang="en-US" altLang="en-US" dirty="0">
                <a:solidFill>
                  <a:srgbClr val="000000"/>
                </a:solidFill>
              </a:rPr>
              <a:t>=V</a:t>
            </a:r>
            <a:r>
              <a:rPr lang="en-US" altLang="en-US" baseline="-25000" dirty="0">
                <a:solidFill>
                  <a:srgbClr val="000000"/>
                </a:solidFill>
              </a:rPr>
              <a:t>-</a:t>
            </a:r>
            <a:r>
              <a:rPr lang="en-US" altLang="en-US" dirty="0">
                <a:solidFill>
                  <a:srgbClr val="000000"/>
                </a:solidFill>
              </a:rPr>
              <a:t> (Rule II)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V</a:t>
            </a:r>
            <a:r>
              <a:rPr lang="en-US" altLang="en-US" baseline="-25000" dirty="0">
                <a:solidFill>
                  <a:srgbClr val="000000"/>
                </a:solidFill>
              </a:rPr>
              <a:t>-</a:t>
            </a:r>
            <a:r>
              <a:rPr lang="en-US" altLang="en-US" dirty="0">
                <a:solidFill>
                  <a:srgbClr val="000000"/>
                </a:solidFill>
              </a:rPr>
              <a:t>=</a:t>
            </a:r>
            <a:r>
              <a:rPr lang="en-US" altLang="en-US" dirty="0" err="1">
                <a:solidFill>
                  <a:srgbClr val="000000"/>
                </a:solidFill>
              </a:rPr>
              <a:t>V</a:t>
            </a:r>
            <a:r>
              <a:rPr lang="en-US" altLang="en-US" baseline="-25000" dirty="0" err="1">
                <a:solidFill>
                  <a:srgbClr val="000000"/>
                </a:solidFill>
              </a:rPr>
              <a:t>out</a:t>
            </a:r>
            <a:r>
              <a:rPr lang="en-US" altLang="en-US" dirty="0">
                <a:solidFill>
                  <a:srgbClr val="000000"/>
                </a:solidFill>
              </a:rPr>
              <a:t> (Directly Connected)     </a:t>
            </a:r>
          </a:p>
          <a:p>
            <a:pPr>
              <a:spcBef>
                <a:spcPct val="0"/>
              </a:spcBef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450A6FD3-E400-49A6-862C-77E1B10FC5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68" y="2448521"/>
            <a:ext cx="4978534" cy="273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17F81C-405B-0374-F9D5-1C9C7607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79D093-D78A-21F9-DE1F-4412F7969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95231443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68914E0A-72B3-4821-B042-412650BE22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Signal Conditioning Circuit</a:t>
            </a:r>
            <a:br>
              <a:rPr lang="en-US" altLang="en-US" dirty="0"/>
            </a:br>
            <a:r>
              <a:rPr lang="en-US" altLang="en-US" dirty="0"/>
              <a:t>Buffer usage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D5B8E9-C1DD-12B6-215D-14DCC40BBB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This may seem like a silly example, but it is actually quite useful.</a:t>
            </a:r>
          </a:p>
          <a:p>
            <a:pPr>
              <a:spcBef>
                <a:spcPct val="0"/>
              </a:spcBef>
              <a:buNone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The input is isolated from the output by the Op Amp.</a:t>
            </a:r>
          </a:p>
          <a:p>
            <a:pPr>
              <a:spcBef>
                <a:spcPct val="0"/>
              </a:spcBef>
              <a:buNone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0000"/>
                </a:solidFill>
              </a:rPr>
              <a:t>Current on </a:t>
            </a:r>
            <a:r>
              <a:rPr lang="en-US" altLang="en-US" dirty="0" err="1">
                <a:solidFill>
                  <a:srgbClr val="000000"/>
                </a:solidFill>
              </a:rPr>
              <a:t>V</a:t>
            </a:r>
            <a:r>
              <a:rPr lang="en-US" altLang="en-US" baseline="-25000" dirty="0" err="1">
                <a:solidFill>
                  <a:srgbClr val="000000"/>
                </a:solidFill>
              </a:rPr>
              <a:t>out</a:t>
            </a:r>
            <a:r>
              <a:rPr lang="en-US" altLang="en-US" dirty="0">
                <a:solidFill>
                  <a:srgbClr val="000000"/>
                </a:solidFill>
              </a:rPr>
              <a:t> comes from the supply, not V</a:t>
            </a:r>
            <a:r>
              <a:rPr lang="en-US" altLang="en-US" baseline="-25000" dirty="0">
                <a:solidFill>
                  <a:srgbClr val="000000"/>
                </a:solidFill>
              </a:rPr>
              <a:t>in</a:t>
            </a:r>
            <a:r>
              <a:rPr lang="en-US" altLang="en-US" dirty="0">
                <a:solidFill>
                  <a:srgbClr val="000000"/>
                </a:solidFill>
              </a:rPr>
              <a:t>. So a low-power Vin could be used to drive a high-power output.</a:t>
            </a:r>
          </a:p>
        </p:txBody>
      </p:sp>
      <p:sp>
        <p:nvSpPr>
          <p:cNvPr id="35847" name="TextBox 1">
            <a:extLst>
              <a:ext uri="{FF2B5EF4-FFF2-40B4-BE49-F238E27FC236}">
                <a16:creationId xmlns:a16="http://schemas.microsoft.com/office/drawing/2014/main" id="{AD8C73C8-BA11-4BD3-8510-3A9DE6B66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160" y="5069037"/>
            <a:ext cx="3370263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/>
              <a:t>Gain of Buffer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/>
              <a:t>Vin = </a:t>
            </a:r>
            <a:r>
              <a:rPr lang="en-US" altLang="en-US" sz="2000" dirty="0" err="1"/>
              <a:t>Vout</a:t>
            </a:r>
            <a:endParaRPr lang="en-US" altLang="en-US" sz="20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/>
              <a:t>Gain=1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450A6FD3-E400-49A6-862C-77E1B10FC5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933551"/>
            <a:ext cx="3886200" cy="213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93F2E4-06B2-8746-E4DE-E3EAE123F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A19BF-D588-A8AF-BB08-98CC2C75F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D394329-BDCE-4E8F-AEC3-8BC9BA1A8A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499361"/>
            <a:ext cx="4691427" cy="257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>
            <a:extLst>
              <a:ext uri="{FF2B5EF4-FFF2-40B4-BE49-F238E27FC236}">
                <a16:creationId xmlns:a16="http://schemas.microsoft.com/office/drawing/2014/main" id="{AB26C330-921C-45D7-9DDB-CDD6A6E2A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Non-Inverting Amplifier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BAECC81-2D08-8538-3505-984DF1D804E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Now, let’s add some resistors.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Let’s draw the currents across those resistors and into V</a:t>
                </a:r>
                <a:r>
                  <a:rPr lang="en-US" altLang="en-US" baseline="-25000" dirty="0"/>
                  <a:t>-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V</a:t>
                </a:r>
                <a:r>
                  <a:rPr lang="en-US" altLang="en-US" baseline="-25000" dirty="0"/>
                  <a:t>in</a:t>
                </a:r>
                <a:r>
                  <a:rPr lang="en-US" altLang="en-US" dirty="0"/>
                  <a:t>=V</a:t>
                </a:r>
                <a:r>
                  <a:rPr lang="en-US" altLang="en-US" baseline="-25000" dirty="0"/>
                  <a:t>+</a:t>
                </a:r>
                <a:r>
                  <a:rPr lang="en-US" altLang="en-US" dirty="0"/>
                  <a:t>=V</a:t>
                </a:r>
                <a:r>
                  <a:rPr lang="en-US" altLang="en-US" baseline="-25000" dirty="0"/>
                  <a:t>-</a:t>
                </a:r>
                <a:r>
                  <a:rPr lang="en-US" altLang="en-US" dirty="0"/>
                  <a:t> (Rule II)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I</a:t>
                </a:r>
                <a:r>
                  <a:rPr lang="en-US" altLang="en-US" baseline="-25000" dirty="0"/>
                  <a:t>-</a:t>
                </a:r>
                <a:r>
                  <a:rPr lang="en-US" altLang="en-US" dirty="0"/>
                  <a:t>=0 (Rule III)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I</a:t>
                </a:r>
                <a:r>
                  <a:rPr lang="en-US" altLang="en-US" baseline="-25000" dirty="0"/>
                  <a:t>in</a:t>
                </a:r>
                <a:r>
                  <a:rPr lang="en-US" altLang="en-US" dirty="0"/>
                  <a:t>=</a:t>
                </a:r>
                <a:r>
                  <a:rPr lang="en-US" altLang="en-US" dirty="0" err="1"/>
                  <a:t>I</a:t>
                </a:r>
                <a:r>
                  <a:rPr lang="en-US" altLang="en-US" baseline="-25000" dirty="0" err="1"/>
                  <a:t>fb</a:t>
                </a:r>
                <a:r>
                  <a:rPr lang="en-US" altLang="en-US" dirty="0"/>
                  <a:t> (KCL)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Now, Ohm’s law for R</a:t>
                </a:r>
                <a:r>
                  <a:rPr lang="en-US" altLang="en-US" baseline="-25000" dirty="0"/>
                  <a:t>in</a:t>
                </a:r>
                <a:r>
                  <a:rPr lang="en-US" altLang="en-US" dirty="0"/>
                  <a:t> and </a:t>
                </a:r>
                <a:r>
                  <a:rPr lang="en-US" altLang="en-US" dirty="0" err="1"/>
                  <a:t>R</a:t>
                </a:r>
                <a:r>
                  <a:rPr lang="en-US" altLang="en-US" baseline="-25000" dirty="0" err="1"/>
                  <a:t>fb</a:t>
                </a: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−0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𝑓𝑏</m:t>
                          </m:r>
                        </m:sub>
                      </m:sSub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den>
                      </m:f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−0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BAECC81-2D08-8538-3505-984DF1D804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4"/>
                <a:stretch>
                  <a:fillRect l="-1567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083CCD6-6ED7-1B62-12A4-F0037ABCDA7C}"/>
              </a:ext>
            </a:extLst>
          </p:cNvPr>
          <p:cNvGrpSpPr/>
          <p:nvPr/>
        </p:nvGrpSpPr>
        <p:grpSpPr>
          <a:xfrm>
            <a:off x="6079331" y="3244334"/>
            <a:ext cx="404813" cy="369332"/>
            <a:chOff x="6079331" y="3244334"/>
            <a:chExt cx="404813" cy="369332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AAA3700-B35B-428B-C38E-E1F973BA7471}"/>
                </a:ext>
              </a:extLst>
            </p:cNvPr>
            <p:cNvCxnSpPr>
              <a:cxnSpLocks/>
            </p:cNvCxnSpPr>
            <p:nvPr/>
          </p:nvCxnSpPr>
          <p:spPr>
            <a:xfrm>
              <a:off x="6156960" y="3528060"/>
              <a:ext cx="327184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EB692B-AC0F-E14D-477E-59A0091BEED7}"/>
                </a:ext>
              </a:extLst>
            </p:cNvPr>
            <p:cNvSpPr txBox="1"/>
            <p:nvPr/>
          </p:nvSpPr>
          <p:spPr>
            <a:xfrm>
              <a:off x="6079331" y="3244334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>
                  <a:solidFill>
                    <a:srgbClr val="FF0000"/>
                  </a:solidFill>
                </a:rPr>
                <a:t>-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FC516A-BAC9-6BAD-B083-CDAB4FE31074}"/>
              </a:ext>
            </a:extLst>
          </p:cNvPr>
          <p:cNvGrpSpPr/>
          <p:nvPr/>
        </p:nvGrpSpPr>
        <p:grpSpPr>
          <a:xfrm>
            <a:off x="6603206" y="4787384"/>
            <a:ext cx="640557" cy="369332"/>
            <a:chOff x="5821974" y="3244334"/>
            <a:chExt cx="640557" cy="3693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10AB06-296F-A640-8F4F-E14809E4B577}"/>
                </a:ext>
              </a:extLst>
            </p:cNvPr>
            <p:cNvSpPr txBox="1"/>
            <p:nvPr/>
          </p:nvSpPr>
          <p:spPr>
            <a:xfrm>
              <a:off x="6079331" y="3244334"/>
              <a:ext cx="38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 err="1">
                  <a:solidFill>
                    <a:srgbClr val="FF0000"/>
                  </a:solidFill>
                </a:rPr>
                <a:t>fb</a:t>
              </a:r>
              <a:endParaRPr lang="en-US" sz="1200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103F259-5363-99D2-F501-3455DE732B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21974" y="3533137"/>
              <a:ext cx="64055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612A80-1909-0D82-1B6D-6D940FBC3CB0}"/>
              </a:ext>
            </a:extLst>
          </p:cNvPr>
          <p:cNvGrpSpPr/>
          <p:nvPr/>
        </p:nvGrpSpPr>
        <p:grpSpPr>
          <a:xfrm>
            <a:off x="5079681" y="3343394"/>
            <a:ext cx="640557" cy="369332"/>
            <a:chOff x="5821974" y="3244334"/>
            <a:chExt cx="640557" cy="3693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6BE7F3-F787-A968-E131-59F720AEE431}"/>
                </a:ext>
              </a:extLst>
            </p:cNvPr>
            <p:cNvSpPr txBox="1"/>
            <p:nvPr/>
          </p:nvSpPr>
          <p:spPr>
            <a:xfrm>
              <a:off x="6079331" y="3244334"/>
              <a:ext cx="38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>
                  <a:solidFill>
                    <a:srgbClr val="FF0000"/>
                  </a:solidFill>
                </a:rPr>
                <a:t>in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4805338-4BE2-3E06-D047-5B84AE79A5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21974" y="3533137"/>
              <a:ext cx="64055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895B8-C212-6BAE-DAD9-A7816A69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9351A-9C18-EA73-991A-9AC19FF30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2EE38-F728-A64D-E585-1DB1C96F4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844ED7AC-4EC3-9DC1-B40B-2B0F75F96A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499361"/>
            <a:ext cx="4691427" cy="257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>
            <a:extLst>
              <a:ext uri="{FF2B5EF4-FFF2-40B4-BE49-F238E27FC236}">
                <a16:creationId xmlns:a16="http://schemas.microsoft.com/office/drawing/2014/main" id="{31C0258F-4A85-E894-F09A-8A16625C1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Non-Inverting Amplifier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10A11A4-4F2E-9FC3-6ACA-97D26582ED5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Now Combine: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den>
                      </m:f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−0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Finally V</a:t>
                </a:r>
                <a:r>
                  <a:rPr lang="en-US" altLang="en-US" baseline="-25000" dirty="0"/>
                  <a:t>in</a:t>
                </a:r>
                <a:r>
                  <a:rPr lang="en-US" altLang="en-US" dirty="0"/>
                  <a:t>=V</a:t>
                </a:r>
                <a:r>
                  <a:rPr lang="en-US" altLang="en-US" baseline="-25000" dirty="0"/>
                  <a:t>-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den>
                      </m:f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−0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dirty="0"/>
                  <a:t>And solving for </a:t>
                </a:r>
                <a:r>
                  <a:rPr lang="en-US" altLang="en-US" dirty="0" err="1"/>
                  <a:t>V</a:t>
                </a:r>
                <a:r>
                  <a:rPr lang="en-US" altLang="en-US" baseline="-25000" dirty="0" err="1"/>
                  <a:t>out</a:t>
                </a:r>
                <a:r>
                  <a:rPr lang="en-US" altLang="en-US" dirty="0"/>
                  <a:t> gives us: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  <m:t>𝑓𝑏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</a:rPr>
                                    <m:t>𝑖𝑛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10A11A4-4F2E-9FC3-6ACA-97D26582ED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4"/>
                <a:stretch>
                  <a:fillRect l="-2821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44BAE5B-8927-C3E4-2954-6A2F9DD2D88F}"/>
              </a:ext>
            </a:extLst>
          </p:cNvPr>
          <p:cNvGrpSpPr/>
          <p:nvPr/>
        </p:nvGrpSpPr>
        <p:grpSpPr>
          <a:xfrm>
            <a:off x="6079331" y="3244334"/>
            <a:ext cx="404813" cy="369332"/>
            <a:chOff x="6079331" y="3244334"/>
            <a:chExt cx="404813" cy="369332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18B677C-209D-FC80-4C25-0FC002109A10}"/>
                </a:ext>
              </a:extLst>
            </p:cNvPr>
            <p:cNvCxnSpPr>
              <a:cxnSpLocks/>
            </p:cNvCxnSpPr>
            <p:nvPr/>
          </p:nvCxnSpPr>
          <p:spPr>
            <a:xfrm>
              <a:off x="6156960" y="3528060"/>
              <a:ext cx="327184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8125A1-9BF9-6649-AF9D-1723953B525A}"/>
                </a:ext>
              </a:extLst>
            </p:cNvPr>
            <p:cNvSpPr txBox="1"/>
            <p:nvPr/>
          </p:nvSpPr>
          <p:spPr>
            <a:xfrm>
              <a:off x="6079331" y="3244334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>
                  <a:solidFill>
                    <a:srgbClr val="FF0000"/>
                  </a:solidFill>
                </a:rPr>
                <a:t>-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A690AA-2D4D-1ECA-C831-F148FAD6145A}"/>
              </a:ext>
            </a:extLst>
          </p:cNvPr>
          <p:cNvGrpSpPr/>
          <p:nvPr/>
        </p:nvGrpSpPr>
        <p:grpSpPr>
          <a:xfrm>
            <a:off x="6603206" y="4787384"/>
            <a:ext cx="640557" cy="369332"/>
            <a:chOff x="5821974" y="3244334"/>
            <a:chExt cx="640557" cy="3693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EAAA6-1318-80E7-03D9-3A2A26601C81}"/>
                </a:ext>
              </a:extLst>
            </p:cNvPr>
            <p:cNvSpPr txBox="1"/>
            <p:nvPr/>
          </p:nvSpPr>
          <p:spPr>
            <a:xfrm>
              <a:off x="6079331" y="3244334"/>
              <a:ext cx="38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 err="1">
                  <a:solidFill>
                    <a:srgbClr val="FF0000"/>
                  </a:solidFill>
                </a:rPr>
                <a:t>fb</a:t>
              </a:r>
              <a:endParaRPr lang="en-US" sz="1200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A03CAC8-2DED-632A-CA4D-5C954C5364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21974" y="3533137"/>
              <a:ext cx="64055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2BEA89-07F7-B2C4-C717-0E9F31141244}"/>
              </a:ext>
            </a:extLst>
          </p:cNvPr>
          <p:cNvGrpSpPr/>
          <p:nvPr/>
        </p:nvGrpSpPr>
        <p:grpSpPr>
          <a:xfrm>
            <a:off x="5079681" y="3343394"/>
            <a:ext cx="640557" cy="369332"/>
            <a:chOff x="5821974" y="3244334"/>
            <a:chExt cx="640557" cy="3693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86A18E-44E3-B96F-1E02-4EDE9E644204}"/>
                </a:ext>
              </a:extLst>
            </p:cNvPr>
            <p:cNvSpPr txBox="1"/>
            <p:nvPr/>
          </p:nvSpPr>
          <p:spPr>
            <a:xfrm>
              <a:off x="6079331" y="3244334"/>
              <a:ext cx="38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</a:t>
              </a:r>
              <a:r>
                <a:rPr lang="en-US" sz="1200" baseline="-25000" dirty="0">
                  <a:solidFill>
                    <a:srgbClr val="FF0000"/>
                  </a:solidFill>
                </a:rPr>
                <a:t>in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D81C534-DFEB-9973-E5B7-C869D3CD70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21974" y="3533137"/>
              <a:ext cx="64055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0E894-0560-8627-53B6-CE4E9A552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8C1589-8026-8592-0B55-44B6C106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236713802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1D394329-BDCE-4E8F-AEC3-8BC9BA1A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27400"/>
            <a:ext cx="52673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>
            <a:extLst>
              <a:ext uri="{FF2B5EF4-FFF2-40B4-BE49-F238E27FC236}">
                <a16:creationId xmlns:a16="http://schemas.microsoft.com/office/drawing/2014/main" id="{AB26C330-921C-45D7-9DDB-CDD6A6E2A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Non-Inverting Amplifier Usage</a:t>
            </a:r>
          </a:p>
        </p:txBody>
      </p:sp>
      <p:sp>
        <p:nvSpPr>
          <p:cNvPr id="39942" name="TextBox 6">
            <a:extLst>
              <a:ext uri="{FF2B5EF4-FFF2-40B4-BE49-F238E27FC236}">
                <a16:creationId xmlns:a16="http://schemas.microsoft.com/office/drawing/2014/main" id="{9B45507F-F7F8-48FA-A339-0A33966CD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04806"/>
            <a:ext cx="4572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Non-inverting Op Amps have V</a:t>
            </a:r>
            <a:r>
              <a:rPr lang="en-US" altLang="en-US" sz="2000" baseline="-25000" dirty="0"/>
              <a:t>in</a:t>
            </a:r>
            <a:r>
              <a:rPr lang="en-US" altLang="en-US" sz="2000" dirty="0"/>
              <a:t> connected to the positive terminal.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It does not flip the signal, so it is “Non-inverting”.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We could do a similar analysis to derive the equations more amplifiers but will just show some common types along with their transfer equations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DB5B61-B13B-4DA4-8FA2-C566A1EA48E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867400" y="2438400"/>
            <a:ext cx="2725683" cy="782971"/>
          </a:xfrm>
          <a:prstGeom prst="rect">
            <a:avLst/>
          </a:prstGeom>
          <a:blipFill rotWithShape="1">
            <a:blip r:embed="rId4"/>
            <a:stretch>
              <a:fillRect b="-2344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en-US" sz="2400">
                <a:noFill/>
                <a:latin typeface="Times New Roman" charset="0"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8B05A0BD-00CC-45C8-9389-DC5041FC11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2450" y="4874905"/>
                <a:ext cx="3370263" cy="13449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sz="2000" b="0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000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/>
                  <a:t>Gain &gt; 0</a:t>
                </a:r>
              </a:p>
            </p:txBody>
          </p:sp>
        </mc:Choice>
        <mc:Fallback xmlns=""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8B05A0BD-00CC-45C8-9389-DC5041FC1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2450" y="4874905"/>
                <a:ext cx="3370263" cy="1344920"/>
              </a:xfrm>
              <a:prstGeom prst="rect">
                <a:avLst/>
              </a:prstGeom>
              <a:blipFill>
                <a:blip r:embed="rId5"/>
                <a:stretch>
                  <a:fillRect b="-7207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8D6B9-F95D-C9B5-7054-047CEB29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A2D21-3BBD-492B-6649-407A0D1CD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39382203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>
            <a:extLst>
              <a:ext uri="{FF2B5EF4-FFF2-40B4-BE49-F238E27FC236}">
                <a16:creationId xmlns:a16="http://schemas.microsoft.com/office/drawing/2014/main" id="{35BA995F-0371-4857-9A5D-25382EAC44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altLang="en-US" dirty="0"/>
            </a:br>
            <a:r>
              <a:rPr lang="en-US" altLang="en-US" dirty="0"/>
              <a:t>Inverting Amplifier</a:t>
            </a:r>
          </a:p>
        </p:txBody>
      </p:sp>
      <p:pic>
        <p:nvPicPr>
          <p:cNvPr id="37893" name="Picture 5">
            <a:extLst>
              <a:ext uri="{FF2B5EF4-FFF2-40B4-BE49-F238E27FC236}">
                <a16:creationId xmlns:a16="http://schemas.microsoft.com/office/drawing/2014/main" id="{A9DAEF84-0A77-40DD-820F-E43BA51A4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3429000"/>
            <a:ext cx="557053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869174-96D3-4C79-A846-A5593AA51CA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887760" y="2264265"/>
            <a:ext cx="2667000" cy="783804"/>
          </a:xfrm>
          <a:prstGeom prst="rect">
            <a:avLst/>
          </a:prstGeom>
          <a:blipFill rotWithShape="1">
            <a:blip r:embed="rId4"/>
            <a:stretch>
              <a:fillRect b="-2326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noFill/>
                <a:latin typeface="Times New Roman" charset="0"/>
              </a:rPr>
              <a:t> </a:t>
            </a:r>
          </a:p>
        </p:txBody>
      </p:sp>
      <p:sp>
        <p:nvSpPr>
          <p:cNvPr id="37895" name="TextBox 1">
            <a:extLst>
              <a:ext uri="{FF2B5EF4-FFF2-40B4-BE49-F238E27FC236}">
                <a16:creationId xmlns:a16="http://schemas.microsoft.com/office/drawing/2014/main" id="{4130A27B-0FB7-4FC8-B10D-74D8EEF6E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10" y="1635263"/>
            <a:ext cx="43434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Inverted op amps have Vin connected to the negative terminal.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Signal is inverted over 0V.(flipped).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Note: the gain is negative so it is important to consider the sign of Vin and if Vs- is negative or zero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F0A5ABA5-B37A-4487-A135-C86DEB8644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" y="4267200"/>
                <a:ext cx="2657475" cy="13449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𝑓𝑏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sz="2000" b="0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000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/>
                  <a:t>Gain&lt;0</a:t>
                </a:r>
              </a:p>
            </p:txBody>
          </p:sp>
        </mc:Choice>
        <mc:Fallback xmlns=""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F0A5ABA5-B37A-4487-A135-C86DEB864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4267200"/>
                <a:ext cx="2657475" cy="1344920"/>
              </a:xfrm>
              <a:prstGeom prst="rect">
                <a:avLst/>
              </a:prstGeom>
              <a:blipFill>
                <a:blip r:embed="rId5"/>
                <a:stretch>
                  <a:fillRect b="-6726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77454B-A55B-F829-44B9-84EBBD847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6F7CD-6A1C-E382-2F04-6C577C4BD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>
            <a:extLst>
              <a:ext uri="{FF2B5EF4-FFF2-40B4-BE49-F238E27FC236}">
                <a16:creationId xmlns:a16="http://schemas.microsoft.com/office/drawing/2014/main" id="{D375D810-31B0-4B41-BB04-CB61F61F3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32929"/>
            <a:ext cx="55403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2">
            <a:extLst>
              <a:ext uri="{FF2B5EF4-FFF2-40B4-BE49-F238E27FC236}">
                <a16:creationId xmlns:a16="http://schemas.microsoft.com/office/drawing/2014/main" id="{25F9E7FB-E4A7-4C26-A139-276645A3CB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Summing Amplifier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BC79F-A719-48D9-A113-159E65D1F00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62400" y="1905000"/>
            <a:ext cx="4724400" cy="627929"/>
          </a:xfrm>
          <a:prstGeom prst="rect">
            <a:avLst/>
          </a:prstGeom>
          <a:blipFill rotWithShape="1">
            <a:blip r:embed="rId4"/>
            <a:stretch>
              <a:fillRect b="-5825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en-US" sz="2400">
                <a:noFill/>
                <a:latin typeface="Times New Roman" charset="0"/>
              </a:rPr>
              <a:t> </a:t>
            </a:r>
          </a:p>
        </p:txBody>
      </p:sp>
      <p:sp>
        <p:nvSpPr>
          <p:cNvPr id="41991" name="TextBox 1">
            <a:extLst>
              <a:ext uri="{FF2B5EF4-FFF2-40B4-BE49-F238E27FC236}">
                <a16:creationId xmlns:a16="http://schemas.microsoft.com/office/drawing/2014/main" id="{97848273-BA09-4E5E-B418-14DD9AB86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603771"/>
            <a:ext cx="36576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Summing op amps have multiple inputs connected to a single input.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The output is a weighted sum of the inputs.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Can be inverting (shown here) or noninverting,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FA11F1-CF37-27D6-7A10-7993F431C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D36E8-99BA-05F4-B856-4D87DF2B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Rectangle 2">
            <a:extLst>
              <a:ext uri="{FF2B5EF4-FFF2-40B4-BE49-F238E27FC236}">
                <a16:creationId xmlns:a16="http://schemas.microsoft.com/office/drawing/2014/main" id="{4FCA5119-831F-4531-98D5-340C26C58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Difference Amplifier</a:t>
            </a:r>
          </a:p>
        </p:txBody>
      </p:sp>
      <p:pic>
        <p:nvPicPr>
          <p:cNvPr id="44036" name="Picture 1">
            <a:extLst>
              <a:ext uri="{FF2B5EF4-FFF2-40B4-BE49-F238E27FC236}">
                <a16:creationId xmlns:a16="http://schemas.microsoft.com/office/drawing/2014/main" id="{F219B69A-AE8D-4EA1-84E0-90C2DF42E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38500"/>
            <a:ext cx="524192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Box 2">
            <a:extLst>
              <a:ext uri="{FF2B5EF4-FFF2-40B4-BE49-F238E27FC236}">
                <a16:creationId xmlns:a16="http://schemas.microsoft.com/office/drawing/2014/main" id="{19FB24FE-B9B8-4FD0-A357-85E3E2E9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7" y="4122808"/>
            <a:ext cx="30638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It amplifies the difference between the two signals.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D56FEB-B44D-5A6B-6621-1BB1FCC7DB72}"/>
                  </a:ext>
                </a:extLst>
              </p:cNvPr>
              <p:cNvSpPr txBox="1"/>
              <p:nvPr/>
            </p:nvSpPr>
            <p:spPr>
              <a:xfrm>
                <a:off x="1778000" y="1343025"/>
                <a:ext cx="5241925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Which is commonly simplified by setting R</a:t>
                </a:r>
                <a:r>
                  <a:rPr lang="en-US" baseline="-25000" dirty="0"/>
                  <a:t>1</a:t>
                </a:r>
                <a:r>
                  <a:rPr lang="en-US" dirty="0"/>
                  <a:t>=R</a:t>
                </a:r>
                <a:r>
                  <a:rPr lang="en-US" baseline="-25000" dirty="0"/>
                  <a:t>2</a:t>
                </a:r>
                <a:r>
                  <a:rPr lang="en-US" dirty="0"/>
                  <a:t> and R</a:t>
                </a:r>
                <a:r>
                  <a:rPr lang="en-US" baseline="-25000" dirty="0"/>
                  <a:t>f</a:t>
                </a:r>
                <a:r>
                  <a:rPr lang="en-US" dirty="0"/>
                  <a:t>=</a:t>
                </a:r>
                <a:r>
                  <a:rPr lang="en-US" dirty="0" err="1"/>
                  <a:t>R</a:t>
                </a:r>
                <a:r>
                  <a:rPr lang="en-US" baseline="-25000" dirty="0" err="1"/>
                  <a:t>g</a:t>
                </a:r>
                <a:r>
                  <a:rPr lang="en-US" dirty="0"/>
                  <a:t> giving: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D56FEB-B44D-5A6B-6621-1BB1FCC7D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0" y="1343025"/>
                <a:ext cx="5241925" cy="1846659"/>
              </a:xfrm>
              <a:prstGeom prst="rect">
                <a:avLst/>
              </a:prstGeom>
              <a:blipFill>
                <a:blip r:embed="rId4"/>
                <a:stretch>
                  <a:fillRect l="-1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A9C716-2BAC-47BA-E436-7C59EF80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34F889-0E07-F7DB-62E6-27A59F9E8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C7A36-2E26-4CFA-85D1-DEEDD1272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Amplifier Variations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3D0CE-44A0-43E2-96CA-040E60972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common variation is to add an offset to previous examples, which shifts the entire signal by a constant amount up and down</a:t>
            </a:r>
          </a:p>
          <a:p>
            <a:pPr lvl="1"/>
            <a:r>
              <a:rPr lang="en-US" dirty="0"/>
              <a:t>We will do this in the Temperature Calibration Activity</a:t>
            </a:r>
          </a:p>
          <a:p>
            <a:endParaRPr lang="en-US" altLang="en-US" dirty="0"/>
          </a:p>
          <a:p>
            <a:r>
              <a:rPr lang="en-US" altLang="en-US" dirty="0"/>
              <a:t>By adding capacitors and or inductors, you can make the gain of a circuit depend on a frequency, which allows you to filter out undesirable signals (like quickly changing noise from radio)</a:t>
            </a:r>
          </a:p>
          <a:p>
            <a:endParaRPr lang="en-US" altLang="en-US" dirty="0"/>
          </a:p>
          <a:p>
            <a:r>
              <a:rPr lang="en-US" altLang="en-US" dirty="0"/>
              <a:t>It is also common to send the output of one amplifier to the input of another to achieve the desired output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822B5-3BA8-AAA7-5652-975BE1B01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68342-0CF7-1A1D-B70E-2A9F12F2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821622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9" name="Picture 2">
            <a:extLst>
              <a:ext uri="{FF2B5EF4-FFF2-40B4-BE49-F238E27FC236}">
                <a16:creationId xmlns:a16="http://schemas.microsoft.com/office/drawing/2014/main" id="{944F0C02-1220-4DA9-861B-88BEC7BB5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4139926"/>
            <a:ext cx="30543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">
            <a:extLst>
              <a:ext uri="{FF2B5EF4-FFF2-40B4-BE49-F238E27FC236}">
                <a16:creationId xmlns:a16="http://schemas.microsoft.com/office/drawing/2014/main" id="{9E212E45-CB7A-4C1C-9303-6D60317842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r="4753"/>
          <a:stretch>
            <a:fillRect/>
          </a:stretch>
        </p:blipFill>
        <p:spPr bwMode="auto">
          <a:xfrm>
            <a:off x="3376613" y="4193901"/>
            <a:ext cx="28321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2">
            <a:extLst>
              <a:ext uri="{FF2B5EF4-FFF2-40B4-BE49-F238E27FC236}">
                <a16:creationId xmlns:a16="http://schemas.microsoft.com/office/drawing/2014/main" id="{B5B01F05-C8C5-40E4-9A93-7EA5CA1E2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/>
          <a:p>
            <a:r>
              <a:rPr lang="en-US" altLang="en-US" dirty="0"/>
              <a:t>Operational Amplifier ICs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871936-134C-C32A-F534-40E6FA76D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4"/>
            <a:ext cx="3376613" cy="45180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Commonly come in  Single(1x), Dual(2x), and Quad(4x) Packages</a:t>
            </a:r>
          </a:p>
          <a:p>
            <a:r>
              <a:rPr lang="en-US" altLang="en-US" dirty="0"/>
              <a:t>In those cases, the amplifiers share a common set of power supply pins and have individual input and output pins</a:t>
            </a:r>
          </a:p>
          <a:p>
            <a:r>
              <a:rPr lang="en-US" altLang="en-US" dirty="0"/>
              <a:t>To the right, we can see the single and dual versions of a common Op Amp</a:t>
            </a:r>
          </a:p>
          <a:p>
            <a:pPr lvl="1"/>
            <a:r>
              <a:rPr lang="en-US" altLang="en-US" dirty="0"/>
              <a:t>Notice the physical package is the same, but the pins are not, in particular, the power pins are different</a:t>
            </a:r>
          </a:p>
        </p:txBody>
      </p:sp>
      <p:pic>
        <p:nvPicPr>
          <p:cNvPr id="12" name="Picture 12" descr="AD820">
            <a:extLst>
              <a:ext uri="{FF2B5EF4-FFF2-40B4-BE49-F238E27FC236}">
                <a16:creationId xmlns:a16="http://schemas.microsoft.com/office/drawing/2014/main" id="{03300362-61F8-49D2-8A5C-27FD3C520A7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11" y="1462088"/>
            <a:ext cx="2443639" cy="23390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A1DEA3-8AFC-7B3B-73FD-E87433A6A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486DFB-2AFD-34F8-C899-6ECE6F8C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B6639ED0-6126-4290-A91B-A60FE324D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Amplification and Attenuation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0" name="Content Placeholder 5">
                <a:extLst>
                  <a:ext uri="{FF2B5EF4-FFF2-40B4-BE49-F238E27FC236}">
                    <a16:creationId xmlns:a16="http://schemas.microsoft.com/office/drawing/2014/main" id="{54D18EEF-9A30-428C-99E8-61584E6D6C76}"/>
                  </a:ext>
                </a:extLst>
              </p:cNvPr>
              <p:cNvSpPr>
                <a:spLocks noGrp="1" noChangeArrowheads="1"/>
              </p:cNvSpPr>
              <p:nvPr>
                <p:ph sz="half" idx="1"/>
              </p:nvPr>
            </p:nvSpPr>
            <p:spPr>
              <a:xfrm>
                <a:off x="119270" y="1825624"/>
                <a:ext cx="4683318" cy="4638785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altLang="en-US" dirty="0"/>
                  <a:t>A common task in electronics is to change the size of a signal, usually voltage, smaller or larger</a:t>
                </a:r>
              </a:p>
              <a:p>
                <a:r>
                  <a:rPr lang="en-US" altLang="en-US" dirty="0"/>
                  <a:t>Making a voltage smaller is easy; we can just use resistors to divide the voltage</a:t>
                </a:r>
              </a:p>
              <a:p>
                <a:pPr lvl="1"/>
                <a:r>
                  <a:rPr lang="en-US" altLang="en-US" dirty="0"/>
                  <a:t>This is called attenuation</a:t>
                </a:r>
              </a:p>
              <a:p>
                <a:r>
                  <a:rPr lang="en-US" altLang="en-US" dirty="0"/>
                  <a:t>Needing to make a signal larger is common, but much trickier</a:t>
                </a:r>
              </a:p>
              <a:p>
                <a:pPr lvl="1"/>
                <a:r>
                  <a:rPr lang="en-US" altLang="en-US" dirty="0"/>
                  <a:t>This is called amplification</a:t>
                </a:r>
              </a:p>
              <a:p>
                <a:r>
                  <a:rPr lang="en-US" altLang="en-US" dirty="0"/>
                  <a:t>The ratio of input to output is commonly referred to as </a:t>
                </a:r>
                <a:r>
                  <a:rPr lang="en-US" altLang="en-US" b="1" dirty="0"/>
                  <a:t>GAIN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dirty="0"/>
              </a:p>
            </p:txBody>
          </p:sp>
        </mc:Choice>
        <mc:Fallback>
          <p:sp>
            <p:nvSpPr>
              <p:cNvPr id="17410" name="Content Placeholder 5">
                <a:extLst>
                  <a:ext uri="{FF2B5EF4-FFF2-40B4-BE49-F238E27FC236}">
                    <a16:creationId xmlns:a16="http://schemas.microsoft.com/office/drawing/2014/main" id="{54D18EEF-9A30-428C-99E8-61584E6D6C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9270" y="1825624"/>
                <a:ext cx="4683318" cy="4638785"/>
              </a:xfrm>
              <a:blipFill>
                <a:blip r:embed="rId3"/>
                <a:stretch>
                  <a:fillRect l="-1823" t="-3022" r="-2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8681DD0-030A-4A93-8818-52359FBF6E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10813" y="1899168"/>
            <a:ext cx="3886200" cy="38862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638C6-54CF-7FDD-4DBC-FAE690324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91E214-A5C7-42FF-DA7A-088FE1BB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A9572021-3DE8-4D03-9E34-EDD85F7AA6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95" y="2181748"/>
            <a:ext cx="7406378" cy="412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2">
            <a:extLst>
              <a:ext uri="{FF2B5EF4-FFF2-40B4-BE49-F238E27FC236}">
                <a16:creationId xmlns:a16="http://schemas.microsoft.com/office/drawing/2014/main" id="{AA1CB986-A6D6-4143-932F-7D88D28C2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Operational Amplifier or “Op Amp”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116AE-E593-DF07-EBCD-0E1F81FB5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012" y="1650212"/>
            <a:ext cx="7569145" cy="13255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en-US" dirty="0"/>
              <a:t>An IC, the Op Amp, can be used to do this.</a:t>
            </a:r>
          </a:p>
          <a:p>
            <a:pPr marL="0" indent="0">
              <a:buNone/>
            </a:pPr>
            <a:r>
              <a:rPr lang="en-US" altLang="en-US" dirty="0"/>
              <a:t>The symbol below is a standard Op Amp; only the part and pin numbers are specific to a part (AD820) number.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7837AF-64E6-9468-7A54-0E118C844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CC2BA-59D5-4462-EB7D-EBC4C421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A2F4E059-B17D-C6E1-7F72-B775785FC8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9" t="10375" r="5675"/>
          <a:stretch>
            <a:fillRect/>
          </a:stretch>
        </p:blipFill>
        <p:spPr bwMode="auto">
          <a:xfrm>
            <a:off x="4340352" y="1747179"/>
            <a:ext cx="4803648" cy="46091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E9DBC18-B29C-E2FA-2657-62ACABA1E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 Amp Connections - Power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A9C0C4-8306-D1C8-8F27-F42B2D92E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036" y="1801772"/>
            <a:ext cx="38862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Vcc</a:t>
            </a:r>
            <a:r>
              <a:rPr lang="en-US" dirty="0"/>
              <a:t>+ Supply</a:t>
            </a:r>
          </a:p>
          <a:p>
            <a:r>
              <a:rPr lang="en-US" dirty="0" err="1"/>
              <a:t>Vcc</a:t>
            </a:r>
            <a:r>
              <a:rPr lang="en-US" dirty="0"/>
              <a:t>- Supply</a:t>
            </a:r>
          </a:p>
          <a:p>
            <a:pPr lvl="1"/>
            <a:r>
              <a:rPr lang="en-US" dirty="0"/>
              <a:t>Often connected to 0V or GND</a:t>
            </a:r>
          </a:p>
          <a:p>
            <a:pPr lvl="1"/>
            <a:r>
              <a:rPr lang="en-US" dirty="0"/>
              <a:t>Will sometimes be connected to a negative voltage for negative outputs</a:t>
            </a:r>
          </a:p>
          <a:p>
            <a:r>
              <a:rPr lang="en-US" dirty="0"/>
              <a:t>It is common not to draw these connections on schematics to simplify drawing</a:t>
            </a:r>
          </a:p>
          <a:p>
            <a:r>
              <a:rPr lang="en-US" dirty="0"/>
              <a:t>Power going out the output pin will come from these connections instead of the input pins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1C730D-BEEE-4840-7FC1-F61D0415CEEB}"/>
              </a:ext>
            </a:extLst>
          </p:cNvPr>
          <p:cNvSpPr/>
          <p:nvPr/>
        </p:nvSpPr>
        <p:spPr>
          <a:xfrm>
            <a:off x="5130496" y="2341050"/>
            <a:ext cx="2843071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C52C98-E843-F10E-FD1F-CD2C5F084C0A}"/>
              </a:ext>
            </a:extLst>
          </p:cNvPr>
          <p:cNvSpPr/>
          <p:nvPr/>
        </p:nvSpPr>
        <p:spPr>
          <a:xfrm>
            <a:off x="5130495" y="5156023"/>
            <a:ext cx="2843071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5D9167-66FC-994D-F018-2C70A8B8C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FDC4B-A628-4244-CBAB-902BBD67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325345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A2F4E059-B17D-C6E1-7F72-B775785FC8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5837" y="1741872"/>
            <a:ext cx="5588010" cy="31112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E9DBC18-B29C-E2FA-2657-62ACABA1E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 Amp Connections - Inputs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A9C0C4-8306-D1C8-8F27-F42B2D92E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4034" y="1741872"/>
            <a:ext cx="4387694" cy="4707696"/>
          </a:xfrm>
        </p:spPr>
        <p:txBody>
          <a:bodyPr>
            <a:norm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in+</a:t>
            </a:r>
            <a:r>
              <a:rPr lang="en-US" dirty="0"/>
              <a:t> (V</a:t>
            </a:r>
            <a:r>
              <a:rPr lang="en-US" baseline="-25000" dirty="0"/>
              <a:t>+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Non-inverting input</a:t>
            </a:r>
          </a:p>
          <a:p>
            <a:r>
              <a:rPr lang="en-US" dirty="0"/>
              <a:t>V</a:t>
            </a:r>
            <a:r>
              <a:rPr lang="en-US" baseline="-25000" dirty="0"/>
              <a:t>in-</a:t>
            </a:r>
            <a:r>
              <a:rPr lang="en-US" dirty="0"/>
              <a:t>  (V</a:t>
            </a:r>
            <a:r>
              <a:rPr lang="en-US" baseline="-25000" dirty="0"/>
              <a:t>- </a:t>
            </a:r>
            <a:r>
              <a:rPr lang="en-US" dirty="0"/>
              <a:t>)</a:t>
            </a:r>
            <a:endParaRPr lang="en-US" baseline="-25000" dirty="0"/>
          </a:p>
          <a:p>
            <a:pPr lvl="1"/>
            <a:r>
              <a:rPr lang="en-US" dirty="0"/>
              <a:t>Inverting input</a:t>
            </a:r>
          </a:p>
          <a:p>
            <a:r>
              <a:rPr lang="en-US" dirty="0"/>
              <a:t>The signal you want to amplify (V</a:t>
            </a:r>
            <a:r>
              <a:rPr lang="en-US" baseline="-25000" dirty="0"/>
              <a:t>in</a:t>
            </a:r>
            <a:r>
              <a:rPr lang="en-US" dirty="0"/>
              <a:t>) will be connected to one of these two pins</a:t>
            </a:r>
          </a:p>
          <a:p>
            <a:pPr lvl="1"/>
            <a:r>
              <a:rPr lang="en-US" dirty="0"/>
              <a:t>The + or – is used depending on application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A37845-D934-AB52-96D0-0B97AD40A56A}"/>
              </a:ext>
            </a:extLst>
          </p:cNvPr>
          <p:cNvSpPr/>
          <p:nvPr/>
        </p:nvSpPr>
        <p:spPr>
          <a:xfrm>
            <a:off x="4534631" y="3446689"/>
            <a:ext cx="1764811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710161-626F-743B-F8AF-46F1E5440FBC}"/>
              </a:ext>
            </a:extLst>
          </p:cNvPr>
          <p:cNvSpPr/>
          <p:nvPr/>
        </p:nvSpPr>
        <p:spPr>
          <a:xfrm>
            <a:off x="3709704" y="2840805"/>
            <a:ext cx="2651340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D5A62D-0F5E-F457-9848-BF618E75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0B0291-05B5-46DC-F2CB-162F27FF6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31717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A2F4E059-B17D-C6E1-7F72-B775785FC8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1"/>
          <a:stretch>
            <a:fillRect/>
          </a:stretch>
        </p:blipFill>
        <p:spPr bwMode="auto">
          <a:xfrm>
            <a:off x="3714749" y="2274073"/>
            <a:ext cx="5024411" cy="32202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E9DBC18-B29C-E2FA-2657-62ACABA1E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 Amp Connections - Output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A9C0C4-8306-D1C8-8F27-F42B2D92E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272" y="1679320"/>
            <a:ext cx="4362616" cy="480682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V</a:t>
            </a:r>
            <a:r>
              <a:rPr lang="en-US" baseline="-25000" dirty="0" err="1"/>
              <a:t>out</a:t>
            </a:r>
            <a:r>
              <a:rPr lang="en-US" dirty="0"/>
              <a:t> is the changed output voltage signal</a:t>
            </a:r>
            <a:endParaRPr lang="en-US" baseline="-25000" dirty="0"/>
          </a:p>
          <a:p>
            <a:pPr lvl="1"/>
            <a:r>
              <a:rPr lang="en-US" dirty="0"/>
              <a:t>The amplifying circuit is built to change this to the desired behavior</a:t>
            </a:r>
          </a:p>
          <a:p>
            <a:r>
              <a:rPr lang="en-US" dirty="0"/>
              <a:t>In addition to sending the output somewhere else, it will be connected to one of the inputs (+ or -)</a:t>
            </a:r>
          </a:p>
          <a:p>
            <a:r>
              <a:rPr lang="en-US" dirty="0"/>
              <a:t>The voltage value is limited by the voltage supplied at the power pins</a:t>
            </a:r>
          </a:p>
          <a:p>
            <a:pPr lvl="1"/>
            <a:r>
              <a:rPr lang="en-US" dirty="0"/>
              <a:t>Maximum Out </a:t>
            </a:r>
            <a:r>
              <a:rPr lang="en-US" dirty="0" err="1"/>
              <a:t>V</a:t>
            </a:r>
            <a:r>
              <a:rPr lang="en-US" baseline="-25000" dirty="0" err="1"/>
              <a:t>out</a:t>
            </a:r>
            <a:r>
              <a:rPr lang="en-US" dirty="0"/>
              <a:t>=</a:t>
            </a:r>
            <a:r>
              <a:rPr lang="en-US" dirty="0" err="1"/>
              <a:t>V</a:t>
            </a:r>
            <a:r>
              <a:rPr lang="en-US" baseline="-25000" dirty="0" err="1"/>
              <a:t>cc</a:t>
            </a:r>
            <a:r>
              <a:rPr lang="en-US" baseline="-25000" dirty="0"/>
              <a:t>+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Minimum </a:t>
            </a:r>
            <a:r>
              <a:rPr lang="en-US" dirty="0" err="1"/>
              <a:t>V</a:t>
            </a:r>
            <a:r>
              <a:rPr lang="en-US" baseline="-25000" dirty="0" err="1"/>
              <a:t>out</a:t>
            </a:r>
            <a:r>
              <a:rPr lang="en-US" dirty="0"/>
              <a:t>=</a:t>
            </a:r>
            <a:r>
              <a:rPr lang="en-US" dirty="0" err="1"/>
              <a:t>V</a:t>
            </a:r>
            <a:r>
              <a:rPr lang="en-US" baseline="-25000" dirty="0" err="1"/>
              <a:t>cc</a:t>
            </a:r>
            <a:r>
              <a:rPr lang="en-US" baseline="-25000" dirty="0"/>
              <a:t>-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D3BE3D-1897-7CC6-651A-85F25D419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9B66B-C4C7-1766-4287-039F9E4B4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2218968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4">
            <a:extLst>
              <a:ext uri="{FF2B5EF4-FFF2-40B4-BE49-F238E27FC236}">
                <a16:creationId xmlns:a16="http://schemas.microsoft.com/office/drawing/2014/main" id="{FAE335D0-25A1-4B4D-86DE-C85869B11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Transfer Function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99FD3699-9C12-4D08-8F25-AC3EC46DAC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5333"/>
            <a:ext cx="4464974" cy="374116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3C8DC93-418D-A5BF-72F1-931C3D770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560575"/>
            <a:ext cx="4464974" cy="4888993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Op Amps create a linear relation between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out</a:t>
            </a:r>
            <a:r>
              <a:rPr lang="en-US" altLang="en-US" dirty="0"/>
              <a:t> and V</a:t>
            </a:r>
            <a:r>
              <a:rPr lang="en-US" altLang="en-US" baseline="-25000" dirty="0"/>
              <a:t>in</a:t>
            </a:r>
            <a:r>
              <a:rPr lang="en-US" altLang="en-US" dirty="0"/>
              <a:t>, with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out</a:t>
            </a:r>
            <a:r>
              <a:rPr lang="en-US" altLang="en-US" dirty="0"/>
              <a:t> on the Y-axis and V</a:t>
            </a:r>
            <a:r>
              <a:rPr lang="en-US" altLang="en-US" baseline="-25000" dirty="0"/>
              <a:t>in</a:t>
            </a:r>
            <a:r>
              <a:rPr lang="en-US" altLang="en-US" dirty="0"/>
              <a:t> on the X-axis</a:t>
            </a:r>
          </a:p>
          <a:p>
            <a:r>
              <a:rPr lang="en-US" altLang="en-US" dirty="0"/>
              <a:t>The equation of the line with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out</a:t>
            </a:r>
            <a:r>
              <a:rPr lang="en-US" altLang="en-US" dirty="0"/>
              <a:t> on Y and V</a:t>
            </a:r>
            <a:r>
              <a:rPr lang="en-US" altLang="en-US" baseline="-25000" dirty="0"/>
              <a:t>in</a:t>
            </a:r>
            <a:r>
              <a:rPr lang="en-US" altLang="en-US" dirty="0"/>
              <a:t> on X is called the </a:t>
            </a:r>
            <a:r>
              <a:rPr lang="en-US" altLang="en-US" b="1" dirty="0"/>
              <a:t>TRANSFER FUNCTION</a:t>
            </a:r>
            <a:endParaRPr lang="en-US" altLang="en-US" dirty="0"/>
          </a:p>
          <a:p>
            <a:r>
              <a:rPr lang="en-US" altLang="en-US" dirty="0"/>
              <a:t>The slope is called </a:t>
            </a:r>
            <a:r>
              <a:rPr lang="en-US" altLang="en-US" b="1" dirty="0"/>
              <a:t>GAIN</a:t>
            </a:r>
          </a:p>
          <a:p>
            <a:pPr lvl="1"/>
            <a:r>
              <a:rPr lang="en-US" altLang="en-US" dirty="0"/>
              <a:t>Can be positive or negative</a:t>
            </a:r>
          </a:p>
          <a:p>
            <a:pPr lvl="1"/>
            <a:r>
              <a:rPr lang="en-US" altLang="en-US" dirty="0"/>
              <a:t>Since it is Volts/Volts, Gain is a unitless number</a:t>
            </a:r>
          </a:p>
          <a:p>
            <a:r>
              <a:rPr lang="en-US" altLang="en-US" dirty="0"/>
              <a:t>The intercept is called the </a:t>
            </a:r>
            <a:r>
              <a:rPr lang="en-US" altLang="en-US" b="1" dirty="0"/>
              <a:t>OFFSET</a:t>
            </a:r>
          </a:p>
          <a:p>
            <a:pPr lvl="1"/>
            <a:r>
              <a:rPr lang="en-US" altLang="en-US" dirty="0"/>
              <a:t>For the simplest amplifier, the offset is 0</a:t>
            </a:r>
          </a:p>
          <a:p>
            <a:pPr lvl="1"/>
            <a:r>
              <a:rPr lang="en-US" altLang="en-US" dirty="0"/>
              <a:t>Since it is a shift in the output, Offset has units of Volts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1DEE12-EB59-9DB5-4A9B-A40A2FD01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10BAD-B32C-77B4-A655-F54D3B39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3296869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74225-A7F3-EFCA-4F5E-2D11E9231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4">
            <a:extLst>
              <a:ext uri="{FF2B5EF4-FFF2-40B4-BE49-F238E27FC236}">
                <a16:creationId xmlns:a16="http://schemas.microsoft.com/office/drawing/2014/main" id="{33FBB4FB-C25F-5146-07B1-AA19F1842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Determining the Amplifier Circuit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28FDCBE5-D3EF-D7F8-875F-7D5B7D1D74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5333"/>
            <a:ext cx="3584448" cy="31506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2B66079-AE76-EA76-617F-EC4D5CD2E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0336" y="1560575"/>
            <a:ext cx="5643788" cy="461638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Determine your Minimum and Maximum V</a:t>
            </a:r>
            <a:r>
              <a:rPr lang="en-US" altLang="en-US" baseline="-25000" dirty="0"/>
              <a:t>IN</a:t>
            </a:r>
            <a:endParaRPr lang="en-US" altLang="en-US" dirty="0"/>
          </a:p>
          <a:p>
            <a:pPr marL="457200" lvl="1" indent="0">
              <a:buNone/>
            </a:pPr>
            <a:r>
              <a:rPr lang="en-US" altLang="en-US" dirty="0"/>
              <a:t>For example, this would be the Voltage at the highest and lowest temperatures you are trying to measure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Determine the Min and Max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out</a:t>
            </a:r>
            <a:endParaRPr lang="en-US" altLang="en-US" baseline="-25000" dirty="0"/>
          </a:p>
          <a:p>
            <a:pPr marL="457200" lvl="1" indent="0">
              <a:buNone/>
            </a:pPr>
            <a:r>
              <a:rPr lang="en-US" altLang="en-US" dirty="0"/>
              <a:t>Ex. The minimum voltage and maximum voltage on the meter you are using to measure the output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Plot the line of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out</a:t>
            </a:r>
            <a:r>
              <a:rPr lang="en-US" altLang="en-US" dirty="0"/>
              <a:t>(y) vs V</a:t>
            </a:r>
            <a:r>
              <a:rPr lang="en-US" altLang="en-US" baseline="-25000" dirty="0"/>
              <a:t>in</a:t>
            </a:r>
            <a:r>
              <a:rPr lang="en-US" altLang="en-US" dirty="0"/>
              <a:t>(x)to determine gain and offset</a:t>
            </a:r>
            <a:endParaRPr lang="en-US" altLang="en-US" b="1" baseline="-250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Build an amplifier that will give that gain and offset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E3D04C-E459-5C46-3C8D-DF7CC056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418F05-F961-40A3-984A-66FE1E681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  <p:extLst>
      <p:ext uri="{BB962C8B-B14F-4D97-AF65-F5344CB8AC3E}">
        <p14:creationId xmlns:p14="http://schemas.microsoft.com/office/powerpoint/2010/main" val="1656442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>
            <a:extLst>
              <a:ext uri="{FF2B5EF4-FFF2-40B4-BE49-F238E27FC236}">
                <a16:creationId xmlns:a16="http://schemas.microsoft.com/office/drawing/2014/main" id="{99DB89EA-BC98-4DC0-863E-F4FF51CC6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Op Amp Golden Rules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88C8120-363A-E5D0-8B8E-90B1BDF5C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2" y="1618361"/>
            <a:ext cx="9095027" cy="47379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en-US" altLang="en-US" dirty="0">
                <a:latin typeface="Times New Roman" charset="0"/>
              </a:rPr>
              <a:t>To determine the circuit needed, we use the following rules:</a:t>
            </a:r>
          </a:p>
          <a:p>
            <a:pPr marL="0" indent="0">
              <a:buNone/>
              <a:defRPr/>
            </a:pPr>
            <a:endParaRPr lang="en-US" altLang="en-US" dirty="0">
              <a:latin typeface="Times New Roman" charset="0"/>
            </a:endParaRPr>
          </a:p>
          <a:p>
            <a:pPr marL="571500" indent="-571500">
              <a:buFontTx/>
              <a:buAutoNum type="romanUcPeriod"/>
              <a:defRPr/>
            </a:pPr>
            <a:r>
              <a:rPr lang="en-US" altLang="en-US" b="1" dirty="0">
                <a:latin typeface="Times New Roman" charset="0"/>
              </a:rPr>
              <a:t>Infinite Open Loop Gain. (</a:t>
            </a:r>
            <a:r>
              <a:rPr lang="en-US" altLang="en-US" b="1" dirty="0" err="1">
                <a:latin typeface="Times New Roman" charset="0"/>
              </a:rPr>
              <a:t>V</a:t>
            </a:r>
            <a:r>
              <a:rPr lang="en-US" altLang="en-US" b="1" baseline="-25000" dirty="0" err="1">
                <a:latin typeface="Times New Roman" charset="0"/>
              </a:rPr>
              <a:t>out</a:t>
            </a:r>
            <a:r>
              <a:rPr lang="en-US" altLang="en-US" b="1" baseline="-25000" dirty="0">
                <a:latin typeface="Times New Roman" charset="0"/>
              </a:rPr>
              <a:t> </a:t>
            </a:r>
            <a:r>
              <a:rPr lang="en-US" altLang="en-US" b="1" dirty="0">
                <a:latin typeface="Times New Roman" charset="0"/>
              </a:rPr>
              <a:t>will change to meet the other rules)</a:t>
            </a:r>
            <a:endParaRPr lang="en-US" altLang="en-US" dirty="0">
              <a:latin typeface="Times New Roman" charset="0"/>
            </a:endParaRPr>
          </a:p>
          <a:p>
            <a:pPr marL="571500" indent="-571500">
              <a:buFontTx/>
              <a:buAutoNum type="romanUcPeriod"/>
              <a:defRPr/>
            </a:pPr>
            <a:r>
              <a:rPr lang="en-US" altLang="en-US" b="1" dirty="0">
                <a:latin typeface="Times New Roman" charset="0"/>
              </a:rPr>
              <a:t>No voltage difference between the inputs. (V</a:t>
            </a:r>
            <a:r>
              <a:rPr lang="en-US" altLang="en-US" b="1" baseline="-25000" dirty="0">
                <a:latin typeface="Times New Roman" charset="0"/>
              </a:rPr>
              <a:t>+</a:t>
            </a:r>
            <a:r>
              <a:rPr lang="en-US" altLang="en-US" b="1" dirty="0">
                <a:latin typeface="Times New Roman" charset="0"/>
              </a:rPr>
              <a:t>=V</a:t>
            </a:r>
            <a:r>
              <a:rPr lang="en-US" altLang="en-US" b="1" baseline="-25000" dirty="0">
                <a:latin typeface="Times New Roman" charset="0"/>
              </a:rPr>
              <a:t>-</a:t>
            </a:r>
            <a:r>
              <a:rPr lang="en-US" altLang="en-US" b="1" dirty="0">
                <a:latin typeface="Times New Roman" charset="0"/>
              </a:rPr>
              <a:t>)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en-US" altLang="en-US" b="1" dirty="0">
                <a:latin typeface="Times New Roman" charset="0"/>
              </a:rPr>
              <a:t>No current flow in or out of the inputs (I+=I-=0A)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These are how a perfect ideal Op Amp will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Connecting the input and output pins with resistors, we can manipulate the behavior of the output voltage. </a:t>
            </a:r>
          </a:p>
          <a:p>
            <a:pPr marL="0" indent="0">
              <a:buNone/>
            </a:pPr>
            <a:r>
              <a:rPr lang="en-US" dirty="0"/>
              <a:t>The Op Amp Rules, Ohm’s law, and Kirchhoff’s Laws allow us to write a system of equations to figure out the specific resistor values we need.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usually start with the general type of amplifying circuit needed, or just look up a standard design.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EA9377-A851-9574-2F03-2AA8E23A9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D9221-52A2-2BC9-FB3F-DF88AB33A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L02.06 Op Amp Basics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3240</TotalTime>
  <Words>1284</Words>
  <Application>Microsoft Office PowerPoint</Application>
  <PresentationFormat>On-screen Show (4:3)</PresentationFormat>
  <Paragraphs>206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The Operational Amplifier</vt:lpstr>
      <vt:lpstr>Amplification and Attenuation</vt:lpstr>
      <vt:lpstr>Operational Amplifier or “Op Amp”</vt:lpstr>
      <vt:lpstr>Op Amp Connections - Power</vt:lpstr>
      <vt:lpstr>Op Amp Connections - Inputs</vt:lpstr>
      <vt:lpstr>Op Amp Connections - Output</vt:lpstr>
      <vt:lpstr>Transfer Function</vt:lpstr>
      <vt:lpstr>Determining the Amplifier Circuit</vt:lpstr>
      <vt:lpstr>Op Amp Golden Rules</vt:lpstr>
      <vt:lpstr>Signal Conditioning Circuit Example 1: Buffer</vt:lpstr>
      <vt:lpstr>Signal Conditioning Circuit Buffer usage</vt:lpstr>
      <vt:lpstr>Non-Inverting Amplifier Example</vt:lpstr>
      <vt:lpstr>Non-Inverting Amplifier Example</vt:lpstr>
      <vt:lpstr>Non-Inverting Amplifier Usage</vt:lpstr>
      <vt:lpstr> Inverting Amplifier</vt:lpstr>
      <vt:lpstr>Summing Amplifier</vt:lpstr>
      <vt:lpstr>Difference Amplifier</vt:lpstr>
      <vt:lpstr>Other Amplifier Variations</vt:lpstr>
      <vt:lpstr>Operational Amplifier 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Student Ballooning Course</dc:title>
  <dc:creator>Aaron P Ryan</dc:creator>
  <cp:lastModifiedBy>Aaron P Ryan</cp:lastModifiedBy>
  <cp:revision>47</cp:revision>
  <dcterms:created xsi:type="dcterms:W3CDTF">2021-08-10T15:07:14Z</dcterms:created>
  <dcterms:modified xsi:type="dcterms:W3CDTF">2026-08-20T18:37:15Z</dcterms:modified>
</cp:coreProperties>
</file>