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5"/>
  </p:notesMasterIdLst>
  <p:sldIdLst>
    <p:sldId id="257" r:id="rId2"/>
    <p:sldId id="260" r:id="rId3"/>
    <p:sldId id="262" r:id="rId4"/>
    <p:sldId id="297" r:id="rId5"/>
    <p:sldId id="308" r:id="rId6"/>
    <p:sldId id="259" r:id="rId7"/>
    <p:sldId id="298" r:id="rId8"/>
    <p:sldId id="263" r:id="rId9"/>
    <p:sldId id="307" r:id="rId10"/>
    <p:sldId id="267" r:id="rId11"/>
    <p:sldId id="277" r:id="rId12"/>
    <p:sldId id="306" r:id="rId13"/>
    <p:sldId id="272" r:id="rId14"/>
    <p:sldId id="278" r:id="rId15"/>
    <p:sldId id="279" r:id="rId16"/>
    <p:sldId id="310" r:id="rId17"/>
    <p:sldId id="283" r:id="rId18"/>
    <p:sldId id="302" r:id="rId19"/>
    <p:sldId id="286" r:id="rId20"/>
    <p:sldId id="287" r:id="rId21"/>
    <p:sldId id="288" r:id="rId22"/>
    <p:sldId id="289" r:id="rId23"/>
    <p:sldId id="309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F73BC3-8063-400D-AC85-7B77599BA537}" v="2" dt="2026-06-23T13:39:58.8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31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7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40EB0F-D822-47B4-A76D-DE5DEE5F1A3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A90B20-8A3A-4F9D-9C57-0A55D485C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942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5A76DB81-8935-44C7-B943-75A69D5145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FBC26A1-DD1A-48A0-ACD0-01B1693942AE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1CBC1A2C-1F40-4969-A47A-A5704BC274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92361EF8-B1B4-4F3A-BFA1-C0F7663A0C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3F5FD0D4-F61F-43DA-9AD9-7A910F3220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95F99A8-0386-4153-AF0F-9C8344F38386}" type="slidenum">
              <a:rPr lang="en-US" altLang="en-US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A181A551-55F7-479F-BABF-9D2A611DC5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B51ADB48-96AE-4697-AC8D-0B072BE777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86519A2E-2179-45A2-8478-F4032D3F84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42F3247-D80C-4DA2-9BDB-D4E6E655CFFD}" type="slidenum">
              <a:rPr lang="en-US" altLang="en-US"/>
              <a:pPr>
                <a:spcBef>
                  <a:spcPct val="0"/>
                </a:spcBef>
              </a:pPr>
              <a:t>17</a:t>
            </a:fld>
            <a:endParaRPr lang="en-US" altLang="en-US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4D6DE072-C99E-492E-8781-196BD5EFCB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7785DC9E-A18D-4EF7-ACED-E3D4C075A7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ED9A9382-A03C-4AC6-BB83-15D52FBF00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53FB83B-B0F0-4F40-9675-34A94E408695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F8EA97C8-1A3E-4645-A9D6-28A06D1FC1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259DDA0C-6704-42BE-B344-5611D54AD9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430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F194BB15-E9BB-4927-8AD1-5F9437D481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24D2726-0DC8-4020-8AEC-907DED2EC625}" type="slidenum">
              <a:rPr lang="en-US" altLang="en-US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AEAD70FE-193F-46C7-9894-766D516004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0419E954-B255-4996-BB48-4FE37C5903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Times New Roman" panose="02020603050405020304" pitchFamily="18" charset="0"/>
              </a:rPr>
              <a:t>There have been various other ditties used in the past to remember the color code. Most are unsuitable for polite company.</a:t>
            </a:r>
          </a:p>
          <a:p>
            <a:pPr eaLnBrk="1" hangingPunct="1"/>
            <a:r>
              <a:rPr lang="en-US" altLang="en-US">
                <a:latin typeface="Times New Roman" panose="02020603050405020304" pitchFamily="18" charset="0"/>
              </a:rPr>
              <a:t>When the tolerance band is not present, 20% tolerance is assumed.</a:t>
            </a:r>
          </a:p>
          <a:p>
            <a:pPr eaLnBrk="1" hangingPunct="1"/>
            <a:r>
              <a:rPr lang="en-US" altLang="en-US">
                <a:latin typeface="Times New Roman" panose="02020603050405020304" pitchFamily="18" charset="0"/>
              </a:rPr>
              <a:t>Some precision resistors will have three “significant digit” bands before the multiplier band.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>
            <a:extLst>
              <a:ext uri="{FF2B5EF4-FFF2-40B4-BE49-F238E27FC236}">
                <a16:creationId xmlns:a16="http://schemas.microsoft.com/office/drawing/2014/main" id="{B1BF54D1-696C-4861-9E3D-A57128AFDB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82B0AF1-B737-4CC0-AE40-2692EE8590D3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B2AD0844-1C56-42A3-907A-D35BE798D1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2791EA9C-BC55-44C3-BF4C-0B5D3A691D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2EF05559-63B3-4D26-9970-693D7B7C02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B7DD227-3ED4-4330-A81E-F025022FED9D}" type="slidenum">
              <a:rPr lang="en-US" altLang="en-US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4F57C8B9-1E13-4453-AC8D-8F56AC183D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D12C28D3-9DE9-4D9C-B346-954AA02D80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D44BEB27-A3B1-4908-9FA6-152A1C1730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C7322DF-B777-4D12-A2FA-D6BD44508FE7}" type="slidenum">
              <a:rPr lang="en-US" altLang="en-US"/>
              <a:pPr>
                <a:spcBef>
                  <a:spcPct val="0"/>
                </a:spcBef>
              </a:pPr>
              <a:t>10</a:t>
            </a:fld>
            <a:endParaRPr lang="en-US" altLang="en-US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A888A6B8-02B1-4496-89F9-063C6EED04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CD927624-10B8-4956-9066-5360B45623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5D811964-6472-41AD-92BC-4F9B006376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57F5A34-5671-44C3-BD1F-2E8C4C3BC4F6}" type="slidenum">
              <a:rPr lang="en-US" altLang="en-US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B3218A52-BE33-4875-9E61-6175A32CD2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ECB29B95-71F4-40B9-8E39-9EB77320EE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19886360-728E-41DD-AB4C-5BA8637635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4CC9008-EBB4-43BA-98A6-015EB351F67D}" type="slidenum">
              <a:rPr lang="en-US" altLang="en-US"/>
              <a:pPr>
                <a:spcBef>
                  <a:spcPct val="0"/>
                </a:spcBef>
              </a:pPr>
              <a:t>13</a:t>
            </a:fld>
            <a:endParaRPr lang="en-US" altLang="en-US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F35EF045-E6F5-4CB3-8699-25D4A8075C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E541B8BF-86CE-4E32-9FFD-7EDE77592D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903C7315-EADF-42E9-B66E-492A0435A6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371F48C-ED34-454C-B5F7-2CFFC1D01AE2}" type="slidenum">
              <a:rPr lang="en-US" altLang="en-US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AD5926E-6F68-4010-B589-02C7038151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99424981-374C-47D0-9A5B-819188BCFD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880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8175" y="123581"/>
            <a:ext cx="6077171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14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14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8992" y="136524"/>
            <a:ext cx="5877658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098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80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26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654" y="104775"/>
            <a:ext cx="6040931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12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238" y="136524"/>
            <a:ext cx="5930412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39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762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855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96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7904" y="139437"/>
            <a:ext cx="607161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LSU v20260715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L02.02 Electronic Components and Schematics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A5AE0-1AD9-412A-BC4E-80B6F8A423A1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116225A-7BBF-4F39-BDF3-A1D1C1F29D4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50627" y="91440"/>
            <a:ext cx="1340826" cy="13408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3F1057-C68F-194E-C64A-796C40BF256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893" y="91440"/>
            <a:ext cx="1421558" cy="142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7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oleObject" Target="../embeddings/oleObject7.bin"/><Relationship Id="rId7" Type="http://schemas.openxmlformats.org/officeDocument/2006/relationships/image" Target="../media/image36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35.jpeg"/><Relationship Id="rId4" Type="http://schemas.openxmlformats.org/officeDocument/2006/relationships/image" Target="../media/image34.wmf"/><Relationship Id="rId9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39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47.wmf"/><Relationship Id="rId3" Type="http://schemas.openxmlformats.org/officeDocument/2006/relationships/image" Target="../media/image41.png"/><Relationship Id="rId7" Type="http://schemas.openxmlformats.org/officeDocument/2006/relationships/image" Target="../media/image44.wmf"/><Relationship Id="rId12" Type="http://schemas.openxmlformats.org/officeDocument/2006/relationships/oleObject" Target="../embeddings/oleObject14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46.wmf"/><Relationship Id="rId5" Type="http://schemas.openxmlformats.org/officeDocument/2006/relationships/image" Target="../media/image43.jpeg"/><Relationship Id="rId10" Type="http://schemas.openxmlformats.org/officeDocument/2006/relationships/oleObject" Target="../embeddings/oleObject13.bin"/><Relationship Id="rId4" Type="http://schemas.openxmlformats.org/officeDocument/2006/relationships/image" Target="../media/image42.jpeg"/><Relationship Id="rId9" Type="http://schemas.openxmlformats.org/officeDocument/2006/relationships/image" Target="../media/image45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8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4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4">
            <a:extLst>
              <a:ext uri="{FF2B5EF4-FFF2-40B4-BE49-F238E27FC236}">
                <a16:creationId xmlns:a16="http://schemas.microsoft.com/office/drawing/2014/main" id="{86380D2C-7431-4CEC-A756-0582333CCD1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43000" y="2260600"/>
            <a:ext cx="6858000" cy="1672695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Electronic Components and Schematics</a:t>
            </a:r>
          </a:p>
        </p:txBody>
      </p:sp>
      <p:sp>
        <p:nvSpPr>
          <p:cNvPr id="4102" name="Rectangle 5">
            <a:extLst>
              <a:ext uri="{FF2B5EF4-FFF2-40B4-BE49-F238E27FC236}">
                <a16:creationId xmlns:a16="http://schemas.microsoft.com/office/drawing/2014/main" id="{548425FF-D514-4326-8983-9C3964F02CD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143000" y="3933295"/>
            <a:ext cx="6858000" cy="951972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/>
              <a:t>Common Electrical Components, Basic Applications, and Schematic Symbols</a:t>
            </a:r>
          </a:p>
          <a:p>
            <a:r>
              <a:rPr lang="en-US" altLang="en-US" dirty="0"/>
              <a:t>L02.02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3">
            <a:extLst>
              <a:ext uri="{FF2B5EF4-FFF2-40B4-BE49-F238E27FC236}">
                <a16:creationId xmlns:a16="http://schemas.microsoft.com/office/drawing/2014/main" id="{CBDE0DE0-6CE9-44DA-B241-9135FFC396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Inductor Packages and Symbols</a:t>
            </a:r>
          </a:p>
        </p:txBody>
      </p:sp>
      <p:sp>
        <p:nvSpPr>
          <p:cNvPr id="22534" name="Rectangle 4">
            <a:extLst>
              <a:ext uri="{FF2B5EF4-FFF2-40B4-BE49-F238E27FC236}">
                <a16:creationId xmlns:a16="http://schemas.microsoft.com/office/drawing/2014/main" id="{13BC3666-7741-42A9-92F1-A8368AE40F3C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50" y="4306233"/>
            <a:ext cx="3886200" cy="1870730"/>
          </a:xfrm>
        </p:spPr>
        <p:txBody>
          <a:bodyPr>
            <a:normAutofit fontScale="85000" lnSpcReduction="10000"/>
          </a:bodyPr>
          <a:lstStyle/>
          <a:p>
            <a:r>
              <a:rPr lang="en-US" altLang="en-US" dirty="0"/>
              <a:t>A related component is a transformer</a:t>
            </a:r>
          </a:p>
          <a:p>
            <a:r>
              <a:rPr lang="en-US" altLang="en-US" dirty="0"/>
              <a:t>Two coils magnetically coupled by a common core</a:t>
            </a:r>
          </a:p>
          <a:p>
            <a:r>
              <a:rPr lang="en-US" altLang="en-US" dirty="0" err="1"/>
              <a:t>Allowes</a:t>
            </a:r>
            <a:endParaRPr lang="el-GR" altLang="en-US" dirty="0"/>
          </a:p>
        </p:txBody>
      </p:sp>
      <p:pic>
        <p:nvPicPr>
          <p:cNvPr id="22535" name="Picture 9" descr="inductor symbol">
            <a:extLst>
              <a:ext uri="{FF2B5EF4-FFF2-40B4-BE49-F238E27FC236}">
                <a16:creationId xmlns:a16="http://schemas.microsoft.com/office/drawing/2014/main" id="{0E5D49F9-8E9D-4B88-8341-D9424016A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86227" y="2517586"/>
            <a:ext cx="1741757" cy="159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11" descr="transformer symbol">
            <a:extLst>
              <a:ext uri="{FF2B5EF4-FFF2-40B4-BE49-F238E27FC236}">
                <a16:creationId xmlns:a16="http://schemas.microsoft.com/office/drawing/2014/main" id="{CC75C25B-4F83-406C-A911-7EDADD5E8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452" y="4832022"/>
            <a:ext cx="2101164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9" descr="P5170023">
            <a:extLst>
              <a:ext uri="{FF2B5EF4-FFF2-40B4-BE49-F238E27FC236}">
                <a16:creationId xmlns:a16="http://schemas.microsoft.com/office/drawing/2014/main" id="{67F6D781-62FD-4A02-B980-07E8AF72625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614" y="1616402"/>
            <a:ext cx="2470323" cy="187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7" descr="P5170011">
            <a:extLst>
              <a:ext uri="{FF2B5EF4-FFF2-40B4-BE49-F238E27FC236}">
                <a16:creationId xmlns:a16="http://schemas.microsoft.com/office/drawing/2014/main" id="{F5B9AAA2-2DF4-41B4-B215-E84E39592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0" y="1759832"/>
            <a:ext cx="1905000" cy="167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10" descr="P5170003">
            <a:extLst>
              <a:ext uri="{FF2B5EF4-FFF2-40B4-BE49-F238E27FC236}">
                <a16:creationId xmlns:a16="http://schemas.microsoft.com/office/drawing/2014/main" id="{F55E57B0-1200-43FB-954E-3F4BDC58E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475" y="4727104"/>
            <a:ext cx="1285875" cy="1219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320700-0BEA-4192-BB0F-F8A261C98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B44CF1-67AF-2B6E-EF6D-977496AC0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16BC0-2C8A-3EA3-39DA-C58297BB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Rectangle 2">
            <a:extLst>
              <a:ext uri="{FF2B5EF4-FFF2-40B4-BE49-F238E27FC236}">
                <a16:creationId xmlns:a16="http://schemas.microsoft.com/office/drawing/2014/main" id="{7B72360E-111C-48BC-BEE9-3662144EA3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Semiconductor Components</a:t>
            </a:r>
          </a:p>
        </p:txBody>
      </p:sp>
      <p:sp>
        <p:nvSpPr>
          <p:cNvPr id="43014" name="Rectangle 3">
            <a:extLst>
              <a:ext uri="{FF2B5EF4-FFF2-40B4-BE49-F238E27FC236}">
                <a16:creationId xmlns:a16="http://schemas.microsoft.com/office/drawing/2014/main" id="{E798D896-E319-46EB-896C-826C0E9B08DE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 dirty="0"/>
              <a:t>The previous components all worked are basic principles of electric and magnetic fields and linear relationships between current and voltage</a:t>
            </a:r>
          </a:p>
          <a:p>
            <a:r>
              <a:rPr lang="en-US" altLang="en-US" dirty="0"/>
              <a:t>The remaining devices use semiconductor materials (silicon, germanium, gallium, …) to create very non-linear behavior</a:t>
            </a:r>
          </a:p>
          <a:p>
            <a:pPr lvl="1"/>
            <a:r>
              <a:rPr lang="en-US" altLang="en-US" dirty="0"/>
              <a:t>Older Vacuum tube-based versions are still used in some applications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D57AFE-6E4D-49CC-0D36-2BC0073C6DF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Semiconductor devices</a:t>
            </a:r>
          </a:p>
          <a:p>
            <a:pPr lvl="1"/>
            <a:r>
              <a:rPr lang="en-US" dirty="0"/>
              <a:t>Diodes</a:t>
            </a:r>
          </a:p>
          <a:p>
            <a:pPr lvl="1"/>
            <a:r>
              <a:rPr lang="en-US" dirty="0"/>
              <a:t>Transistors</a:t>
            </a:r>
          </a:p>
          <a:p>
            <a:pPr lvl="1"/>
            <a:r>
              <a:rPr lang="en-US" dirty="0"/>
              <a:t>Integrated Circuits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E30281-EF81-79AC-EC91-926B9159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BD9AB6-D6EF-244B-2822-7C3643165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AC1FF3-1C10-5F84-DA13-FFAA469EF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383749E-0802-442E-4079-FB2D2DFB4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Diodes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084E0D9-8F75-2B19-FD95-6BA35491D4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462088"/>
            <a:ext cx="4572000" cy="4966144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Diodes create a small energy barrier to charge flow in the forward direction</a:t>
            </a:r>
          </a:p>
          <a:p>
            <a:r>
              <a:rPr lang="en-US" dirty="0"/>
              <a:t>If a large enough Forward Voltage(</a:t>
            </a:r>
            <a:r>
              <a:rPr lang="en-US" dirty="0" err="1"/>
              <a:t>V</a:t>
            </a:r>
            <a:r>
              <a:rPr lang="en-US" baseline="-25000" dirty="0" err="1"/>
              <a:t>f</a:t>
            </a:r>
            <a:r>
              <a:rPr lang="en-US" dirty="0"/>
              <a:t>), that same voltage drop across the diode remains the same regardless of current, leading to the vertical V vs I region</a:t>
            </a:r>
          </a:p>
          <a:p>
            <a:r>
              <a:rPr lang="en-US" dirty="0"/>
              <a:t>The diode blocks current in the reverse direction (except for a small trickle of current) until a higher breakdown voltage(</a:t>
            </a:r>
            <a:r>
              <a:rPr lang="en-US" dirty="0" err="1"/>
              <a:t>V</a:t>
            </a:r>
            <a:r>
              <a:rPr lang="en-US" baseline="-25000" dirty="0" err="1"/>
              <a:t>br</a:t>
            </a:r>
            <a:r>
              <a:rPr lang="en-US" dirty="0"/>
              <a:t>) is reached</a:t>
            </a:r>
          </a:p>
          <a:p>
            <a:r>
              <a:rPr lang="en-US" dirty="0"/>
              <a:t>These characteristics allow the diode to regulate the direction of current flow or create fixed voltage changes</a:t>
            </a:r>
          </a:p>
          <a:p>
            <a:r>
              <a:rPr lang="en-US" dirty="0"/>
              <a:t>These voltages depend on the materials the diode is made of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E6985C8-8C78-3D6C-BD2F-13FAB76049D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29150" y="2058194"/>
            <a:ext cx="38862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BD7911-8262-2DF2-F81A-A0683E80E027}"/>
              </a:ext>
            </a:extLst>
          </p:cNvPr>
          <p:cNvSpPr txBox="1"/>
          <p:nvPr/>
        </p:nvSpPr>
        <p:spPr>
          <a:xfrm>
            <a:off x="5092549" y="5992297"/>
            <a:ext cx="3486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Typical Diode Voltage Vs Current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1323AA-26F6-B142-A6E2-8EDCBC46F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245BCE-4BE8-B9CB-40FE-622873A0C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7867D8-04C3-3F90-7912-7BF664547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08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Rectangle 4">
            <a:extLst>
              <a:ext uri="{FF2B5EF4-FFF2-40B4-BE49-F238E27FC236}">
                <a16:creationId xmlns:a16="http://schemas.microsoft.com/office/drawing/2014/main" id="{5F24A4B1-9439-4AF8-88A8-22F5CF83C7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Diodes Appearance and Symbols </a:t>
            </a:r>
          </a:p>
        </p:txBody>
      </p:sp>
      <p:sp>
        <p:nvSpPr>
          <p:cNvPr id="30726" name="Rectangle 5">
            <a:extLst>
              <a:ext uri="{FF2B5EF4-FFF2-40B4-BE49-F238E27FC236}">
                <a16:creationId xmlns:a16="http://schemas.microsoft.com/office/drawing/2014/main" id="{237B53B2-54AA-4898-821E-C4F50B8264CC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27221" y="1825625"/>
            <a:ext cx="4674323" cy="4559272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Diodes inherently have a direction with the (+) side called the Anode and (-) cathode</a:t>
            </a:r>
          </a:p>
          <a:p>
            <a:r>
              <a:rPr lang="en-US" altLang="en-US" dirty="0"/>
              <a:t>Physical Packages usually have a band or stripe for the cathode, matching the symbol</a:t>
            </a:r>
          </a:p>
          <a:p>
            <a:r>
              <a:rPr lang="en-US" altLang="en-US" dirty="0"/>
              <a:t>A common usage is to convert the energy into light</a:t>
            </a:r>
          </a:p>
          <a:p>
            <a:pPr lvl="1"/>
            <a:r>
              <a:rPr lang="en-US" altLang="en-US" dirty="0"/>
              <a:t>Since </a:t>
            </a:r>
            <a:r>
              <a:rPr lang="en-US" altLang="en-US" dirty="0" err="1"/>
              <a:t>V</a:t>
            </a:r>
            <a:r>
              <a:rPr lang="en-US" altLang="en-US" baseline="-25000" dirty="0" err="1"/>
              <a:t>f</a:t>
            </a:r>
            <a:r>
              <a:rPr lang="en-US" altLang="en-US" dirty="0"/>
              <a:t> is fixed and the charge is fixed (electrons have –e), the wavelength of light emitted is fixed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0B2AC49-0387-2D72-C436-0249132A3C7F}"/>
              </a:ext>
            </a:extLst>
          </p:cNvPr>
          <p:cNvGrpSpPr/>
          <p:nvPr/>
        </p:nvGrpSpPr>
        <p:grpSpPr>
          <a:xfrm>
            <a:off x="5443985" y="4866791"/>
            <a:ext cx="2971800" cy="1574257"/>
            <a:chOff x="5443985" y="4866791"/>
            <a:chExt cx="2971800" cy="1574257"/>
          </a:xfrm>
        </p:grpSpPr>
        <p:graphicFrame>
          <p:nvGraphicFramePr>
            <p:cNvPr id="30730" name="Object 15">
              <a:extLst>
                <a:ext uri="{FF2B5EF4-FFF2-40B4-BE49-F238E27FC236}">
                  <a16:creationId xmlns:a16="http://schemas.microsoft.com/office/drawing/2014/main" id="{57B95C2F-EEC3-4AA9-99E3-8676D2CA558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258497" y="5303050"/>
            <a:ext cx="1157288" cy="6508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! Graphic" r:id="rId3" imgW="1157630" imgH="651053" progId="CDraw">
                    <p:embed/>
                  </p:oleObj>
                </mc:Choice>
                <mc:Fallback>
                  <p:oleObj name="CorelDRAW! Graphic" r:id="rId3" imgW="1157630" imgH="651053" progId="CDraw">
                    <p:embed/>
                    <p:pic>
                      <p:nvPicPr>
                        <p:cNvPr id="30730" name="Object 15">
                          <a:extLst>
                            <a:ext uri="{FF2B5EF4-FFF2-40B4-BE49-F238E27FC236}">
                              <a16:creationId xmlns:a16="http://schemas.microsoft.com/office/drawing/2014/main" id="{57B95C2F-EEC3-4AA9-99E3-8676D2CA558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58497" y="5303050"/>
                          <a:ext cx="1157288" cy="6508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41B1A91-A819-AFBB-3734-C49C5D3486A6}"/>
                </a:ext>
              </a:extLst>
            </p:cNvPr>
            <p:cNvGrpSpPr/>
            <p:nvPr/>
          </p:nvGrpSpPr>
          <p:grpSpPr>
            <a:xfrm>
              <a:off x="5443985" y="4866791"/>
              <a:ext cx="2667000" cy="1574257"/>
              <a:chOff x="3818234" y="4136250"/>
              <a:chExt cx="3034862" cy="1867696"/>
            </a:xfrm>
          </p:grpSpPr>
          <p:pic>
            <p:nvPicPr>
              <p:cNvPr id="32777" name="Picture 6" descr="P5170026">
                <a:extLst>
                  <a:ext uri="{FF2B5EF4-FFF2-40B4-BE49-F238E27FC236}">
                    <a16:creationId xmlns:a16="http://schemas.microsoft.com/office/drawing/2014/main" id="{2153F720-C93B-43CB-93B3-A12CE148498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67042" y="4136250"/>
                <a:ext cx="1169275" cy="1381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781" name="Text Box 10">
                <a:extLst>
                  <a:ext uri="{FF2B5EF4-FFF2-40B4-BE49-F238E27FC236}">
                    <a16:creationId xmlns:a16="http://schemas.microsoft.com/office/drawing/2014/main" id="{0EB2BA07-2E8D-4707-AEAE-97CC92390B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18234" y="5638800"/>
                <a:ext cx="3034862" cy="3651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1400" b="1" dirty="0"/>
                  <a:t>Light-emitting diode (LED)</a:t>
                </a: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F872CA0-25B0-CE2D-B0AB-49126C535649}"/>
              </a:ext>
            </a:extLst>
          </p:cNvPr>
          <p:cNvGrpSpPr/>
          <p:nvPr/>
        </p:nvGrpSpPr>
        <p:grpSpPr>
          <a:xfrm>
            <a:off x="5730232" y="1293043"/>
            <a:ext cx="3048000" cy="3436693"/>
            <a:chOff x="5730232" y="1293043"/>
            <a:chExt cx="3048000" cy="343669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758E370-BF3B-8BE1-AD7D-002A2DEE0E24}"/>
                </a:ext>
              </a:extLst>
            </p:cNvPr>
            <p:cNvGrpSpPr/>
            <p:nvPr/>
          </p:nvGrpSpPr>
          <p:grpSpPr>
            <a:xfrm>
              <a:off x="5730232" y="2462489"/>
              <a:ext cx="3048000" cy="2267247"/>
              <a:chOff x="5165690" y="2175171"/>
              <a:chExt cx="3048000" cy="2267247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9E93D8C3-CBCA-614F-545B-5D739371087E}"/>
                  </a:ext>
                </a:extLst>
              </p:cNvPr>
              <p:cNvGrpSpPr/>
              <p:nvPr/>
            </p:nvGrpSpPr>
            <p:grpSpPr>
              <a:xfrm>
                <a:off x="5165690" y="2175171"/>
                <a:ext cx="3048000" cy="1094140"/>
                <a:chOff x="3276600" y="1763745"/>
                <a:chExt cx="3048000" cy="1094140"/>
              </a:xfrm>
            </p:grpSpPr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816C0E57-538D-57E7-34C2-9F531055CD29}"/>
                    </a:ext>
                  </a:extLst>
                </p:cNvPr>
                <p:cNvGrpSpPr/>
                <p:nvPr/>
              </p:nvGrpSpPr>
              <p:grpSpPr>
                <a:xfrm>
                  <a:off x="3276600" y="1763745"/>
                  <a:ext cx="3048000" cy="1094140"/>
                  <a:chOff x="3276600" y="1763745"/>
                  <a:chExt cx="3048000" cy="1094140"/>
                </a:xfrm>
              </p:grpSpPr>
              <p:graphicFrame>
                <p:nvGraphicFramePr>
                  <p:cNvPr id="30732" name="Object 17">
                    <a:extLst>
                      <a:ext uri="{FF2B5EF4-FFF2-40B4-BE49-F238E27FC236}">
                        <a16:creationId xmlns:a16="http://schemas.microsoft.com/office/drawing/2014/main" id="{7CDE60E0-EF8A-41A9-85B2-44B3B670A36F}"/>
                      </a:ext>
                    </a:extLst>
                  </p:cNvPr>
                  <p:cNvGraphicFramePr>
                    <a:graphicFrameLocks noChangeAspect="1"/>
                  </p:cNvGraphicFramePr>
                  <p:nvPr/>
                </p:nvGraphicFramePr>
                <p:xfrm>
                  <a:off x="4024312" y="1763745"/>
                  <a:ext cx="1157288" cy="522288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CorelDRAW! Graphic" r:id="rId6" imgW="1157630" imgH="522122" progId="CDraw">
                          <p:embed/>
                        </p:oleObj>
                      </mc:Choice>
                      <mc:Fallback>
                        <p:oleObj name="CorelDRAW! Graphic" r:id="rId6" imgW="1157630" imgH="522122" progId="CDraw">
                          <p:embed/>
                          <p:pic>
                            <p:nvPicPr>
                              <p:cNvPr id="30732" name="Object 17">
                                <a:extLst>
                                  <a:ext uri="{FF2B5EF4-FFF2-40B4-BE49-F238E27FC236}">
                                    <a16:creationId xmlns:a16="http://schemas.microsoft.com/office/drawing/2014/main" id="{7CDE60E0-EF8A-41A9-85B2-44B3B670A36F}"/>
                                  </a:ext>
                                </a:extLst>
                              </p:cNvPr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7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024312" y="1763745"/>
                                <a:ext cx="1157288" cy="522288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chemeClr val="accent1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chemeClr val="tx1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30733" name="Text Box 18">
                    <a:extLst>
                      <a:ext uri="{FF2B5EF4-FFF2-40B4-BE49-F238E27FC236}">
                        <a16:creationId xmlns:a16="http://schemas.microsoft.com/office/drawing/2014/main" id="{13C4A728-9844-4FDF-B95F-6148D6D72FC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76600" y="2519331"/>
                    <a:ext cx="3048000" cy="3385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n-US" sz="1600" b="1" dirty="0"/>
                      <a:t>Anode(+)		 Cathode(-)</a:t>
                    </a:r>
                  </a:p>
                </p:txBody>
              </p:sp>
            </p:grpSp>
            <p:sp>
              <p:nvSpPr>
                <p:cNvPr id="30734" name="Line 20">
                  <a:extLst>
                    <a:ext uri="{FF2B5EF4-FFF2-40B4-BE49-F238E27FC236}">
                      <a16:creationId xmlns:a16="http://schemas.microsoft.com/office/drawing/2014/main" id="{8751ACC5-F1D6-4823-94AA-5A30EEDF0C1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871912" y="2144745"/>
                  <a:ext cx="304800" cy="3810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35" name="Line 21">
                  <a:extLst>
                    <a:ext uri="{FF2B5EF4-FFF2-40B4-BE49-F238E27FC236}">
                      <a16:creationId xmlns:a16="http://schemas.microsoft.com/office/drawing/2014/main" id="{D64566E1-7577-4FAC-B368-069C38FE5B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4938712" y="2144745"/>
                  <a:ext cx="304800" cy="3810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pic>
            <p:nvPicPr>
              <p:cNvPr id="32775" name="Picture 4" descr="P5170014">
                <a:extLst>
                  <a:ext uri="{FF2B5EF4-FFF2-40B4-BE49-F238E27FC236}">
                    <a16:creationId xmlns:a16="http://schemas.microsoft.com/office/drawing/2014/main" id="{352D25A8-6D67-4FE7-A649-959486F8BA1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18090" y="3345455"/>
                <a:ext cx="2514600" cy="1096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2776" name="Picture 5" descr="P5170013">
              <a:extLst>
                <a:ext uri="{FF2B5EF4-FFF2-40B4-BE49-F238E27FC236}">
                  <a16:creationId xmlns:a16="http://schemas.microsoft.com/office/drawing/2014/main" id="{20965768-1F51-4F4A-BC1C-BCA9CCF771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532" y="1293043"/>
              <a:ext cx="2336800" cy="1095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AA3AA1-9349-265E-26D8-6D35D1B3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23AD29-4A7C-1C93-BAB2-457BC99AA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20E70-9480-DA6F-4262-93B4D72D2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1" name="Rectangle 4">
            <a:extLst>
              <a:ext uri="{FF2B5EF4-FFF2-40B4-BE49-F238E27FC236}">
                <a16:creationId xmlns:a16="http://schemas.microsoft.com/office/drawing/2014/main" id="{68E85D4A-BF7B-48A5-8D0E-87834E76FB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Transistors</a:t>
            </a:r>
          </a:p>
        </p:txBody>
      </p:sp>
      <p:sp>
        <p:nvSpPr>
          <p:cNvPr id="45062" name="Rectangle 5">
            <a:extLst>
              <a:ext uri="{FF2B5EF4-FFF2-40B4-BE49-F238E27FC236}">
                <a16:creationId xmlns:a16="http://schemas.microsoft.com/office/drawing/2014/main" id="{4540EDFA-D476-4C15-8553-3F075C3D7E5C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19270" y="1825625"/>
            <a:ext cx="5001370" cy="4351338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 dirty="0"/>
              <a:t>Three terminal devices</a:t>
            </a:r>
          </a:p>
          <a:p>
            <a:r>
              <a:rPr lang="en-US" altLang="en-US" dirty="0"/>
              <a:t>The signal at the left terminal (Gate or Base) controls the flow of charge between the two other connections (Drain and Source or Collector and Emitter)</a:t>
            </a:r>
          </a:p>
          <a:p>
            <a:r>
              <a:rPr lang="en-US" altLang="en-US" dirty="0"/>
              <a:t>Commonly used either as a switch or an amplifier (creates a large signal from a small signal)</a:t>
            </a:r>
          </a:p>
          <a:p>
            <a:r>
              <a:rPr lang="en-US" altLang="en-US" dirty="0"/>
              <a:t>2 Types that differ on the underlying technology, Field Effect Transistors (FETs) and Bipolar Junction Transistors (BJT)</a:t>
            </a:r>
          </a:p>
          <a:p>
            <a:r>
              <a:rPr lang="en-US" altLang="en-US" dirty="0"/>
              <a:t>Each of those has 2 types that depend on the behavior of the Gate/Base to positive or negative signals</a:t>
            </a:r>
          </a:p>
          <a:p>
            <a:pPr lvl="1"/>
            <a:r>
              <a:rPr lang="en-US" altLang="en-US" dirty="0"/>
              <a:t>NPN and PNP for BJTs</a:t>
            </a:r>
          </a:p>
          <a:p>
            <a:pPr lvl="1"/>
            <a:r>
              <a:rPr lang="en-US" altLang="en-US" dirty="0"/>
              <a:t>N-Channel and P-Channel for FETs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DF29988-440E-0E4A-AE2B-5637EB1E4BFE}"/>
              </a:ext>
            </a:extLst>
          </p:cNvPr>
          <p:cNvGrpSpPr/>
          <p:nvPr/>
        </p:nvGrpSpPr>
        <p:grpSpPr>
          <a:xfrm>
            <a:off x="6063000" y="4280400"/>
            <a:ext cx="2133600" cy="1631950"/>
            <a:chOff x="1858200" y="4646400"/>
            <a:chExt cx="2133600" cy="1631950"/>
          </a:xfrm>
        </p:grpSpPr>
        <p:graphicFrame>
          <p:nvGraphicFramePr>
            <p:cNvPr id="47110" name="Object 5">
              <a:extLst>
                <a:ext uri="{FF2B5EF4-FFF2-40B4-BE49-F238E27FC236}">
                  <a16:creationId xmlns:a16="http://schemas.microsoft.com/office/drawing/2014/main" id="{B335DEDD-A1BF-44E1-B763-34CA902795B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20200" y="5103600"/>
            <a:ext cx="433388" cy="6794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! Graphic" r:id="rId3" imgW="434340" imgH="680314" progId="CDraw">
                    <p:embed/>
                  </p:oleObj>
                </mc:Choice>
                <mc:Fallback>
                  <p:oleObj name="CorelDRAW! Graphic" r:id="rId3" imgW="434340" imgH="680314" progId="CDraw">
                    <p:embed/>
                    <p:pic>
                      <p:nvPicPr>
                        <p:cNvPr id="47110" name="Object 5">
                          <a:extLst>
                            <a:ext uri="{FF2B5EF4-FFF2-40B4-BE49-F238E27FC236}">
                              <a16:creationId xmlns:a16="http://schemas.microsoft.com/office/drawing/2014/main" id="{B335DEDD-A1BF-44E1-B763-34CA902795B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20200" y="5103600"/>
                          <a:ext cx="433388" cy="6794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122" name="Text Box 21">
              <a:extLst>
                <a:ext uri="{FF2B5EF4-FFF2-40B4-BE49-F238E27FC236}">
                  <a16:creationId xmlns:a16="http://schemas.microsoft.com/office/drawing/2014/main" id="{8114CA71-4180-4472-A2C7-A67BD077E9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48800" y="5941800"/>
              <a:ext cx="914400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600" b="1" dirty="0"/>
                <a:t>Emitter</a:t>
              </a:r>
            </a:p>
          </p:txBody>
        </p:sp>
        <p:sp>
          <p:nvSpPr>
            <p:cNvPr id="47123" name="Text Box 22">
              <a:extLst>
                <a:ext uri="{FF2B5EF4-FFF2-40B4-BE49-F238E27FC236}">
                  <a16:creationId xmlns:a16="http://schemas.microsoft.com/office/drawing/2014/main" id="{6F4E5CCA-BDAC-46A9-941B-661CE78261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5000" y="4646400"/>
              <a:ext cx="1066800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600" b="1" dirty="0"/>
                <a:t>Collector</a:t>
              </a:r>
            </a:p>
          </p:txBody>
        </p:sp>
        <p:sp>
          <p:nvSpPr>
            <p:cNvPr id="47124" name="Text Box 23">
              <a:extLst>
                <a:ext uri="{FF2B5EF4-FFF2-40B4-BE49-F238E27FC236}">
                  <a16:creationId xmlns:a16="http://schemas.microsoft.com/office/drawing/2014/main" id="{1D8CEF14-6BD4-47A3-A125-AC1841B526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58200" y="5560800"/>
              <a:ext cx="685800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600" b="1"/>
                <a:t>Base</a:t>
              </a:r>
            </a:p>
          </p:txBody>
        </p:sp>
        <p:sp>
          <p:nvSpPr>
            <p:cNvPr id="47126" name="Line 27">
              <a:extLst>
                <a:ext uri="{FF2B5EF4-FFF2-40B4-BE49-F238E27FC236}">
                  <a16:creationId xmlns:a16="http://schemas.microsoft.com/office/drawing/2014/main" id="{AB17A5C0-218E-40FF-92E8-1097150F64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077400" y="5789400"/>
              <a:ext cx="762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28" name="Line 29">
              <a:extLst>
                <a:ext uri="{FF2B5EF4-FFF2-40B4-BE49-F238E27FC236}">
                  <a16:creationId xmlns:a16="http://schemas.microsoft.com/office/drawing/2014/main" id="{1236E7EF-A857-4BB5-AB68-F9E741536B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53600" y="4951200"/>
              <a:ext cx="1524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25" name="Line 25">
              <a:extLst>
                <a:ext uri="{FF2B5EF4-FFF2-40B4-BE49-F238E27FC236}">
                  <a16:creationId xmlns:a16="http://schemas.microsoft.com/office/drawing/2014/main" id="{37C5D44E-E3C2-4B73-87D6-02929077EE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72550" y="5484600"/>
              <a:ext cx="2286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B190FBA-15DD-ED88-F38D-0EA52E2FDD52}"/>
              </a:ext>
            </a:extLst>
          </p:cNvPr>
          <p:cNvGrpSpPr/>
          <p:nvPr/>
        </p:nvGrpSpPr>
        <p:grpSpPr>
          <a:xfrm>
            <a:off x="6121609" y="2313488"/>
            <a:ext cx="2273558" cy="1387475"/>
            <a:chOff x="4674225" y="2496050"/>
            <a:chExt cx="2273558" cy="1387475"/>
          </a:xfrm>
        </p:grpSpPr>
        <p:graphicFrame>
          <p:nvGraphicFramePr>
            <p:cNvPr id="3" name="Object 7">
              <a:extLst>
                <a:ext uri="{FF2B5EF4-FFF2-40B4-BE49-F238E27FC236}">
                  <a16:creationId xmlns:a16="http://schemas.microsoft.com/office/drawing/2014/main" id="{9A533CAD-0EBD-4934-8940-447289B4964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72400" y="2908800"/>
            <a:ext cx="495300" cy="684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! Graphic" r:id="rId5" imgW="494690" imgH="684886" progId="CDraw">
                    <p:embed/>
                  </p:oleObj>
                </mc:Choice>
                <mc:Fallback>
                  <p:oleObj name="CorelDRAW! Graphic" r:id="rId5" imgW="494690" imgH="684886" progId="CDraw">
                    <p:embed/>
                    <p:pic>
                      <p:nvPicPr>
                        <p:cNvPr id="3" name="Object 7">
                          <a:extLst>
                            <a:ext uri="{FF2B5EF4-FFF2-40B4-BE49-F238E27FC236}">
                              <a16:creationId xmlns:a16="http://schemas.microsoft.com/office/drawing/2014/main" id="{9A533CAD-0EBD-4934-8940-447289B4964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72400" y="2908800"/>
                          <a:ext cx="495300" cy="6842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" name="Text Box 18">
              <a:extLst>
                <a:ext uri="{FF2B5EF4-FFF2-40B4-BE49-F238E27FC236}">
                  <a16:creationId xmlns:a16="http://schemas.microsoft.com/office/drawing/2014/main" id="{21638CBA-085A-4548-8FB1-EA454E359B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74225" y="2558756"/>
              <a:ext cx="685800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600" b="1" dirty="0"/>
                <a:t>Gate</a:t>
              </a:r>
            </a:p>
          </p:txBody>
        </p:sp>
        <p:sp>
          <p:nvSpPr>
            <p:cNvPr id="8" name="Text Box 19">
              <a:extLst>
                <a:ext uri="{FF2B5EF4-FFF2-40B4-BE49-F238E27FC236}">
                  <a16:creationId xmlns:a16="http://schemas.microsoft.com/office/drawing/2014/main" id="{FD16AB6B-08DD-4977-A4EC-D926B6A5AD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33383" y="3546975"/>
              <a:ext cx="914400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600" b="1" dirty="0"/>
                <a:t>Source</a:t>
              </a:r>
            </a:p>
          </p:txBody>
        </p:sp>
        <p:sp>
          <p:nvSpPr>
            <p:cNvPr id="9" name="Text Box 20">
              <a:extLst>
                <a:ext uri="{FF2B5EF4-FFF2-40B4-BE49-F238E27FC236}">
                  <a16:creationId xmlns:a16="http://schemas.microsoft.com/office/drawing/2014/main" id="{51716AB0-4EF4-4B95-91A1-9453892F3C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83925" y="2496050"/>
              <a:ext cx="838200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600" b="1" dirty="0"/>
                <a:t>Drain</a:t>
              </a:r>
            </a:p>
          </p:txBody>
        </p:sp>
        <p:sp>
          <p:nvSpPr>
            <p:cNvPr id="11" name="Line 36">
              <a:extLst>
                <a:ext uri="{FF2B5EF4-FFF2-40B4-BE49-F238E27FC236}">
                  <a16:creationId xmlns:a16="http://schemas.microsoft.com/office/drawing/2014/main" id="{6E310D1B-0090-4028-8118-35AB12757A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682000" y="2692900"/>
              <a:ext cx="381000" cy="2159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41">
              <a:extLst>
                <a:ext uri="{FF2B5EF4-FFF2-40B4-BE49-F238E27FC236}">
                  <a16:creationId xmlns:a16="http://schemas.microsoft.com/office/drawing/2014/main" id="{BFD5EA2F-A6CA-49B2-A344-44B8AF3064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605800" y="3594600"/>
              <a:ext cx="389483" cy="1266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Line 41">
              <a:extLst>
                <a:ext uri="{FF2B5EF4-FFF2-40B4-BE49-F238E27FC236}">
                  <a16:creationId xmlns:a16="http://schemas.microsoft.com/office/drawing/2014/main" id="{8BFF1542-EFE0-9732-8B71-E64CBB49EC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8003" y="2908800"/>
              <a:ext cx="60097" cy="3283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F4AF34B-0308-9DEE-DA5C-29B3DD62569F}"/>
              </a:ext>
            </a:extLst>
          </p:cNvPr>
          <p:cNvSpPr txBox="1"/>
          <p:nvPr/>
        </p:nvSpPr>
        <p:spPr>
          <a:xfrm>
            <a:off x="5962966" y="1915596"/>
            <a:ext cx="2959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Field Effect Transistor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AD2499-82D7-8B64-AEA3-D9F2827448D2}"/>
              </a:ext>
            </a:extLst>
          </p:cNvPr>
          <p:cNvSpPr txBox="1"/>
          <p:nvPr/>
        </p:nvSpPr>
        <p:spPr>
          <a:xfrm>
            <a:off x="6001066" y="4007516"/>
            <a:ext cx="2959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Bipolar Junction Transistor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530082-1F08-0702-E797-9A57AA2AB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3F157603-BAD2-15F6-1D39-D56022B7B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5E81A4FB-CE84-C74D-8B69-DA5BC712B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Rectangle 2">
            <a:extLst>
              <a:ext uri="{FF2B5EF4-FFF2-40B4-BE49-F238E27FC236}">
                <a16:creationId xmlns:a16="http://schemas.microsoft.com/office/drawing/2014/main" id="{51042E60-D202-4915-8308-CC34C7CD4C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Terminal Designations and packaging styles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0E7B8EB-2E86-50DB-88F7-E9D52F839BE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879199" y="1968627"/>
            <a:ext cx="1579001" cy="174970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E988A5C-B19C-6C7D-0A51-3D13F03D62DA}"/>
              </a:ext>
            </a:extLst>
          </p:cNvPr>
          <p:cNvGrpSpPr/>
          <p:nvPr/>
        </p:nvGrpSpPr>
        <p:grpSpPr>
          <a:xfrm>
            <a:off x="4713840" y="1968627"/>
            <a:ext cx="1444626" cy="2035562"/>
            <a:chOff x="4370387" y="1965731"/>
            <a:chExt cx="1444626" cy="2035562"/>
          </a:xfrm>
        </p:grpSpPr>
        <p:pic>
          <p:nvPicPr>
            <p:cNvPr id="47117" name="Picture 16" descr="P5180027">
              <a:extLst>
                <a:ext uri="{FF2B5EF4-FFF2-40B4-BE49-F238E27FC236}">
                  <a16:creationId xmlns:a16="http://schemas.microsoft.com/office/drawing/2014/main" id="{6BFE8C7E-8B3B-4609-B6FC-3B13B3E4D9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2775" y="1965731"/>
              <a:ext cx="1392238" cy="1752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139" name="Text Box 45">
              <a:extLst>
                <a:ext uri="{FF2B5EF4-FFF2-40B4-BE49-F238E27FC236}">
                  <a16:creationId xmlns:a16="http://schemas.microsoft.com/office/drawing/2014/main" id="{AE25A253-857B-4A0F-92D4-7DD7F81FDB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0387" y="3693516"/>
              <a:ext cx="13716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400" b="1" dirty="0"/>
                <a:t>TO-92 package</a:t>
              </a:r>
            </a:p>
          </p:txBody>
        </p:sp>
      </p:grpSp>
      <p:sp>
        <p:nvSpPr>
          <p:cNvPr id="47140" name="Text Box 46">
            <a:extLst>
              <a:ext uri="{FF2B5EF4-FFF2-40B4-BE49-F238E27FC236}">
                <a16:creationId xmlns:a16="http://schemas.microsoft.com/office/drawing/2014/main" id="{0DC41D4E-80E4-49A2-B0BC-F6DE62553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6100" y="3752588"/>
            <a:ext cx="1524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 b="1" dirty="0"/>
              <a:t>TO-18 package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83DE03B-EC4D-6B38-E064-9300A8685B5E}"/>
              </a:ext>
            </a:extLst>
          </p:cNvPr>
          <p:cNvGrpSpPr/>
          <p:nvPr/>
        </p:nvGrpSpPr>
        <p:grpSpPr>
          <a:xfrm>
            <a:off x="6906699" y="4457700"/>
            <a:ext cx="1524000" cy="2060377"/>
            <a:chOff x="5257800" y="3657600"/>
            <a:chExt cx="1524000" cy="2060377"/>
          </a:xfrm>
        </p:grpSpPr>
        <p:pic>
          <p:nvPicPr>
            <p:cNvPr id="47118" name="Picture 17" descr="P5180030">
              <a:extLst>
                <a:ext uri="{FF2B5EF4-FFF2-40B4-BE49-F238E27FC236}">
                  <a16:creationId xmlns:a16="http://schemas.microsoft.com/office/drawing/2014/main" id="{9030CE25-D86A-439B-B3DC-42FD96C838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0200" y="3657600"/>
              <a:ext cx="1190625" cy="1752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141" name="Text Box 47">
              <a:extLst>
                <a:ext uri="{FF2B5EF4-FFF2-40B4-BE49-F238E27FC236}">
                  <a16:creationId xmlns:a16="http://schemas.microsoft.com/office/drawing/2014/main" id="{37F7C3B9-430A-4627-B245-4DE6A60D29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57800" y="5410200"/>
              <a:ext cx="15240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400" b="1" dirty="0"/>
                <a:t>TO-220 package</a:t>
              </a:r>
            </a:p>
          </p:txBody>
        </p:sp>
      </p:grpSp>
      <p:grpSp>
        <p:nvGrpSpPr>
          <p:cNvPr id="18" name="Group 15">
            <a:extLst>
              <a:ext uri="{FF2B5EF4-FFF2-40B4-BE49-F238E27FC236}">
                <a16:creationId xmlns:a16="http://schemas.microsoft.com/office/drawing/2014/main" id="{08EEC8C1-4692-44FC-A19E-EC54C1F06FAC}"/>
              </a:ext>
            </a:extLst>
          </p:cNvPr>
          <p:cNvGrpSpPr>
            <a:grpSpLocks/>
          </p:cNvGrpSpPr>
          <p:nvPr/>
        </p:nvGrpSpPr>
        <p:grpSpPr bwMode="auto">
          <a:xfrm>
            <a:off x="569789" y="2680524"/>
            <a:ext cx="1012825" cy="1193800"/>
            <a:chOff x="1645" y="1632"/>
            <a:chExt cx="638" cy="752"/>
          </a:xfrm>
        </p:grpSpPr>
        <p:graphicFrame>
          <p:nvGraphicFramePr>
            <p:cNvPr id="19" name="Object 5">
              <a:extLst>
                <a:ext uri="{FF2B5EF4-FFF2-40B4-BE49-F238E27FC236}">
                  <a16:creationId xmlns:a16="http://schemas.microsoft.com/office/drawing/2014/main" id="{E26DF8D8-824E-404A-B9DB-F40819C8BD9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776" y="1632"/>
            <a:ext cx="273" cy="4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! Graphic" r:id="rId6" imgW="0" imgH="0" progId="CDraw">
                    <p:embed/>
                  </p:oleObj>
                </mc:Choice>
                <mc:Fallback>
                  <p:oleObj name="CorelDRAW! Graphic" r:id="rId6" imgW="0" imgH="0" progId="CDraw">
                    <p:embed/>
                    <p:pic>
                      <p:nvPicPr>
                        <p:cNvPr id="19" name="Object 5">
                          <a:extLst>
                            <a:ext uri="{FF2B5EF4-FFF2-40B4-BE49-F238E27FC236}">
                              <a16:creationId xmlns:a16="http://schemas.microsoft.com/office/drawing/2014/main" id="{E26DF8D8-824E-404A-B9DB-F40819C8BD9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6" y="1632"/>
                          <a:ext cx="273" cy="4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18E20352-F96B-4E17-B4F8-561FBCA9BB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45" y="2016"/>
              <a:ext cx="638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600" dirty="0"/>
                <a:t>BJT PNP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600" dirty="0"/>
                <a:t>Transistor</a:t>
              </a:r>
            </a:p>
          </p:txBody>
        </p:sp>
      </p:grpSp>
      <p:grpSp>
        <p:nvGrpSpPr>
          <p:cNvPr id="21" name="Group 16">
            <a:extLst>
              <a:ext uri="{FF2B5EF4-FFF2-40B4-BE49-F238E27FC236}">
                <a16:creationId xmlns:a16="http://schemas.microsoft.com/office/drawing/2014/main" id="{08AF8035-AD29-47D8-BEBE-3D5D47A5ABF2}"/>
              </a:ext>
            </a:extLst>
          </p:cNvPr>
          <p:cNvGrpSpPr>
            <a:grpSpLocks/>
          </p:cNvGrpSpPr>
          <p:nvPr/>
        </p:nvGrpSpPr>
        <p:grpSpPr bwMode="auto">
          <a:xfrm>
            <a:off x="1798195" y="4800724"/>
            <a:ext cx="1622426" cy="1268414"/>
            <a:chOff x="2956" y="1680"/>
            <a:chExt cx="1022" cy="799"/>
          </a:xfrm>
        </p:grpSpPr>
        <p:graphicFrame>
          <p:nvGraphicFramePr>
            <p:cNvPr id="22" name="Object 6">
              <a:extLst>
                <a:ext uri="{FF2B5EF4-FFF2-40B4-BE49-F238E27FC236}">
                  <a16:creationId xmlns:a16="http://schemas.microsoft.com/office/drawing/2014/main" id="{135474CC-0602-4B63-BEF7-E65EB00AF4E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16" y="1680"/>
            <a:ext cx="312" cy="4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! Graphic" r:id="rId8" imgW="0" imgH="0" progId="CDraw">
                    <p:embed/>
                  </p:oleObj>
                </mc:Choice>
                <mc:Fallback>
                  <p:oleObj name="CorelDRAW! Graphic" r:id="rId8" imgW="0" imgH="0" progId="CDraw">
                    <p:embed/>
                    <p:pic>
                      <p:nvPicPr>
                        <p:cNvPr id="22" name="Object 6">
                          <a:extLst>
                            <a:ext uri="{FF2B5EF4-FFF2-40B4-BE49-F238E27FC236}">
                              <a16:creationId xmlns:a16="http://schemas.microsoft.com/office/drawing/2014/main" id="{135474CC-0602-4B63-BEF7-E65EB00AF4E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6" y="1680"/>
                          <a:ext cx="312" cy="4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Text Box 12">
              <a:extLst>
                <a:ext uri="{FF2B5EF4-FFF2-40B4-BE49-F238E27FC236}">
                  <a16:creationId xmlns:a16="http://schemas.microsoft.com/office/drawing/2014/main" id="{01663FB0-9F9B-4B07-85C4-41372CE40C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6" y="2111"/>
              <a:ext cx="1022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600" dirty="0"/>
                <a:t>N-channel FET Transistor</a:t>
              </a:r>
            </a:p>
          </p:txBody>
        </p:sp>
      </p:grpSp>
      <p:grpSp>
        <p:nvGrpSpPr>
          <p:cNvPr id="28" name="Group 20">
            <a:extLst>
              <a:ext uri="{FF2B5EF4-FFF2-40B4-BE49-F238E27FC236}">
                <a16:creationId xmlns:a16="http://schemas.microsoft.com/office/drawing/2014/main" id="{269FE90A-538E-4FFC-89B5-F091528529C6}"/>
              </a:ext>
            </a:extLst>
          </p:cNvPr>
          <p:cNvGrpSpPr>
            <a:grpSpLocks/>
          </p:cNvGrpSpPr>
          <p:nvPr/>
        </p:nvGrpSpPr>
        <p:grpSpPr bwMode="auto">
          <a:xfrm>
            <a:off x="450601" y="4841544"/>
            <a:ext cx="1438277" cy="1193801"/>
            <a:chOff x="4101" y="2880"/>
            <a:chExt cx="906" cy="752"/>
          </a:xfrm>
        </p:grpSpPr>
        <p:graphicFrame>
          <p:nvGraphicFramePr>
            <p:cNvPr id="29" name="Object 9">
              <a:extLst>
                <a:ext uri="{FF2B5EF4-FFF2-40B4-BE49-F238E27FC236}">
                  <a16:creationId xmlns:a16="http://schemas.microsoft.com/office/drawing/2014/main" id="{1751E70F-421D-4EDA-953C-36C789F6DEE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12" y="2880"/>
            <a:ext cx="354" cy="4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! Graphic" r:id="rId10" imgW="0" imgH="0" progId="CDraw">
                    <p:embed/>
                  </p:oleObj>
                </mc:Choice>
                <mc:Fallback>
                  <p:oleObj name="CorelDRAW! Graphic" r:id="rId10" imgW="0" imgH="0" progId="CDraw">
                    <p:embed/>
                    <p:pic>
                      <p:nvPicPr>
                        <p:cNvPr id="29" name="Object 9">
                          <a:extLst>
                            <a:ext uri="{FF2B5EF4-FFF2-40B4-BE49-F238E27FC236}">
                              <a16:creationId xmlns:a16="http://schemas.microsoft.com/office/drawing/2014/main" id="{1751E70F-421D-4EDA-953C-36C789F6DEE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2" y="2880"/>
                          <a:ext cx="354" cy="4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Text Box 19">
              <a:extLst>
                <a:ext uri="{FF2B5EF4-FFF2-40B4-BE49-F238E27FC236}">
                  <a16:creationId xmlns:a16="http://schemas.microsoft.com/office/drawing/2014/main" id="{3BC9E85C-B515-401F-B11C-4B5C306AFE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1" y="3264"/>
              <a:ext cx="906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600" dirty="0"/>
                <a:t>P-channel FET Transistor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203789F-5DD8-441C-83FA-27F3A5349AD9}"/>
              </a:ext>
            </a:extLst>
          </p:cNvPr>
          <p:cNvGrpSpPr>
            <a:grpSpLocks/>
          </p:cNvGrpSpPr>
          <p:nvPr/>
        </p:nvGrpSpPr>
        <p:grpSpPr bwMode="auto">
          <a:xfrm>
            <a:off x="2029736" y="2680524"/>
            <a:ext cx="1012825" cy="1193800"/>
            <a:chOff x="541" y="1680"/>
            <a:chExt cx="638" cy="752"/>
          </a:xfrm>
        </p:grpSpPr>
        <p:graphicFrame>
          <p:nvGraphicFramePr>
            <p:cNvPr id="4" name="Object 4">
              <a:extLst>
                <a:ext uri="{FF2B5EF4-FFF2-40B4-BE49-F238E27FC236}">
                  <a16:creationId xmlns:a16="http://schemas.microsoft.com/office/drawing/2014/main" id="{B3769A03-1118-4762-8891-3DEBEB02544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72" y="1680"/>
            <a:ext cx="273" cy="4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! Graphic" r:id="rId12" imgW="0" imgH="0" progId="CDraw">
                    <p:embed/>
                  </p:oleObj>
                </mc:Choice>
                <mc:Fallback>
                  <p:oleObj name="CorelDRAW! Graphic" r:id="rId12" imgW="0" imgH="0" progId="CDraw">
                    <p:embed/>
                    <p:pic>
                      <p:nvPicPr>
                        <p:cNvPr id="4" name="Object 4">
                          <a:extLst>
                            <a:ext uri="{FF2B5EF4-FFF2-40B4-BE49-F238E27FC236}">
                              <a16:creationId xmlns:a16="http://schemas.microsoft.com/office/drawing/2014/main" id="{B3769A03-1118-4762-8891-3DEBEB02544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2" y="1680"/>
                          <a:ext cx="273" cy="4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Text Box 10">
              <a:extLst>
                <a:ext uri="{FF2B5EF4-FFF2-40B4-BE49-F238E27FC236}">
                  <a16:creationId xmlns:a16="http://schemas.microsoft.com/office/drawing/2014/main" id="{E9C9C31C-871C-428F-B5BA-E45583CF21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1" y="2064"/>
              <a:ext cx="638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600" dirty="0"/>
                <a:t>BJT NPN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600" dirty="0"/>
                <a:t>Transistor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F58822E-E6DE-26AC-33A1-8485F1C22D0E}"/>
              </a:ext>
            </a:extLst>
          </p:cNvPr>
          <p:cNvSpPr txBox="1"/>
          <p:nvPr/>
        </p:nvSpPr>
        <p:spPr>
          <a:xfrm>
            <a:off x="4534631" y="4379879"/>
            <a:ext cx="222397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Physical form usually depends  on the application rather than the type, so you usually cannot ID without looking up the part number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BF4620F-6817-C5C7-BA35-77038C83F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D76D7FD-4DC7-3E53-AA8E-F0D1EA044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B920714-35A9-B341-FF8F-AC3D3C5A4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F82CF-AC6E-17F8-19EF-E0BB0D52B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Integrated Circuits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14FC-203A-D30F-4E36-32F8CDDB63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8783" y="1825625"/>
            <a:ext cx="4316067" cy="467854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Integrated circuits are purpose-designed devices that combine a specific circuit into a single discrete package</a:t>
            </a:r>
          </a:p>
          <a:p>
            <a:r>
              <a:rPr lang="en-US" dirty="0"/>
              <a:t>They can be general use, like an amplifier, or very specific, like a clock</a:t>
            </a:r>
          </a:p>
          <a:p>
            <a:pPr lvl="1"/>
            <a:r>
              <a:rPr lang="en-US" dirty="0"/>
              <a:t>We will discuss one important type called and Op. Amp later</a:t>
            </a:r>
          </a:p>
          <a:p>
            <a:r>
              <a:rPr lang="en-US" dirty="0"/>
              <a:t>Come in a wide variety of physical shapes and sizes, but are marked with a manufacturer (Motorola Logo to the right), part number (LM324N), and lot number (RQBW9204)</a:t>
            </a:r>
          </a:p>
        </p:txBody>
      </p:sp>
      <p:pic>
        <p:nvPicPr>
          <p:cNvPr id="2050" name="Picture 2" descr="TO-220-3">
            <a:extLst>
              <a:ext uri="{FF2B5EF4-FFF2-40B4-BE49-F238E27FC236}">
                <a16:creationId xmlns:a16="http://schemas.microsoft.com/office/drawing/2014/main" id="{9EF5850C-EFAB-A9CD-8E31-4820497E5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458" y="1180625"/>
            <a:ext cx="2562970" cy="256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5" name="Picture 6" descr="P5180007">
            <a:extLst>
              <a:ext uri="{FF2B5EF4-FFF2-40B4-BE49-F238E27FC236}">
                <a16:creationId xmlns:a16="http://schemas.microsoft.com/office/drawing/2014/main" id="{84446DE5-C2ED-46A3-928C-7B3C7BFC3E4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267" y="3561140"/>
            <a:ext cx="3886200" cy="245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763BD-3695-8135-34DD-9CD144BFE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BA023D-CC3F-C5E5-A59C-160DAF34F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10B507-C838-9214-E8A4-1D8BFD1C4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423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P5180007">
            <a:extLst>
              <a:ext uri="{FF2B5EF4-FFF2-40B4-BE49-F238E27FC236}">
                <a16:creationId xmlns:a16="http://schemas.microsoft.com/office/drawing/2014/main" id="{926F5A63-6957-4DFD-CBCF-CF976783CDE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178" y="2202444"/>
            <a:ext cx="3886200" cy="245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Rectangle 4">
            <a:extLst>
              <a:ext uri="{FF2B5EF4-FFF2-40B4-BE49-F238E27FC236}">
                <a16:creationId xmlns:a16="http://schemas.microsoft.com/office/drawing/2014/main" id="{21D5E3A1-AC66-4C19-A92D-AA9DEFE440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Pin identification and numbering convention</a:t>
            </a:r>
          </a:p>
        </p:txBody>
      </p:sp>
      <p:sp>
        <p:nvSpPr>
          <p:cNvPr id="53254" name="Rectangle 5">
            <a:extLst>
              <a:ext uri="{FF2B5EF4-FFF2-40B4-BE49-F238E27FC236}">
                <a16:creationId xmlns:a16="http://schemas.microsoft.com/office/drawing/2014/main" id="{B77F29E3-7352-4527-8EEE-F48A41418A5A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508883" y="1825625"/>
            <a:ext cx="4005967" cy="4424100"/>
          </a:xfrm>
        </p:spPr>
        <p:txBody>
          <a:bodyPr>
            <a:normAutofit fontScale="62500" lnSpcReduction="20000"/>
          </a:bodyPr>
          <a:lstStyle/>
          <a:p>
            <a:r>
              <a:rPr lang="en-US" altLang="en-US" dirty="0"/>
              <a:t>Pin 1 is often identified with a dot or an indentation</a:t>
            </a:r>
          </a:p>
          <a:p>
            <a:r>
              <a:rPr lang="en-US" altLang="en-US" dirty="0"/>
              <a:t>The pin 1 end of the chip is often identified with a notch, with pin 1 being on the left when the notch is up</a:t>
            </a:r>
          </a:p>
          <a:p>
            <a:r>
              <a:rPr lang="en-US" altLang="en-US" dirty="0"/>
              <a:t>Pins are numbered sequentially in a counterclockwise direction</a:t>
            </a:r>
          </a:p>
          <a:p>
            <a:pPr lvl="1"/>
            <a:r>
              <a:rPr lang="en-US" altLang="en-US" dirty="0"/>
              <a:t>Notice how pin 8 is directly across from pin 7, and pin 14 across from 1 in the example to the right</a:t>
            </a:r>
          </a:p>
          <a:p>
            <a:r>
              <a:rPr lang="en-US" altLang="en-US" dirty="0"/>
              <a:t>Since the pins have different functions, you must pay attention to the numbering on schematics </a:t>
            </a:r>
          </a:p>
          <a:p>
            <a:r>
              <a:rPr lang="en-US" altLang="en-US" dirty="0"/>
              <a:t>ICs can be susceptible to ESD (Static electricity) damage (many actually are), so rigorous precautions should be taken.</a:t>
            </a:r>
          </a:p>
          <a:p>
            <a:r>
              <a:rPr lang="en-US" altLang="en-US" dirty="0"/>
              <a:t>Take care not to damage the pins when removing or installing the chip</a:t>
            </a:r>
          </a:p>
        </p:txBody>
      </p:sp>
      <p:sp>
        <p:nvSpPr>
          <p:cNvPr id="53256" name="Text Box 7">
            <a:extLst>
              <a:ext uri="{FF2B5EF4-FFF2-40B4-BE49-F238E27FC236}">
                <a16:creationId xmlns:a16="http://schemas.microsoft.com/office/drawing/2014/main" id="{4E566BFD-81AB-47C4-AD16-5A2C6C5CD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0878" y="3116844"/>
            <a:ext cx="838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b="1"/>
              <a:t>Notch</a:t>
            </a:r>
          </a:p>
        </p:txBody>
      </p:sp>
      <p:sp>
        <p:nvSpPr>
          <p:cNvPr id="53257" name="Text Box 8">
            <a:extLst>
              <a:ext uri="{FF2B5EF4-FFF2-40B4-BE49-F238E27FC236}">
                <a16:creationId xmlns:a16="http://schemas.microsoft.com/office/drawing/2014/main" id="{FEE121D2-D3AF-4B0A-ACC7-C52CFDEE2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8478" y="3574044"/>
            <a:ext cx="838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b="1"/>
              <a:t>Dimple</a:t>
            </a:r>
          </a:p>
        </p:txBody>
      </p:sp>
      <p:sp>
        <p:nvSpPr>
          <p:cNvPr id="53258" name="Text Box 9">
            <a:extLst>
              <a:ext uri="{FF2B5EF4-FFF2-40B4-BE49-F238E27FC236}">
                <a16:creationId xmlns:a16="http://schemas.microsoft.com/office/drawing/2014/main" id="{54DE191C-3133-4BD4-9563-E72D0F174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0478" y="4107444"/>
            <a:ext cx="838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b="1"/>
              <a:t>Pin 1</a:t>
            </a:r>
          </a:p>
        </p:txBody>
      </p:sp>
      <p:sp>
        <p:nvSpPr>
          <p:cNvPr id="53259" name="Text Box 10">
            <a:extLst>
              <a:ext uri="{FF2B5EF4-FFF2-40B4-BE49-F238E27FC236}">
                <a16:creationId xmlns:a16="http://schemas.microsoft.com/office/drawing/2014/main" id="{CC50FDD7-2A6B-469B-966B-480615654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8878" y="3955044"/>
            <a:ext cx="838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b="1"/>
              <a:t>Pin 7</a:t>
            </a:r>
          </a:p>
        </p:txBody>
      </p:sp>
      <p:sp>
        <p:nvSpPr>
          <p:cNvPr id="53260" name="Text Box 11">
            <a:extLst>
              <a:ext uri="{FF2B5EF4-FFF2-40B4-BE49-F238E27FC236}">
                <a16:creationId xmlns:a16="http://schemas.microsoft.com/office/drawing/2014/main" id="{0AA662EB-FD61-4C75-B547-E05AFD0AF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0278" y="2202444"/>
            <a:ext cx="838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b="1"/>
              <a:t>Pin 8</a:t>
            </a:r>
          </a:p>
        </p:txBody>
      </p:sp>
      <p:sp>
        <p:nvSpPr>
          <p:cNvPr id="53261" name="Text Box 12">
            <a:extLst>
              <a:ext uri="{FF2B5EF4-FFF2-40B4-BE49-F238E27FC236}">
                <a16:creationId xmlns:a16="http://schemas.microsoft.com/office/drawing/2014/main" id="{258FD9C1-1F8B-455A-BE14-C96F5AC5C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5678" y="2354844"/>
            <a:ext cx="838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b="1" dirty="0"/>
              <a:t>Pin 14</a:t>
            </a:r>
          </a:p>
        </p:txBody>
      </p:sp>
      <p:sp>
        <p:nvSpPr>
          <p:cNvPr id="53262" name="Line 13">
            <a:extLst>
              <a:ext uri="{FF2B5EF4-FFF2-40B4-BE49-F238E27FC236}">
                <a16:creationId xmlns:a16="http://schemas.microsoft.com/office/drawing/2014/main" id="{913BBAD3-3DFD-46FA-BD7F-CBB9C0E10B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30478" y="3574044"/>
            <a:ext cx="457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3" name="Line 20">
            <a:extLst>
              <a:ext uri="{FF2B5EF4-FFF2-40B4-BE49-F238E27FC236}">
                <a16:creationId xmlns:a16="http://schemas.microsoft.com/office/drawing/2014/main" id="{BAB8CA50-6731-4AF3-B621-1719356070EF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6678" y="3345444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4" name="Line 21">
            <a:extLst>
              <a:ext uri="{FF2B5EF4-FFF2-40B4-BE49-F238E27FC236}">
                <a16:creationId xmlns:a16="http://schemas.microsoft.com/office/drawing/2014/main" id="{D779D86B-A7CC-4953-80D8-D8F23C4E036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63878" y="3955044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5" name="Line 22">
            <a:extLst>
              <a:ext uri="{FF2B5EF4-FFF2-40B4-BE49-F238E27FC236}">
                <a16:creationId xmlns:a16="http://schemas.microsoft.com/office/drawing/2014/main" id="{A442A3FE-43FD-4628-9651-D16AD1907BC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716478" y="3802644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6" name="Line 23">
            <a:extLst>
              <a:ext uri="{FF2B5EF4-FFF2-40B4-BE49-F238E27FC236}">
                <a16:creationId xmlns:a16="http://schemas.microsoft.com/office/drawing/2014/main" id="{4D758547-EFA8-44C3-9AF5-265889B6864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64078" y="2507244"/>
            <a:ext cx="76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7" name="Line 27">
            <a:extLst>
              <a:ext uri="{FF2B5EF4-FFF2-40B4-BE49-F238E27FC236}">
                <a16:creationId xmlns:a16="http://schemas.microsoft.com/office/drawing/2014/main" id="{BE9E97BC-8D1D-4A7D-8E58-8015C67B194A}"/>
              </a:ext>
            </a:extLst>
          </p:cNvPr>
          <p:cNvSpPr>
            <a:spLocks noChangeShapeType="1"/>
          </p:cNvSpPr>
          <p:nvPr/>
        </p:nvSpPr>
        <p:spPr bwMode="auto">
          <a:xfrm>
            <a:off x="5811478" y="2583444"/>
            <a:ext cx="76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1F21DB-25EA-D0BD-F56A-A31F6DA99FEA}"/>
              </a:ext>
            </a:extLst>
          </p:cNvPr>
          <p:cNvSpPr txBox="1"/>
          <p:nvPr/>
        </p:nvSpPr>
        <p:spPr>
          <a:xfrm>
            <a:off x="4820878" y="4659715"/>
            <a:ext cx="4323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is a common package called PDIP, where the pins come in 2 rows, designed to be soldered in through hole boards or installed in sockets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CE9865-9B7F-AA9E-C6F1-2D3419EB6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DAAC45-0A1F-1D42-4C36-067E406CE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FCC1AF-41AA-4334-916B-132701215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>
            <a:extLst>
              <a:ext uri="{FF2B5EF4-FFF2-40B4-BE49-F238E27FC236}">
                <a16:creationId xmlns:a16="http://schemas.microsoft.com/office/drawing/2014/main" id="{B1ABE76D-BDEA-4E67-8489-23F65731AF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Switches</a:t>
            </a:r>
          </a:p>
        </p:txBody>
      </p:sp>
      <p:sp>
        <p:nvSpPr>
          <p:cNvPr id="28677" name="Rectangle 3">
            <a:extLst>
              <a:ext uri="{FF2B5EF4-FFF2-40B4-BE49-F238E27FC236}">
                <a16:creationId xmlns:a16="http://schemas.microsoft.com/office/drawing/2014/main" id="{FB1F32E5-AEE0-454C-844C-3FAE9D3BE6EF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51" y="1491668"/>
            <a:ext cx="7632754" cy="239785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dirty="0"/>
              <a:t>Switches are mechanical devices that physically move or break electrical continuity in a circuit</a:t>
            </a:r>
          </a:p>
          <a:p>
            <a:pPr eaLnBrk="1" hangingPunct="1"/>
            <a:r>
              <a:rPr lang="en-US" altLang="en-US" dirty="0"/>
              <a:t>They are usually referred to by the number of moving switching elements (called poles) and the number of positions they can be in (called throws)</a:t>
            </a:r>
          </a:p>
          <a:p>
            <a:pPr eaLnBrk="1" hangingPunct="1"/>
            <a:r>
              <a:rPr lang="en-US" altLang="en-US" dirty="0"/>
              <a:t>A dashed line is used to show multiple switches that move together</a:t>
            </a:r>
          </a:p>
        </p:txBody>
      </p:sp>
      <p:graphicFrame>
        <p:nvGraphicFramePr>
          <p:cNvPr id="28678" name="Object 4">
            <a:extLst>
              <a:ext uri="{FF2B5EF4-FFF2-40B4-BE49-F238E27FC236}">
                <a16:creationId xmlns:a16="http://schemas.microsoft.com/office/drawing/2014/main" id="{DB689A24-6B9B-422E-BBC8-B1F630CC7E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8793" y="5214938"/>
          <a:ext cx="8126413" cy="127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! Graphic" r:id="rId2" imgW="0" imgH="0" progId="CDraw">
                  <p:embed/>
                </p:oleObj>
              </mc:Choice>
              <mc:Fallback>
                <p:oleObj name="CorelDRAW! Graphic" r:id="rId2" imgW="0" imgH="0" progId="CDraw">
                  <p:embed/>
                  <p:pic>
                    <p:nvPicPr>
                      <p:cNvPr id="28678" name="Object 4">
                        <a:extLst>
                          <a:ext uri="{FF2B5EF4-FFF2-40B4-BE49-F238E27FC236}">
                            <a16:creationId xmlns:a16="http://schemas.microsoft.com/office/drawing/2014/main" id="{DB689A24-6B9B-422E-BBC8-B1F630CC7E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793" y="5214938"/>
                        <a:ext cx="8126413" cy="1273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1" name="Text Box 7">
            <a:extLst>
              <a:ext uri="{FF2B5EF4-FFF2-40B4-BE49-F238E27FC236}">
                <a16:creationId xmlns:a16="http://schemas.microsoft.com/office/drawing/2014/main" id="{9053D65D-DB66-4192-AEC4-32791E845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202" y="4721082"/>
            <a:ext cx="229851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Single Pole Single Throw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SPST</a:t>
            </a:r>
          </a:p>
        </p:txBody>
      </p:sp>
      <p:sp>
        <p:nvSpPr>
          <p:cNvPr id="28682" name="Text Box 8">
            <a:extLst>
              <a:ext uri="{FF2B5EF4-FFF2-40B4-BE49-F238E27FC236}">
                <a16:creationId xmlns:a16="http://schemas.microsoft.com/office/drawing/2014/main" id="{AB042D74-5969-4204-AAFF-83E5FBA8D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7569" y="4223475"/>
            <a:ext cx="23770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Single Pole Double Throw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SPDT</a:t>
            </a:r>
          </a:p>
        </p:txBody>
      </p:sp>
      <p:sp>
        <p:nvSpPr>
          <p:cNvPr id="28683" name="Text Box 9">
            <a:extLst>
              <a:ext uri="{FF2B5EF4-FFF2-40B4-BE49-F238E27FC236}">
                <a16:creationId xmlns:a16="http://schemas.microsoft.com/office/drawing/2014/main" id="{96361298-1F75-4DFB-B307-475F490B1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7076" y="4808250"/>
            <a:ext cx="23770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Double Pole Single Throw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DPST</a:t>
            </a:r>
          </a:p>
        </p:txBody>
      </p:sp>
      <p:sp>
        <p:nvSpPr>
          <p:cNvPr id="28684" name="Text Box 10">
            <a:extLst>
              <a:ext uri="{FF2B5EF4-FFF2-40B4-BE49-F238E27FC236}">
                <a16:creationId xmlns:a16="http://schemas.microsoft.com/office/drawing/2014/main" id="{41C60ECF-2776-4048-B323-E48C2EDE7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358" y="4337775"/>
            <a:ext cx="245560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Double Pole Double Throw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DPDT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1FF5FA-1425-47FC-3566-1A95A766F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EB62FD-7493-6879-A785-A5D4E0D60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612F5E-1344-C2D8-B77D-5567C23F5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Twin Industries TW-E40-510 Breadboard Solderless 400 Tie Points">
            <a:extLst>
              <a:ext uri="{FF2B5EF4-FFF2-40B4-BE49-F238E27FC236}">
                <a16:creationId xmlns:a16="http://schemas.microsoft.com/office/drawing/2014/main" id="{A4AD13C6-695D-A381-B73A-5EED6F27FA7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981" y="1733384"/>
            <a:ext cx="4978773" cy="413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B0AD8E-9526-2EFF-00E3-31365FF80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Solderless Breadboards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F99F6-C032-BBC0-24E7-D805C7F995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568516"/>
            <a:ext cx="4514850" cy="5032375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Used to construct and prototype TEMPORARY circuits</a:t>
            </a:r>
          </a:p>
          <a:p>
            <a:pPr lvl="1"/>
            <a:r>
              <a:rPr lang="en-US" sz="1800" dirty="0"/>
              <a:t>After testing, you will want to transfer the circuit to a Printed Circuit Board (PCB) and solder it in place</a:t>
            </a:r>
          </a:p>
          <a:p>
            <a:r>
              <a:rPr lang="en-US" sz="2400" dirty="0"/>
              <a:t>Electrical components can be connected by inserting their leads into the holes</a:t>
            </a:r>
          </a:p>
          <a:p>
            <a:pPr lvl="1"/>
            <a:r>
              <a:rPr lang="en-US" sz="1800" dirty="0"/>
              <a:t>Metal buses connect the holes along columns and rows in a specific pattern</a:t>
            </a:r>
          </a:p>
          <a:p>
            <a:pPr lvl="1"/>
            <a:r>
              <a:rPr lang="en-US" sz="1800" dirty="0"/>
              <a:t>Some parts may have leads that are too thin to make good contact or too thick to fit in the hole</a:t>
            </a:r>
          </a:p>
          <a:p>
            <a:pPr lvl="1"/>
            <a:r>
              <a:rPr lang="en-US" sz="1800" dirty="0"/>
              <a:t>Parts should slide in easily but stay secure</a:t>
            </a:r>
          </a:p>
          <a:p>
            <a:pPr lvl="1"/>
            <a:r>
              <a:rPr lang="en-US" sz="1800" dirty="0"/>
              <a:t>Use solid core wire when making connections, stranded wire will be too limp to insert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49F36-4512-6F27-A43F-110F22282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3849D-0DEF-C4BD-9DC9-F8DDADA22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BF049-CE93-CE95-3496-B2863949B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164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>
            <a:extLst>
              <a:ext uri="{FF2B5EF4-FFF2-40B4-BE49-F238E27FC236}">
                <a16:creationId xmlns:a16="http://schemas.microsoft.com/office/drawing/2014/main" id="{E6BB2FBA-517D-43BB-A9F3-F88A156BAD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Nets and Nodes</a:t>
            </a:r>
          </a:p>
        </p:txBody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11366155-0A6B-40D5-BD59-EEB41E674ED2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6675" y="1817255"/>
            <a:ext cx="5038725" cy="4450774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dirty="0"/>
              <a:t>A line connecting one or more components is called a net or wire</a:t>
            </a:r>
          </a:p>
          <a:p>
            <a:pPr eaLnBrk="1" hangingPunct="1"/>
            <a:r>
              <a:rPr lang="en-US" altLang="en-US" dirty="0"/>
              <a:t>It represents that the components are electrically connected</a:t>
            </a:r>
          </a:p>
          <a:p>
            <a:pPr lvl="1"/>
            <a:r>
              <a:rPr lang="en-US" altLang="en-US" dirty="0"/>
              <a:t>Could be a physical wire, component leads, breadboard, or PCB connections</a:t>
            </a:r>
          </a:p>
          <a:p>
            <a:r>
              <a:rPr lang="en-US" altLang="en-US" dirty="0"/>
              <a:t>Where wires cross, the connection can be ambiguous</a:t>
            </a:r>
          </a:p>
          <a:p>
            <a:pPr lvl="1"/>
            <a:r>
              <a:rPr lang="en-US" altLang="en-US" dirty="0"/>
              <a:t>A can be assumed to be connected</a:t>
            </a:r>
          </a:p>
          <a:p>
            <a:pPr lvl="1"/>
            <a:r>
              <a:rPr lang="en-US" altLang="en-US" dirty="0"/>
              <a:t>Styles C and D to the right are preferred since they are clear</a:t>
            </a:r>
          </a:p>
          <a:p>
            <a:pPr lvl="1"/>
            <a:r>
              <a:rPr lang="en-US" altLang="en-US" dirty="0"/>
              <a:t>Intersection E is ambiguous</a:t>
            </a:r>
          </a:p>
          <a:p>
            <a:pPr lvl="1"/>
            <a:endParaRPr lang="en-US" altLang="en-US" dirty="0"/>
          </a:p>
        </p:txBody>
      </p:sp>
      <p:graphicFrame>
        <p:nvGraphicFramePr>
          <p:cNvPr id="18439" name="Object 14">
            <a:extLst>
              <a:ext uri="{FF2B5EF4-FFF2-40B4-BE49-F238E27FC236}">
                <a16:creationId xmlns:a16="http://schemas.microsoft.com/office/drawing/2014/main" id="{D5550DAD-D678-4AB1-9B85-E893AE4C6E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6568" y="3190081"/>
          <a:ext cx="2735263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! Graphic" r:id="rId2" imgW="0" imgH="0" progId="CDraw">
                  <p:embed/>
                </p:oleObj>
              </mc:Choice>
              <mc:Fallback>
                <p:oleObj name="CorelDRAW! Graphic" r:id="rId2" imgW="0" imgH="0" progId="CDraw">
                  <p:embed/>
                  <p:pic>
                    <p:nvPicPr>
                      <p:cNvPr id="18439" name="Object 14">
                        <a:extLst>
                          <a:ext uri="{FF2B5EF4-FFF2-40B4-BE49-F238E27FC236}">
                            <a16:creationId xmlns:a16="http://schemas.microsoft.com/office/drawing/2014/main" id="{D5550DAD-D678-4AB1-9B85-E893AE4C6E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6568" y="3190081"/>
                        <a:ext cx="2735263" cy="839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0" name="Object 15">
            <a:extLst>
              <a:ext uri="{FF2B5EF4-FFF2-40B4-BE49-F238E27FC236}">
                <a16:creationId xmlns:a16="http://schemas.microsoft.com/office/drawing/2014/main" id="{59DF3081-9564-45E4-9138-C6B591E8AB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5400" y="4661695"/>
          <a:ext cx="3905250" cy="1379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! Graphic" r:id="rId4" imgW="0" imgH="0" progId="CDraw">
                  <p:embed/>
                </p:oleObj>
              </mc:Choice>
              <mc:Fallback>
                <p:oleObj name="CorelDRAW! Graphic" r:id="rId4" imgW="0" imgH="0" progId="CDraw">
                  <p:embed/>
                  <p:pic>
                    <p:nvPicPr>
                      <p:cNvPr id="18440" name="Object 15">
                        <a:extLst>
                          <a:ext uri="{FF2B5EF4-FFF2-40B4-BE49-F238E27FC236}">
                            <a16:creationId xmlns:a16="http://schemas.microsoft.com/office/drawing/2014/main" id="{59DF3081-9564-45E4-9138-C6B591E8AB2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4661695"/>
                        <a:ext cx="3905250" cy="1379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E52A6F6-520C-B1BF-0EDD-7FDFE73698AB}"/>
              </a:ext>
            </a:extLst>
          </p:cNvPr>
          <p:cNvCxnSpPr/>
          <p:nvPr/>
        </p:nvCxnSpPr>
        <p:spPr>
          <a:xfrm>
            <a:off x="5953125" y="2447925"/>
            <a:ext cx="214312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1BBC3B1-40E1-FF40-B4AC-B525C9E30BFA}"/>
              </a:ext>
            </a:extLst>
          </p:cNvPr>
          <p:cNvSpPr txBox="1"/>
          <p:nvPr/>
        </p:nvSpPr>
        <p:spPr>
          <a:xfrm>
            <a:off x="6600824" y="2048710"/>
            <a:ext cx="885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net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F42051-3467-07F9-3226-43587435C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6DA1CA-957C-31DB-AEBC-FEE8D64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E58D3F-7BDC-FAE5-BEFB-F679A5B08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481856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CDE68-3D48-31DE-5822-DCCBCF618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Breadboard Layout (Power Rails)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8AD61-0C16-5F4C-8596-3EE701C35F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-1" y="1825624"/>
            <a:ext cx="4826443" cy="5032375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The top two and bottom two rows are connected horizontally across the length of the board</a:t>
            </a:r>
          </a:p>
          <a:p>
            <a:pPr lvl="1"/>
            <a:r>
              <a:rPr lang="en-US" dirty="0"/>
              <a:t>Each row is separate and not connected to the others</a:t>
            </a:r>
          </a:p>
          <a:p>
            <a:r>
              <a:rPr lang="en-US" dirty="0"/>
              <a:t>These are usually connected to power since many components will need to connect to power</a:t>
            </a:r>
          </a:p>
          <a:p>
            <a:r>
              <a:rPr lang="en-US" dirty="0"/>
              <a:t>Even though the rows are marked with (+) and (-) feel free to ignore the markings</a:t>
            </a:r>
          </a:p>
          <a:p>
            <a:pPr lvl="1"/>
            <a:r>
              <a:rPr lang="en-US" dirty="0"/>
              <a:t>I recommend using the top row for (+) power, using the different rows for different voltages (+5V and 3.3V, for example)</a:t>
            </a:r>
          </a:p>
          <a:p>
            <a:pPr lvl="1"/>
            <a:r>
              <a:rPr lang="en-US" dirty="0"/>
              <a:t>Then use the bottom rows for negative/ground</a:t>
            </a:r>
          </a:p>
          <a:p>
            <a:pPr lvl="1"/>
            <a:r>
              <a:rPr lang="en-US" dirty="0"/>
              <a:t>Most chips + and – pins are on opposite sides</a:t>
            </a:r>
          </a:p>
          <a:p>
            <a:pPr lvl="1"/>
            <a:r>
              <a:rPr lang="en-US" dirty="0"/>
              <a:t>In this layout, power flows generally from top to bottom, which allows you to lay out your circuit cleanly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8C4ACB-9054-AD81-1CAE-FBA39CB9B8E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17246" y="2978547"/>
            <a:ext cx="5138806" cy="2056407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06E61AF-1113-CB0A-D758-221E8D790ABA}"/>
              </a:ext>
            </a:extLst>
          </p:cNvPr>
          <p:cNvCxnSpPr>
            <a:cxnSpLocks/>
          </p:cNvCxnSpPr>
          <p:nvPr/>
        </p:nvCxnSpPr>
        <p:spPr>
          <a:xfrm flipH="1">
            <a:off x="7227736" y="2489090"/>
            <a:ext cx="258913" cy="635773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4F1CC1F-5D7E-00FE-26BA-724EF3110070}"/>
              </a:ext>
            </a:extLst>
          </p:cNvPr>
          <p:cNvSpPr txBox="1">
            <a:spLocks/>
          </p:cNvSpPr>
          <p:nvPr/>
        </p:nvSpPr>
        <p:spPr bwMode="auto">
          <a:xfrm>
            <a:off x="5981848" y="1810597"/>
            <a:ext cx="3162151" cy="65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1800" kern="0" dirty="0"/>
              <a:t>Connect the top rows to the (+) terminal of you power supply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58AD382-D8DB-7D68-A53F-B2B05A23CB35}"/>
              </a:ext>
            </a:extLst>
          </p:cNvPr>
          <p:cNvSpPr txBox="1">
            <a:spLocks/>
          </p:cNvSpPr>
          <p:nvPr/>
        </p:nvSpPr>
        <p:spPr bwMode="auto">
          <a:xfrm>
            <a:off x="6096149" y="5646295"/>
            <a:ext cx="2467406" cy="659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1800" kern="0" dirty="0"/>
              <a:t>Use the bottom rows for negative 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ED56F9A-6D82-01CF-13C7-75F56B36802C}"/>
              </a:ext>
            </a:extLst>
          </p:cNvPr>
          <p:cNvCxnSpPr>
            <a:cxnSpLocks/>
          </p:cNvCxnSpPr>
          <p:nvPr/>
        </p:nvCxnSpPr>
        <p:spPr>
          <a:xfrm flipH="1" flipV="1">
            <a:off x="5565913" y="4556097"/>
            <a:ext cx="604299" cy="96831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894535-E75C-859D-2A1C-D45D3A810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830EC1-16D6-4661-073F-3652129AB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4DC73A7-BEA4-54F6-B99C-D0B99D0B9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337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CDE68-3D48-31DE-5822-DCCBCF618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Terminal Strips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8AD61-0C16-5F4C-8596-3EE701C35F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-97603" y="1730086"/>
            <a:ext cx="4727448" cy="4889539"/>
          </a:xfrm>
        </p:spPr>
        <p:txBody>
          <a:bodyPr>
            <a:normAutofit/>
          </a:bodyPr>
          <a:lstStyle/>
          <a:p>
            <a:r>
              <a:rPr lang="en-US" dirty="0"/>
              <a:t>Terminal strips are connected in vertical columns</a:t>
            </a:r>
          </a:p>
          <a:p>
            <a:pPr lvl="1"/>
            <a:r>
              <a:rPr lang="en-US" dirty="0"/>
              <a:t>This means a component’s leads should not be placed vertically in the same column</a:t>
            </a:r>
          </a:p>
          <a:p>
            <a:r>
              <a:rPr lang="en-US" dirty="0"/>
              <a:t>A gap in the middle separates the top and bottom strips</a:t>
            </a:r>
          </a:p>
          <a:p>
            <a:pPr lvl="1"/>
            <a:r>
              <a:rPr lang="en-US" dirty="0"/>
              <a:t>Most components will be oriented horizontally, unless they are long enough to jump across this gap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F9C4EC0-9134-5E4D-57E0-8F8E1F9856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46554" y="2790046"/>
            <a:ext cx="4597446" cy="1839770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25A76F4-0540-5DCE-A0E1-5F53B67C5476}"/>
              </a:ext>
            </a:extLst>
          </p:cNvPr>
          <p:cNvCxnSpPr>
            <a:cxnSpLocks/>
          </p:cNvCxnSpPr>
          <p:nvPr/>
        </p:nvCxnSpPr>
        <p:spPr>
          <a:xfrm flipV="1">
            <a:off x="6981245" y="3581055"/>
            <a:ext cx="326004" cy="106547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3FEDA3A-620C-DD19-9CB6-34C1F19F61A7}"/>
              </a:ext>
            </a:extLst>
          </p:cNvPr>
          <p:cNvCxnSpPr>
            <a:cxnSpLocks/>
          </p:cNvCxnSpPr>
          <p:nvPr/>
        </p:nvCxnSpPr>
        <p:spPr>
          <a:xfrm flipH="1">
            <a:off x="5868063" y="2385738"/>
            <a:ext cx="151074" cy="98238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84289EF-1026-A468-988D-8014094BB932}"/>
              </a:ext>
            </a:extLst>
          </p:cNvPr>
          <p:cNvSpPr txBox="1">
            <a:spLocks/>
          </p:cNvSpPr>
          <p:nvPr/>
        </p:nvSpPr>
        <p:spPr bwMode="auto">
          <a:xfrm>
            <a:off x="5398234" y="1730086"/>
            <a:ext cx="3284590" cy="66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1800" kern="0" dirty="0"/>
              <a:t>Terminal strips are connected in vertical columns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CE55703-2688-3D66-F6AE-2049645FA92A}"/>
              </a:ext>
            </a:extLst>
          </p:cNvPr>
          <p:cNvSpPr txBox="1">
            <a:spLocks/>
          </p:cNvSpPr>
          <p:nvPr/>
        </p:nvSpPr>
        <p:spPr bwMode="auto">
          <a:xfrm>
            <a:off x="4929808" y="4702444"/>
            <a:ext cx="4277801" cy="147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1800" kern="0" dirty="0"/>
              <a:t>Center divider separates the top terminal strips from the bottom. The gap is sized to the common PDIP package. This allows installation of chip with each pin on a different terminal strip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F95C58-C8BD-311D-4B6F-ACCE00B86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2DF05F-C0A7-BB21-0A95-DE695CB16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C032D2-1A24-4D5A-62F8-A11F9F8F4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368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07802-46DB-F996-DDEC-EFA1ECB42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614" y="136524"/>
            <a:ext cx="5904035" cy="1325563"/>
          </a:xfrm>
        </p:spPr>
        <p:txBody>
          <a:bodyPr>
            <a:normAutofit/>
          </a:bodyPr>
          <a:lstStyle/>
          <a:p>
            <a:r>
              <a:rPr lang="en-US" dirty="0"/>
              <a:t>Jumper Wires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9E9BC000-1F89-3986-9941-882FA6F4DB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" y="1682496"/>
            <a:ext cx="4450842" cy="4494467"/>
          </a:xfrm>
        </p:spPr>
        <p:txBody>
          <a:bodyPr/>
          <a:lstStyle/>
          <a:p>
            <a:r>
              <a:rPr lang="en-US" dirty="0"/>
              <a:t>Pre-packed kits of jumper wires can make building a breadboard circuit easier and more organized</a:t>
            </a:r>
          </a:p>
          <a:p>
            <a:r>
              <a:rPr lang="en-US" dirty="0"/>
              <a:t>Solid wire pre-bent at 90 degrees makes installing these wires easier</a:t>
            </a:r>
          </a:p>
          <a:p>
            <a:r>
              <a:rPr lang="en-US" dirty="0"/>
              <a:t>They come in lengths matching the spacing of the breadboard holes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05F51ADE-D4A9-15BC-9961-30839351149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29150" y="2061239"/>
            <a:ext cx="3886200" cy="3880109"/>
          </a:xfr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E912D2-2E3E-FE82-C942-EDC03000B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C803A-0E4C-9B71-4F00-1A3FA9FDB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4EB239-5AE6-BB2F-DAAF-E9CBF9DA6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658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70889-DB74-CF93-09E2-6764F6D1E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Jumper Length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1A659-4483-5AA3-346F-51D0816A36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837949"/>
            <a:ext cx="38862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kern="0" dirty="0"/>
              <a:t>Set of jumper cables will follow the same color convention as resistors, with the number of vertical or horizontal spaces </a:t>
            </a:r>
          </a:p>
          <a:p>
            <a:endParaRPr lang="en-US" kern="0" dirty="0"/>
          </a:p>
          <a:p>
            <a:r>
              <a:rPr lang="en-US" kern="0" dirty="0"/>
              <a:t>For example, an orange jumper will be able to jump 3 spaces on the breadboard.</a:t>
            </a:r>
          </a:p>
          <a:p>
            <a:endParaRPr lang="en-US" kern="0" dirty="0"/>
          </a:p>
          <a:p>
            <a:r>
              <a:rPr lang="en-US" kern="0" dirty="0"/>
              <a:t>You can also use the wires diagonally or with bends as needed</a:t>
            </a:r>
          </a:p>
        </p:txBody>
      </p:sp>
      <p:pic>
        <p:nvPicPr>
          <p:cNvPr id="9" name="Content Placeholder 8" descr="A black electronic board with colorful wires&#10;&#10;AI-generated content may be incorrect.">
            <a:extLst>
              <a:ext uri="{FF2B5EF4-FFF2-40B4-BE49-F238E27FC236}">
                <a16:creationId xmlns:a16="http://schemas.microsoft.com/office/drawing/2014/main" id="{8939C2AE-D159-CF27-1D1F-F90C59C5672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59766" y="913639"/>
            <a:ext cx="2306406" cy="4314175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02A7F5-2C25-7BD7-9B56-5C0165263A6A}"/>
              </a:ext>
            </a:extLst>
          </p:cNvPr>
          <p:cNvSpPr txBox="1"/>
          <p:nvPr/>
        </p:nvSpPr>
        <p:spPr>
          <a:xfrm>
            <a:off x="4534630" y="4379879"/>
            <a:ext cx="40766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longer leads come in lengths of 20, 30, 40, and 50. These long wires are often useful for connecting devices of the board or “jumping” over other components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3DC470-E6A9-23F3-4C2D-DBACFB6AA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533747-25C8-94E1-D9C5-B0E692FA5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CFD46B-C056-0E53-E9BD-E10AF7688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255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>
            <a:extLst>
              <a:ext uri="{FF2B5EF4-FFF2-40B4-BE49-F238E27FC236}">
                <a16:creationId xmlns:a16="http://schemas.microsoft.com/office/drawing/2014/main" id="{A45FF42F-C83D-40A6-B514-0224BF2A64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Power Sources</a:t>
            </a:r>
          </a:p>
        </p:txBody>
      </p:sp>
      <p:sp>
        <p:nvSpPr>
          <p:cNvPr id="19461" name="Rectangle 3">
            <a:extLst>
              <a:ext uri="{FF2B5EF4-FFF2-40B4-BE49-F238E27FC236}">
                <a16:creationId xmlns:a16="http://schemas.microsoft.com/office/drawing/2014/main" id="{915CBA17-EE08-4454-80EE-08BFFF21DD1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ct val="0"/>
              </a:spcBef>
            </a:pPr>
            <a:r>
              <a:rPr lang="en-US" altLang="en-US" dirty="0"/>
              <a:t>Voltage and Current Sources apply a fixed voltage or current where drawn</a:t>
            </a:r>
          </a:p>
          <a:p>
            <a:pPr>
              <a:spcBef>
                <a:spcPct val="0"/>
              </a:spcBef>
            </a:pPr>
            <a:r>
              <a:rPr lang="en-US" altLang="en-US" dirty="0"/>
              <a:t>They could be batteries or power supplies or other sources</a:t>
            </a:r>
          </a:p>
          <a:p>
            <a:pPr>
              <a:spcBef>
                <a:spcPct val="0"/>
              </a:spcBef>
            </a:pPr>
            <a:r>
              <a:rPr lang="en-US" altLang="en-US" dirty="0"/>
              <a:t>Batteries sometimes use the special symbol shown to the right</a:t>
            </a:r>
          </a:p>
          <a:p>
            <a:pPr lvl="1">
              <a:spcBef>
                <a:spcPct val="0"/>
              </a:spcBef>
            </a:pPr>
            <a:r>
              <a:rPr lang="en-US" altLang="en-US" dirty="0"/>
              <a:t>The longer horizontal line represents the positive terminal</a:t>
            </a:r>
          </a:p>
        </p:txBody>
      </p:sp>
      <p:pic>
        <p:nvPicPr>
          <p:cNvPr id="8" name="Content Placeholder 7" descr="A diagram of electrical components&#10;&#10;AI-generated content may be incorrect.">
            <a:extLst>
              <a:ext uri="{FF2B5EF4-FFF2-40B4-BE49-F238E27FC236}">
                <a16:creationId xmlns:a16="http://schemas.microsoft.com/office/drawing/2014/main" id="{DDBF187C-7BDC-3367-2B71-6D86341959E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850" y="2219325"/>
            <a:ext cx="4430371" cy="3010694"/>
          </a:xfr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6BDDC7-7BD1-C54E-B21C-19CB7A878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A2DC56-12FD-2A14-2289-1BCA31BDF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2E07E-F0D6-31B2-0B4F-20B37967F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206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5D4191B0-09FC-4E78-94FF-F7F5F16D12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Symbols for Ground</a:t>
            </a:r>
          </a:p>
        </p:txBody>
      </p:sp>
      <p:sp>
        <p:nvSpPr>
          <p:cNvPr id="21506" name="Content Placeholder 2">
            <a:extLst>
              <a:ext uri="{FF2B5EF4-FFF2-40B4-BE49-F238E27FC236}">
                <a16:creationId xmlns:a16="http://schemas.microsoft.com/office/drawing/2014/main" id="{D466AE72-4A41-496B-A4C4-1F3431ECDCC3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ct val="0"/>
              </a:spcBef>
            </a:pPr>
            <a:r>
              <a:rPr lang="en-US" altLang="en-US" dirty="0"/>
              <a:t>The two triangular symbols are often used to indicate a common 0V for the circuit, which will call ground</a:t>
            </a:r>
          </a:p>
          <a:p>
            <a:pPr>
              <a:spcBef>
                <a:spcPct val="0"/>
              </a:spcBef>
            </a:pPr>
            <a:r>
              <a:rPr lang="en-US" altLang="en-US" dirty="0"/>
              <a:t>When labeled “Earth” it indicates an actual connection to a conductor driven into the soil.</a:t>
            </a:r>
          </a:p>
          <a:p>
            <a:pPr>
              <a:spcBef>
                <a:spcPct val="0"/>
              </a:spcBef>
            </a:pPr>
            <a:r>
              <a:rPr lang="en-US" altLang="en-US" dirty="0"/>
              <a:t>“Chassis” means an electrical connection to the metallic case of chassis of a device</a:t>
            </a:r>
          </a:p>
        </p:txBody>
      </p:sp>
      <p:graphicFrame>
        <p:nvGraphicFramePr>
          <p:cNvPr id="21510" name="Object 7">
            <a:extLst>
              <a:ext uri="{FF2B5EF4-FFF2-40B4-BE49-F238E27FC236}">
                <a16:creationId xmlns:a16="http://schemas.microsoft.com/office/drawing/2014/main" id="{5495629C-28D4-4018-8D30-D969E85BB9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86375" y="3635822"/>
          <a:ext cx="1752818" cy="9094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! Graphic" r:id="rId2" imgW="0" imgH="0" progId="CDraw">
                  <p:embed/>
                </p:oleObj>
              </mc:Choice>
              <mc:Fallback>
                <p:oleObj name="CorelDRAW! Graphic" r:id="rId2" imgW="0" imgH="0" progId="CDraw">
                  <p:embed/>
                  <p:pic>
                    <p:nvPicPr>
                      <p:cNvPr id="21510" name="Object 7">
                        <a:extLst>
                          <a:ext uri="{FF2B5EF4-FFF2-40B4-BE49-F238E27FC236}">
                            <a16:creationId xmlns:a16="http://schemas.microsoft.com/office/drawing/2014/main" id="{5495629C-28D4-4018-8D30-D969E85BB9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75" y="3635822"/>
                        <a:ext cx="1752818" cy="9094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2" name="Object 8">
            <a:extLst>
              <a:ext uri="{FF2B5EF4-FFF2-40B4-BE49-F238E27FC236}">
                <a16:creationId xmlns:a16="http://schemas.microsoft.com/office/drawing/2014/main" id="{7A48D1BE-D211-4276-AE6B-52F63C601B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5124" y="4973863"/>
          <a:ext cx="2008807" cy="808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! Graphic" r:id="rId4" imgW="0" imgH="0" progId="CDraw">
                  <p:embed/>
                </p:oleObj>
              </mc:Choice>
              <mc:Fallback>
                <p:oleObj name="CorelDRAW! Graphic" r:id="rId4" imgW="0" imgH="0" progId="CDraw">
                  <p:embed/>
                  <p:pic>
                    <p:nvPicPr>
                      <p:cNvPr id="21512" name="Object 8">
                        <a:extLst>
                          <a:ext uri="{FF2B5EF4-FFF2-40B4-BE49-F238E27FC236}">
                            <a16:creationId xmlns:a16="http://schemas.microsoft.com/office/drawing/2014/main" id="{7A48D1BE-D211-4276-AE6B-52F63C601B0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5124" y="4973863"/>
                        <a:ext cx="2008807" cy="808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9">
            <a:extLst>
              <a:ext uri="{FF2B5EF4-FFF2-40B4-BE49-F238E27FC236}">
                <a16:creationId xmlns:a16="http://schemas.microsoft.com/office/drawing/2014/main" id="{0C0619E1-97ED-4C77-8B71-DA09843F1492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5489978" y="2148031"/>
          <a:ext cx="3025372" cy="9094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! Graphic" r:id="rId6" imgW="0" imgH="0" progId="CDraw">
                  <p:embed/>
                </p:oleObj>
              </mc:Choice>
              <mc:Fallback>
                <p:oleObj name="CorelDRAW! Graphic" r:id="rId6" imgW="0" imgH="0" progId="CDraw">
                  <p:embed/>
                  <p:pic>
                    <p:nvPicPr>
                      <p:cNvPr id="3" name="Object 9">
                        <a:extLst>
                          <a:ext uri="{FF2B5EF4-FFF2-40B4-BE49-F238E27FC236}">
                            <a16:creationId xmlns:a16="http://schemas.microsoft.com/office/drawing/2014/main" id="{0C0619E1-97ED-4C77-8B71-DA09843F14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9978" y="2148031"/>
                        <a:ext cx="3025372" cy="9094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4E1828-1214-FAA0-82D0-FE6BAE804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F50396-5E5C-A1F7-4F2A-9E144B883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DED85C-0D10-D75C-FC09-E1756315B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E5B0767-E2B2-7FDB-A6C6-7CFCEE143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Adjustable and Variable components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BF4AF9D-DDA3-802E-BC24-3C3A1A65EE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593" y="1749425"/>
            <a:ext cx="4702175" cy="4972051"/>
          </a:xfrm>
        </p:spPr>
        <p:txBody>
          <a:bodyPr>
            <a:normAutofit fontScale="92500"/>
          </a:bodyPr>
          <a:lstStyle/>
          <a:p>
            <a:r>
              <a:rPr lang="en-US" dirty="0"/>
              <a:t>Most common components have a variant that can change its value based on outside input</a:t>
            </a:r>
          </a:p>
          <a:p>
            <a:pPr lvl="1"/>
            <a:r>
              <a:rPr lang="en-US" dirty="0"/>
              <a:t>This could be a manual adjustment, like a set screw or a response to temperature or light</a:t>
            </a:r>
          </a:p>
          <a:p>
            <a:r>
              <a:rPr lang="en-US" dirty="0"/>
              <a:t>This is usually indicated by an arrow drawn over the symbol</a:t>
            </a:r>
          </a:p>
          <a:p>
            <a:r>
              <a:rPr lang="en-US" dirty="0"/>
              <a:t>Note these are intentional, engineered changes, most components also have a temperature dependence, which is not a desired effect</a:t>
            </a:r>
          </a:p>
        </p:txBody>
      </p:sp>
      <p:graphicFrame>
        <p:nvGraphicFramePr>
          <p:cNvPr id="14344" name="Object 17">
            <a:extLst>
              <a:ext uri="{FF2B5EF4-FFF2-40B4-BE49-F238E27FC236}">
                <a16:creationId xmlns:a16="http://schemas.microsoft.com/office/drawing/2014/main" id="{9AEE852E-7C0E-479C-AF75-13E4C526DBF0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6325710" y="2791535"/>
          <a:ext cx="1256190" cy="15613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! Graphic" r:id="rId2" imgW="614477" imgH="763524" progId="CDraw">
                  <p:embed/>
                </p:oleObj>
              </mc:Choice>
              <mc:Fallback>
                <p:oleObj name="CorelDRAW! Graphic" r:id="rId2" imgW="614477" imgH="763524" progId="CDraw">
                  <p:embed/>
                  <p:pic>
                    <p:nvPicPr>
                      <p:cNvPr id="14344" name="Object 17">
                        <a:extLst>
                          <a:ext uri="{FF2B5EF4-FFF2-40B4-BE49-F238E27FC236}">
                            <a16:creationId xmlns:a16="http://schemas.microsoft.com/office/drawing/2014/main" id="{9AEE852E-7C0E-479C-AF75-13E4C526DB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5710" y="2791535"/>
                        <a:ext cx="1256190" cy="15613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514B9F0D-C437-EC8C-63D7-9E37977637F9}"/>
              </a:ext>
            </a:extLst>
          </p:cNvPr>
          <p:cNvGrpSpPr/>
          <p:nvPr/>
        </p:nvGrpSpPr>
        <p:grpSpPr>
          <a:xfrm rot="5400000">
            <a:off x="7270818" y="3394011"/>
            <a:ext cx="1741757" cy="509782"/>
            <a:chOff x="4994341" y="1963563"/>
            <a:chExt cx="1741757" cy="509782"/>
          </a:xfrm>
        </p:grpSpPr>
        <p:pic>
          <p:nvPicPr>
            <p:cNvPr id="22537" name="Picture 12" descr="inductor symbol">
              <a:extLst>
                <a:ext uri="{FF2B5EF4-FFF2-40B4-BE49-F238E27FC236}">
                  <a16:creationId xmlns:a16="http://schemas.microsoft.com/office/drawing/2014/main" id="{4FA53D79-B23D-4F7E-935D-C4C8B8A81D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4341" y="2115963"/>
              <a:ext cx="1741757" cy="159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8" name="Line 15">
              <a:extLst>
                <a:ext uri="{FF2B5EF4-FFF2-40B4-BE49-F238E27FC236}">
                  <a16:creationId xmlns:a16="http://schemas.microsoft.com/office/drawing/2014/main" id="{7590DA28-CFFF-4D9D-99C8-685731B169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82398" y="1963563"/>
              <a:ext cx="934600" cy="50978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0079B8B2-9E56-D18A-7A0B-A65B96FE0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3524" y="2643831"/>
            <a:ext cx="1179306" cy="1570338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26C5AC-E6FD-CD20-8F5D-2E52B3011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2750FD-DA7D-D2AB-5F1F-9E519554C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E976D-9FF9-CF24-7E4F-0BE9AE70A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83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2">
            <a:extLst>
              <a:ext uri="{FF2B5EF4-FFF2-40B4-BE49-F238E27FC236}">
                <a16:creationId xmlns:a16="http://schemas.microsoft.com/office/drawing/2014/main" id="{D86C78CB-F4BF-4414-8EDB-B910E90D7B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Resistors</a:t>
            </a:r>
          </a:p>
        </p:txBody>
      </p:sp>
      <p:sp>
        <p:nvSpPr>
          <p:cNvPr id="8199" name="Rectangle 3">
            <a:extLst>
              <a:ext uri="{FF2B5EF4-FFF2-40B4-BE49-F238E27FC236}">
                <a16:creationId xmlns:a16="http://schemas.microsoft.com/office/drawing/2014/main" id="{2D0790AB-5EBF-4F8D-A049-BE59D402D59C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23825" y="1811304"/>
            <a:ext cx="38862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Designed to provide resistance in a circuit for a broad array of applications</a:t>
            </a:r>
          </a:p>
          <a:p>
            <a:r>
              <a:rPr lang="en-US" altLang="en-US" dirty="0"/>
              <a:t>Because they dissipate power as heat high high-power rated resistors my have heat sinks</a:t>
            </a:r>
          </a:p>
          <a:p>
            <a:r>
              <a:rPr lang="en-US" altLang="en-US" dirty="0"/>
              <a:t>Nonpolarized</a:t>
            </a:r>
          </a:p>
          <a:p>
            <a:r>
              <a:rPr lang="en-US" altLang="en-US" dirty="0"/>
              <a:t>Commonly marked with value using a color code</a:t>
            </a:r>
          </a:p>
          <a:p>
            <a:pPr lvl="1"/>
            <a:r>
              <a:rPr lang="en-US" altLang="en-US" dirty="0"/>
              <a:t>For exam to the right the RED-BLACK-BROWN-Gold Resistor</a:t>
            </a:r>
          </a:p>
          <a:p>
            <a:pPr lvl="1"/>
            <a:r>
              <a:rPr lang="en-US" altLang="en-US" dirty="0"/>
              <a:t>Is 20x10</a:t>
            </a:r>
            <a:r>
              <a:rPr lang="en-US" altLang="en-US" baseline="30000" dirty="0"/>
              <a:t>1 </a:t>
            </a:r>
            <a:r>
              <a:rPr lang="en-US" altLang="en-US" dirty="0"/>
              <a:t>(200 Ohm) with a 5% tolerance</a:t>
            </a:r>
            <a:endParaRPr lang="el-GR" alt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9E7D74F-0E02-1DFC-3D31-10746403EA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34631" y="1776026"/>
            <a:ext cx="987638" cy="3596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A82C2F-EE63-9AF7-4165-B27B4DB48A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6927" y="1462087"/>
            <a:ext cx="2598670" cy="1819840"/>
          </a:xfrm>
          <a:prstGeom prst="rect">
            <a:avLst/>
          </a:prstGeom>
        </p:spPr>
      </p:pic>
      <p:sp>
        <p:nvSpPr>
          <p:cNvPr id="10" name="Text Box 8">
            <a:extLst>
              <a:ext uri="{FF2B5EF4-FFF2-40B4-BE49-F238E27FC236}">
                <a16:creationId xmlns:a16="http://schemas.microsoft.com/office/drawing/2014/main" id="{E6A36D08-56A7-1E4D-4146-F718C648B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0975" y="5584903"/>
            <a:ext cx="502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/>
              <a:t>0  </a:t>
            </a:r>
            <a:r>
              <a:rPr lang="en-US" altLang="en-US" sz="2400" b="1" dirty="0">
                <a:solidFill>
                  <a:srgbClr val="663300"/>
                </a:solidFill>
              </a:rPr>
              <a:t>1</a:t>
            </a:r>
            <a:r>
              <a:rPr lang="en-US" altLang="en-US" sz="2400" b="1" dirty="0"/>
              <a:t>  </a:t>
            </a:r>
            <a:r>
              <a:rPr lang="en-US" altLang="en-US" sz="2400" b="1" dirty="0">
                <a:solidFill>
                  <a:srgbClr val="CC0000"/>
                </a:solidFill>
              </a:rPr>
              <a:t>2</a:t>
            </a:r>
            <a:r>
              <a:rPr lang="en-US" altLang="en-US" sz="2400" b="1" dirty="0"/>
              <a:t>  </a:t>
            </a:r>
            <a:r>
              <a:rPr lang="en-US" altLang="en-US" sz="2400" b="1" dirty="0">
                <a:solidFill>
                  <a:srgbClr val="FF3300"/>
                </a:solidFill>
              </a:rPr>
              <a:t>3</a:t>
            </a:r>
            <a:r>
              <a:rPr lang="en-US" altLang="en-US" sz="2400" b="1" dirty="0"/>
              <a:t>  </a:t>
            </a:r>
            <a:r>
              <a:rPr lang="en-US" altLang="en-US" sz="2400" b="1" dirty="0">
                <a:solidFill>
                  <a:srgbClr val="FFCC00"/>
                </a:solidFill>
              </a:rPr>
              <a:t>4</a:t>
            </a:r>
            <a:r>
              <a:rPr lang="en-US" altLang="en-US" sz="2400" b="1" dirty="0"/>
              <a:t>  </a:t>
            </a:r>
            <a:r>
              <a:rPr lang="en-US" altLang="en-US" sz="2400" b="1" dirty="0">
                <a:solidFill>
                  <a:srgbClr val="008000"/>
                </a:solidFill>
              </a:rPr>
              <a:t>5</a:t>
            </a:r>
            <a:r>
              <a:rPr lang="en-US" altLang="en-US" sz="2400" b="1" dirty="0"/>
              <a:t>  </a:t>
            </a:r>
            <a:r>
              <a:rPr lang="en-US" altLang="en-US" sz="2400" b="1" dirty="0">
                <a:solidFill>
                  <a:srgbClr val="0000FF"/>
                </a:solidFill>
              </a:rPr>
              <a:t>6</a:t>
            </a:r>
            <a:r>
              <a:rPr lang="en-US" altLang="en-US" sz="2400" b="1" dirty="0"/>
              <a:t>  </a:t>
            </a:r>
            <a:r>
              <a:rPr lang="en-US" altLang="en-US" sz="2400" b="1" dirty="0">
                <a:solidFill>
                  <a:srgbClr val="6600CC"/>
                </a:solidFill>
              </a:rPr>
              <a:t>7</a:t>
            </a:r>
            <a:r>
              <a:rPr lang="en-US" altLang="en-US" sz="2400" b="1" dirty="0"/>
              <a:t>  </a:t>
            </a:r>
            <a:r>
              <a:rPr lang="en-US" altLang="en-US" sz="2400" b="1" dirty="0">
                <a:solidFill>
                  <a:srgbClr val="5F5F5F"/>
                </a:solidFill>
              </a:rPr>
              <a:t>8</a:t>
            </a:r>
            <a:r>
              <a:rPr lang="en-US" altLang="en-US" sz="2400" b="1" dirty="0"/>
              <a:t>  </a:t>
            </a:r>
            <a:r>
              <a:rPr lang="en-US" altLang="en-US" sz="2400" b="1" dirty="0">
                <a:solidFill>
                  <a:schemeClr val="bg1"/>
                </a:solidFill>
              </a:rPr>
              <a:t>9</a:t>
            </a:r>
            <a:r>
              <a:rPr lang="en-US" altLang="en-US" sz="2400" b="1" dirty="0"/>
              <a:t>   </a:t>
            </a:r>
            <a:r>
              <a:rPr lang="en-US" altLang="en-US" sz="2400" b="1" dirty="0">
                <a:solidFill>
                  <a:srgbClr val="996633"/>
                </a:solidFill>
              </a:rPr>
              <a:t>5%</a:t>
            </a:r>
            <a:r>
              <a:rPr lang="en-US" altLang="en-US" sz="2400" b="1" dirty="0"/>
              <a:t>   </a:t>
            </a:r>
            <a:r>
              <a:rPr lang="en-US" altLang="en-US" sz="2400" b="1" dirty="0">
                <a:solidFill>
                  <a:srgbClr val="808080"/>
                </a:solidFill>
              </a:rPr>
              <a:t>10%</a:t>
            </a: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F4EEA5CA-37CB-3787-13AB-1350BFC08B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7150" y="6008754"/>
            <a:ext cx="52768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i="1" dirty="0">
                <a:latin typeface="Arial" panose="020B0604020202020204" pitchFamily="34" charset="0"/>
              </a:rPr>
              <a:t>Big Bears Run Over Your Gladiola Bed Vexing Garden Worms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2E0341E-30A6-D2D4-56B2-DCA49827942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6754" t="5619" r="21580" b="15707"/>
          <a:stretch>
            <a:fillRect/>
          </a:stretch>
        </p:blipFill>
        <p:spPr>
          <a:xfrm>
            <a:off x="6153724" y="3362977"/>
            <a:ext cx="2505075" cy="21457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078422F-CFA9-451D-DCAF-9A6917D85A60}"/>
              </a:ext>
            </a:extLst>
          </p:cNvPr>
          <p:cNvSpPr txBox="1"/>
          <p:nvPr/>
        </p:nvSpPr>
        <p:spPr>
          <a:xfrm>
            <a:off x="4362506" y="3986973"/>
            <a:ext cx="8535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(uncommon)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A0CE66-DD4C-3F70-2227-A07AE9CC0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339229-301E-3DB0-F7ED-70551D725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A6AEE7-9775-E799-31A7-10469A279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>
            <a:extLst>
              <a:ext uri="{FF2B5EF4-FFF2-40B4-BE49-F238E27FC236}">
                <a16:creationId xmlns:a16="http://schemas.microsoft.com/office/drawing/2014/main" id="{61118396-54E6-40AC-9437-31592A16F7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Resistor Schematic Symbols</a:t>
            </a:r>
          </a:p>
        </p:txBody>
      </p:sp>
      <p:sp>
        <p:nvSpPr>
          <p:cNvPr id="22533" name="Rectangle 3">
            <a:extLst>
              <a:ext uri="{FF2B5EF4-FFF2-40B4-BE49-F238E27FC236}">
                <a16:creationId xmlns:a16="http://schemas.microsoft.com/office/drawing/2014/main" id="{FAEAE61D-FC1B-489F-9FE8-C17809C62A08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0" y="1825625"/>
            <a:ext cx="4514850" cy="4591078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dirty="0"/>
              <a:t>Variable adjustable resistors called potentiometers are a very common component</a:t>
            </a:r>
          </a:p>
          <a:p>
            <a:pPr lvl="1"/>
            <a:r>
              <a:rPr lang="en-US" altLang="en-US" dirty="0"/>
              <a:t>Have a knob or screw for adjusting the middle contact/lead</a:t>
            </a:r>
          </a:p>
          <a:p>
            <a:pPr lvl="1"/>
            <a:r>
              <a:rPr lang="en-US" altLang="en-US" dirty="0"/>
              <a:t>The middle lead taps off the resistor creating resistors that always add up to a fixed total value</a:t>
            </a:r>
          </a:p>
          <a:p>
            <a:pPr lvl="2"/>
            <a:r>
              <a:rPr lang="en-US" altLang="en-US" dirty="0"/>
              <a:t>For example in a 10KOhm “Pot” you could set A-B to be 3000 Ohm, B-C 7000 Ohm</a:t>
            </a:r>
          </a:p>
          <a:p>
            <a:pPr lvl="2"/>
            <a:r>
              <a:rPr lang="en-US" altLang="en-US" dirty="0"/>
              <a:t>By connecting the middle lead to one end we can bypass the second half of the resistor, creating a variable resistor you can change from ~0-Max Value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D4A2832-BABB-3778-38CF-1503E6375EF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57700" y="5221717"/>
            <a:ext cx="1428949" cy="866896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4E70BA3A-669A-86F0-5D49-DCBE83A8AD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712" y="4056636"/>
            <a:ext cx="1269937" cy="7921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B83E82D-BF8B-DD8D-66CC-1745E2B586C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5537" t="36079" r="43554" b="32333"/>
          <a:stretch>
            <a:fillRect/>
          </a:stretch>
        </p:blipFill>
        <p:spPr>
          <a:xfrm>
            <a:off x="4981267" y="4270491"/>
            <a:ext cx="997527" cy="1624760"/>
          </a:xfrm>
          <a:prstGeom prst="rect">
            <a:avLst/>
          </a:prstGeom>
        </p:spPr>
      </p:pic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A3C25A81-C088-8F78-9C6F-6A7EC8398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178" y="1191825"/>
            <a:ext cx="2979458" cy="111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ndefined">
            <a:extLst>
              <a:ext uri="{FF2B5EF4-FFF2-40B4-BE49-F238E27FC236}">
                <a16:creationId xmlns:a16="http://schemas.microsoft.com/office/drawing/2014/main" id="{BC5B5069-EBA4-8E5D-918A-40B8957AF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601" y="2490796"/>
            <a:ext cx="2194560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2572647-03C6-7C81-34C0-2E07F21B78E6}"/>
              </a:ext>
            </a:extLst>
          </p:cNvPr>
          <p:cNvSpPr txBox="1"/>
          <p:nvPr/>
        </p:nvSpPr>
        <p:spPr>
          <a:xfrm>
            <a:off x="5355870" y="1959836"/>
            <a:ext cx="172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Resistor Symbol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0761B9-A1FE-D98E-9E39-81EAB0A41719}"/>
              </a:ext>
            </a:extLst>
          </p:cNvPr>
          <p:cNvSpPr txBox="1"/>
          <p:nvPr/>
        </p:nvSpPr>
        <p:spPr>
          <a:xfrm>
            <a:off x="5355870" y="3364423"/>
            <a:ext cx="2046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Common Variant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4433CC-F185-CD8A-5C9C-0A5378EE024E}"/>
              </a:ext>
            </a:extLst>
          </p:cNvPr>
          <p:cNvSpPr txBox="1"/>
          <p:nvPr/>
        </p:nvSpPr>
        <p:spPr>
          <a:xfrm>
            <a:off x="5405705" y="6208334"/>
            <a:ext cx="2046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Potentiometers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1AD735-8FD3-E04D-501B-40D349B5E590}"/>
              </a:ext>
            </a:extLst>
          </p:cNvPr>
          <p:cNvSpPr txBox="1"/>
          <p:nvPr/>
        </p:nvSpPr>
        <p:spPr>
          <a:xfrm>
            <a:off x="5088835" y="5364779"/>
            <a:ext cx="889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  B   C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8F6820A-8080-90A7-A992-0A163F29F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615C3CB-77EB-D093-534B-05BA2866B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A4E92C-831F-0DC3-DE71-A1DFD3737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3">
            <a:extLst>
              <a:ext uri="{FF2B5EF4-FFF2-40B4-BE49-F238E27FC236}">
                <a16:creationId xmlns:a16="http://schemas.microsoft.com/office/drawing/2014/main" id="{435C9E32-20E4-4652-B2C8-1C9A814EFB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Capacitors and Inductors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3DD9FEC-D70F-CEDE-E5DA-E676921A69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40457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Capacitors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42" name="Rectangle 4">
                <a:extLst>
                  <a:ext uri="{FF2B5EF4-FFF2-40B4-BE49-F238E27FC236}">
                    <a16:creationId xmlns:a16="http://schemas.microsoft.com/office/drawing/2014/main" id="{A99F6CA1-EBC3-418A-A229-464980C4F291}"/>
                  </a:ext>
                </a:extLst>
              </p:cNvPr>
              <p:cNvSpPr>
                <a:spLocks noGrp="1" noChangeArrowheads="1"/>
              </p:cNvSpPr>
              <p:nvPr>
                <p:ph sz="half" idx="2"/>
              </p:nvPr>
            </p:nvSpPr>
            <p:spPr>
              <a:xfrm>
                <a:off x="105798" y="2168866"/>
                <a:ext cx="4392384" cy="4020797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altLang="en-US" dirty="0"/>
                  <a:t>Consists of two plate-like electrodes separated by a nonconductive material called a dielectric</a:t>
                </a:r>
              </a:p>
              <a:p>
                <a:r>
                  <a:rPr lang="en-US" altLang="en-US" dirty="0"/>
                  <a:t>When voltage is applied, charge slowly builds up creating an electric field to store energy</a:t>
                </a:r>
              </a:p>
              <a:p>
                <a:r>
                  <a:rPr lang="en-US" altLang="en-US" dirty="0"/>
                  <a:t>Commonly used to smooth out voltage</a:t>
                </a:r>
              </a:p>
              <a:p>
                <a:r>
                  <a:rPr lang="en-US" altLang="en-US" dirty="0"/>
                  <a:t>Units Farad (F) is Charge per Volt</a:t>
                </a:r>
              </a:p>
              <a:p>
                <a:r>
                  <a:rPr lang="en-US" altLang="en-US" dirty="0"/>
                  <a:t>Some varieties are polarized (orientation matters)</a:t>
                </a:r>
              </a:p>
              <a:p>
                <a:pPr marL="0" indent="0">
                  <a:buNone/>
                </a:pPr>
                <a:r>
                  <a:rPr lang="en-US" altLang="en-US" b="0" dirty="0"/>
                  <a:t>	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alt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b="0" i="1" smtClean="0">
                        <a:latin typeface="Cambria Math" panose="02040503050406030204" pitchFamily="18" charset="0"/>
                      </a:rPr>
                      <m:t>𝐶</m:t>
                    </m:r>
                    <m:f>
                      <m:fPr>
                        <m:ctrlPr>
                          <a:rPr lang="en-US" alt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b="0" i="1" smtClean="0">
                            <a:latin typeface="Cambria Math" panose="02040503050406030204" pitchFamily="18" charset="0"/>
                          </a:rPr>
                          <m:t>𝑑𝑉</m:t>
                        </m:r>
                      </m:num>
                      <m:den>
                        <m:r>
                          <a:rPr lang="en-US" altLang="en-US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US" altLang="en-US" b="0" dirty="0"/>
                  <a:t> </a:t>
                </a:r>
              </a:p>
              <a:p>
                <a:r>
                  <a:rPr lang="en-US" altLang="en-US" b="0" dirty="0"/>
                  <a:t>In steady state (fully charged) acts like an open circuit</a:t>
                </a:r>
                <a:r>
                  <a:rPr lang="en-US" altLang="en-US" dirty="0"/>
                  <a:t> (not connected)</a:t>
                </a:r>
                <a:endParaRPr lang="en-US" altLang="en-US" b="0" dirty="0"/>
              </a:p>
            </p:txBody>
          </p:sp>
        </mc:Choice>
        <mc:Fallback xmlns="">
          <p:sp>
            <p:nvSpPr>
              <p:cNvPr id="14342" name="Rectangle 4">
                <a:extLst>
                  <a:ext uri="{FF2B5EF4-FFF2-40B4-BE49-F238E27FC236}">
                    <a16:creationId xmlns:a16="http://schemas.microsoft.com/office/drawing/2014/main" id="{A99F6CA1-EBC3-418A-A229-464980C4F2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105798" y="2168866"/>
                <a:ext cx="4392384" cy="4020797"/>
              </a:xfrm>
              <a:blipFill>
                <a:blip r:embed="rId3"/>
                <a:stretch>
                  <a:fillRect l="-832" t="-2580" r="-6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2A1FCAF-ADD7-F9F9-71FF-4D027DAB35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40457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Inductors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556FEA2D-0957-BD2C-1ACD-95970047AF90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29150" y="2168866"/>
                <a:ext cx="4392384" cy="4020797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dirty="0"/>
                  <a:t>Consists of a coil wrapped around a piece of magnetic material called a core</a:t>
                </a:r>
              </a:p>
              <a:p>
                <a:r>
                  <a:rPr lang="en-US" dirty="0"/>
                  <a:t>As current flows through it builds and stores energy in a magnetic field</a:t>
                </a:r>
              </a:p>
              <a:p>
                <a:r>
                  <a:rPr lang="en-US" dirty="0"/>
                  <a:t>Often used to create higher voltages</a:t>
                </a:r>
              </a:p>
              <a:p>
                <a:r>
                  <a:rPr lang="en-US" dirty="0"/>
                  <a:t>Unit is the Henry</a:t>
                </a:r>
              </a:p>
              <a:p>
                <a:r>
                  <a:rPr lang="en-US" dirty="0"/>
                  <a:t>Not polarized</a:t>
                </a:r>
              </a:p>
              <a:p>
                <a:pPr marL="0" indent="0">
                  <a:buNone/>
                </a:pPr>
                <a:endParaRPr lang="en-US" altLang="en-US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altLang="en-US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US" alt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en-US" i="1">
                          <a:latin typeface="Cambria Math" panose="02040503050406030204" pitchFamily="18" charset="0"/>
                        </a:rPr>
                        <m:t>𝐿</m:t>
                      </m:r>
                      <m:f>
                        <m:fPr>
                          <m:ctrlPr>
                            <a:rPr lang="en-US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𝑑𝑖</m:t>
                          </m:r>
                        </m:num>
                        <m:den>
                          <m:r>
                            <a:rPr lang="en-US" altLang="en-US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n-US" altLang="en-US" b="0" i="0" dirty="0">
                  <a:latin typeface="Cambria Math" panose="02040503050406030204" pitchFamily="18" charset="0"/>
                </a:endParaRPr>
              </a:p>
              <a:p>
                <a:endParaRPr lang="en-US" altLang="en-US" dirty="0">
                  <a:latin typeface="Cambria Math" panose="02040503050406030204" pitchFamily="18" charset="0"/>
                </a:endParaRPr>
              </a:p>
              <a:p>
                <a:r>
                  <a:rPr lang="en-US" altLang="en-US" b="0" i="0" dirty="0">
                    <a:latin typeface="Cambria Math" panose="02040503050406030204" pitchFamily="18" charset="0"/>
                  </a:rPr>
                  <a:t>In</a:t>
                </a:r>
                <a:r>
                  <a:rPr lang="en-US" altLang="en-US" dirty="0">
                    <a:latin typeface="Cambria Math" panose="02040503050406030204" pitchFamily="18" charset="0"/>
                  </a:rPr>
                  <a:t> steady state(fully charged) acts a short circuit (just a regular wire)</a:t>
                </a:r>
                <a:endParaRPr lang="en-US" altLang="en-US" b="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altLang="en-US" b="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altLang="en-US" dirty="0"/>
              </a:p>
            </p:txBody>
          </p:sp>
        </mc:Choice>
        <mc:Fallback xmlns=""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556FEA2D-0957-BD2C-1ACD-95970047AF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29150" y="2168866"/>
                <a:ext cx="4392384" cy="4020797"/>
              </a:xfrm>
              <a:blipFill>
                <a:blip r:embed="rId4"/>
                <a:stretch>
                  <a:fillRect l="-832" t="-2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07D68C-B4F6-8644-B9D7-8B3CF5D1E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AE5D8C-AA4D-4D8B-B7B1-AE89BCB48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314CD1-C802-F07D-F915-654F9B8EC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1B198-CFCD-D404-A65E-582DF7B03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Capacitor Packages and Symbols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67CC33ED-AB98-424D-C708-D1855B6A093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20290" y="2654226"/>
            <a:ext cx="1710492" cy="1858110"/>
          </a:xfrm>
          <a:prstGeom prst="rect">
            <a:avLst/>
          </a:prstGeom>
        </p:spPr>
      </p:pic>
      <p:pic>
        <p:nvPicPr>
          <p:cNvPr id="16397" name="Picture 13" descr="P5170018">
            <a:extLst>
              <a:ext uri="{FF2B5EF4-FFF2-40B4-BE49-F238E27FC236}">
                <a16:creationId xmlns:a16="http://schemas.microsoft.com/office/drawing/2014/main" id="{A8B376A9-D70F-4C28-BF79-B2F01B3FE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811" y="4417586"/>
            <a:ext cx="134937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10" descr="P5170024">
            <a:extLst>
              <a:ext uri="{FF2B5EF4-FFF2-40B4-BE49-F238E27FC236}">
                <a16:creationId xmlns:a16="http://schemas.microsoft.com/office/drawing/2014/main" id="{E6785D4D-757A-4DD8-A929-AE09C6A03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599" y="4426837"/>
            <a:ext cx="1531151" cy="1765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2FB6118-2233-1A48-D7E1-7175B4D514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7599" y="2821134"/>
            <a:ext cx="1362533" cy="1551282"/>
          </a:xfrm>
          <a:prstGeom prst="rect">
            <a:avLst/>
          </a:prstGeom>
        </p:spPr>
      </p:pic>
      <p:pic>
        <p:nvPicPr>
          <p:cNvPr id="16391" name="Picture 7" descr="P5170007">
            <a:extLst>
              <a:ext uri="{FF2B5EF4-FFF2-40B4-BE49-F238E27FC236}">
                <a16:creationId xmlns:a16="http://schemas.microsoft.com/office/drawing/2014/main" id="{D66CEEC9-53CB-490A-8D01-3DBCC009E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563636"/>
            <a:ext cx="1296988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8" descr="P5170019">
            <a:extLst>
              <a:ext uri="{FF2B5EF4-FFF2-40B4-BE49-F238E27FC236}">
                <a16:creationId xmlns:a16="http://schemas.microsoft.com/office/drawing/2014/main" id="{DCE0DDF0-7199-4E40-891B-C4342D6E6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563636"/>
            <a:ext cx="149701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A573D4F-B59A-A6FC-2340-A978B34B73DA}"/>
              </a:ext>
            </a:extLst>
          </p:cNvPr>
          <p:cNvGrpSpPr/>
          <p:nvPr/>
        </p:nvGrpSpPr>
        <p:grpSpPr>
          <a:xfrm>
            <a:off x="7176252" y="2635676"/>
            <a:ext cx="1710492" cy="1858110"/>
            <a:chOff x="7176252" y="2635676"/>
            <a:chExt cx="1710492" cy="1858110"/>
          </a:xfrm>
        </p:grpSpPr>
        <p:pic>
          <p:nvPicPr>
            <p:cNvPr id="16" name="Content Placeholder 10">
              <a:extLst>
                <a:ext uri="{FF2B5EF4-FFF2-40B4-BE49-F238E27FC236}">
                  <a16:creationId xmlns:a16="http://schemas.microsoft.com/office/drawing/2014/main" id="{049B8B8E-E183-600E-12D4-FBF1C6235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76252" y="2635676"/>
              <a:ext cx="1710492" cy="1858110"/>
            </a:xfrm>
            <a:prstGeom prst="rect">
              <a:avLst/>
            </a:prstGeom>
          </p:spPr>
        </p:pic>
        <p:sp>
          <p:nvSpPr>
            <p:cNvPr id="17" name="Plus Sign 16">
              <a:extLst>
                <a:ext uri="{FF2B5EF4-FFF2-40B4-BE49-F238E27FC236}">
                  <a16:creationId xmlns:a16="http://schemas.microsoft.com/office/drawing/2014/main" id="{62CCD987-02F3-EDC0-0915-4F6AD1B649C4}"/>
                </a:ext>
              </a:extLst>
            </p:cNvPr>
            <p:cNvSpPr/>
            <p:nvPr/>
          </p:nvSpPr>
          <p:spPr>
            <a:xfrm>
              <a:off x="7667625" y="3273136"/>
              <a:ext cx="190500" cy="155864"/>
            </a:xfrm>
            <a:prstGeom prst="mathPlus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C08FA67-41B3-60EC-D024-0B4A3C66FAFC}"/>
              </a:ext>
            </a:extLst>
          </p:cNvPr>
          <p:cNvSpPr txBox="1"/>
          <p:nvPr/>
        </p:nvSpPr>
        <p:spPr>
          <a:xfrm>
            <a:off x="5610225" y="2219325"/>
            <a:ext cx="2959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Polarized Capacitors</a:t>
            </a:r>
          </a:p>
        </p:txBody>
      </p:sp>
      <p:pic>
        <p:nvPicPr>
          <p:cNvPr id="16393" name="Picture 9" descr="P5170016">
            <a:extLst>
              <a:ext uri="{FF2B5EF4-FFF2-40B4-BE49-F238E27FC236}">
                <a16:creationId xmlns:a16="http://schemas.microsoft.com/office/drawing/2014/main" id="{98C03983-5E07-47D0-B16B-61AD7B6CF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50" y="2821134"/>
            <a:ext cx="1202638" cy="1407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5D833CB-C735-D80A-FC77-6CBB54983854}"/>
              </a:ext>
            </a:extLst>
          </p:cNvPr>
          <p:cNvSpPr txBox="1"/>
          <p:nvPr/>
        </p:nvSpPr>
        <p:spPr>
          <a:xfrm>
            <a:off x="871381" y="2233594"/>
            <a:ext cx="2959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Nonpolarized Capacitors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C22E4C-F924-9F16-E972-EF0B796C4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LSU v20260715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276355-FABF-23EA-1A5F-E07A03FBE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L02.02 Electronic Components and Schematics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9BBFD7-5CE4-18B4-D448-C12B0039C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5AE0-1AD9-412A-BC4E-80B6F8A423A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360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3274</TotalTime>
  <Words>2036</Words>
  <Application>Microsoft Office PowerPoint</Application>
  <PresentationFormat>On-screen Show (4:3)</PresentationFormat>
  <Paragraphs>271</Paragraphs>
  <Slides>23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Times New Roman</vt:lpstr>
      <vt:lpstr>Office Theme</vt:lpstr>
      <vt:lpstr>CorelDRAW! Graphic</vt:lpstr>
      <vt:lpstr>Electronic Components and Schematics</vt:lpstr>
      <vt:lpstr>Nets and Nodes</vt:lpstr>
      <vt:lpstr>Power Sources</vt:lpstr>
      <vt:lpstr>Symbols for Ground</vt:lpstr>
      <vt:lpstr>Adjustable and Variable components</vt:lpstr>
      <vt:lpstr>Resistors</vt:lpstr>
      <vt:lpstr>Resistor Schematic Symbols</vt:lpstr>
      <vt:lpstr>Capacitors and Inductors</vt:lpstr>
      <vt:lpstr>Capacitor Packages and Symbols</vt:lpstr>
      <vt:lpstr>Inductor Packages and Symbols</vt:lpstr>
      <vt:lpstr>Semiconductor Components</vt:lpstr>
      <vt:lpstr>Diodes</vt:lpstr>
      <vt:lpstr>Diodes Appearance and Symbols </vt:lpstr>
      <vt:lpstr>Transistors</vt:lpstr>
      <vt:lpstr>Terminal Designations and packaging styles</vt:lpstr>
      <vt:lpstr>Integrated Circuits</vt:lpstr>
      <vt:lpstr>Pin identification and numbering convention</vt:lpstr>
      <vt:lpstr>Switches</vt:lpstr>
      <vt:lpstr>Solderless Breadboards</vt:lpstr>
      <vt:lpstr>Breadboard Layout (Power Rails)</vt:lpstr>
      <vt:lpstr>Terminal Strips Layout</vt:lpstr>
      <vt:lpstr>Jumper Wires</vt:lpstr>
      <vt:lpstr>Jumper Length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Student Ballooning Course</dc:title>
  <dc:creator>Aaron P Ryan</dc:creator>
  <cp:lastModifiedBy>Aaron P Ryan</cp:lastModifiedBy>
  <cp:revision>55</cp:revision>
  <dcterms:created xsi:type="dcterms:W3CDTF">2021-08-10T15:07:14Z</dcterms:created>
  <dcterms:modified xsi:type="dcterms:W3CDTF">2026-08-20T17:12:22Z</dcterms:modified>
</cp:coreProperties>
</file>