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81" r:id="rId4"/>
    <p:sldId id="282" r:id="rId5"/>
    <p:sldId id="276" r:id="rId6"/>
    <p:sldId id="283" r:id="rId7"/>
    <p:sldId id="284" r:id="rId8"/>
    <p:sldId id="285" r:id="rId9"/>
    <p:sldId id="286" r:id="rId10"/>
    <p:sldId id="287" r:id="rId11"/>
    <p:sldId id="275" r:id="rId12"/>
    <p:sldId id="288" r:id="rId13"/>
    <p:sldId id="289" r:id="rId14"/>
    <p:sldId id="290" r:id="rId15"/>
    <p:sldId id="292" r:id="rId16"/>
    <p:sldId id="291" r:id="rId17"/>
    <p:sldId id="277" r:id="rId18"/>
    <p:sldId id="293" r:id="rId19"/>
    <p:sldId id="294" r:id="rId20"/>
    <p:sldId id="296" r:id="rId21"/>
    <p:sldId id="295" r:id="rId22"/>
    <p:sldId id="297" r:id="rId23"/>
    <p:sldId id="298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 H Fava" initials="CHF" lastIdx="1" clrIdx="0">
    <p:extLst>
      <p:ext uri="{19B8F6BF-5375-455C-9EA6-DF929625EA0E}">
        <p15:presenceInfo xmlns:p15="http://schemas.microsoft.com/office/powerpoint/2012/main" userId="S::colleenf@lsu.edu::7baeca3f-dcf1-438a-95ba-5ffead4c5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CC3300"/>
    <a:srgbClr val="EDEDFF"/>
    <a:srgbClr val="0066CC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96BAF-0909-474B-AD58-0511A22CC045}" v="397" dt="2023-02-08T15:44:0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04" autoAdjust="0"/>
  </p:normalViewPr>
  <p:slideViewPr>
    <p:cSldViewPr snapToGrid="0">
      <p:cViewPr varScale="1">
        <p:scale>
          <a:sx n="92" d="100"/>
          <a:sy n="92" d="100"/>
        </p:scale>
        <p:origin x="2052" y="8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H Fava" userId="7baeca3f-dcf1-438a-95ba-5ffead4c5007" providerId="ADAL" clId="{12096BAF-0909-474B-AD58-0511A22CC045}"/>
    <pc:docChg chg="undo custSel modSld">
      <pc:chgData name="Colleen H Fava" userId="7baeca3f-dcf1-438a-95ba-5ffead4c5007" providerId="ADAL" clId="{12096BAF-0909-474B-AD58-0511A22CC045}" dt="2023-02-08T15:57:25.708" v="1466" actId="20577"/>
      <pc:docMkLst>
        <pc:docMk/>
      </pc:docMkLst>
      <pc:sldChg chg="modSp mod">
        <pc:chgData name="Colleen H Fava" userId="7baeca3f-dcf1-438a-95ba-5ffead4c5007" providerId="ADAL" clId="{12096BAF-0909-474B-AD58-0511A22CC045}" dt="2023-02-08T15:57:25.708" v="1466" actId="20577"/>
        <pc:sldMkLst>
          <pc:docMk/>
          <pc:sldMk cId="2813328724" sldId="256"/>
        </pc:sldMkLst>
        <pc:spChg chg="mod">
          <ac:chgData name="Colleen H Fava" userId="7baeca3f-dcf1-438a-95ba-5ffead4c5007" providerId="ADAL" clId="{12096BAF-0909-474B-AD58-0511A22CC045}" dt="2023-02-08T14:58:26.237" v="10" actId="20577"/>
          <ac:spMkLst>
            <pc:docMk/>
            <pc:sldMk cId="2813328724" sldId="256"/>
            <ac:spMk id="15" creationId="{FB08EC27-C35D-45C1-B670-EEC826256870}"/>
          </ac:spMkLst>
        </pc:spChg>
        <pc:spChg chg="mod">
          <ac:chgData name="Colleen H Fava" userId="7baeca3f-dcf1-438a-95ba-5ffead4c5007" providerId="ADAL" clId="{12096BAF-0909-474B-AD58-0511A22CC045}" dt="2023-02-08T15:57:25.708" v="1466" actId="20577"/>
          <ac:spMkLst>
            <pc:docMk/>
            <pc:sldMk cId="2813328724" sldId="256"/>
            <ac:spMk id="16" creationId="{93E6FB3D-2615-4937-B107-FA59CA7C9577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07:48.188" v="468"/>
        <pc:sldMkLst>
          <pc:docMk/>
          <pc:sldMk cId="1372365380" sldId="261"/>
        </pc:sldMkLst>
        <pc:spChg chg="add mod">
          <ac:chgData name="Colleen H Fava" userId="7baeca3f-dcf1-438a-95ba-5ffead4c5007" providerId="ADAL" clId="{12096BAF-0909-474B-AD58-0511A22CC045}" dt="2023-02-08T15:07:48.188" v="468"/>
          <ac:spMkLst>
            <pc:docMk/>
            <pc:sldMk cId="1372365380" sldId="261"/>
            <ac:spMk id="4" creationId="{26BEB61C-4FEE-4A15-B8AC-19A371A9EEA5}"/>
          </ac:spMkLst>
        </pc:spChg>
        <pc:spChg chg="del">
          <ac:chgData name="Colleen H Fava" userId="7baeca3f-dcf1-438a-95ba-5ffead4c5007" providerId="ADAL" clId="{12096BAF-0909-474B-AD58-0511A22CC045}" dt="2023-02-08T15:07:44.455" v="467" actId="478"/>
          <ac:spMkLst>
            <pc:docMk/>
            <pc:sldMk cId="1372365380" sldId="261"/>
            <ac:spMk id="17" creationId="{F2343B9D-20B9-42A0-AA9E-676B706EFEFE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7:08.606" v="587"/>
        <pc:sldMkLst>
          <pc:docMk/>
          <pc:sldMk cId="777579896" sldId="275"/>
        </pc:sldMkLst>
        <pc:spChg chg="mod">
          <ac:chgData name="Colleen H Fava" userId="7baeca3f-dcf1-438a-95ba-5ffead4c5007" providerId="ADAL" clId="{12096BAF-0909-474B-AD58-0511A22CC045}" dt="2023-02-08T15:16:21.035" v="543" actId="404"/>
          <ac:spMkLst>
            <pc:docMk/>
            <pc:sldMk cId="777579896" sldId="275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7:08.606" v="587"/>
          <ac:spMkLst>
            <pc:docMk/>
            <pc:sldMk cId="777579896" sldId="275"/>
            <ac:spMk id="4" creationId="{69D8991C-42E2-AA5A-186C-6630D4288E7B}"/>
          </ac:spMkLst>
        </pc:spChg>
        <pc:spChg chg="mod">
          <ac:chgData name="Colleen H Fava" userId="7baeca3f-dcf1-438a-95ba-5ffead4c5007" providerId="ADAL" clId="{12096BAF-0909-474B-AD58-0511A22CC045}" dt="2023-02-08T15:17:01.034" v="585" actId="20577"/>
          <ac:spMkLst>
            <pc:docMk/>
            <pc:sldMk cId="777579896" sldId="275"/>
            <ac:spMk id="17" creationId="{CE5683A3-11E0-412F-8E4E-E1C954CD611F}"/>
          </ac:spMkLst>
        </pc:spChg>
        <pc:spChg chg="del">
          <ac:chgData name="Colleen H Fava" userId="7baeca3f-dcf1-438a-95ba-5ffead4c5007" providerId="ADAL" clId="{12096BAF-0909-474B-AD58-0511A22CC045}" dt="2023-02-08T15:17:07.669" v="586" actId="478"/>
          <ac:spMkLst>
            <pc:docMk/>
            <pc:sldMk cId="777579896" sldId="275"/>
            <ac:spMk id="18" creationId="{2B23915D-884C-4886-A646-A47559455B4C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1:36.458" v="479" actId="404"/>
        <pc:sldMkLst>
          <pc:docMk/>
          <pc:sldMk cId="3095931731" sldId="276"/>
        </pc:sldMkLst>
        <pc:spChg chg="mod">
          <ac:chgData name="Colleen H Fava" userId="7baeca3f-dcf1-438a-95ba-5ffead4c5007" providerId="ADAL" clId="{12096BAF-0909-474B-AD58-0511A22CC045}" dt="2023-02-08T15:11:36.458" v="479" actId="404"/>
          <ac:spMkLst>
            <pc:docMk/>
            <pc:sldMk cId="3095931731" sldId="276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09:01.146" v="473"/>
          <ac:spMkLst>
            <pc:docMk/>
            <pc:sldMk cId="3095931731" sldId="276"/>
            <ac:spMk id="4" creationId="{AA71C5B9-86FF-D239-3223-4916ECFEE257}"/>
          </ac:spMkLst>
        </pc:spChg>
        <pc:spChg chg="del">
          <ac:chgData name="Colleen H Fava" userId="7baeca3f-dcf1-438a-95ba-5ffead4c5007" providerId="ADAL" clId="{12096BAF-0909-474B-AD58-0511A22CC045}" dt="2023-02-08T15:09:00.330" v="472" actId="478"/>
          <ac:spMkLst>
            <pc:docMk/>
            <pc:sldMk cId="3095931731" sldId="276"/>
            <ac:spMk id="16" creationId="{1F4AA1F9-3ED0-43FE-AC09-E541CFBB3355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28:55.142" v="920" actId="404"/>
        <pc:sldMkLst>
          <pc:docMk/>
          <pc:sldMk cId="2256777999" sldId="277"/>
        </pc:sldMkLst>
        <pc:spChg chg="mod">
          <ac:chgData name="Colleen H Fava" userId="7baeca3f-dcf1-438a-95ba-5ffead4c5007" providerId="ADAL" clId="{12096BAF-0909-474B-AD58-0511A22CC045}" dt="2023-02-08T15:28:55.142" v="920" actId="404"/>
          <ac:spMkLst>
            <pc:docMk/>
            <pc:sldMk cId="2256777999" sldId="277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28:23.178" v="909"/>
          <ac:spMkLst>
            <pc:docMk/>
            <pc:sldMk cId="2256777999" sldId="277"/>
            <ac:spMk id="4" creationId="{5AD551C4-AE4D-7EE6-DF10-B92B4640211A}"/>
          </ac:spMkLst>
        </pc:spChg>
        <pc:spChg chg="mod">
          <ac:chgData name="Colleen H Fava" userId="7baeca3f-dcf1-438a-95ba-5ffead4c5007" providerId="ADAL" clId="{12096BAF-0909-474B-AD58-0511A22CC045}" dt="2023-02-08T15:28:31.370" v="918" actId="1037"/>
          <ac:spMkLst>
            <pc:docMk/>
            <pc:sldMk cId="2256777999" sldId="277"/>
            <ac:spMk id="17" creationId="{CE5683A3-11E0-412F-8E4E-E1C954CD611F}"/>
          </ac:spMkLst>
        </pc:spChg>
        <pc:spChg chg="del">
          <ac:chgData name="Colleen H Fava" userId="7baeca3f-dcf1-438a-95ba-5ffead4c5007" providerId="ADAL" clId="{12096BAF-0909-474B-AD58-0511A22CC045}" dt="2023-02-08T15:28:22.385" v="908" actId="478"/>
          <ac:spMkLst>
            <pc:docMk/>
            <pc:sldMk cId="2256777999" sldId="277"/>
            <ac:spMk id="18" creationId="{06A211DB-5E2B-4E05-9C7C-2766A433A7A9}"/>
          </ac:spMkLst>
        </pc:spChg>
      </pc:sldChg>
      <pc:sldChg chg="modSp mod">
        <pc:chgData name="Colleen H Fava" userId="7baeca3f-dcf1-438a-95ba-5ffead4c5007" providerId="ADAL" clId="{12096BAF-0909-474B-AD58-0511A22CC045}" dt="2023-02-08T15:07:28.456" v="466" actId="20577"/>
        <pc:sldMkLst>
          <pc:docMk/>
          <pc:sldMk cId="784897657" sldId="281"/>
        </pc:sldMkLst>
        <pc:spChg chg="mod">
          <ac:chgData name="Colleen H Fava" userId="7baeca3f-dcf1-438a-95ba-5ffead4c5007" providerId="ADAL" clId="{12096BAF-0909-474B-AD58-0511A22CC045}" dt="2023-02-08T15:07:28.456" v="466" actId="20577"/>
          <ac:spMkLst>
            <pc:docMk/>
            <pc:sldMk cId="784897657" sldId="281"/>
            <ac:spMk id="16" creationId="{8BC350FB-487D-42EA-92EE-96F8C7FE3FB6}"/>
          </ac:spMkLst>
        </pc:spChg>
        <pc:spChg chg="mod">
          <ac:chgData name="Colleen H Fava" userId="7baeca3f-dcf1-438a-95ba-5ffead4c5007" providerId="ADAL" clId="{12096BAF-0909-474B-AD58-0511A22CC045}" dt="2023-02-08T15:07:04.699" v="458" actId="1038"/>
          <ac:spMkLst>
            <pc:docMk/>
            <pc:sldMk cId="784897657" sldId="281"/>
            <ac:spMk id="21" creationId="{F2C188BF-A830-4509-9420-65F56F539806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08:19.939" v="471"/>
        <pc:sldMkLst>
          <pc:docMk/>
          <pc:sldMk cId="344608704" sldId="282"/>
        </pc:sldMkLst>
        <pc:spChg chg="mod">
          <ac:chgData name="Colleen H Fava" userId="7baeca3f-dcf1-438a-95ba-5ffead4c5007" providerId="ADAL" clId="{12096BAF-0909-474B-AD58-0511A22CC045}" dt="2023-02-08T15:08:06.809" v="469" actId="20577"/>
          <ac:spMkLst>
            <pc:docMk/>
            <pc:sldMk cId="344608704" sldId="282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08:19.939" v="471"/>
          <ac:spMkLst>
            <pc:docMk/>
            <pc:sldMk cId="344608704" sldId="282"/>
            <ac:spMk id="4" creationId="{8A0CB7FD-4142-5753-DF30-B21A1C60CB87}"/>
          </ac:spMkLst>
        </pc:spChg>
        <pc:spChg chg="del">
          <ac:chgData name="Colleen H Fava" userId="7baeca3f-dcf1-438a-95ba-5ffead4c5007" providerId="ADAL" clId="{12096BAF-0909-474B-AD58-0511A22CC045}" dt="2023-02-08T15:08:19.394" v="470" actId="478"/>
          <ac:spMkLst>
            <pc:docMk/>
            <pc:sldMk cId="344608704" sldId="282"/>
            <ac:spMk id="16" creationId="{CE52BF40-B131-4C96-B28F-BB2CF2C375DE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1:43.611" v="481" actId="404"/>
        <pc:sldMkLst>
          <pc:docMk/>
          <pc:sldMk cId="811438018" sldId="283"/>
        </pc:sldMkLst>
        <pc:spChg chg="mod">
          <ac:chgData name="Colleen H Fava" userId="7baeca3f-dcf1-438a-95ba-5ffead4c5007" providerId="ADAL" clId="{12096BAF-0909-474B-AD58-0511A22CC045}" dt="2023-02-08T15:11:43.611" v="481" actId="404"/>
          <ac:spMkLst>
            <pc:docMk/>
            <pc:sldMk cId="811438018" sldId="283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09:28.339" v="475"/>
          <ac:spMkLst>
            <pc:docMk/>
            <pc:sldMk cId="811438018" sldId="283"/>
            <ac:spMk id="5" creationId="{5C13FF7B-CBEF-3880-3A88-8276024E2F21}"/>
          </ac:spMkLst>
        </pc:spChg>
        <pc:spChg chg="del">
          <ac:chgData name="Colleen H Fava" userId="7baeca3f-dcf1-438a-95ba-5ffead4c5007" providerId="ADAL" clId="{12096BAF-0909-474B-AD58-0511A22CC045}" dt="2023-02-08T15:09:27.469" v="474" actId="478"/>
          <ac:spMkLst>
            <pc:docMk/>
            <pc:sldMk cId="811438018" sldId="283"/>
            <ac:spMk id="43" creationId="{5E146C0B-5195-41E3-AF00-CDB85061D524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1:51.484" v="483" actId="404"/>
        <pc:sldMkLst>
          <pc:docMk/>
          <pc:sldMk cId="2636728175" sldId="284"/>
        </pc:sldMkLst>
        <pc:spChg chg="mod">
          <ac:chgData name="Colleen H Fava" userId="7baeca3f-dcf1-438a-95ba-5ffead4c5007" providerId="ADAL" clId="{12096BAF-0909-474B-AD58-0511A22CC045}" dt="2023-02-08T15:11:51.484" v="483" actId="404"/>
          <ac:spMkLst>
            <pc:docMk/>
            <pc:sldMk cId="2636728175" sldId="284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1:10.733" v="477"/>
          <ac:spMkLst>
            <pc:docMk/>
            <pc:sldMk cId="2636728175" sldId="284"/>
            <ac:spMk id="5" creationId="{972CE142-4785-A3EC-CCD3-79C2FE422405}"/>
          </ac:spMkLst>
        </pc:spChg>
        <pc:spChg chg="del">
          <ac:chgData name="Colleen H Fava" userId="7baeca3f-dcf1-438a-95ba-5ffead4c5007" providerId="ADAL" clId="{12096BAF-0909-474B-AD58-0511A22CC045}" dt="2023-02-08T15:11:09.864" v="476" actId="478"/>
          <ac:spMkLst>
            <pc:docMk/>
            <pc:sldMk cId="2636728175" sldId="284"/>
            <ac:spMk id="22" creationId="{5D84323D-4D0C-4E5F-917C-BD4F040FE246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3:36.822" v="517"/>
        <pc:sldMkLst>
          <pc:docMk/>
          <pc:sldMk cId="1636607496" sldId="285"/>
        </pc:sldMkLst>
        <pc:spChg chg="mod">
          <ac:chgData name="Colleen H Fava" userId="7baeca3f-dcf1-438a-95ba-5ffead4c5007" providerId="ADAL" clId="{12096BAF-0909-474B-AD58-0511A22CC045}" dt="2023-02-08T15:11:59.481" v="485" actId="404"/>
          <ac:spMkLst>
            <pc:docMk/>
            <pc:sldMk cId="1636607496" sldId="285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3:36.822" v="517"/>
          <ac:spMkLst>
            <pc:docMk/>
            <pc:sldMk cId="1636607496" sldId="285"/>
            <ac:spMk id="4" creationId="{A90B9C6C-168F-52E0-2F78-B899B97F1507}"/>
          </ac:spMkLst>
        </pc:spChg>
        <pc:spChg chg="del">
          <ac:chgData name="Colleen H Fava" userId="7baeca3f-dcf1-438a-95ba-5ffead4c5007" providerId="ADAL" clId="{12096BAF-0909-474B-AD58-0511A22CC045}" dt="2023-02-08T15:13:36.064" v="516" actId="478"/>
          <ac:spMkLst>
            <pc:docMk/>
            <pc:sldMk cId="1636607496" sldId="285"/>
            <ac:spMk id="17" creationId="{926A81CF-5AFC-40AA-97B1-774527204D26}"/>
          </ac:spMkLst>
        </pc:spChg>
        <pc:spChg chg="mod">
          <ac:chgData name="Colleen H Fava" userId="7baeca3f-dcf1-438a-95ba-5ffead4c5007" providerId="ADAL" clId="{12096BAF-0909-474B-AD58-0511A22CC045}" dt="2023-02-08T15:13:27.434" v="515" actId="20577"/>
          <ac:spMkLst>
            <pc:docMk/>
            <pc:sldMk cId="1636607496" sldId="285"/>
            <ac:spMk id="22" creationId="{A3AA1357-E7AA-4326-AFD0-8D22C279E571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4:34.422" v="524"/>
        <pc:sldMkLst>
          <pc:docMk/>
          <pc:sldMk cId="726753695" sldId="286"/>
        </pc:sldMkLst>
        <pc:spChg chg="mod">
          <ac:chgData name="Colleen H Fava" userId="7baeca3f-dcf1-438a-95ba-5ffead4c5007" providerId="ADAL" clId="{12096BAF-0909-474B-AD58-0511A22CC045}" dt="2023-02-08T15:13:48.340" v="519" actId="404"/>
          <ac:spMkLst>
            <pc:docMk/>
            <pc:sldMk cId="726753695" sldId="286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4:34.422" v="524"/>
          <ac:spMkLst>
            <pc:docMk/>
            <pc:sldMk cId="726753695" sldId="286"/>
            <ac:spMk id="5" creationId="{F886FC03-6CF0-9B54-0C34-CFC036FFF5C1}"/>
          </ac:spMkLst>
        </pc:spChg>
        <pc:spChg chg="del">
          <ac:chgData name="Colleen H Fava" userId="7baeca3f-dcf1-438a-95ba-5ffead4c5007" providerId="ADAL" clId="{12096BAF-0909-474B-AD58-0511A22CC045}" dt="2023-02-08T15:14:33.299" v="523" actId="478"/>
          <ac:spMkLst>
            <pc:docMk/>
            <pc:sldMk cId="726753695" sldId="286"/>
            <ac:spMk id="17" creationId="{BFDAA2D0-DF7C-4F50-8CDD-1DD0DD9EA1D7}"/>
          </ac:spMkLst>
        </pc:spChg>
        <pc:spChg chg="mod">
          <ac:chgData name="Colleen H Fava" userId="7baeca3f-dcf1-438a-95ba-5ffead4c5007" providerId="ADAL" clId="{12096BAF-0909-474B-AD58-0511A22CC045}" dt="2023-02-08T15:14:18.209" v="522" actId="1076"/>
          <ac:spMkLst>
            <pc:docMk/>
            <pc:sldMk cId="726753695" sldId="286"/>
            <ac:spMk id="21" creationId="{F2C188BF-A830-4509-9420-65F56F539806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6:10.577" v="541" actId="404"/>
        <pc:sldMkLst>
          <pc:docMk/>
          <pc:sldMk cId="2781466694" sldId="287"/>
        </pc:sldMkLst>
        <pc:spChg chg="mod">
          <ac:chgData name="Colleen H Fava" userId="7baeca3f-dcf1-438a-95ba-5ffead4c5007" providerId="ADAL" clId="{12096BAF-0909-474B-AD58-0511A22CC045}" dt="2023-02-08T15:16:10.577" v="541" actId="404"/>
          <ac:spMkLst>
            <pc:docMk/>
            <pc:sldMk cId="2781466694" sldId="287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5:57.700" v="539"/>
          <ac:spMkLst>
            <pc:docMk/>
            <pc:sldMk cId="2781466694" sldId="287"/>
            <ac:spMk id="4" creationId="{2171CC4C-D64A-EB64-7B97-FFEC20DC3728}"/>
          </ac:spMkLst>
        </pc:spChg>
        <pc:spChg chg="del">
          <ac:chgData name="Colleen H Fava" userId="7baeca3f-dcf1-438a-95ba-5ffead4c5007" providerId="ADAL" clId="{12096BAF-0909-474B-AD58-0511A22CC045}" dt="2023-02-08T15:15:56.254" v="538" actId="478"/>
          <ac:spMkLst>
            <pc:docMk/>
            <pc:sldMk cId="2781466694" sldId="287"/>
            <ac:spMk id="16" creationId="{69948AA0-0602-49B9-BE17-194B98C92D76}"/>
          </ac:spMkLst>
        </pc:spChg>
        <pc:spChg chg="mod">
          <ac:chgData name="Colleen H Fava" userId="7baeca3f-dcf1-438a-95ba-5ffead4c5007" providerId="ADAL" clId="{12096BAF-0909-474B-AD58-0511A22CC045}" dt="2023-02-08T15:15:23.818" v="537" actId="20577"/>
          <ac:spMkLst>
            <pc:docMk/>
            <pc:sldMk cId="2781466694" sldId="287"/>
            <ac:spMk id="21" creationId="{F2C188BF-A830-4509-9420-65F56F539806}"/>
          </ac:spMkLst>
        </pc:spChg>
      </pc:sldChg>
      <pc:sldChg chg="addSp delSp modSp mod modAnim">
        <pc:chgData name="Colleen H Fava" userId="7baeca3f-dcf1-438a-95ba-5ffead4c5007" providerId="ADAL" clId="{12096BAF-0909-474B-AD58-0511A22CC045}" dt="2023-02-08T15:37:30.328" v="1183" actId="6549"/>
        <pc:sldMkLst>
          <pc:docMk/>
          <pc:sldMk cId="1154443183" sldId="288"/>
        </pc:sldMkLst>
        <pc:spChg chg="mod">
          <ac:chgData name="Colleen H Fava" userId="7baeca3f-dcf1-438a-95ba-5ffead4c5007" providerId="ADAL" clId="{12096BAF-0909-474B-AD58-0511A22CC045}" dt="2023-02-08T15:17:29.205" v="589" actId="404"/>
          <ac:spMkLst>
            <pc:docMk/>
            <pc:sldMk cId="1154443183" sldId="288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8:01.271" v="591"/>
          <ac:spMkLst>
            <pc:docMk/>
            <pc:sldMk cId="1154443183" sldId="288"/>
            <ac:spMk id="4" creationId="{9FE6CCDB-CB9B-CCB9-A2B0-CCD7F0E344E5}"/>
          </ac:spMkLst>
        </pc:spChg>
        <pc:spChg chg="mod">
          <ac:chgData name="Colleen H Fava" userId="7baeca3f-dcf1-438a-95ba-5ffead4c5007" providerId="ADAL" clId="{12096BAF-0909-474B-AD58-0511A22CC045}" dt="2023-02-08T15:37:30.328" v="1183" actId="6549"/>
          <ac:spMkLst>
            <pc:docMk/>
            <pc:sldMk cId="1154443183" sldId="288"/>
            <ac:spMk id="17" creationId="{CE5683A3-11E0-412F-8E4E-E1C954CD611F}"/>
          </ac:spMkLst>
        </pc:spChg>
        <pc:spChg chg="del">
          <ac:chgData name="Colleen H Fava" userId="7baeca3f-dcf1-438a-95ba-5ffead4c5007" providerId="ADAL" clId="{12096BAF-0909-474B-AD58-0511A22CC045}" dt="2023-02-08T15:18:00.286" v="590" actId="478"/>
          <ac:spMkLst>
            <pc:docMk/>
            <pc:sldMk cId="1154443183" sldId="288"/>
            <ac:spMk id="19" creationId="{4EDE8A77-C685-4011-B7A3-A5BC2F38CFAA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19:14.215" v="597"/>
        <pc:sldMkLst>
          <pc:docMk/>
          <pc:sldMk cId="90180169" sldId="289"/>
        </pc:sldMkLst>
        <pc:spChg chg="mod">
          <ac:chgData name="Colleen H Fava" userId="7baeca3f-dcf1-438a-95ba-5ffead4c5007" providerId="ADAL" clId="{12096BAF-0909-474B-AD58-0511A22CC045}" dt="2023-02-08T15:18:11.720" v="593" actId="404"/>
          <ac:spMkLst>
            <pc:docMk/>
            <pc:sldMk cId="90180169" sldId="289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19:14.215" v="597"/>
          <ac:spMkLst>
            <pc:docMk/>
            <pc:sldMk cId="90180169" sldId="289"/>
            <ac:spMk id="4" creationId="{2CF67B31-FA73-8C01-AF88-7729E8A912C7}"/>
          </ac:spMkLst>
        </pc:spChg>
        <pc:spChg chg="mod">
          <ac:chgData name="Colleen H Fava" userId="7baeca3f-dcf1-438a-95ba-5ffead4c5007" providerId="ADAL" clId="{12096BAF-0909-474B-AD58-0511A22CC045}" dt="2023-02-08T15:18:20.478" v="594" actId="33524"/>
          <ac:spMkLst>
            <pc:docMk/>
            <pc:sldMk cId="90180169" sldId="289"/>
            <ac:spMk id="17" creationId="{CE5683A3-11E0-412F-8E4E-E1C954CD611F}"/>
          </ac:spMkLst>
        </pc:spChg>
        <pc:spChg chg="mod">
          <ac:chgData name="Colleen H Fava" userId="7baeca3f-dcf1-438a-95ba-5ffead4c5007" providerId="ADAL" clId="{12096BAF-0909-474B-AD58-0511A22CC045}" dt="2023-02-08T15:19:02.086" v="595" actId="20577"/>
          <ac:spMkLst>
            <pc:docMk/>
            <pc:sldMk cId="90180169" sldId="289"/>
            <ac:spMk id="18" creationId="{72091326-5669-41CF-8D00-577BFD4996D3}"/>
          </ac:spMkLst>
        </pc:spChg>
        <pc:spChg chg="del">
          <ac:chgData name="Colleen H Fava" userId="7baeca3f-dcf1-438a-95ba-5ffead4c5007" providerId="ADAL" clId="{12096BAF-0909-474B-AD58-0511A22CC045}" dt="2023-02-08T15:19:13.543" v="596" actId="478"/>
          <ac:spMkLst>
            <pc:docMk/>
            <pc:sldMk cId="90180169" sldId="289"/>
            <ac:spMk id="20" creationId="{A1AEB6A3-44C7-47AD-B560-0136D4A21BD1}"/>
          </ac:spMkLst>
        </pc:spChg>
      </pc:sldChg>
      <pc:sldChg chg="addSp delSp modSp mod modAnim">
        <pc:chgData name="Colleen H Fava" userId="7baeca3f-dcf1-438a-95ba-5ffead4c5007" providerId="ADAL" clId="{12096BAF-0909-474B-AD58-0511A22CC045}" dt="2023-02-08T15:21:05.543" v="658"/>
        <pc:sldMkLst>
          <pc:docMk/>
          <pc:sldMk cId="741623054" sldId="290"/>
        </pc:sldMkLst>
        <pc:spChg chg="mod">
          <ac:chgData name="Colleen H Fava" userId="7baeca3f-dcf1-438a-95ba-5ffead4c5007" providerId="ADAL" clId="{12096BAF-0909-474B-AD58-0511A22CC045}" dt="2023-02-08T15:19:26.530" v="599" actId="404"/>
          <ac:spMkLst>
            <pc:docMk/>
            <pc:sldMk cId="741623054" sldId="290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21:05.543" v="658"/>
          <ac:spMkLst>
            <pc:docMk/>
            <pc:sldMk cId="741623054" sldId="290"/>
            <ac:spMk id="4" creationId="{EEB35B04-42CB-2442-108E-41239AE2A453}"/>
          </ac:spMkLst>
        </pc:spChg>
        <pc:spChg chg="del">
          <ac:chgData name="Colleen H Fava" userId="7baeca3f-dcf1-438a-95ba-5ffead4c5007" providerId="ADAL" clId="{12096BAF-0909-474B-AD58-0511A22CC045}" dt="2023-02-08T15:20:55.517" v="657" actId="478"/>
          <ac:spMkLst>
            <pc:docMk/>
            <pc:sldMk cId="741623054" sldId="290"/>
            <ac:spMk id="18" creationId="{54C7EB70-E150-41D9-9E91-C3EB7CF63BCE}"/>
          </ac:spMkLst>
        </pc:spChg>
        <pc:spChg chg="mod">
          <ac:chgData name="Colleen H Fava" userId="7baeca3f-dcf1-438a-95ba-5ffead4c5007" providerId="ADAL" clId="{12096BAF-0909-474B-AD58-0511A22CC045}" dt="2023-02-08T15:20:48.512" v="656" actId="1038"/>
          <ac:spMkLst>
            <pc:docMk/>
            <pc:sldMk cId="741623054" sldId="290"/>
            <ac:spMk id="19" creationId="{872DFBE3-8C98-45D9-9DFB-59ADA2CFA398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44:32.554" v="1432" actId="1038"/>
        <pc:sldMkLst>
          <pc:docMk/>
          <pc:sldMk cId="3368285061" sldId="291"/>
        </pc:sldMkLst>
        <pc:spChg chg="mod">
          <ac:chgData name="Colleen H Fava" userId="7baeca3f-dcf1-438a-95ba-5ffead4c5007" providerId="ADAL" clId="{12096BAF-0909-474B-AD58-0511A22CC045}" dt="2023-02-08T15:23:51.765" v="795" actId="404"/>
          <ac:spMkLst>
            <pc:docMk/>
            <pc:sldMk cId="3368285061" sldId="291"/>
            <ac:spMk id="3" creationId="{7F321F07-3EE9-4634-BC09-1F831F7A42AC}"/>
          </ac:spMkLst>
        </pc:spChg>
        <pc:spChg chg="mod">
          <ac:chgData name="Colleen H Fava" userId="7baeca3f-dcf1-438a-95ba-5ffead4c5007" providerId="ADAL" clId="{12096BAF-0909-474B-AD58-0511A22CC045}" dt="2023-02-08T15:25:33.434" v="827" actId="1036"/>
          <ac:spMkLst>
            <pc:docMk/>
            <pc:sldMk cId="3368285061" sldId="291"/>
            <ac:spMk id="4" creationId="{A92C518F-ACEA-4113-8656-58CEBDA09E89}"/>
          </ac:spMkLst>
        </pc:spChg>
        <pc:spChg chg="add mod">
          <ac:chgData name="Colleen H Fava" userId="7baeca3f-dcf1-438a-95ba-5ffead4c5007" providerId="ADAL" clId="{12096BAF-0909-474B-AD58-0511A22CC045}" dt="2023-02-08T15:28:17.089" v="907"/>
          <ac:spMkLst>
            <pc:docMk/>
            <pc:sldMk cId="3368285061" sldId="291"/>
            <ac:spMk id="5" creationId="{C4072AE8-8741-2B34-0458-721CF2CE1DDB}"/>
          </ac:spMkLst>
        </pc:spChg>
        <pc:spChg chg="mod">
          <ac:chgData name="Colleen H Fava" userId="7baeca3f-dcf1-438a-95ba-5ffead4c5007" providerId="ADAL" clId="{12096BAF-0909-474B-AD58-0511A22CC045}" dt="2023-02-08T15:42:07.841" v="1329" actId="20577"/>
          <ac:spMkLst>
            <pc:docMk/>
            <pc:sldMk cId="3368285061" sldId="291"/>
            <ac:spMk id="17" creationId="{CE5683A3-11E0-412F-8E4E-E1C954CD611F}"/>
          </ac:spMkLst>
        </pc:spChg>
        <pc:spChg chg="mod">
          <ac:chgData name="Colleen H Fava" userId="7baeca3f-dcf1-438a-95ba-5ffead4c5007" providerId="ADAL" clId="{12096BAF-0909-474B-AD58-0511A22CC045}" dt="2023-02-08T15:44:32.554" v="1432" actId="1038"/>
          <ac:spMkLst>
            <pc:docMk/>
            <pc:sldMk cId="3368285061" sldId="291"/>
            <ac:spMk id="23" creationId="{8E49539F-7770-41EC-923A-A4C91EBB73FB}"/>
          </ac:spMkLst>
        </pc:spChg>
        <pc:spChg chg="del">
          <ac:chgData name="Colleen H Fava" userId="7baeca3f-dcf1-438a-95ba-5ffead4c5007" providerId="ADAL" clId="{12096BAF-0909-474B-AD58-0511A22CC045}" dt="2023-02-08T15:28:16.576" v="906" actId="478"/>
          <ac:spMkLst>
            <pc:docMk/>
            <pc:sldMk cId="3368285061" sldId="291"/>
            <ac:spMk id="34" creationId="{61D60089-6998-4D9F-A4C5-35BD33D9C7A7}"/>
          </ac:spMkLst>
        </pc:spChg>
        <pc:spChg chg="mod">
          <ac:chgData name="Colleen H Fava" userId="7baeca3f-dcf1-438a-95ba-5ffead4c5007" providerId="ADAL" clId="{12096BAF-0909-474B-AD58-0511A22CC045}" dt="2023-02-08T15:25:33.434" v="827" actId="1036"/>
          <ac:spMkLst>
            <pc:docMk/>
            <pc:sldMk cId="3368285061" sldId="291"/>
            <ac:spMk id="39" creationId="{8C3BA45C-B686-43AB-8B5B-5B4B238D2444}"/>
          </ac:spMkLst>
        </pc:spChg>
        <pc:graphicFrameChg chg="add del mod">
          <ac:chgData name="Colleen H Fava" userId="7baeca3f-dcf1-438a-95ba-5ffead4c5007" providerId="ADAL" clId="{12096BAF-0909-474B-AD58-0511A22CC045}" dt="2023-02-08T15:40:59.121" v="1285"/>
          <ac:graphicFrameMkLst>
            <pc:docMk/>
            <pc:sldMk cId="3368285061" sldId="291"/>
            <ac:graphicFrameMk id="6" creationId="{4F8C554A-CB57-33EB-63B7-F267107C67B4}"/>
          </ac:graphicFrameMkLst>
        </pc:graphicFrameChg>
        <pc:graphicFrameChg chg="add del mod">
          <ac:chgData name="Colleen H Fava" userId="7baeca3f-dcf1-438a-95ba-5ffead4c5007" providerId="ADAL" clId="{12096BAF-0909-474B-AD58-0511A22CC045}" dt="2023-02-08T15:40:59.120" v="1283"/>
          <ac:graphicFrameMkLst>
            <pc:docMk/>
            <pc:sldMk cId="3368285061" sldId="291"/>
            <ac:graphicFrameMk id="7" creationId="{65EB59BC-A922-22A8-0CE3-8E5995D6C48A}"/>
          </ac:graphicFrameMkLst>
        </pc:graphicFrameChg>
        <pc:graphicFrameChg chg="mod">
          <ac:chgData name="Colleen H Fava" userId="7baeca3f-dcf1-438a-95ba-5ffead4c5007" providerId="ADAL" clId="{12096BAF-0909-474B-AD58-0511A22CC045}" dt="2023-02-08T15:43:55.184" v="1421"/>
          <ac:graphicFrameMkLst>
            <pc:docMk/>
            <pc:sldMk cId="3368285061" sldId="291"/>
            <ac:graphicFrameMk id="21" creationId="{39533330-1900-49DA-A37C-96DAFB2B183A}"/>
          </ac:graphicFrameMkLst>
        </pc:graphicFrameChg>
        <pc:graphicFrameChg chg="mod">
          <ac:chgData name="Colleen H Fava" userId="7baeca3f-dcf1-438a-95ba-5ffead4c5007" providerId="ADAL" clId="{12096BAF-0909-474B-AD58-0511A22CC045}" dt="2023-02-08T15:44:00.466" v="1422"/>
          <ac:graphicFrameMkLst>
            <pc:docMk/>
            <pc:sldMk cId="3368285061" sldId="291"/>
            <ac:graphicFrameMk id="22" creationId="{67BE2DC5-74AB-459B-8C0C-E3357E55F8B2}"/>
          </ac:graphicFrameMkLst>
        </pc:graphicFrameChg>
      </pc:sldChg>
      <pc:sldChg chg="addSp delSp modSp mod">
        <pc:chgData name="Colleen H Fava" userId="7baeca3f-dcf1-438a-95ba-5ffead4c5007" providerId="ADAL" clId="{12096BAF-0909-474B-AD58-0511A22CC045}" dt="2023-02-08T15:23:44.535" v="793"/>
        <pc:sldMkLst>
          <pc:docMk/>
          <pc:sldMk cId="3415931684" sldId="292"/>
        </pc:sldMkLst>
        <pc:spChg chg="mod">
          <ac:chgData name="Colleen H Fava" userId="7baeca3f-dcf1-438a-95ba-5ffead4c5007" providerId="ADAL" clId="{12096BAF-0909-474B-AD58-0511A22CC045}" dt="2023-02-08T15:21:13.582" v="660" actId="404"/>
          <ac:spMkLst>
            <pc:docMk/>
            <pc:sldMk cId="3415931684" sldId="292"/>
            <ac:spMk id="3" creationId="{7F321F07-3EE9-4634-BC09-1F831F7A42AC}"/>
          </ac:spMkLst>
        </pc:spChg>
        <pc:spChg chg="mod">
          <ac:chgData name="Colleen H Fava" userId="7baeca3f-dcf1-438a-95ba-5ffead4c5007" providerId="ADAL" clId="{12096BAF-0909-474B-AD58-0511A22CC045}" dt="2023-02-08T15:23:27.306" v="791" actId="1038"/>
          <ac:spMkLst>
            <pc:docMk/>
            <pc:sldMk cId="3415931684" sldId="292"/>
            <ac:spMk id="4" creationId="{A92C518F-ACEA-4113-8656-58CEBDA09E89}"/>
          </ac:spMkLst>
        </pc:spChg>
        <pc:spChg chg="add mod">
          <ac:chgData name="Colleen H Fava" userId="7baeca3f-dcf1-438a-95ba-5ffead4c5007" providerId="ADAL" clId="{12096BAF-0909-474B-AD58-0511A22CC045}" dt="2023-02-08T15:23:11.884" v="762" actId="1037"/>
          <ac:spMkLst>
            <pc:docMk/>
            <pc:sldMk cId="3415931684" sldId="292"/>
            <ac:spMk id="5" creationId="{C2E19EB5-4389-1D8D-3033-E67F2B49122A}"/>
          </ac:spMkLst>
        </pc:spChg>
        <pc:spChg chg="add mod">
          <ac:chgData name="Colleen H Fava" userId="7baeca3f-dcf1-438a-95ba-5ffead4c5007" providerId="ADAL" clId="{12096BAF-0909-474B-AD58-0511A22CC045}" dt="2023-02-08T15:23:44.535" v="793"/>
          <ac:spMkLst>
            <pc:docMk/>
            <pc:sldMk cId="3415931684" sldId="292"/>
            <ac:spMk id="6" creationId="{B583346E-09C3-0D3D-55C3-460FE89329EF}"/>
          </ac:spMkLst>
        </pc:spChg>
        <pc:spChg chg="del">
          <ac:chgData name="Colleen H Fava" userId="7baeca3f-dcf1-438a-95ba-5ffead4c5007" providerId="ADAL" clId="{12096BAF-0909-474B-AD58-0511A22CC045}" dt="2023-02-08T15:23:43.721" v="792" actId="478"/>
          <ac:spMkLst>
            <pc:docMk/>
            <pc:sldMk cId="3415931684" sldId="292"/>
            <ac:spMk id="21" creationId="{CDE0E6DD-6186-44D0-AB9A-BE4061E3733C}"/>
          </ac:spMkLst>
        </pc:spChg>
        <pc:picChg chg="mod">
          <ac:chgData name="Colleen H Fava" userId="7baeca3f-dcf1-438a-95ba-5ffead4c5007" providerId="ADAL" clId="{12096BAF-0909-474B-AD58-0511A22CC045}" dt="2023-02-08T15:23:11.884" v="762" actId="1037"/>
          <ac:picMkLst>
            <pc:docMk/>
            <pc:sldMk cId="3415931684" sldId="292"/>
            <ac:picMk id="20" creationId="{F72402F8-42D6-4A63-B0C0-95339D9B7C1A}"/>
          </ac:picMkLst>
        </pc:picChg>
      </pc:sldChg>
      <pc:sldChg chg="addSp delSp modSp mod">
        <pc:chgData name="Colleen H Fava" userId="7baeca3f-dcf1-438a-95ba-5ffead4c5007" providerId="ADAL" clId="{12096BAF-0909-474B-AD58-0511A22CC045}" dt="2023-02-08T15:29:08.390" v="924"/>
        <pc:sldMkLst>
          <pc:docMk/>
          <pc:sldMk cId="1784680177" sldId="293"/>
        </pc:sldMkLst>
        <pc:spChg chg="mod">
          <ac:chgData name="Colleen H Fava" userId="7baeca3f-dcf1-438a-95ba-5ffead4c5007" providerId="ADAL" clId="{12096BAF-0909-474B-AD58-0511A22CC045}" dt="2023-02-08T15:29:02.378" v="922" actId="404"/>
          <ac:spMkLst>
            <pc:docMk/>
            <pc:sldMk cId="1784680177" sldId="293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29:08.390" v="924"/>
          <ac:spMkLst>
            <pc:docMk/>
            <pc:sldMk cId="1784680177" sldId="293"/>
            <ac:spMk id="4" creationId="{D6021AD5-932D-73EF-8BBF-764BFC6E3485}"/>
          </ac:spMkLst>
        </pc:spChg>
        <pc:spChg chg="del">
          <ac:chgData name="Colleen H Fava" userId="7baeca3f-dcf1-438a-95ba-5ffead4c5007" providerId="ADAL" clId="{12096BAF-0909-474B-AD58-0511A22CC045}" dt="2023-02-08T15:29:07.128" v="923" actId="478"/>
          <ac:spMkLst>
            <pc:docMk/>
            <pc:sldMk cId="1784680177" sldId="293"/>
            <ac:spMk id="20" creationId="{493EE648-8EF4-4004-BAC4-34A9276317A1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30:40.723" v="928"/>
        <pc:sldMkLst>
          <pc:docMk/>
          <pc:sldMk cId="616434394" sldId="294"/>
        </pc:sldMkLst>
        <pc:spChg chg="mod">
          <ac:chgData name="Colleen H Fava" userId="7baeca3f-dcf1-438a-95ba-5ffead4c5007" providerId="ADAL" clId="{12096BAF-0909-474B-AD58-0511A22CC045}" dt="2023-02-08T15:30:13.548" v="926" actId="404"/>
          <ac:spMkLst>
            <pc:docMk/>
            <pc:sldMk cId="616434394" sldId="294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30:40.723" v="928"/>
          <ac:spMkLst>
            <pc:docMk/>
            <pc:sldMk cId="616434394" sldId="294"/>
            <ac:spMk id="4" creationId="{61C86011-16CE-B213-FE13-3F4930ABDB89}"/>
          </ac:spMkLst>
        </pc:spChg>
        <pc:spChg chg="del">
          <ac:chgData name="Colleen H Fava" userId="7baeca3f-dcf1-438a-95ba-5ffead4c5007" providerId="ADAL" clId="{12096BAF-0909-474B-AD58-0511A22CC045}" dt="2023-02-08T15:30:39.811" v="927" actId="478"/>
          <ac:spMkLst>
            <pc:docMk/>
            <pc:sldMk cId="616434394" sldId="294"/>
            <ac:spMk id="16" creationId="{91A2A965-6701-48F3-A2CD-ED61C7281BFC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32:18.547" v="937"/>
        <pc:sldMkLst>
          <pc:docMk/>
          <pc:sldMk cId="2935121457" sldId="295"/>
        </pc:sldMkLst>
        <pc:spChg chg="mod">
          <ac:chgData name="Colleen H Fava" userId="7baeca3f-dcf1-438a-95ba-5ffead4c5007" providerId="ADAL" clId="{12096BAF-0909-474B-AD58-0511A22CC045}" dt="2023-02-08T15:31:44.834" v="935" actId="404"/>
          <ac:spMkLst>
            <pc:docMk/>
            <pc:sldMk cId="2935121457" sldId="295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32:18.547" v="937"/>
          <ac:spMkLst>
            <pc:docMk/>
            <pc:sldMk cId="2935121457" sldId="295"/>
            <ac:spMk id="4" creationId="{6357B87B-3335-6303-9984-E5843E1C151D}"/>
          </ac:spMkLst>
        </pc:spChg>
        <pc:spChg chg="del">
          <ac:chgData name="Colleen H Fava" userId="7baeca3f-dcf1-438a-95ba-5ffead4c5007" providerId="ADAL" clId="{12096BAF-0909-474B-AD58-0511A22CC045}" dt="2023-02-08T15:32:17.145" v="936" actId="478"/>
          <ac:spMkLst>
            <pc:docMk/>
            <pc:sldMk cId="2935121457" sldId="295"/>
            <ac:spMk id="18" creationId="{BBF73C0E-50B5-4690-ACD0-1F439E27832D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31:35.223" v="933"/>
        <pc:sldMkLst>
          <pc:docMk/>
          <pc:sldMk cId="1755063143" sldId="296"/>
        </pc:sldMkLst>
        <pc:spChg chg="mod">
          <ac:chgData name="Colleen H Fava" userId="7baeca3f-dcf1-438a-95ba-5ffead4c5007" providerId="ADAL" clId="{12096BAF-0909-474B-AD58-0511A22CC045}" dt="2023-02-08T15:30:49.678" v="930" actId="404"/>
          <ac:spMkLst>
            <pc:docMk/>
            <pc:sldMk cId="1755063143" sldId="296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31:35.223" v="933"/>
          <ac:spMkLst>
            <pc:docMk/>
            <pc:sldMk cId="1755063143" sldId="296"/>
            <ac:spMk id="4" creationId="{3029D22A-F09C-12DD-4A9D-4605F1BA7A17}"/>
          </ac:spMkLst>
        </pc:spChg>
        <pc:spChg chg="del">
          <ac:chgData name="Colleen H Fava" userId="7baeca3f-dcf1-438a-95ba-5ffead4c5007" providerId="ADAL" clId="{12096BAF-0909-474B-AD58-0511A22CC045}" dt="2023-02-08T15:31:34.547" v="932" actId="478"/>
          <ac:spMkLst>
            <pc:docMk/>
            <pc:sldMk cId="1755063143" sldId="296"/>
            <ac:spMk id="20" creationId="{82887D1F-9261-4637-BC78-5FED114A5CE7}"/>
          </ac:spMkLst>
        </pc:spChg>
        <pc:spChg chg="mod">
          <ac:chgData name="Colleen H Fava" userId="7baeca3f-dcf1-438a-95ba-5ffead4c5007" providerId="ADAL" clId="{12096BAF-0909-474B-AD58-0511A22CC045}" dt="2023-02-08T15:31:16.464" v="931" actId="20577"/>
          <ac:spMkLst>
            <pc:docMk/>
            <pc:sldMk cId="1755063143" sldId="296"/>
            <ac:spMk id="36" creationId="{77AE773C-6D46-470A-A1DF-7EC47758F62E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33:07.358" v="941"/>
        <pc:sldMkLst>
          <pc:docMk/>
          <pc:sldMk cId="3950788162" sldId="297"/>
        </pc:sldMkLst>
        <pc:spChg chg="mod">
          <ac:chgData name="Colleen H Fava" userId="7baeca3f-dcf1-438a-95ba-5ffead4c5007" providerId="ADAL" clId="{12096BAF-0909-474B-AD58-0511A22CC045}" dt="2023-02-08T15:32:25.910" v="939" actId="404"/>
          <ac:spMkLst>
            <pc:docMk/>
            <pc:sldMk cId="3950788162" sldId="297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33:07.358" v="941"/>
          <ac:spMkLst>
            <pc:docMk/>
            <pc:sldMk cId="3950788162" sldId="297"/>
            <ac:spMk id="4" creationId="{E6D2FC55-5B12-CDD5-4B1D-87DCC8573016}"/>
          </ac:spMkLst>
        </pc:spChg>
        <pc:spChg chg="del">
          <ac:chgData name="Colleen H Fava" userId="7baeca3f-dcf1-438a-95ba-5ffead4c5007" providerId="ADAL" clId="{12096BAF-0909-474B-AD58-0511A22CC045}" dt="2023-02-08T15:33:06.305" v="940" actId="478"/>
          <ac:spMkLst>
            <pc:docMk/>
            <pc:sldMk cId="3950788162" sldId="297"/>
            <ac:spMk id="19" creationId="{7406E0B8-391E-4FFB-A5DB-F1D8D22F25A8}"/>
          </ac:spMkLst>
        </pc:spChg>
      </pc:sldChg>
      <pc:sldChg chg="addSp delSp modSp mod">
        <pc:chgData name="Colleen H Fava" userId="7baeca3f-dcf1-438a-95ba-5ffead4c5007" providerId="ADAL" clId="{12096BAF-0909-474B-AD58-0511A22CC045}" dt="2023-02-08T15:34:16.340" v="965" actId="20577"/>
        <pc:sldMkLst>
          <pc:docMk/>
          <pc:sldMk cId="4222254733" sldId="298"/>
        </pc:sldMkLst>
        <pc:spChg chg="mod">
          <ac:chgData name="Colleen H Fava" userId="7baeca3f-dcf1-438a-95ba-5ffead4c5007" providerId="ADAL" clId="{12096BAF-0909-474B-AD58-0511A22CC045}" dt="2023-02-08T15:34:16.340" v="965" actId="20577"/>
          <ac:spMkLst>
            <pc:docMk/>
            <pc:sldMk cId="4222254733" sldId="298"/>
            <ac:spMk id="3" creationId="{7F321F07-3EE9-4634-BC09-1F831F7A42AC}"/>
          </ac:spMkLst>
        </pc:spChg>
        <pc:spChg chg="add mod">
          <ac:chgData name="Colleen H Fava" userId="7baeca3f-dcf1-438a-95ba-5ffead4c5007" providerId="ADAL" clId="{12096BAF-0909-474B-AD58-0511A22CC045}" dt="2023-02-08T15:33:23.592" v="945"/>
          <ac:spMkLst>
            <pc:docMk/>
            <pc:sldMk cId="4222254733" sldId="298"/>
            <ac:spMk id="4" creationId="{0010B1A8-059C-D4A8-E578-F7752E10CC0C}"/>
          </ac:spMkLst>
        </pc:spChg>
        <pc:spChg chg="del">
          <ac:chgData name="Colleen H Fava" userId="7baeca3f-dcf1-438a-95ba-5ffead4c5007" providerId="ADAL" clId="{12096BAF-0909-474B-AD58-0511A22CC045}" dt="2023-02-08T15:33:22.759" v="944" actId="478"/>
          <ac:spMkLst>
            <pc:docMk/>
            <pc:sldMk cId="4222254733" sldId="298"/>
            <ac:spMk id="18" creationId="{96DD350C-C897-4C31-AA56-04F8160E509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olleen\Desktop\BASC%20CxC\BASC%20CxC%20-%202009-2010%20-%20Stats\visit%20charts-fall%2020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olleen\Desktop\BASC%20CxC\BASC%20CxC%20-%202009-2010%20-%20Stats\visit%20charts-fall%202009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[visit charts-spring2010.xlsx]Weekly Sign-in Counts2!Weekly Sign-in Counts2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Fall 2009 </a:t>
            </a:r>
          </a:p>
          <a:p>
            <a:pPr>
              <a:defRPr/>
            </a:pPr>
            <a:r>
              <a:rPr lang="en-US" sz="1400" dirty="0"/>
              <a:t>Number of Visits by Day of the Week</a:t>
            </a:r>
          </a:p>
        </c:rich>
      </c:tx>
      <c:overlay val="0"/>
      <c:spPr>
        <a:effectLst>
          <a:outerShdw dist="35921" dir="2700000" algn="br">
            <a:srgbClr val="000000"/>
          </a:outerShdw>
        </a:effectLst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'Weekly Sign-in Counts2'!$B$3:$B$4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'Weekly Sign-in Counts2'!$A$5:$A$10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'Weekly Sign-in Counts2'!$B$5:$B$10</c:f>
              <c:numCache>
                <c:formatCode>#,##0</c:formatCode>
                <c:ptCount val="5"/>
                <c:pt idx="0">
                  <c:v>34</c:v>
                </c:pt>
                <c:pt idx="1">
                  <c:v>33</c:v>
                </c:pt>
                <c:pt idx="2">
                  <c:v>68</c:v>
                </c:pt>
                <c:pt idx="3">
                  <c:v>46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2-437B-8538-4F6836702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6155552"/>
        <c:axId val="-1226155008"/>
      </c:barChart>
      <c:catAx>
        <c:axId val="-12261555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 b="0" i="0" u="none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effectLst/>
          </c:spPr>
        </c:title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-1226155008"/>
        <c:crosses val="autoZero"/>
        <c:auto val="1"/>
        <c:lblAlgn val="ctr"/>
        <c:lblOffset val="100"/>
        <c:noMultiLvlLbl val="0"/>
      </c:catAx>
      <c:valAx>
        <c:axId val="-1226155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Daily Student</a:t>
                </a:r>
                <a:r>
                  <a:rPr lang="en-US" baseline="0" dirty="0"/>
                  <a:t> Sign ins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431186088384002E-2"/>
              <c:y val="0.3594557826508881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-12261555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solidFill>
      <a:prstClr val="white"/>
    </a:solidFill>
    <a:ln w="38100" cmpd="sng">
      <a:solidFill>
        <a:srgbClr val="0000FF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[visit charts-spring2010.xlsx]Weekly Sign-in Counts2!Weekly Sign-in Counts2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Spring 2010</a:t>
            </a:r>
          </a:p>
          <a:p>
            <a:pPr>
              <a:defRPr/>
            </a:pPr>
            <a:r>
              <a:rPr lang="en-US" sz="1400" dirty="0"/>
              <a:t>Number of Visits by Day of the Week</a:t>
            </a:r>
          </a:p>
        </c:rich>
      </c:tx>
      <c:overlay val="0"/>
      <c:spPr>
        <a:effectLst>
          <a:outerShdw dist="35921" dir="2700000" algn="br">
            <a:srgbClr val="000000"/>
          </a:outerShdw>
        </a:effectLst>
      </c:sp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'Weekly Sign-in Counts2'!$B$3:$B$4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'Weekly Sign-in Counts2'!$A$5:$A$10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'Weekly Sign-in Counts2'!$B$5:$B$10</c:f>
              <c:numCache>
                <c:formatCode>#,##0</c:formatCode>
                <c:ptCount val="5"/>
                <c:pt idx="0">
                  <c:v>30</c:v>
                </c:pt>
                <c:pt idx="1">
                  <c:v>47</c:v>
                </c:pt>
                <c:pt idx="2">
                  <c:v>50</c:v>
                </c:pt>
                <c:pt idx="3">
                  <c:v>46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2-4732-A78F-D1F07CF56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68163040"/>
        <c:axId val="-1068159232"/>
      </c:barChart>
      <c:catAx>
        <c:axId val="-10681630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 b="0" i="0" u="none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effectLst/>
          </c:spPr>
        </c:title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-1068159232"/>
        <c:crosses val="autoZero"/>
        <c:auto val="1"/>
        <c:lblAlgn val="ctr"/>
        <c:lblOffset val="100"/>
        <c:noMultiLvlLbl val="0"/>
      </c:catAx>
      <c:valAx>
        <c:axId val="-1068159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Daily Student Sign-ins</a:t>
                </a:r>
              </a:p>
            </c:rich>
          </c:tx>
          <c:layout>
            <c:manualLayout>
              <c:xMode val="edge"/>
              <c:yMode val="edge"/>
              <c:x val="3.7914604477668652E-2"/>
              <c:y val="0.375229358557806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-10681630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solidFill>
      <a:prstClr val="white"/>
    </a:solidFill>
    <a:ln w="38100" cmpd="sng">
      <a:solidFill>
        <a:srgbClr val="0000FF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3C-94FD-47F6-9071-D8F20814578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ECC8-8D0D-4B8A-BC30-0CEDEDCD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3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5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2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CC8-8D0D-4B8A-BC30-0CEDEDCD8C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3CC8-67F4-4F88-A013-29B743EE7810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BFB-CB22-49FC-A805-36F91E75DB64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7A24-A3FB-40A8-9154-EDB3D03BA3B1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A8DB-DFA2-4EDB-9F5B-E661D86D4216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E4F9-2D89-4580-BC18-422050C992C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331F-8900-47EA-8D66-CFD4D62F0C87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7635-2DBE-4E21-846D-90D3C3A4453A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695-E1A0-4372-A35F-59B397C3830B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1E65-886A-43ED-845F-F862BC2B54DC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CF5B-C08C-4380-BD80-24FF5CC68D15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767E-5952-49F4-8053-DFEE2D4A0BD9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39B0-D5BF-4978-8AAF-6EDFB01ADB3D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F19-DA24-48C0-AAE1-B380D98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mailto:colleen@lsu.edu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chart" Target="../charts/chart2.xml"/><Relationship Id="rId5" Type="http://schemas.openxmlformats.org/officeDocument/2006/relationships/image" Target="../media/image12.jpeg"/><Relationship Id="rId10" Type="http://schemas.openxmlformats.org/officeDocument/2006/relationships/chart" Target="../charts/chart1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mailto:colleenf@lsu.edu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70B889-F973-4707-A046-EDBB5CB367DB}"/>
              </a:ext>
            </a:extLst>
          </p:cNvPr>
          <p:cNvGrpSpPr>
            <a:grpSpLocks/>
          </p:cNvGrpSpPr>
          <p:nvPr/>
        </p:nvGrpSpPr>
        <p:grpSpPr>
          <a:xfrm>
            <a:off x="418021" y="-191591"/>
            <a:ext cx="989599" cy="7132320"/>
            <a:chOff x="3115622" y="695319"/>
            <a:chExt cx="731521" cy="5272266"/>
          </a:xfrm>
        </p:grpSpPr>
        <p:pic>
          <p:nvPicPr>
            <p:cNvPr id="5" name="Picture 4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16EAA59E-09AD-4590-8E97-27B14ACDC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7FE3A526-3835-4801-A027-A451FFF85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7026A0ED-FA3B-480F-A53A-169C7227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BB3824CA-3A68-4640-84F3-FFD46E68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22729793-A043-441F-9206-B16BED344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708B4CF1-1003-4DAF-9CBD-641626821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190D78B8-4BE5-48D5-BD7E-7D6974D9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D94881F-D0EA-48EE-A3A1-0D411BEF6F99}"/>
              </a:ext>
            </a:extLst>
          </p:cNvPr>
          <p:cNvSpPr txBox="1">
            <a:spLocks/>
          </p:cNvSpPr>
          <p:nvPr/>
        </p:nvSpPr>
        <p:spPr>
          <a:xfrm>
            <a:off x="1931188" y="1077903"/>
            <a:ext cx="7047344" cy="260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>
                <a:solidFill>
                  <a:srgbClr val="0000FF"/>
                </a:solidFill>
                <a:latin typeface="Corbel" panose="020B0503020204020204" pitchFamily="34" charset="0"/>
              </a:rPr>
              <a:t>LaSPACE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sz="3600" dirty="0">
                <a:latin typeface="Corbel" panose="020B0503020204020204" pitchFamily="34" charset="0"/>
              </a:rPr>
              <a:t>Guide to Oral Presentations</a:t>
            </a:r>
          </a:p>
        </p:txBody>
      </p:sp>
      <p:pic>
        <p:nvPicPr>
          <p:cNvPr id="13" name="Picture 12" descr="A picture containing meter&#10;&#10;Description automatically generated">
            <a:extLst>
              <a:ext uri="{FF2B5EF4-FFF2-40B4-BE49-F238E27FC236}">
                <a16:creationId xmlns:a16="http://schemas.microsoft.com/office/drawing/2014/main" id="{63DB6FA8-FD23-42E2-832D-C1A5CEAEA6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23" y="229440"/>
            <a:ext cx="1913444" cy="175360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C956DFD-B1BD-44CA-A7EA-620D1C629BC5}"/>
              </a:ext>
            </a:extLst>
          </p:cNvPr>
          <p:cNvSpPr txBox="1">
            <a:spLocks/>
          </p:cNvSpPr>
          <p:nvPr/>
        </p:nvSpPr>
        <p:spPr>
          <a:xfrm>
            <a:off x="1224758" y="3746640"/>
            <a:ext cx="7753774" cy="596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dirty="0">
                <a:latin typeface="Corbel" panose="020B0503020204020204" pitchFamily="34" charset="0"/>
              </a:rPr>
              <a:t>Colleen H. Fava, LaSPACE Assistant Director</a:t>
            </a:r>
          </a:p>
          <a:p>
            <a:pPr algn="r"/>
            <a:r>
              <a:rPr lang="en-US" sz="2200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rbel" panose="020B05030202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colleenf@lsu.edu</a:t>
            </a:r>
            <a:r>
              <a:rPr lang="en-US" sz="2200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08EC27-C35D-45C1-B670-EEC826256870}"/>
              </a:ext>
            </a:extLst>
          </p:cNvPr>
          <p:cNvSpPr txBox="1">
            <a:spLocks/>
          </p:cNvSpPr>
          <p:nvPr/>
        </p:nvSpPr>
        <p:spPr>
          <a:xfrm>
            <a:off x="1657185" y="6198935"/>
            <a:ext cx="7463241" cy="596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Corbel" panose="020B0503020204020204" pitchFamily="34" charset="0"/>
              </a:rPr>
              <a:t>Thursday, February 9, 6:00 pm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E6FB3D-2615-4937-B107-FA59CA7C9577}"/>
              </a:ext>
            </a:extLst>
          </p:cNvPr>
          <p:cNvSpPr txBox="1">
            <a:spLocks/>
          </p:cNvSpPr>
          <p:nvPr/>
        </p:nvSpPr>
        <p:spPr>
          <a:xfrm>
            <a:off x="1420687" y="4397088"/>
            <a:ext cx="7723313" cy="1177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Corbel" panose="020B0503020204020204" pitchFamily="34" charset="0"/>
              </a:rPr>
              <a:t>Presentation to the </a:t>
            </a:r>
          </a:p>
          <a:p>
            <a:pPr algn="r"/>
            <a:r>
              <a:rPr lang="en-US" sz="2800" b="1" dirty="0">
                <a:latin typeface="Corbel" panose="020B0503020204020204" pitchFamily="34" charset="0"/>
              </a:rPr>
              <a:t>2022-2023 </a:t>
            </a:r>
            <a:r>
              <a:rPr lang="en-US" sz="2800" b="1" dirty="0" err="1">
                <a:latin typeface="Corbel" panose="020B0503020204020204" pitchFamily="34" charset="0"/>
              </a:rPr>
              <a:t>LaACES</a:t>
            </a:r>
            <a:r>
              <a:rPr lang="en-US" sz="2800" b="1" dirty="0">
                <a:latin typeface="Corbel" panose="020B0503020204020204" pitchFamily="34" charset="0"/>
              </a:rPr>
              <a:t> @ LSU</a:t>
            </a:r>
          </a:p>
          <a:p>
            <a:pPr algn="r"/>
            <a:r>
              <a:rPr lang="en-US" sz="2000" b="1" dirty="0">
                <a:latin typeface="Corbel" panose="020B0503020204020204" pitchFamily="34" charset="0"/>
              </a:rPr>
              <a:t>326 </a:t>
            </a:r>
            <a:r>
              <a:rPr lang="en-US" sz="2000" b="1">
                <a:latin typeface="Corbel" panose="020B0503020204020204" pitchFamily="34" charset="0"/>
              </a:rPr>
              <a:t>Nicholson Hall, LSU</a:t>
            </a:r>
            <a:endParaRPr lang="en-US" sz="1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2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Presentation Structure (3):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The Body of Your Talk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9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918757" y="1424832"/>
            <a:ext cx="8212184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body of your presentation must follow the premises and promises established in your introduction. </a:t>
            </a:r>
          </a:p>
          <a:p>
            <a:endParaRPr lang="en-US" sz="1050" i="1" dirty="0"/>
          </a:p>
          <a:p>
            <a:r>
              <a:rPr lang="en-US" sz="2400" b="1" dirty="0">
                <a:solidFill>
                  <a:srgbClr val="0000FF"/>
                </a:solidFill>
              </a:rPr>
              <a:t>	Common Content Structure for a Research / Design Talk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Contextualize your project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Share your specific research question(s)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Reference the literature; science background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Specify limitations &amp; requirements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Share and justify your materials &amp; methods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Present major &amp; minor findings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Account for alternative interpretations &amp; errors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Identify remaining tasks, if any, relevant to this work</a:t>
            </a:r>
            <a:endParaRPr lang="en-US" sz="2000" dirty="0">
              <a:latin typeface="+mn-lt"/>
            </a:endParaRP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Identify your contribution to the field 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Identify </a:t>
            </a:r>
            <a:r>
              <a:rPr lang="en-US" sz="2000" dirty="0">
                <a:latin typeface="+mn-lt"/>
              </a:rPr>
              <a:t>future work on this or related content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Open the floor for questions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BD6F3-8DC3-4306-BCE9-29687971A652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1CC4C-D64A-EB64-7B97-FFEC20DC3728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278146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(1):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Designing PowerPoint Slides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42178" y="6498788"/>
            <a:ext cx="1154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10 of 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13455" y="1401641"/>
            <a:ext cx="80225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</a:rPr>
              <a:t>Create a clean, consistent design theme that is easy to read and reinforces your message.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pPr marL="225425"/>
            <a:r>
              <a:rPr lang="en-US" sz="2400" b="1" dirty="0">
                <a:solidFill>
                  <a:srgbClr val="0000FF"/>
                </a:solidFill>
              </a:rPr>
              <a:t>PowerPoint vs Other Platforms</a:t>
            </a:r>
            <a:endParaRPr lang="en-US" sz="2400" dirty="0">
              <a:solidFill>
                <a:srgbClr val="0000FF"/>
              </a:solidFill>
            </a:endParaRP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Easier conversion across the Office Suite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Most people/computers have access </a:t>
            </a:r>
          </a:p>
          <a:p>
            <a:pPr marL="904875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marL="225425"/>
            <a:r>
              <a:rPr lang="en-US" sz="2400" b="1" dirty="0">
                <a:solidFill>
                  <a:srgbClr val="0000FF"/>
                </a:solidFill>
              </a:rPr>
              <a:t>Template vs Unique Design</a:t>
            </a:r>
            <a:endParaRPr lang="en-US" sz="2400" dirty="0">
              <a:solidFill>
                <a:srgbClr val="0000FF"/>
              </a:solidFill>
            </a:endParaRP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Templates might have limited flexibility 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Color Schemes might not fully match the visual brand</a:t>
            </a:r>
          </a:p>
          <a:p>
            <a:pPr marL="1139825" lvl="1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More difficult to incorporate original artwork, logos, images if the template is not editable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+mn-lt"/>
            </a:endParaRPr>
          </a:p>
          <a:p>
            <a:pPr lvl="1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B232A-247D-4C79-975B-10A235CC16F2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8991C-42E2-AA5A-186C-6630D4288E7B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77757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(2):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Parallel 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02872" y="1319449"/>
            <a:ext cx="520838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>
                <a:latin typeface="+mn-lt"/>
              </a:rPr>
              <a:t>Use parallel structure to create easy access to information for you and your audience.</a:t>
            </a:r>
          </a:p>
          <a:p>
            <a:pPr marL="457200" indent="-282575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Parallel Structure </a:t>
            </a:r>
            <a:r>
              <a:rPr lang="en-US" sz="2400" dirty="0"/>
              <a:t>is </a:t>
            </a:r>
            <a:r>
              <a:rPr lang="en-US" sz="2400" dirty="0">
                <a:latin typeface="+mn-lt"/>
              </a:rPr>
              <a:t>the use of unifying design elements</a:t>
            </a:r>
          </a:p>
          <a:p>
            <a:pPr marL="457200" indent="-2825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</a:t>
            </a:r>
            <a:r>
              <a:rPr lang="en-US" sz="2400" dirty="0">
                <a:latin typeface="+mn-lt"/>
              </a:rPr>
              <a:t>onsistent use of the same colors, visual pattern(s), font sizes, and organization of elements makes the final product more cohesive and easier to navigate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.</a:t>
            </a:r>
          </a:p>
          <a:p>
            <a:pPr marL="457200" indent="-282575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Include context &amp;/or author info &amp; slide numbers on all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D1994-BD60-40F2-B718-82B84018E36A}"/>
              </a:ext>
            </a:extLst>
          </p:cNvPr>
          <p:cNvSpPr txBox="1"/>
          <p:nvPr/>
        </p:nvSpPr>
        <p:spPr>
          <a:xfrm>
            <a:off x="6341935" y="2283000"/>
            <a:ext cx="2806323" cy="316240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Apply Parallel Structure: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Graphic Design Elements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Color Scheme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Font (Style, Size, Color)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Placement (Titles, Headings, Captions)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Bullet Styles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Borders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Figures (Photos, Graphs, Charts)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12E53-974B-42A9-9F68-7B01DEF16F11}"/>
              </a:ext>
            </a:extLst>
          </p:cNvPr>
          <p:cNvSpPr txBox="1"/>
          <p:nvPr/>
        </p:nvSpPr>
        <p:spPr>
          <a:xfrm>
            <a:off x="8042178" y="6498788"/>
            <a:ext cx="1141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11 of 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B8C12-71BE-4273-9A1C-504F71596CDD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6CCDB-CB9B-CCB9-A2B0-CCD7F0E344E5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11544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(3):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Color Palettes &amp; Readable Text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64862" y="1423417"/>
            <a:ext cx="8179138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2800" i="1" dirty="0">
                <a:latin typeface="+mn-lt"/>
              </a:rPr>
              <a:t>Use a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color palette</a:t>
            </a:r>
            <a:r>
              <a:rPr lang="en-US" sz="2800" i="1" dirty="0">
                <a:latin typeface="+mn-lt"/>
              </a:rPr>
              <a:t> that is easy to read, and complements required images that you cannot control.</a:t>
            </a:r>
          </a:p>
          <a:p>
            <a:pPr>
              <a:spcAft>
                <a:spcPts val="300"/>
              </a:spcAft>
              <a:defRPr/>
            </a:pPr>
            <a:r>
              <a:rPr lang="en-US" sz="2800" i="1" dirty="0"/>
              <a:t>Select </a:t>
            </a:r>
            <a:r>
              <a:rPr lang="en-US" sz="2800" b="1" i="1" dirty="0">
                <a:solidFill>
                  <a:srgbClr val="0000FF"/>
                </a:solidFill>
              </a:rPr>
              <a:t>font</a:t>
            </a:r>
            <a:r>
              <a:rPr lang="en-US" sz="2800" i="1" dirty="0"/>
              <a:t> styles, sizes, and colors that you and your audience can easily read.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91326-5669-41CF-8D00-577BFD4996D3}"/>
              </a:ext>
            </a:extLst>
          </p:cNvPr>
          <p:cNvSpPr txBox="1"/>
          <p:nvPr/>
        </p:nvSpPr>
        <p:spPr>
          <a:xfrm>
            <a:off x="1975449" y="3443733"/>
            <a:ext cx="7098868" cy="2754600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i="1" dirty="0">
                <a:latin typeface="+mn-lt"/>
              </a:rPr>
              <a:t>Developing the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Color</a:t>
            </a:r>
            <a:r>
              <a:rPr lang="en-US" sz="2800" b="1" i="1" dirty="0">
                <a:latin typeface="+mn-lt"/>
              </a:rPr>
              <a:t> Palette</a:t>
            </a:r>
          </a:p>
          <a:p>
            <a:pPr lvl="1" indent="-225425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Use colors from photos, charts, &amp; graphs</a:t>
            </a:r>
          </a:p>
          <a:p>
            <a:pPr lvl="1" indent="-225425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Incorporate designs &amp; colors that reinforce your subject</a:t>
            </a:r>
          </a:p>
          <a:p>
            <a:pPr lvl="1" indent="-225425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Avoid “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extreme</a:t>
            </a:r>
            <a:r>
              <a:rPr lang="en-US" sz="2200" dirty="0">
                <a:latin typeface="+mn-lt"/>
              </a:rPr>
              <a:t>” colors except as accents</a:t>
            </a:r>
          </a:p>
          <a:p>
            <a:pPr lvl="1" indent="-225425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Keep the body design to two or three colors</a:t>
            </a:r>
          </a:p>
          <a:p>
            <a:pPr lvl="1" indent="-225425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Use contrast for readable text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4E38C-7A64-486D-9C31-1D5A225D7848}"/>
              </a:ext>
            </a:extLst>
          </p:cNvPr>
          <p:cNvSpPr txBox="1"/>
          <p:nvPr/>
        </p:nvSpPr>
        <p:spPr>
          <a:xfrm>
            <a:off x="8042178" y="6498788"/>
            <a:ext cx="1152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12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C421B-F02A-4CDE-B7B1-5E97A8916D06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67B31-FA73-8C01-AF88-7729E8A912C7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901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(4):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Readable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64862" y="1423417"/>
            <a:ext cx="8179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2800" i="1" dirty="0"/>
              <a:t>Select </a:t>
            </a:r>
            <a:r>
              <a:rPr lang="en-US" sz="2800" b="1" i="1" dirty="0">
                <a:solidFill>
                  <a:srgbClr val="0000FF"/>
                </a:solidFill>
              </a:rPr>
              <a:t>font</a:t>
            </a:r>
            <a:r>
              <a:rPr lang="en-US" sz="2800" i="1" dirty="0"/>
              <a:t> styles, sizes, and colors that you and your audience can easily read.  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2DFBE3-8C98-45D9-9DFB-59ADA2CFA398}"/>
              </a:ext>
            </a:extLst>
          </p:cNvPr>
          <p:cNvSpPr txBox="1"/>
          <p:nvPr/>
        </p:nvSpPr>
        <p:spPr>
          <a:xfrm>
            <a:off x="1813647" y="2392012"/>
            <a:ext cx="6999180" cy="3969548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Font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Style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Use Sans-Serif Fonts (Arial, Helvetica, Lucida Sans)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Use italics and other effects sparingly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Font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Size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Avoid fonts smaller than 18 point / larger than 72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Use a descending scale with the title always the largest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Font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Color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Dark on light or </a:t>
            </a:r>
            <a:r>
              <a:rPr lang="en-US" sz="2200" dirty="0">
                <a:solidFill>
                  <a:schemeClr val="bg1"/>
                </a:solidFill>
                <a:highlight>
                  <a:srgbClr val="000000"/>
                </a:highlight>
              </a:rPr>
              <a:t>light on dark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FF00"/>
                </a:solidFill>
                <a:highlight>
                  <a:srgbClr val="FF0000"/>
                </a:highlight>
              </a:rPr>
              <a:t>Avoid bright &amp; harsh colors </a:t>
            </a:r>
          </a:p>
          <a:p>
            <a:pPr lvl="1" indent="-225425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C0C0C0"/>
                </a:highlight>
              </a:rPr>
              <a:t>Avoid low contrast colors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EECD81-8842-4DD5-8368-DF0A4AA36D97}"/>
              </a:ext>
            </a:extLst>
          </p:cNvPr>
          <p:cNvSpPr txBox="1"/>
          <p:nvPr/>
        </p:nvSpPr>
        <p:spPr>
          <a:xfrm>
            <a:off x="8042178" y="649878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13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BE91C-8A19-4C30-9310-07C82A052A31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35B04-42CB-2442-108E-41239AE2A453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7416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(5):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Incorporating Visuals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89408" y="1211437"/>
            <a:ext cx="817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2800" i="1" dirty="0"/>
              <a:t>Include, and </a:t>
            </a:r>
            <a:r>
              <a:rPr lang="en-US" sz="2800" b="1" i="1" dirty="0">
                <a:solidFill>
                  <a:srgbClr val="0000FF"/>
                </a:solidFill>
              </a:rPr>
              <a:t>directly reference, </a:t>
            </a:r>
            <a:r>
              <a:rPr lang="en-US" sz="2800" i="1" dirty="0"/>
              <a:t>visual representations to convey information most effectively; include cues for the viewer and consider reader gravity.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E82DC-D48B-42DB-983E-B48A2E277A19}"/>
              </a:ext>
            </a:extLst>
          </p:cNvPr>
          <p:cNvSpPr txBox="1"/>
          <p:nvPr/>
        </p:nvSpPr>
        <p:spPr>
          <a:xfrm>
            <a:off x="7124558" y="2729338"/>
            <a:ext cx="2043988" cy="29238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Visual Tools: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Photographs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Videos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Schematics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Drawings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Graphs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Charts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Tables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Flowcharts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402F8-42D6-4A63-B0C0-95339D9B7C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1730" y="2865054"/>
            <a:ext cx="4447191" cy="283464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C518F-ACEA-4113-8656-58CEBDA09E89}"/>
              </a:ext>
            </a:extLst>
          </p:cNvPr>
          <p:cNvSpPr txBox="1"/>
          <p:nvPr/>
        </p:nvSpPr>
        <p:spPr>
          <a:xfrm>
            <a:off x="1305241" y="5739471"/>
            <a:ext cx="5063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i="1" dirty="0">
                <a:solidFill>
                  <a:srgbClr val="0000FF"/>
                </a:solidFill>
              </a:rPr>
              <a:t>Figure 1. </a:t>
            </a:r>
            <a:r>
              <a:rPr lang="en-US" altLang="en-US" sz="1600" dirty="0"/>
              <a:t>This diagram illustrates reader gravity, the typical way a Western Language person approaches a page. </a:t>
            </a:r>
          </a:p>
          <a:p>
            <a:r>
              <a:rPr lang="en-US" altLang="en-US" sz="1200" i="1" dirty="0"/>
              <a:t>Credit: http://betterposters.blogspot.com/2016/09/reading-gravity.htm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7F57F-4604-4C4E-AD46-FBDB45EC757F}"/>
              </a:ext>
            </a:extLst>
          </p:cNvPr>
          <p:cNvSpPr txBox="1"/>
          <p:nvPr/>
        </p:nvSpPr>
        <p:spPr>
          <a:xfrm>
            <a:off x="8042178" y="6498788"/>
            <a:ext cx="1154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14 of 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0A0DC-5077-4034-91FF-551A549A4B69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19EB5-4389-1D8D-3033-E67F2B49122A}"/>
              </a:ext>
            </a:extLst>
          </p:cNvPr>
          <p:cNvSpPr txBox="1"/>
          <p:nvPr/>
        </p:nvSpPr>
        <p:spPr>
          <a:xfrm>
            <a:off x="2871878" y="2554823"/>
            <a:ext cx="158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Reader Gravity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3346E-09C3-0D3D-55C3-460FE89329EF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341593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Slide Design (6):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Visual Integration 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89408" y="1273783"/>
            <a:ext cx="8179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2800" i="1" dirty="0"/>
              <a:t>Use visuals that illustrate your point; lose those that don’t help. Create comprehensive captions. Use Cues.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C518F-ACEA-4113-8656-58CEBDA09E89}"/>
              </a:ext>
            </a:extLst>
          </p:cNvPr>
          <p:cNvSpPr txBox="1"/>
          <p:nvPr/>
        </p:nvSpPr>
        <p:spPr>
          <a:xfrm>
            <a:off x="1235943" y="5613541"/>
            <a:ext cx="354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i="1" dirty="0">
                <a:solidFill>
                  <a:srgbClr val="0000FF"/>
                </a:solidFill>
              </a:rPr>
              <a:t>Figure 2. </a:t>
            </a:r>
            <a:r>
              <a:rPr lang="en-US" altLang="en-US" sz="1600" dirty="0"/>
              <a:t>Fall 2009 shows student attendance varies by weekday with a noticeable peak on Wednesdays. </a:t>
            </a:r>
            <a:endParaRPr lang="en-US" altLang="en-US" sz="1200" i="1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9533330-1900-49DA-A37C-96DAFB2B1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24514"/>
              </p:ext>
            </p:extLst>
          </p:nvPr>
        </p:nvGraphicFramePr>
        <p:xfrm>
          <a:off x="1235943" y="3238301"/>
          <a:ext cx="3542881" cy="241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7BE2DC5-74AB-459B-8C0C-E3357E55F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92002"/>
              </p:ext>
            </p:extLst>
          </p:nvPr>
        </p:nvGraphicFramePr>
        <p:xfrm>
          <a:off x="5064172" y="3238301"/>
          <a:ext cx="3684596" cy="241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8E49539F-7770-41EC-923A-A4C91EBB73FB}"/>
              </a:ext>
            </a:extLst>
          </p:cNvPr>
          <p:cNvSpPr/>
          <p:nvPr/>
        </p:nvSpPr>
        <p:spPr>
          <a:xfrm>
            <a:off x="2925226" y="4069573"/>
            <a:ext cx="591348" cy="1145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8BB586-EEA6-4FCD-AF6F-35127ABE2660}"/>
              </a:ext>
            </a:extLst>
          </p:cNvPr>
          <p:cNvSpPr/>
          <p:nvPr/>
        </p:nvSpPr>
        <p:spPr>
          <a:xfrm>
            <a:off x="5684444" y="4453088"/>
            <a:ext cx="496003" cy="9215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FEC1BF-C4DF-42CA-B716-D9ACB783302F}"/>
              </a:ext>
            </a:extLst>
          </p:cNvPr>
          <p:cNvSpPr/>
          <p:nvPr/>
        </p:nvSpPr>
        <p:spPr>
          <a:xfrm>
            <a:off x="6252724" y="4221973"/>
            <a:ext cx="2267444" cy="284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2D9E59-BA09-46F6-85C9-440BB0DBC98C}"/>
              </a:ext>
            </a:extLst>
          </p:cNvPr>
          <p:cNvSpPr txBox="1"/>
          <p:nvPr/>
        </p:nvSpPr>
        <p:spPr>
          <a:xfrm>
            <a:off x="1114747" y="2317224"/>
            <a:ext cx="7928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/>
              <a:t>These charts </a:t>
            </a:r>
            <a:r>
              <a:rPr lang="en-US" sz="2400" i="1" dirty="0"/>
              <a:t>show student visits to the </a:t>
            </a:r>
            <a:r>
              <a:rPr lang="en-US" sz="2400" i="1" dirty="0" err="1"/>
              <a:t>CxC</a:t>
            </a:r>
            <a:r>
              <a:rPr lang="en-US" sz="2400" i="1" dirty="0"/>
              <a:t> Studio by day of the week during the 2009-2010 academic year.</a:t>
            </a:r>
            <a:r>
              <a:rPr lang="en-US" altLang="en-US" sz="2400" i="1" dirty="0"/>
              <a:t> </a:t>
            </a:r>
            <a:endParaRPr lang="en-US" altLang="en-US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3BA45C-B686-43AB-8B5B-5B4B238D2444}"/>
              </a:ext>
            </a:extLst>
          </p:cNvPr>
          <p:cNvSpPr txBox="1"/>
          <p:nvPr/>
        </p:nvSpPr>
        <p:spPr>
          <a:xfrm>
            <a:off x="4988545" y="5609494"/>
            <a:ext cx="376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i="1" dirty="0">
                <a:solidFill>
                  <a:srgbClr val="0000FF"/>
                </a:solidFill>
              </a:rPr>
              <a:t>Figure 3. </a:t>
            </a:r>
            <a:r>
              <a:rPr lang="en-US" altLang="en-US" sz="1600" dirty="0"/>
              <a:t>Spring 2010 shows a more even distribution Tuesday through Friday with a noticeable dip on Mondays. </a:t>
            </a:r>
            <a:endParaRPr lang="en-US" altLang="en-US" sz="120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8A23BA-F204-41DB-8818-E6E541484179}"/>
              </a:ext>
            </a:extLst>
          </p:cNvPr>
          <p:cNvSpPr txBox="1"/>
          <p:nvPr/>
        </p:nvSpPr>
        <p:spPr>
          <a:xfrm>
            <a:off x="8042178" y="6498788"/>
            <a:ext cx="1147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15 of 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72AE8-8741-2B34-0458-721CF2CE1DDB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3368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(1):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The Performance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98456" y="1330484"/>
            <a:ext cx="80225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An effective</a:t>
            </a:r>
            <a:r>
              <a:rPr lang="en-US" sz="2800" b="1" i="1" dirty="0">
                <a:solidFill>
                  <a:srgbClr val="0000FF"/>
                </a:solidFill>
              </a:rPr>
              <a:t> presentation </a:t>
            </a:r>
            <a:r>
              <a:rPr lang="en-US" sz="2800" i="1" dirty="0"/>
              <a:t>is an effective </a:t>
            </a:r>
            <a:r>
              <a:rPr lang="en-US" sz="2800" b="1" i="1" dirty="0">
                <a:solidFill>
                  <a:srgbClr val="0000FF"/>
                </a:solidFill>
              </a:rPr>
              <a:t>performance</a:t>
            </a:r>
            <a:r>
              <a:rPr lang="en-US" sz="2800" i="1" dirty="0"/>
              <a:t>.</a:t>
            </a:r>
          </a:p>
          <a:p>
            <a:pPr marL="633413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 tools &amp; resources you have access to will drive the limitations of your performance. </a:t>
            </a:r>
          </a:p>
          <a:p>
            <a:pPr marL="633413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 quality of your performance is within your control. </a:t>
            </a:r>
            <a:r>
              <a:rPr lang="en-US" sz="2800" i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BEB5D-FD13-4238-A4B5-A1834D5982B7}"/>
              </a:ext>
            </a:extLst>
          </p:cNvPr>
          <p:cNvSpPr txBox="1"/>
          <p:nvPr/>
        </p:nvSpPr>
        <p:spPr>
          <a:xfrm>
            <a:off x="6446592" y="3196361"/>
            <a:ext cx="2701666" cy="291618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300"/>
              </a:spcAft>
              <a:defRPr sz="2000" b="1" i="1">
                <a:solidFill>
                  <a:srgbClr val="EDEDFF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Performance Tools &amp; Resources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Technology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Supplements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Physical Space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Time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Personal Appearance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Body Language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Speech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A792D-9ADF-49C9-B41F-4DA39CF0D600}"/>
              </a:ext>
            </a:extLst>
          </p:cNvPr>
          <p:cNvSpPr txBox="1"/>
          <p:nvPr/>
        </p:nvSpPr>
        <p:spPr>
          <a:xfrm>
            <a:off x="1382300" y="3435292"/>
            <a:ext cx="4606164" cy="2246769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Colleen’s pet peeve: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“I’m giving a PowerPoint.”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algn="ctr">
              <a:defRPr/>
            </a:pPr>
            <a:r>
              <a:rPr lang="en-US" sz="2400" dirty="0"/>
              <a:t>You are </a:t>
            </a:r>
            <a:r>
              <a:rPr lang="en-US" sz="2400" i="1" dirty="0"/>
              <a:t>giving</a:t>
            </a:r>
            <a:r>
              <a:rPr lang="en-US" sz="2400" dirty="0"/>
              <a:t> a presentation. </a:t>
            </a:r>
          </a:p>
          <a:p>
            <a:pPr algn="ctr">
              <a:defRPr/>
            </a:pPr>
            <a:r>
              <a:rPr lang="en-US" sz="2400" dirty="0"/>
              <a:t>PowerPoint is just a tool you are using for your presentation.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29E482-8EC2-45B2-969A-AA5D9383B730}"/>
              </a:ext>
            </a:extLst>
          </p:cNvPr>
          <p:cNvSpPr txBox="1"/>
          <p:nvPr/>
        </p:nvSpPr>
        <p:spPr>
          <a:xfrm>
            <a:off x="8042178" y="6498788"/>
            <a:ext cx="1155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16 of 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EF983-B867-474A-A4D8-36EBC56F06EE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551C4-AE4D-7EE6-DF10-B92B4640211A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22567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(2):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Technology &amp; Supplements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989408" y="1330484"/>
            <a:ext cx="8145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PowerPoint is a highly effective tool used in the execution of a presentation, but it is not the only tool. </a:t>
            </a:r>
          </a:p>
          <a:p>
            <a:pPr marL="633413" indent="-342900">
              <a:buFont typeface="Arial" panose="020B0604020202020204" pitchFamily="34" charset="0"/>
              <a:buChar char="•"/>
            </a:pPr>
            <a:r>
              <a:rPr lang="en-US" sz="2400" i="1" dirty="0"/>
              <a:t>What other tools could you use to supplement your talk?</a:t>
            </a:r>
            <a:endParaRPr lang="en-US" sz="2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BEB5D-FD13-4238-A4B5-A1834D5982B7}"/>
              </a:ext>
            </a:extLst>
          </p:cNvPr>
          <p:cNvSpPr txBox="1"/>
          <p:nvPr/>
        </p:nvSpPr>
        <p:spPr>
          <a:xfrm>
            <a:off x="6465348" y="2934562"/>
            <a:ext cx="2682910" cy="323934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300"/>
              </a:spcAft>
              <a:defRPr sz="2000" b="1" i="1">
                <a:solidFill>
                  <a:srgbClr val="EDEDFF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Tools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Handouts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Manipulatives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Whiteboards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Computers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Projectors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Microphones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Videos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Websites</a:t>
            </a:r>
          </a:p>
          <a:p>
            <a:pPr marL="512763" lvl="1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PowerPoint Slides</a:t>
            </a:r>
          </a:p>
        </p:txBody>
      </p:sp>
      <p:pic>
        <p:nvPicPr>
          <p:cNvPr id="5" name="Picture 4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3ED7CCDE-FDFC-4BB6-B303-76D870CD2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80" y="2717709"/>
            <a:ext cx="3775502" cy="283162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D06764-CDCA-4628-8CFD-0C2D9E4189D2}"/>
              </a:ext>
            </a:extLst>
          </p:cNvPr>
          <p:cNvSpPr txBox="1"/>
          <p:nvPr/>
        </p:nvSpPr>
        <p:spPr>
          <a:xfrm>
            <a:off x="1041236" y="5559102"/>
            <a:ext cx="540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i="1" dirty="0">
                <a:solidFill>
                  <a:srgbClr val="0000FF"/>
                </a:solidFill>
              </a:rPr>
              <a:t>Figure 4. </a:t>
            </a:r>
            <a:r>
              <a:rPr lang="en-US" altLang="en-US" sz="1600" dirty="0"/>
              <a:t>LSU Physics PhD candidate, Megan Chesal, presenting at the Fall 2021 Space Grant Meeting. This image features several “tools” in support of the presentation. </a:t>
            </a:r>
            <a:endParaRPr lang="en-US" altLang="en-US" sz="12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1BC75-C7D6-4DCF-A993-C1F7262A2AC9}"/>
              </a:ext>
            </a:extLst>
          </p:cNvPr>
          <p:cNvSpPr txBox="1"/>
          <p:nvPr/>
        </p:nvSpPr>
        <p:spPr>
          <a:xfrm>
            <a:off x="8042178" y="6498788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17 of 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04D86-6786-4114-A040-2071F08BCA38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21AD5-932D-73EF-8BBF-764BFC6E3485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17846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(3):</a:t>
            </a:r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Presentation 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238000" y="1256276"/>
            <a:ext cx="7906000" cy="505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i="1" dirty="0"/>
              <a:t>Effectively use space, time, and technology to meet your presentation goals. </a:t>
            </a:r>
          </a:p>
          <a:p>
            <a:pPr marL="0" lvl="1"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Space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Where is your talk? Online? In-Person? Hybrid? 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What does the physical space look like?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Are there restrictions on your movement due to the location and expectations of the audience (at a podium, walking around)?</a:t>
            </a:r>
          </a:p>
          <a:p>
            <a:pPr marL="0" lvl="1"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Time 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Maximum/Minimum times?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Any flexibility? Any hard requirements? </a:t>
            </a:r>
          </a:p>
          <a:p>
            <a:pPr marL="0" lvl="1"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Technology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Do you bring a computer, projector, </a:t>
            </a:r>
            <a:r>
              <a:rPr lang="en-US" sz="2000" dirty="0" err="1"/>
              <a:t>flashdrive</a:t>
            </a:r>
            <a:r>
              <a:rPr lang="en-US" sz="2000" dirty="0"/>
              <a:t>? 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Do you have to use the “hou</a:t>
            </a:r>
            <a:r>
              <a:rPr lang="en-US" sz="2000" dirty="0"/>
              <a:t>se” machine?</a:t>
            </a:r>
          </a:p>
          <a:p>
            <a:pPr marL="512763" lvl="2" indent="-225425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Is the operating system compatible? software? wi-fi? </a:t>
            </a:r>
            <a:endParaRPr lang="en-US" sz="22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E8EDC-4EFE-4EA4-8D73-7CFF1A0929B7}"/>
              </a:ext>
            </a:extLst>
          </p:cNvPr>
          <p:cNvSpPr txBox="1"/>
          <p:nvPr/>
        </p:nvSpPr>
        <p:spPr>
          <a:xfrm>
            <a:off x="8042178" y="6498788"/>
            <a:ext cx="1154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18 of 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AC039-A0A5-4867-9BA1-6898B7B169D0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86011-16CE-B213-FE13-3F4930ABDB89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6164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Guide to Oral Presentations: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Summary of Content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61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079696" y="1264097"/>
            <a:ext cx="802250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The goal of this lecture is to provide basic concepts and strategies for the drafting and delivery of a quality oral presentation using PowerPoint. </a:t>
            </a:r>
          </a:p>
          <a:p>
            <a:endParaRPr lang="en-US" sz="900" i="1" dirty="0"/>
          </a:p>
          <a:p>
            <a:pPr lvl="2"/>
            <a:r>
              <a:rPr lang="en-US" sz="2400" i="1" dirty="0"/>
              <a:t>Major content areas covered:</a:t>
            </a:r>
            <a:endParaRPr lang="en-US" sz="2600" i="1" dirty="0"/>
          </a:p>
          <a:p>
            <a:pPr marL="182880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Content Development &amp; Delivery </a:t>
            </a:r>
          </a:p>
          <a:p>
            <a:pPr marL="2286000" lvl="4" indent="-176213">
              <a:buFont typeface="Arial" panose="020B0604020202020204" pitchFamily="34" charset="0"/>
              <a:buChar char="•"/>
            </a:pPr>
            <a:r>
              <a:rPr lang="en-US" dirty="0"/>
              <a:t>Communication &amp; Rhetorical Strategy </a:t>
            </a:r>
          </a:p>
          <a:p>
            <a:pPr marL="2286000" lvl="4" indent="-176213">
              <a:buFont typeface="Arial" panose="020B0604020202020204" pitchFamily="34" charset="0"/>
              <a:buChar char="•"/>
            </a:pPr>
            <a:r>
              <a:rPr lang="en-US" dirty="0"/>
              <a:t>Planning &amp; Structure</a:t>
            </a:r>
          </a:p>
          <a:p>
            <a:pPr marL="182880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Design </a:t>
            </a:r>
          </a:p>
          <a:p>
            <a:pPr marL="2286000" lvl="4" indent="-176213">
              <a:buFont typeface="Arial" panose="020B0604020202020204" pitchFamily="34" charset="0"/>
              <a:buChar char="•"/>
            </a:pPr>
            <a:r>
              <a:rPr lang="en-US" dirty="0"/>
              <a:t>Graphic Elements &amp; Color</a:t>
            </a:r>
          </a:p>
          <a:p>
            <a:pPr marL="2286000" lvl="4" indent="-176213">
              <a:buFont typeface="Arial" panose="020B0604020202020204" pitchFamily="34" charset="0"/>
              <a:buChar char="•"/>
            </a:pPr>
            <a:r>
              <a:rPr lang="en-US" dirty="0"/>
              <a:t>Parallel Structure</a:t>
            </a:r>
          </a:p>
          <a:p>
            <a:pPr marL="2286000" lvl="4" indent="-176213">
              <a:buFont typeface="Arial" panose="020B0604020202020204" pitchFamily="34" charset="0"/>
              <a:buChar char="•"/>
            </a:pPr>
            <a:r>
              <a:rPr lang="en-US" dirty="0"/>
              <a:t>Incorporating Graphics/Using Visuals</a:t>
            </a:r>
          </a:p>
          <a:p>
            <a:pPr marL="182880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Execution</a:t>
            </a:r>
          </a:p>
          <a:p>
            <a:pPr marL="2286000" lvl="4" indent="-115888">
              <a:buFont typeface="Arial" panose="020B0604020202020204" pitchFamily="34" charset="0"/>
              <a:buChar char="•"/>
            </a:pPr>
            <a:r>
              <a:rPr lang="en-US" dirty="0"/>
              <a:t>Resources / Tools</a:t>
            </a:r>
          </a:p>
          <a:p>
            <a:pPr marL="2286000" lvl="4" indent="-115888">
              <a:buFont typeface="Arial" panose="020B0604020202020204" pitchFamily="34" charset="0"/>
              <a:buChar char="•"/>
            </a:pPr>
            <a:r>
              <a:rPr lang="en-US" dirty="0"/>
              <a:t>Body Language</a:t>
            </a:r>
          </a:p>
          <a:p>
            <a:pPr marL="2286000" lvl="4" indent="-115888">
              <a:buFont typeface="Arial" panose="020B0604020202020204" pitchFamily="34" charset="0"/>
              <a:buChar char="•"/>
            </a:pPr>
            <a:r>
              <a:rPr lang="en-US" dirty="0"/>
              <a:t>Effective Speaking</a:t>
            </a:r>
            <a:r>
              <a:rPr lang="en-US" sz="20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4383C-2B00-4519-8442-15CFCEFD47D5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EB61C-4FEE-4A15-B8AC-19A371A9EEA5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137236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(4):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Dress for Success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14246" y="1256276"/>
            <a:ext cx="801391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i="1" dirty="0"/>
              <a:t>Dress the part BUT there is more than one part!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important thing is to know what your audience expects of you and meet that expectation.</a:t>
            </a:r>
            <a:endParaRPr lang="en-US" sz="2400" i="1" dirty="0"/>
          </a:p>
        </p:txBody>
      </p:sp>
      <p:pic>
        <p:nvPicPr>
          <p:cNvPr id="6" name="Picture 5" descr="Two people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448EF896-097F-4C75-8AA3-F988ED8DDE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4671"/>
          <a:stretch/>
        </p:blipFill>
        <p:spPr>
          <a:xfrm>
            <a:off x="1205803" y="2667930"/>
            <a:ext cx="4391130" cy="275153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77B754-C668-4539-A6F5-5011CA7458A9}"/>
              </a:ext>
            </a:extLst>
          </p:cNvPr>
          <p:cNvSpPr txBox="1"/>
          <p:nvPr/>
        </p:nvSpPr>
        <p:spPr>
          <a:xfrm>
            <a:off x="1114246" y="5464907"/>
            <a:ext cx="497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i="1" dirty="0">
                <a:solidFill>
                  <a:srgbClr val="0000FF"/>
                </a:solidFill>
              </a:rPr>
              <a:t>Figure 4.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labelling of the images above give the impression that there is a right, wrong, and okay way to dress, but we know it’s more complicated than it appears.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AE773C-6D46-470A-A1DF-7EC47758F62E}"/>
              </a:ext>
            </a:extLst>
          </p:cNvPr>
          <p:cNvSpPr txBox="1"/>
          <p:nvPr/>
        </p:nvSpPr>
        <p:spPr>
          <a:xfrm>
            <a:off x="6089301" y="2462404"/>
            <a:ext cx="3063407" cy="391645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Dress Tips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Ask the organizer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Ask the person who invited you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Check the website for guidance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Check the website for past event images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Ask people who have presented / attended before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Use your best judgment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Respect your comfort (zone)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76A36-5133-4EA7-B463-7388D8E297F2}"/>
              </a:ext>
            </a:extLst>
          </p:cNvPr>
          <p:cNvSpPr txBox="1"/>
          <p:nvPr/>
        </p:nvSpPr>
        <p:spPr>
          <a:xfrm>
            <a:off x="8042178" y="6498788"/>
            <a:ext cx="1155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19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9FD7F-7F73-46E8-A435-568354871915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9D22A-F09C-12DD-4A9D-4605F1BA7A17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175506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(5):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Body Language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14246" y="1256276"/>
            <a:ext cx="801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i="1" dirty="0"/>
              <a:t>Say what you mean and mean what your body says!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B0E26-596A-4DD2-9553-0CF2DC803721}"/>
              </a:ext>
            </a:extLst>
          </p:cNvPr>
          <p:cNvSpPr txBox="1"/>
          <p:nvPr/>
        </p:nvSpPr>
        <p:spPr>
          <a:xfrm>
            <a:off x="1114245" y="1918350"/>
            <a:ext cx="5348002" cy="4270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 Signals and Postures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Face your audience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Make eye contact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Look into the camera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Attend to the entire room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Check for text in chat boxes / raised hands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Keep your body open and relaxed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Lean forward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Smile, nod, pause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Do not create distractions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Do not succumb to distractions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Be honest and enthusiastic about your subject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947AF-1604-4D86-9B4C-0735BACB4CA0}"/>
              </a:ext>
            </a:extLst>
          </p:cNvPr>
          <p:cNvSpPr txBox="1"/>
          <p:nvPr/>
        </p:nvSpPr>
        <p:spPr>
          <a:xfrm>
            <a:off x="6832879" y="2945230"/>
            <a:ext cx="2311121" cy="21005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Tip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Pay attention to the people you are talking to and you will likely achieve positive body language naturally.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D8AF46-8BA1-4D44-9F73-58305C6297BD}"/>
              </a:ext>
            </a:extLst>
          </p:cNvPr>
          <p:cNvSpPr txBox="1"/>
          <p:nvPr/>
        </p:nvSpPr>
        <p:spPr>
          <a:xfrm>
            <a:off x="8042178" y="6498788"/>
            <a:ext cx="116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20 of 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4E92FE-43F3-49BF-BCD3-D3F2B614767D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7B87B-3335-6303-9984-E5843E1C151D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293512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(6):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Verbal Language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14246" y="1256276"/>
            <a:ext cx="801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i="1" dirty="0"/>
              <a:t>Say what you mean and believe what you say!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B0E26-596A-4DD2-9553-0CF2DC803721}"/>
              </a:ext>
            </a:extLst>
          </p:cNvPr>
          <p:cNvSpPr txBox="1"/>
          <p:nvPr/>
        </p:nvSpPr>
        <p:spPr>
          <a:xfrm>
            <a:off x="1114245" y="1779496"/>
            <a:ext cx="5786008" cy="490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 Speaking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Speak toward your audience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Avoid “</a:t>
            </a:r>
            <a:r>
              <a:rPr lang="en-US" sz="2000" dirty="0" err="1">
                <a:latin typeface="Calibri"/>
              </a:rPr>
              <a:t>uh”s</a:t>
            </a:r>
            <a:r>
              <a:rPr lang="en-US" sz="2000" dirty="0">
                <a:latin typeface="Calibri"/>
              </a:rPr>
              <a:t> and “</a:t>
            </a:r>
            <a:r>
              <a:rPr lang="en-US" sz="2000" dirty="0" err="1">
                <a:latin typeface="Calibri"/>
              </a:rPr>
              <a:t>um”s</a:t>
            </a:r>
            <a:endParaRPr lang="en-US" sz="2000" dirty="0">
              <a:latin typeface="Calibri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Speak slowly, clearly (enunciate)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Check the correct pronunciation of terms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Consider your audience’s experience level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Acknowledge mistakes and quickly move on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Expect challenges and technical difficulties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Use the allotted time; use ONLY the allotted time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Use meaningful pauses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Use logical transitions between slides (&amp; speakers)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Monitor your audience’s engagement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Be honest and enthusiastic about your subject</a:t>
            </a:r>
            <a:endParaRPr lang="en-US" sz="2000" dirty="0"/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947AF-1604-4D86-9B4C-0735BACB4CA0}"/>
              </a:ext>
            </a:extLst>
          </p:cNvPr>
          <p:cNvSpPr txBox="1"/>
          <p:nvPr/>
        </p:nvSpPr>
        <p:spPr>
          <a:xfrm>
            <a:off x="6832879" y="2945230"/>
            <a:ext cx="2311121" cy="15465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Tip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Respect your audience, your subject matter, and yourself.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B24F9-7A56-4861-9C83-73C32FF333C3}"/>
              </a:ext>
            </a:extLst>
          </p:cNvPr>
          <p:cNvSpPr txBox="1"/>
          <p:nvPr/>
        </p:nvSpPr>
        <p:spPr>
          <a:xfrm>
            <a:off x="8042178" y="6498788"/>
            <a:ext cx="1152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21 of 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F7FFDC-EB89-4DA1-AC35-19F0CE1C79C5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2FC55-5B12-CDD5-4B1D-87DCC8573016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395078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69682" y="71853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940526" y="73264"/>
            <a:ext cx="81876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Executing Your Presentation (7): 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Practice Makes Practically 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683A3-11E0-412F-8E4E-E1C954CD611F}"/>
              </a:ext>
            </a:extLst>
          </p:cNvPr>
          <p:cNvSpPr txBox="1"/>
          <p:nvPr/>
        </p:nvSpPr>
        <p:spPr>
          <a:xfrm flipH="1">
            <a:off x="1114246" y="1256276"/>
            <a:ext cx="801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i="1" dirty="0"/>
              <a:t>Say what you know and know what you’re saying!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B0E26-596A-4DD2-9553-0CF2DC803721}"/>
              </a:ext>
            </a:extLst>
          </p:cNvPr>
          <p:cNvSpPr txBox="1"/>
          <p:nvPr/>
        </p:nvSpPr>
        <p:spPr>
          <a:xfrm>
            <a:off x="989407" y="1789807"/>
            <a:ext cx="73811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Step 1: Practice while silently reviewing your slides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Step 2: Practice out loud and time yourself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</a:rPr>
              <a:t>Step 3: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 out loud and time yourself in front of an audience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Step 4: Repeat Steps 1-3 as needed</a:t>
            </a:r>
          </a:p>
          <a:p>
            <a:pPr>
              <a:spcAft>
                <a:spcPts val="300"/>
              </a:spcAft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 will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Improve the flow of your speech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Reduce errors, inconsistencies, and structural flaws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Reduce nervousness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Identify content gaps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</a:rPr>
              <a:t>Improve your understanding of the content </a:t>
            </a:r>
          </a:p>
          <a:p>
            <a:pPr marL="342900" lvl="1" indent="-3429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947AF-1604-4D86-9B4C-0735BACB4CA0}"/>
              </a:ext>
            </a:extLst>
          </p:cNvPr>
          <p:cNvSpPr txBox="1"/>
          <p:nvPr/>
        </p:nvSpPr>
        <p:spPr>
          <a:xfrm>
            <a:off x="6841587" y="3435173"/>
            <a:ext cx="2311121" cy="268022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EDEDFF"/>
                </a:solidFill>
              </a:rPr>
              <a:t>Tips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Fail to prepare: be prepared to fail. 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Practice is the best way to show respect for your audience, your subject, and yourself.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A2B87C-3917-4F30-89BC-CB7F61AD31E1}"/>
              </a:ext>
            </a:extLst>
          </p:cNvPr>
          <p:cNvSpPr txBox="1"/>
          <p:nvPr/>
        </p:nvSpPr>
        <p:spPr>
          <a:xfrm>
            <a:off x="8042178" y="6498788"/>
            <a:ext cx="115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22 of 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AD1F6-F326-4AD3-8076-71275697F73F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0B1A8-059C-D4A8-E578-F7752E10CC0C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4222254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8708D5E-E56B-475E-B4B0-8332D879D0B0}"/>
              </a:ext>
            </a:extLst>
          </p:cNvPr>
          <p:cNvSpPr/>
          <p:nvPr/>
        </p:nvSpPr>
        <p:spPr>
          <a:xfrm>
            <a:off x="579467" y="6490774"/>
            <a:ext cx="8573242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70B889-F973-4707-A046-EDBB5CB367DB}"/>
              </a:ext>
            </a:extLst>
          </p:cNvPr>
          <p:cNvGrpSpPr>
            <a:grpSpLocks noChangeAspect="1"/>
          </p:cNvGrpSpPr>
          <p:nvPr/>
        </p:nvGrpSpPr>
        <p:grpSpPr>
          <a:xfrm>
            <a:off x="418021" y="-191591"/>
            <a:ext cx="989599" cy="7132320"/>
            <a:chOff x="3115622" y="695319"/>
            <a:chExt cx="731521" cy="5272266"/>
          </a:xfrm>
        </p:grpSpPr>
        <p:pic>
          <p:nvPicPr>
            <p:cNvPr id="5" name="Picture 4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16EAA59E-09AD-4590-8E97-27B14ACDC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7FE3A526-3835-4801-A027-A451FFF85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7026A0ED-FA3B-480F-A53A-169C7227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BB3824CA-3A68-4640-84F3-FFD46E68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22729793-A043-441F-9206-B16BED344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708B4CF1-1003-4DAF-9CBD-641626821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190D78B8-4BE5-48D5-BD7E-7D6974D9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D94881F-D0EA-48EE-A3A1-0D411BEF6F99}"/>
              </a:ext>
            </a:extLst>
          </p:cNvPr>
          <p:cNvSpPr txBox="1">
            <a:spLocks/>
          </p:cNvSpPr>
          <p:nvPr/>
        </p:nvSpPr>
        <p:spPr>
          <a:xfrm>
            <a:off x="1757013" y="1408281"/>
            <a:ext cx="7047344" cy="2090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00FF"/>
                </a:solidFill>
                <a:latin typeface="Corbel" panose="020B0503020204020204" pitchFamily="34" charset="0"/>
              </a:rPr>
              <a:t>Thank you! Questions? </a:t>
            </a:r>
            <a:endParaRPr lang="en-US" sz="4000" dirty="0">
              <a:latin typeface="Corbel" panose="020B0503020204020204" pitchFamily="34" charset="0"/>
            </a:endParaRPr>
          </a:p>
        </p:txBody>
      </p:sp>
      <p:pic>
        <p:nvPicPr>
          <p:cNvPr id="13" name="Picture 12" descr="A picture containing meter&#10;&#10;Description automatically generated">
            <a:extLst>
              <a:ext uri="{FF2B5EF4-FFF2-40B4-BE49-F238E27FC236}">
                <a16:creationId xmlns:a16="http://schemas.microsoft.com/office/drawing/2014/main" id="{63DB6FA8-FD23-42E2-832D-C1A5CEAEA6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72" y="99731"/>
            <a:ext cx="1530600" cy="1402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62C091-7D39-4EED-869B-2BE2A812169B}"/>
              </a:ext>
            </a:extLst>
          </p:cNvPr>
          <p:cNvSpPr txBox="1"/>
          <p:nvPr/>
        </p:nvSpPr>
        <p:spPr>
          <a:xfrm flipH="1">
            <a:off x="1435213" y="3790935"/>
            <a:ext cx="769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Colleen H. Fava, LaSPACE Assistant Director  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colleenf@lsu.edu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41B3D-504F-42AD-B8D4-584D6BE284E2}"/>
              </a:ext>
            </a:extLst>
          </p:cNvPr>
          <p:cNvSpPr txBox="1"/>
          <p:nvPr/>
        </p:nvSpPr>
        <p:spPr>
          <a:xfrm>
            <a:off x="8032730" y="6460079"/>
            <a:ext cx="1148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23 of 23</a:t>
            </a:r>
          </a:p>
        </p:txBody>
      </p:sp>
    </p:spTree>
    <p:extLst>
      <p:ext uri="{BB962C8B-B14F-4D97-AF65-F5344CB8AC3E}">
        <p14:creationId xmlns:p14="http://schemas.microsoft.com/office/powerpoint/2010/main" val="295521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Communication &amp;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Rhetorical Strategy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2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087318" y="1351281"/>
            <a:ext cx="80225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Communication</a:t>
            </a:r>
            <a:r>
              <a:rPr lang="en-US" sz="2800" i="1" dirty="0"/>
              <a:t> employs rhetorical strategies to  convey specific information via various modes of discourse to a particular community to achieve a desired outcome.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Simplified: </a:t>
            </a:r>
            <a:r>
              <a:rPr lang="en-US" sz="2000" i="1" dirty="0" err="1"/>
              <a:t>LaACES</a:t>
            </a:r>
            <a:r>
              <a:rPr lang="en-US" sz="2000" i="1" dirty="0"/>
              <a:t> team gives a presentation to </a:t>
            </a:r>
            <a:r>
              <a:rPr lang="en-US" sz="2000" i="1" dirty="0" err="1"/>
              <a:t>LaACES</a:t>
            </a:r>
            <a:r>
              <a:rPr lang="en-US" sz="2000" i="1" dirty="0"/>
              <a:t> management to defend the contents of their of PDR in order to obtain permission to proceed with payload development. </a:t>
            </a:r>
            <a:endParaRPr lang="en-US" i="1" dirty="0"/>
          </a:p>
          <a:p>
            <a:r>
              <a:rPr lang="en-US" sz="2800" b="1" i="1" dirty="0">
                <a:solidFill>
                  <a:srgbClr val="0000FF"/>
                </a:solidFill>
              </a:rPr>
              <a:t>Rhetorical Strategy </a:t>
            </a:r>
            <a:r>
              <a:rPr lang="en-US" sz="2800" i="1" dirty="0"/>
              <a:t>refers to the use of context-dependent tools and devices to most effectively communicate information to a given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Simplified: </a:t>
            </a:r>
            <a:r>
              <a:rPr lang="en-US" sz="2000" i="1" dirty="0" err="1"/>
              <a:t>LaACES</a:t>
            </a:r>
            <a:r>
              <a:rPr lang="en-US" sz="2000" i="1" dirty="0"/>
              <a:t> team structures the presentation to mirror the PDR document while highlighting the most critical elements of each PDR section. </a:t>
            </a:r>
            <a:endParaRPr lang="en-US" sz="2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350FB-487D-42EA-92EE-96F8C7FE3FB6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EE666-AF0C-4B21-9997-01232676F1F8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</p:spTree>
    <p:extLst>
      <p:ext uri="{BB962C8B-B14F-4D97-AF65-F5344CB8AC3E}">
        <p14:creationId xmlns:p14="http://schemas.microsoft.com/office/powerpoint/2010/main" val="78489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Communication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Modes &amp; Media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6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3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096038" y="1306316"/>
            <a:ext cx="802250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Communication Modes</a:t>
            </a:r>
            <a:r>
              <a:rPr lang="en-US" sz="2800" i="1" dirty="0"/>
              <a:t> refers to the means of communication (visual, linguistic, spatial, aural, gestural) while the </a:t>
            </a:r>
            <a:r>
              <a:rPr lang="en-US" sz="2800" b="1" i="1" dirty="0">
                <a:solidFill>
                  <a:srgbClr val="0000FF"/>
                </a:solidFill>
              </a:rPr>
              <a:t>Communication Medium </a:t>
            </a:r>
            <a:r>
              <a:rPr lang="en-US" sz="2800" i="1" dirty="0"/>
              <a:t>is the channel (photograph, essay, furniture arrangement, podcast, dance) through which the information is communicated.   </a:t>
            </a:r>
          </a:p>
          <a:p>
            <a:endParaRPr lang="en-US" sz="1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Most </a:t>
            </a:r>
            <a:r>
              <a:rPr lang="en-US" sz="2400" b="1" i="1" dirty="0">
                <a:solidFill>
                  <a:srgbClr val="0000FF"/>
                </a:solidFill>
              </a:rPr>
              <a:t>Communications Artifacts </a:t>
            </a:r>
            <a:r>
              <a:rPr lang="en-US" sz="2400" i="1" dirty="0"/>
              <a:t>are </a:t>
            </a:r>
            <a:r>
              <a:rPr lang="en-US" sz="2400" b="1" i="1" dirty="0">
                <a:solidFill>
                  <a:srgbClr val="0000FF"/>
                </a:solidFill>
              </a:rPr>
              <a:t>Multimodal</a:t>
            </a:r>
            <a:r>
              <a:rPr lang="en-US" sz="2400" i="1" dirty="0"/>
              <a:t>, and the most common modes are visual and linguistic.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Most STEM Professionals are expected to master the following </a:t>
            </a:r>
            <a:r>
              <a:rPr lang="en-US" sz="2400" b="1" i="1" dirty="0">
                <a:solidFill>
                  <a:srgbClr val="0000FF"/>
                </a:solidFill>
              </a:rPr>
              <a:t>Communications Media</a:t>
            </a:r>
            <a:r>
              <a:rPr lang="en-US" sz="2400" i="1" dirty="0"/>
              <a:t>: Papers, Presentations, Posters, &amp; Proposals.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D1F4E-EEE2-40E7-B421-D0098420A5BF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CB7FD-4142-5753-DF30-B21A1C60CB87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34460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The Rhetorical Triangle (1):</a:t>
            </a:r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A Strategic Approach to Communications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3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4 of 23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9BDC9A4-EC31-418A-BF73-A1082E19DF7E}"/>
              </a:ext>
            </a:extLst>
          </p:cNvPr>
          <p:cNvSpPr txBox="1"/>
          <p:nvPr/>
        </p:nvSpPr>
        <p:spPr>
          <a:xfrm>
            <a:off x="1409671" y="2035650"/>
            <a:ext cx="7175714" cy="3170099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</a:rPr>
              <a:t>The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Rhetorical Triangle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is born of the classical oral tradition of appeals defined by Aristotle. 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+mn-lt"/>
              </a:rPr>
              <a:t>The three appeals (Logos, Ethos, Pathos) correspond to the three major components driving the creation of a given artifact. 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latin typeface="+mn-lt"/>
              </a:rPr>
              <a:t>The appeals contain various techniques for persuading your audience to accept your message.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341A9-5AB1-4D8D-AC7B-53B2E78AD0E6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1C5B9-86FF-D239-3223-4916ECFEE257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309593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The Rhetorical Triangle (2):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Aristotle &amp; Contemporary Rhetoric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67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5 of 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F9B2BF-DF62-4353-B13F-C5B893534A71}"/>
              </a:ext>
            </a:extLst>
          </p:cNvPr>
          <p:cNvGrpSpPr/>
          <p:nvPr/>
        </p:nvGrpSpPr>
        <p:grpSpPr>
          <a:xfrm>
            <a:off x="3162554" y="3796016"/>
            <a:ext cx="3526972" cy="2545519"/>
            <a:chOff x="2612570" y="2080008"/>
            <a:chExt cx="3376247" cy="254551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2AF95F-E151-42C0-8650-16FC7719E493}"/>
                </a:ext>
              </a:extLst>
            </p:cNvPr>
            <p:cNvSpPr/>
            <p:nvPr/>
          </p:nvSpPr>
          <p:spPr>
            <a:xfrm>
              <a:off x="2612570" y="2080008"/>
              <a:ext cx="3376247" cy="2545519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 w="381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93681895-7063-4F54-94EC-8C676C8CB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9354" y="2772027"/>
              <a:ext cx="9026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Purpose</a:t>
              </a:r>
            </a:p>
          </p:txBody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CC36F93E-7CB9-4DCD-82CB-290207278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769" y="4206589"/>
              <a:ext cx="924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Persona</a:t>
              </a: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46D40EF9-6F2B-47C9-AA93-B013E8709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974" y="4236196"/>
              <a:ext cx="1128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Audience</a:t>
              </a: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20608603-F725-4328-9F2B-C426EB9C3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526522">
              <a:off x="3225524" y="3403150"/>
              <a:ext cx="697223" cy="30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i="1" dirty="0">
                  <a:solidFill>
                    <a:srgbClr val="0000FF"/>
                  </a:solidFill>
                </a:rPr>
                <a:t>Logos</a:t>
              </a: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6AB7976-E4C8-4ECB-A12C-0BDF71A79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92778">
              <a:off x="4631412" y="3473208"/>
              <a:ext cx="786871" cy="30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i="1" dirty="0">
                  <a:solidFill>
                    <a:srgbClr val="0000FF"/>
                  </a:solidFill>
                </a:rPr>
                <a:t>Pathos</a:t>
              </a: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86640B56-056A-42B2-8506-497E8BF3B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591" y="4038321"/>
              <a:ext cx="677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i="1" dirty="0">
                  <a:solidFill>
                    <a:srgbClr val="0000FF"/>
                  </a:solidFill>
                </a:rPr>
                <a:t>Ethos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6687E3-D9AB-4EDB-A338-4DF0CC4CA9E1}"/>
              </a:ext>
            </a:extLst>
          </p:cNvPr>
          <p:cNvSpPr txBox="1"/>
          <p:nvPr/>
        </p:nvSpPr>
        <p:spPr>
          <a:xfrm>
            <a:off x="1046851" y="3226963"/>
            <a:ext cx="3886200" cy="2123658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Logos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Logic/Stats/Idea/Message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Ethos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Authority/Credibility/ Trust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Pathos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Emotion/Value/Stories</a:t>
            </a:r>
            <a:endParaRPr lang="en-US" dirty="0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1CC887-8E50-45BA-9911-C285CB53DCAD}"/>
              </a:ext>
            </a:extLst>
          </p:cNvPr>
          <p:cNvSpPr txBox="1"/>
          <p:nvPr/>
        </p:nvSpPr>
        <p:spPr>
          <a:xfrm>
            <a:off x="5717152" y="3208417"/>
            <a:ext cx="3304933" cy="2123658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Purpose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Content &amp; Goals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Persona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Your role and manner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Audience</a:t>
            </a:r>
          </a:p>
          <a:p>
            <a:pPr marL="230188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Who is listening &amp; Why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707A70-C11B-4D95-BC6A-27A6383B3257}"/>
              </a:ext>
            </a:extLst>
          </p:cNvPr>
          <p:cNvSpPr txBox="1"/>
          <p:nvPr/>
        </p:nvSpPr>
        <p:spPr>
          <a:xfrm>
            <a:off x="1031010" y="1281742"/>
            <a:ext cx="8087534" cy="1815882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</a:rPr>
              <a:t>The importance of each point on the triangle will vary depending on the big picture, but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Purpose, Persona, &amp; Audience</a:t>
            </a:r>
            <a:r>
              <a:rPr lang="en-US" sz="2800" i="1" dirty="0">
                <a:latin typeface="+mn-lt"/>
              </a:rPr>
              <a:t> will always matter as you develop your project.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37ADF9-7725-4EDE-A1B6-279D37BFC70F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3FF7B-CBEF-3880-3A88-8276024E2F21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8114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The Rhetorical Triangle (3):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The “So-What!?” of Your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6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109840" y="1374625"/>
            <a:ext cx="8022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</a:rPr>
              <a:t>Effective use of the triangle should lead to the overall message or the “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So-What</a:t>
            </a:r>
            <a:r>
              <a:rPr lang="en-US" sz="2800" i="1" dirty="0">
                <a:latin typeface="+mn-lt"/>
              </a:rPr>
              <a:t>” of your presentation. </a:t>
            </a:r>
            <a:endParaRPr lang="en-US" sz="2000" i="1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0B61B-0E4F-4DC7-8426-2D15E9F3B882}"/>
              </a:ext>
            </a:extLst>
          </p:cNvPr>
          <p:cNvSpPr txBox="1"/>
          <p:nvPr/>
        </p:nvSpPr>
        <p:spPr>
          <a:xfrm>
            <a:off x="1391194" y="2694360"/>
            <a:ext cx="7391065" cy="3323987"/>
          </a:xfrm>
          <a:prstGeom prst="rect">
            <a:avLst/>
          </a:prstGeom>
          <a:noFill/>
          <a:ln w="50800" cmpd="dbl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</a:rPr>
              <a:t>Persona + Audience + Purpose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</a:rPr>
              <a:t>(Who am I? Who am I talking to? What am I trying to accomplish?)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Each component is critical &amp; required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Each impacts the other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3 combine to form your message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Use your message to build your presentation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Use devices to establish &amp; stay on message</a:t>
            </a:r>
          </a:p>
          <a:p>
            <a:pPr marL="401638" lvl="4" indent="-23177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Start Building!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u="sng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A12D6D-9C28-4CF6-8AF4-DDDDECABCB5F}"/>
              </a:ext>
            </a:extLst>
          </p:cNvPr>
          <p:cNvGrpSpPr/>
          <p:nvPr/>
        </p:nvGrpSpPr>
        <p:grpSpPr>
          <a:xfrm>
            <a:off x="5834740" y="3569407"/>
            <a:ext cx="2743200" cy="1968500"/>
            <a:chOff x="6096000" y="3424108"/>
            <a:chExt cx="2743200" cy="196850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2B18133-C634-4041-B756-A4F05DCC48DF}"/>
                </a:ext>
              </a:extLst>
            </p:cNvPr>
            <p:cNvSpPr/>
            <p:nvPr/>
          </p:nvSpPr>
          <p:spPr>
            <a:xfrm>
              <a:off x="6096000" y="3424108"/>
              <a:ext cx="2743200" cy="196850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 w="381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E7E60B6A-48E0-4D32-A298-FB974028C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0450" y="3940240"/>
              <a:ext cx="7300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0000FF"/>
                  </a:solidFill>
                </a:rPr>
                <a:t>Purpose</a:t>
              </a:r>
            </a:p>
          </p:txBody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D4C62302-7773-4451-9CA5-58278828E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1" y="5087808"/>
              <a:ext cx="7147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0000FF"/>
                  </a:solidFill>
                </a:rPr>
                <a:t>Persona</a:t>
              </a: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13891AC3-BCD3-4B44-8549-FCB1C78D3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1376" y="5087808"/>
              <a:ext cx="8182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0000FF"/>
                  </a:solidFill>
                </a:rPr>
                <a:t>Audience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7CEC71-EEFE-4340-8A6D-D598850A2C6F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CE142-4785-A3EC-CCD3-79C2FE422405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26367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Presentation Structure (1):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Mapping Your Story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57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7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109840" y="1374625"/>
            <a:ext cx="8022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Now that you have defined the Message (i.e. Purpose, Persona, &amp; Audience) for your presentation, you are ready to map your story. 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A1357-E7AA-4326-AFD0-8D22C279E571}"/>
              </a:ext>
            </a:extLst>
          </p:cNvPr>
          <p:cNvSpPr txBox="1"/>
          <p:nvPr/>
        </p:nvSpPr>
        <p:spPr>
          <a:xfrm flipH="1">
            <a:off x="2109045" y="2968310"/>
            <a:ext cx="5831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Standard </a:t>
            </a:r>
            <a:r>
              <a:rPr lang="en-US" sz="2400" b="1" i="1" dirty="0">
                <a:solidFill>
                  <a:srgbClr val="0000FF"/>
                </a:solidFill>
              </a:rPr>
              <a:t>Story</a:t>
            </a:r>
            <a:r>
              <a:rPr lang="en-US" sz="2400" i="1" dirty="0"/>
              <a:t> Structure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Beginning: Introductions, Set up, Goal(s) 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Middle: Body of the Talk, Evidence, Staying on Message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End: Restating the Goal(s), Major / Important Conclusions, Results, Future Work</a:t>
            </a:r>
          </a:p>
          <a:p>
            <a:pPr marL="682625" lvl="2" indent="-225425">
              <a:buFont typeface="Arial" panose="020B0604020202020204" pitchFamily="34" charset="0"/>
              <a:buChar char="•"/>
            </a:pPr>
            <a:r>
              <a:rPr lang="en-US" sz="2000" dirty="0"/>
              <a:t>Credits / Epilogue / Bonus Scenes: Q and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CF3180-914B-4DCB-BA25-20CD77466351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B9C6C-168F-52E0-2F78-B899B97F1507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163660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047040-01A2-4B1B-8DBD-1834452C8D20}"/>
              </a:ext>
            </a:extLst>
          </p:cNvPr>
          <p:cNvSpPr/>
          <p:nvPr/>
        </p:nvSpPr>
        <p:spPr>
          <a:xfrm>
            <a:off x="-1" y="-16568"/>
            <a:ext cx="9144001" cy="12461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C94E0-0167-4CDD-8C92-F92F0BABB6B7}"/>
              </a:ext>
            </a:extLst>
          </p:cNvPr>
          <p:cNvSpPr/>
          <p:nvPr/>
        </p:nvSpPr>
        <p:spPr>
          <a:xfrm>
            <a:off x="940525" y="6543027"/>
            <a:ext cx="8212183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meter&#10;&#10;Description automatically generated">
            <a:extLst>
              <a:ext uri="{FF2B5EF4-FFF2-40B4-BE49-F238E27FC236}">
                <a16:creationId xmlns:a16="http://schemas.microsoft.com/office/drawing/2014/main" id="{1774FA2E-1355-49D7-A88F-994ED5C3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1" y="6321798"/>
            <a:ext cx="498873" cy="457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49E3F-51FC-4024-84FF-FFB5D65EEF86}"/>
              </a:ext>
            </a:extLst>
          </p:cNvPr>
          <p:cNvGrpSpPr>
            <a:grpSpLocks noChangeAspect="1"/>
          </p:cNvGrpSpPr>
          <p:nvPr/>
        </p:nvGrpSpPr>
        <p:grpSpPr>
          <a:xfrm>
            <a:off x="90483" y="79002"/>
            <a:ext cx="850042" cy="6126480"/>
            <a:chOff x="3115622" y="695319"/>
            <a:chExt cx="731521" cy="5272266"/>
          </a:xfrm>
        </p:grpSpPr>
        <p:pic>
          <p:nvPicPr>
            <p:cNvPr id="26" name="Picture 25" descr="A picture containing sitting, laying, woman, cat&#10;&#10;Description automatically generated">
              <a:extLst>
                <a:ext uri="{FF2B5EF4-FFF2-40B4-BE49-F238E27FC236}">
                  <a16:creationId xmlns:a16="http://schemas.microsoft.com/office/drawing/2014/main" id="{9D619A88-8FE8-4D06-8090-C2994E6E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60711" y="2920710"/>
              <a:ext cx="1041344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 descr="A picture containing person, indoor, man, woman&#10;&#10;Description automatically generated">
              <a:extLst>
                <a:ext uri="{FF2B5EF4-FFF2-40B4-BE49-F238E27FC236}">
                  <a16:creationId xmlns:a16="http://schemas.microsoft.com/office/drawing/2014/main" id="{EC7EF61E-2EC6-4AAD-97DB-323E7EC3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87140" y="823802"/>
              <a:ext cx="988485" cy="731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A picture containing indoor, person, sitting, motorcycle&#10;&#10;Description automatically generated">
              <a:extLst>
                <a:ext uri="{FF2B5EF4-FFF2-40B4-BE49-F238E27FC236}">
                  <a16:creationId xmlns:a16="http://schemas.microsoft.com/office/drawing/2014/main" id="{65DC8470-25FB-44A1-A1E0-A84AEB7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3" y="1686658"/>
              <a:ext cx="731520" cy="534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 descr="A picture containing yellow, table, sitting, food&#10;&#10;Description automatically generated">
              <a:extLst>
                <a:ext uri="{FF2B5EF4-FFF2-40B4-BE49-F238E27FC236}">
                  <a16:creationId xmlns:a16="http://schemas.microsoft.com/office/drawing/2014/main" id="{33A58AB3-94CC-4C5D-AAD3-94AB3865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4341093"/>
              <a:ext cx="731520" cy="995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 descr="A picture containing grass, outdoor, person, boy&#10;&#10;Description automatically generated">
              <a:extLst>
                <a:ext uri="{FF2B5EF4-FFF2-40B4-BE49-F238E27FC236}">
                  <a16:creationId xmlns:a16="http://schemas.microsoft.com/office/drawing/2014/main" id="{DD15D2BB-50F8-4C24-8548-984CC9177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3" y="2219838"/>
              <a:ext cx="731520" cy="555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9CFAF85A-AC5E-45EF-80C2-760EDD73F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622" y="5336421"/>
              <a:ext cx="731520" cy="631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 descr="A person sitting in front of a window&#10;&#10;Description automatically generated">
              <a:extLst>
                <a:ext uri="{FF2B5EF4-FFF2-40B4-BE49-F238E27FC236}">
                  <a16:creationId xmlns:a16="http://schemas.microsoft.com/office/drawing/2014/main" id="{4E191E27-D5A9-4690-B477-0E1EDD71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2" y="3803713"/>
              <a:ext cx="731520" cy="53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21F07-3EE9-4634-BC09-1F831F7A42AC}"/>
              </a:ext>
            </a:extLst>
          </p:cNvPr>
          <p:cNvSpPr txBox="1"/>
          <p:nvPr/>
        </p:nvSpPr>
        <p:spPr>
          <a:xfrm>
            <a:off x="888271" y="38428"/>
            <a:ext cx="82731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Presentation Structure (2): </a:t>
            </a:r>
          </a:p>
          <a:p>
            <a:pPr algn="r"/>
            <a:r>
              <a:rPr lang="en-US" sz="3400" dirty="0">
                <a:solidFill>
                  <a:schemeClr val="bg1"/>
                </a:solidFill>
                <a:latin typeface="Corbel" panose="020B0503020204020204" pitchFamily="34" charset="0"/>
              </a:rPr>
              <a:t>Introductory Content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670C8-8A11-47C9-BFAD-CDA69D90CB73}"/>
              </a:ext>
            </a:extLst>
          </p:cNvPr>
          <p:cNvSpPr txBox="1"/>
          <p:nvPr/>
        </p:nvSpPr>
        <p:spPr>
          <a:xfrm>
            <a:off x="8052226" y="6498788"/>
            <a:ext cx="1073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Slide 8 of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188BF-A830-4509-9420-65F56F539806}"/>
              </a:ext>
            </a:extLst>
          </p:cNvPr>
          <p:cNvSpPr txBox="1"/>
          <p:nvPr/>
        </p:nvSpPr>
        <p:spPr>
          <a:xfrm flipH="1">
            <a:off x="1028306" y="1526065"/>
            <a:ext cx="799308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Introductory Content introduces the Presenter(s) as well as the overall content of the talk: </a:t>
            </a:r>
          </a:p>
          <a:p>
            <a:pPr marL="514350" lvl="1" indent="-231775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0000FF"/>
              </a:solidFill>
            </a:endParaRPr>
          </a:p>
          <a:p>
            <a:pPr marL="514350" lvl="1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Comprehensive Title Slide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Title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Names &amp; Titles of Presenter(s)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Context 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Location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Date &amp; Time</a:t>
            </a:r>
          </a:p>
          <a:p>
            <a:pPr marL="514350" lvl="1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Slide #1 Summary Introduction</a:t>
            </a:r>
            <a:r>
              <a:rPr lang="en-US" sz="2400" dirty="0"/>
              <a:t>:</a:t>
            </a:r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Mission Statement  </a:t>
            </a:r>
            <a:r>
              <a:rPr lang="en-US" sz="2000" i="1" dirty="0"/>
              <a:t>OR</a:t>
            </a:r>
            <a:endParaRPr lang="en-US" sz="2000" dirty="0"/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Bulleted List of Objectives </a:t>
            </a:r>
            <a:r>
              <a:rPr lang="en-US" sz="2000" i="1" dirty="0"/>
              <a:t>OR</a:t>
            </a:r>
            <a:endParaRPr lang="en-US" sz="2000" dirty="0"/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Bulleted List of Content Areas </a:t>
            </a:r>
            <a:r>
              <a:rPr lang="en-US" sz="2000" i="1" dirty="0"/>
              <a:t>OR</a:t>
            </a:r>
            <a:endParaRPr lang="en-US" sz="2000" dirty="0"/>
          </a:p>
          <a:p>
            <a:pPr marL="971550" lvl="3" indent="-231775">
              <a:buFont typeface="Arial" panose="020B0604020202020204" pitchFamily="34" charset="0"/>
              <a:buChar char="•"/>
            </a:pPr>
            <a:r>
              <a:rPr lang="en-US" sz="2000" dirty="0"/>
              <a:t>Table of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23663-BE89-4B64-BA79-4078AF178702}"/>
              </a:ext>
            </a:extLst>
          </p:cNvPr>
          <p:cNvSpPr txBox="1"/>
          <p:nvPr/>
        </p:nvSpPr>
        <p:spPr>
          <a:xfrm>
            <a:off x="6664809" y="2753570"/>
            <a:ext cx="2496619" cy="297773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This is the land them or lose them moment.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Introduce yourself &amp; your teammates.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Recognize your audience.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EDEDFF"/>
                </a:solidFill>
              </a:rPr>
              <a:t>Paint the big picture &amp; front-load with the so-what.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1645B-4B01-4223-A479-4DD69006470B}"/>
              </a:ext>
            </a:extLst>
          </p:cNvPr>
          <p:cNvSpPr txBox="1"/>
          <p:nvPr/>
        </p:nvSpPr>
        <p:spPr>
          <a:xfrm>
            <a:off x="4494319" y="6511795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L17.01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6FC03-6CF0-9B54-0C34-CFC036FFF5C1}"/>
              </a:ext>
            </a:extLst>
          </p:cNvPr>
          <p:cNvSpPr txBox="1"/>
          <p:nvPr/>
        </p:nvSpPr>
        <p:spPr>
          <a:xfrm>
            <a:off x="940524" y="6511795"/>
            <a:ext cx="147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LSU rev20230208</a:t>
            </a:r>
          </a:p>
        </p:txBody>
      </p:sp>
    </p:spTree>
    <p:extLst>
      <p:ext uri="{BB962C8B-B14F-4D97-AF65-F5344CB8AC3E}">
        <p14:creationId xmlns:p14="http://schemas.microsoft.com/office/powerpoint/2010/main" val="72675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3844</TotalTime>
  <Words>2276</Words>
  <Application>Microsoft Office PowerPoint</Application>
  <PresentationFormat>On-screen Show (4:3)</PresentationFormat>
  <Paragraphs>385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H Fava</dc:creator>
  <cp:lastModifiedBy>Colleen H Fava</cp:lastModifiedBy>
  <cp:revision>47</cp:revision>
  <dcterms:created xsi:type="dcterms:W3CDTF">2020-03-04T16:15:39Z</dcterms:created>
  <dcterms:modified xsi:type="dcterms:W3CDTF">2023-02-08T15:57:27Z</dcterms:modified>
</cp:coreProperties>
</file>