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3" r:id="rId6"/>
    <p:sldId id="261" r:id="rId7"/>
    <p:sldId id="264" r:id="rId8"/>
    <p:sldId id="262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558B24-DD3D-452E-9FF5-145A1AD52ECB}" v="1" dt="2026-01-15T19:24:16.3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31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ron P Ryan" userId="5800b0af-ccc7-481a-8028-7d5ba34bc007" providerId="ADAL" clId="{0D235256-6C71-4A40-B77C-90CCA2CFB605}"/>
    <pc:docChg chg="undo custSel addSld delSld modSld sldOrd">
      <pc:chgData name="Aaron P Ryan" userId="5800b0af-ccc7-481a-8028-7d5ba34bc007" providerId="ADAL" clId="{0D235256-6C71-4A40-B77C-90CCA2CFB605}" dt="2026-01-15T19:30:48.615" v="2739" actId="20577"/>
      <pc:docMkLst>
        <pc:docMk/>
      </pc:docMkLst>
      <pc:sldChg chg="modSp add del mod">
        <pc:chgData name="Aaron P Ryan" userId="5800b0af-ccc7-481a-8028-7d5ba34bc007" providerId="ADAL" clId="{0D235256-6C71-4A40-B77C-90CCA2CFB605}" dt="2026-01-15T19:24:16.366" v="2393"/>
        <pc:sldMkLst>
          <pc:docMk/>
          <pc:sldMk cId="0" sldId="256"/>
        </pc:sldMkLst>
      </pc:sldChg>
      <pc:sldChg chg="modSp add mod">
        <pc:chgData name="Aaron P Ryan" userId="5800b0af-ccc7-481a-8028-7d5ba34bc007" providerId="ADAL" clId="{0D235256-6C71-4A40-B77C-90CCA2CFB605}" dt="2026-01-15T19:24:36.915" v="2407" actId="20577"/>
        <pc:sldMkLst>
          <pc:docMk/>
          <pc:sldMk cId="0" sldId="257"/>
        </pc:sldMkLst>
        <pc:spChg chg="mod">
          <ac:chgData name="Aaron P Ryan" userId="5800b0af-ccc7-481a-8028-7d5ba34bc007" providerId="ADAL" clId="{0D235256-6C71-4A40-B77C-90CCA2CFB605}" dt="2026-01-15T19:24:16.462" v="2394" actId="27636"/>
          <ac:spMkLst>
            <pc:docMk/>
            <pc:sldMk cId="0" sldId="257"/>
            <ac:spMk id="5123" creationId="{C41D0FAB-54D4-47AD-B86A-C687038B3F35}"/>
          </ac:spMkLst>
        </pc:spChg>
        <pc:spChg chg="mod">
          <ac:chgData name="Aaron P Ryan" userId="5800b0af-ccc7-481a-8028-7d5ba34bc007" providerId="ADAL" clId="{0D235256-6C71-4A40-B77C-90CCA2CFB605}" dt="2026-01-15T19:24:36.915" v="2407" actId="20577"/>
          <ac:spMkLst>
            <pc:docMk/>
            <pc:sldMk cId="0" sldId="257"/>
            <ac:spMk id="5127" creationId="{AACAAB73-7183-4C84-B6F0-4BBCF213AA02}"/>
          </ac:spMkLst>
        </pc:spChg>
      </pc:sldChg>
      <pc:sldChg chg="modSp add mod">
        <pc:chgData name="Aaron P Ryan" userId="5800b0af-ccc7-481a-8028-7d5ba34bc007" providerId="ADAL" clId="{0D235256-6C71-4A40-B77C-90CCA2CFB605}" dt="2026-01-15T19:24:16.478" v="2395" actId="27636"/>
        <pc:sldMkLst>
          <pc:docMk/>
          <pc:sldMk cId="0" sldId="259"/>
        </pc:sldMkLst>
        <pc:spChg chg="mod">
          <ac:chgData name="Aaron P Ryan" userId="5800b0af-ccc7-481a-8028-7d5ba34bc007" providerId="ADAL" clId="{0D235256-6C71-4A40-B77C-90CCA2CFB605}" dt="2026-01-15T19:24:16.478" v="2395" actId="27636"/>
          <ac:spMkLst>
            <pc:docMk/>
            <pc:sldMk cId="0" sldId="259"/>
            <ac:spMk id="7171" creationId="{54C6352D-4DB4-49B8-8F26-86066748676E}"/>
          </ac:spMkLst>
        </pc:spChg>
      </pc:sldChg>
      <pc:sldChg chg="modSp add mod">
        <pc:chgData name="Aaron P Ryan" userId="5800b0af-ccc7-481a-8028-7d5ba34bc007" providerId="ADAL" clId="{0D235256-6C71-4A40-B77C-90CCA2CFB605}" dt="2026-01-15T19:24:16.478" v="2396" actId="27636"/>
        <pc:sldMkLst>
          <pc:docMk/>
          <pc:sldMk cId="0" sldId="260"/>
        </pc:sldMkLst>
        <pc:spChg chg="mod">
          <ac:chgData name="Aaron P Ryan" userId="5800b0af-ccc7-481a-8028-7d5ba34bc007" providerId="ADAL" clId="{0D235256-6C71-4A40-B77C-90CCA2CFB605}" dt="2026-01-15T19:24:16.478" v="2396" actId="27636"/>
          <ac:spMkLst>
            <pc:docMk/>
            <pc:sldMk cId="0" sldId="260"/>
            <ac:spMk id="8195" creationId="{C51FC4C5-D1D5-4B5B-876B-909C0CE95CAF}"/>
          </ac:spMkLst>
        </pc:spChg>
      </pc:sldChg>
      <pc:sldChg chg="modSp add mod">
        <pc:chgData name="Aaron P Ryan" userId="5800b0af-ccc7-481a-8028-7d5ba34bc007" providerId="ADAL" clId="{0D235256-6C71-4A40-B77C-90CCA2CFB605}" dt="2026-01-15T19:26:51.538" v="2520" actId="20577"/>
        <pc:sldMkLst>
          <pc:docMk/>
          <pc:sldMk cId="0" sldId="261"/>
        </pc:sldMkLst>
        <pc:spChg chg="mod">
          <ac:chgData name="Aaron P Ryan" userId="5800b0af-ccc7-481a-8028-7d5ba34bc007" providerId="ADAL" clId="{0D235256-6C71-4A40-B77C-90CCA2CFB605}" dt="2026-01-15T19:26:51.538" v="2520" actId="20577"/>
          <ac:spMkLst>
            <pc:docMk/>
            <pc:sldMk cId="0" sldId="261"/>
            <ac:spMk id="9219" creationId="{F9C605F2-0EB9-41FF-923A-A35B10602CF1}"/>
          </ac:spMkLst>
        </pc:spChg>
      </pc:sldChg>
      <pc:sldChg chg="modSp add mod">
        <pc:chgData name="Aaron P Ryan" userId="5800b0af-ccc7-481a-8028-7d5ba34bc007" providerId="ADAL" clId="{0D235256-6C71-4A40-B77C-90CCA2CFB605}" dt="2026-01-15T19:28:28.703" v="2615" actId="27636"/>
        <pc:sldMkLst>
          <pc:docMk/>
          <pc:sldMk cId="0" sldId="262"/>
        </pc:sldMkLst>
        <pc:spChg chg="mod">
          <ac:chgData name="Aaron P Ryan" userId="5800b0af-ccc7-481a-8028-7d5ba34bc007" providerId="ADAL" clId="{0D235256-6C71-4A40-B77C-90CCA2CFB605}" dt="2026-01-15T19:28:28.703" v="2615" actId="27636"/>
          <ac:spMkLst>
            <pc:docMk/>
            <pc:sldMk cId="0" sldId="262"/>
            <ac:spMk id="10243" creationId="{7D799169-3060-4123-B0B2-F54885645EF9}"/>
          </ac:spMkLst>
        </pc:spChg>
      </pc:sldChg>
      <pc:sldChg chg="modSp add mod">
        <pc:chgData name="Aaron P Ryan" userId="5800b0af-ccc7-481a-8028-7d5ba34bc007" providerId="ADAL" clId="{0D235256-6C71-4A40-B77C-90CCA2CFB605}" dt="2026-01-15T19:26:20.781" v="2513" actId="20577"/>
        <pc:sldMkLst>
          <pc:docMk/>
          <pc:sldMk cId="0" sldId="263"/>
        </pc:sldMkLst>
        <pc:spChg chg="mod">
          <ac:chgData name="Aaron P Ryan" userId="5800b0af-ccc7-481a-8028-7d5ba34bc007" providerId="ADAL" clId="{0D235256-6C71-4A40-B77C-90CCA2CFB605}" dt="2026-01-15T19:26:20.781" v="2513" actId="20577"/>
          <ac:spMkLst>
            <pc:docMk/>
            <pc:sldMk cId="0" sldId="263"/>
            <ac:spMk id="11267" creationId="{F6EB1E14-E8BB-46A7-B564-5A70B05AD7B2}"/>
          </ac:spMkLst>
        </pc:spChg>
      </pc:sldChg>
      <pc:sldChg chg="modSp add mod">
        <pc:chgData name="Aaron P Ryan" userId="5800b0af-ccc7-481a-8028-7d5ba34bc007" providerId="ADAL" clId="{0D235256-6C71-4A40-B77C-90CCA2CFB605}" dt="2026-01-15T19:27:42.393" v="2613" actId="20577"/>
        <pc:sldMkLst>
          <pc:docMk/>
          <pc:sldMk cId="0" sldId="264"/>
        </pc:sldMkLst>
        <pc:spChg chg="mod">
          <ac:chgData name="Aaron P Ryan" userId="5800b0af-ccc7-481a-8028-7d5ba34bc007" providerId="ADAL" clId="{0D235256-6C71-4A40-B77C-90CCA2CFB605}" dt="2026-01-15T19:27:21.499" v="2572" actId="20577"/>
          <ac:spMkLst>
            <pc:docMk/>
            <pc:sldMk cId="0" sldId="264"/>
            <ac:spMk id="12290" creationId="{7AF48D46-9ADD-4391-A6FA-3D978522CCFD}"/>
          </ac:spMkLst>
        </pc:spChg>
        <pc:spChg chg="mod">
          <ac:chgData name="Aaron P Ryan" userId="5800b0af-ccc7-481a-8028-7d5ba34bc007" providerId="ADAL" clId="{0D235256-6C71-4A40-B77C-90CCA2CFB605}" dt="2026-01-15T19:24:16.510" v="2399" actId="27636"/>
          <ac:spMkLst>
            <pc:docMk/>
            <pc:sldMk cId="0" sldId="264"/>
            <ac:spMk id="12291" creationId="{4986713A-74EF-4E29-B2A2-0906172CD26C}"/>
          </ac:spMkLst>
        </pc:spChg>
        <pc:spChg chg="mod">
          <ac:chgData name="Aaron P Ryan" userId="5800b0af-ccc7-481a-8028-7d5ba34bc007" providerId="ADAL" clId="{0D235256-6C71-4A40-B77C-90CCA2CFB605}" dt="2026-01-15T19:27:42.393" v="2613" actId="20577"/>
          <ac:spMkLst>
            <pc:docMk/>
            <pc:sldMk cId="0" sldId="264"/>
            <ac:spMk id="12296" creationId="{EC0F171A-B3B4-4271-8E8E-562ADDC090F2}"/>
          </ac:spMkLst>
        </pc:spChg>
      </pc:sldChg>
      <pc:sldChg chg="modSp add mod">
        <pc:chgData name="Aaron P Ryan" userId="5800b0af-ccc7-481a-8028-7d5ba34bc007" providerId="ADAL" clId="{0D235256-6C71-4A40-B77C-90CCA2CFB605}" dt="2026-01-15T19:24:16.510" v="2403" actId="27636"/>
        <pc:sldMkLst>
          <pc:docMk/>
          <pc:sldMk cId="0" sldId="265"/>
        </pc:sldMkLst>
        <pc:spChg chg="mod">
          <ac:chgData name="Aaron P Ryan" userId="5800b0af-ccc7-481a-8028-7d5ba34bc007" providerId="ADAL" clId="{0D235256-6C71-4A40-B77C-90CCA2CFB605}" dt="2026-01-15T19:24:16.510" v="2403" actId="27636"/>
          <ac:spMkLst>
            <pc:docMk/>
            <pc:sldMk cId="0" sldId="265"/>
            <ac:spMk id="13314" creationId="{D7E3FA26-3686-4565-815C-13E8BAC3DED7}"/>
          </ac:spMkLst>
        </pc:spChg>
        <pc:spChg chg="mod">
          <ac:chgData name="Aaron P Ryan" userId="5800b0af-ccc7-481a-8028-7d5ba34bc007" providerId="ADAL" clId="{0D235256-6C71-4A40-B77C-90CCA2CFB605}" dt="2026-01-15T19:24:16.510" v="2402" actId="27636"/>
          <ac:spMkLst>
            <pc:docMk/>
            <pc:sldMk cId="0" sldId="265"/>
            <ac:spMk id="13315" creationId="{DCE74A36-CB45-4D82-B704-D5F486C07A8A}"/>
          </ac:spMkLst>
        </pc:spChg>
      </pc:sldChg>
      <pc:sldChg chg="modSp add mod">
        <pc:chgData name="Aaron P Ryan" userId="5800b0af-ccc7-481a-8028-7d5ba34bc007" providerId="ADAL" clId="{0D235256-6C71-4A40-B77C-90CCA2CFB605}" dt="2026-01-15T19:29:38.104" v="2705" actId="20577"/>
        <pc:sldMkLst>
          <pc:docMk/>
          <pc:sldMk cId="0" sldId="266"/>
        </pc:sldMkLst>
        <pc:spChg chg="mod">
          <ac:chgData name="Aaron P Ryan" userId="5800b0af-ccc7-481a-8028-7d5ba34bc007" providerId="ADAL" clId="{0D235256-6C71-4A40-B77C-90CCA2CFB605}" dt="2026-01-15T19:29:38.104" v="2705" actId="20577"/>
          <ac:spMkLst>
            <pc:docMk/>
            <pc:sldMk cId="0" sldId="266"/>
            <ac:spMk id="14339" creationId="{9EAB0BF4-63B1-408A-B2A6-C9C46B7D589E}"/>
          </ac:spMkLst>
        </pc:spChg>
      </pc:sldChg>
      <pc:sldChg chg="modSp add mod">
        <pc:chgData name="Aaron P Ryan" userId="5800b0af-ccc7-481a-8028-7d5ba34bc007" providerId="ADAL" clId="{0D235256-6C71-4A40-B77C-90CCA2CFB605}" dt="2026-01-15T19:30:48.615" v="2739" actId="20577"/>
        <pc:sldMkLst>
          <pc:docMk/>
          <pc:sldMk cId="0" sldId="267"/>
        </pc:sldMkLst>
        <pc:spChg chg="mod">
          <ac:chgData name="Aaron P Ryan" userId="5800b0af-ccc7-481a-8028-7d5ba34bc007" providerId="ADAL" clId="{0D235256-6C71-4A40-B77C-90CCA2CFB605}" dt="2026-01-15T19:24:16.526" v="2405" actId="27636"/>
          <ac:spMkLst>
            <pc:docMk/>
            <pc:sldMk cId="0" sldId="267"/>
            <ac:spMk id="15362" creationId="{4C6B1CB5-87A8-418F-B982-FB220523F4D5}"/>
          </ac:spMkLst>
        </pc:spChg>
        <pc:spChg chg="mod">
          <ac:chgData name="Aaron P Ryan" userId="5800b0af-ccc7-481a-8028-7d5ba34bc007" providerId="ADAL" clId="{0D235256-6C71-4A40-B77C-90CCA2CFB605}" dt="2026-01-15T19:30:48.615" v="2739" actId="20577"/>
          <ac:spMkLst>
            <pc:docMk/>
            <pc:sldMk cId="0" sldId="267"/>
            <ac:spMk id="15363" creationId="{4A6581EE-BA15-4832-9175-256D960CD37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0EB0F-D822-47B4-A76D-DE5DEE5F1A39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90B20-8A3A-4F9D-9C57-0A55D485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4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L06.01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8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175" y="123581"/>
            <a:ext cx="6077171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L06.01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L06.01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4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L06.01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98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L06.01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0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614" y="136524"/>
            <a:ext cx="5904035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L06.01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2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8654" y="104775"/>
            <a:ext cx="6040931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L06.01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2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238" y="136524"/>
            <a:ext cx="5930412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L06.01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L06.01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6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L06.01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5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L06.01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7904" y="139437"/>
            <a:ext cx="60716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LSU rev20260112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L06.01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116225A-7BBF-4F39-BDF3-A1D1C1F29D4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0" y="91440"/>
            <a:ext cx="1463040" cy="1340826"/>
          </a:xfrm>
          <a:prstGeom prst="rect">
            <a:avLst/>
          </a:prstGeom>
        </p:spPr>
      </p:pic>
      <p:pic>
        <p:nvPicPr>
          <p:cNvPr id="9" name="Picture 8" descr="Arrow&#10;&#10;Description automatically generated with medium confidence">
            <a:extLst>
              <a:ext uri="{FF2B5EF4-FFF2-40B4-BE49-F238E27FC236}">
                <a16:creationId xmlns:a16="http://schemas.microsoft.com/office/drawing/2014/main" id="{5A3F1057-C68F-194E-C64A-796C40BF25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91440"/>
            <a:ext cx="1426464" cy="142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darwinawards.com/stupid/stupid1997-11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arwinawards.com/misc/index.zeebarf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D850E74-F43F-486D-89EC-C5884F6500F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Risk &amp; Risk Management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1898DC5-5327-4061-9013-060076A77F2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49B16-83CC-4F32-8EC3-908D0F83B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LSU rev20210122</a:t>
            </a:r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190F6-24E2-4742-BA07-28B789A65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L26.01 Risk Management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7405A-F664-475A-A21E-EE24CDF2D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DD29-0269-49AA-AFB1-21B444F8F79D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C40E38A-2DA9-419E-971A-F6F85589E9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Contingency Planning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EAB0BF4-63B1-408A-B2A6-C9C46B7D58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dirty="0"/>
              <a:t>Risks associated with the technical aspects of a project can have the most severe outcomes</a:t>
            </a:r>
          </a:p>
          <a:p>
            <a:pPr lvl="1"/>
            <a:r>
              <a:rPr lang="en-US" altLang="en-US" dirty="0"/>
              <a:t>Can be mitigated by building and testing prototypes of critical components, but that means these steps must be included in schedule and cost estimates</a:t>
            </a:r>
          </a:p>
          <a:p>
            <a:pPr lvl="1"/>
            <a:r>
              <a:rPr lang="en-US" altLang="en-US" dirty="0"/>
              <a:t>Have available backup or alternate designs that have much lower risk</a:t>
            </a:r>
          </a:p>
          <a:p>
            <a:r>
              <a:rPr lang="en-US" altLang="en-US" dirty="0"/>
              <a:t>Risks associated with the schedule usually require a trade-off</a:t>
            </a:r>
          </a:p>
          <a:p>
            <a:pPr lvl="1"/>
            <a:r>
              <a:rPr lang="en-US" altLang="en-US" dirty="0"/>
              <a:t>Manage “slack” time to provide resources for delayed components </a:t>
            </a:r>
          </a:p>
          <a:p>
            <a:pPr lvl="1"/>
            <a:r>
              <a:rPr lang="en-US" altLang="en-US" dirty="0"/>
              <a:t>Bring in more people (increase costs) or reduce performance</a:t>
            </a:r>
          </a:p>
          <a:p>
            <a:r>
              <a:rPr lang="en-US" altLang="en-US" dirty="0"/>
              <a:t>Risks associated with costs usually result from estimate errors and omissions</a:t>
            </a:r>
          </a:p>
          <a:p>
            <a:pPr lvl="1"/>
            <a:r>
              <a:rPr lang="en-US" altLang="en-US" dirty="0"/>
              <a:t>Time &amp; cost are related; trade-off schedule delays with lower cost</a:t>
            </a:r>
          </a:p>
          <a:p>
            <a:pPr lvl="1"/>
            <a:r>
              <a:rPr lang="en-US" altLang="en-US" dirty="0"/>
              <a:t>“Descope” options that remove components of the project, but still allow the primary mission to proceed</a:t>
            </a:r>
          </a:p>
          <a:p>
            <a:r>
              <a:rPr lang="en-US" altLang="en-US" dirty="0"/>
              <a:t>All “budgets” (mass, power, schedule, cost) should include a reserve percentage that can be expended as risk events occur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0160B-AA60-40A5-9986-3CFCFE35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LSU rev20210122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7FC70-31A0-4F72-A8AE-DA35978CD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L26.01 Risk Management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5C1F8-6E03-4220-B186-E65891C66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CAB3-4AAF-4028-BBB5-9C45DA3E1F89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4C6B1CB5-87A8-418F-B982-FB220523F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Risk response process control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A6581EE-BA15-4832-9175-256D960CD3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dirty="0"/>
              <a:t>The Risk Management Plan should specify the risks, risk responses, and mechanisms used to control the process</a:t>
            </a:r>
          </a:p>
          <a:p>
            <a:r>
              <a:rPr lang="en-US" altLang="en-US" dirty="0"/>
              <a:t>Need to continuously monitor for risk triggers</a:t>
            </a:r>
          </a:p>
          <a:p>
            <a:pPr lvl="1"/>
            <a:r>
              <a:rPr lang="en-US" altLang="en-US" dirty="0"/>
              <a:t>Potential risk events should be identified early in a project, and monitoring for such events commences immediately</a:t>
            </a:r>
          </a:p>
          <a:p>
            <a:r>
              <a:rPr lang="en-US" altLang="en-US" dirty="0"/>
              <a:t>Each risk is assigned to a specific person</a:t>
            </a:r>
          </a:p>
          <a:p>
            <a:pPr lvl="1"/>
            <a:r>
              <a:rPr lang="en-US" altLang="en-US" dirty="0"/>
              <a:t>Has the expertise &amp; authority to identify &amp; response to an event</a:t>
            </a:r>
          </a:p>
          <a:p>
            <a:r>
              <a:rPr lang="en-US" altLang="en-US" dirty="0"/>
              <a:t>Needs an environment where problems are readily reported, embraced &amp; solved</a:t>
            </a:r>
          </a:p>
          <a:p>
            <a:r>
              <a:rPr lang="en-US" altLang="en-US" dirty="0"/>
              <a:t>Changes in any aspect of the project need to be documented and communicated </a:t>
            </a:r>
          </a:p>
          <a:p>
            <a:pPr lvl="1"/>
            <a:r>
              <a:rPr lang="en-US" altLang="en-US" dirty="0"/>
              <a:t>Who will have the authority to approve a change</a:t>
            </a:r>
          </a:p>
          <a:p>
            <a:pPr lvl="1"/>
            <a:r>
              <a:rPr lang="en-US" altLang="en-US" dirty="0"/>
              <a:t>Use written form to track hardware, software &amp; document changes</a:t>
            </a:r>
          </a:p>
          <a:p>
            <a:pPr lvl="1"/>
            <a:r>
              <a:rPr lang="en-US" altLang="en-US" dirty="0"/>
              <a:t>Who is notified of what changes when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B21DA-73E5-4DB5-87D3-B855D5A77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LSU rev20210122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0F1FF-00EC-482B-9A37-AC7009B5A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L26.01 Risk Management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E1C7E-C1BA-47EA-A0CE-1B073A71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514EB-E297-4160-BD25-39D82B8E22AD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DB2EB61-B8B3-4E69-B303-B5EDB1A7E2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manage risks?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41D0FAB-54D4-47AD-B86A-C687038B3F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4350" y="1524000"/>
            <a:ext cx="5276850" cy="213360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It is a fact of life that chance events will occur and affect the outcome of your project</a:t>
            </a:r>
          </a:p>
          <a:p>
            <a:r>
              <a:rPr lang="en-US" altLang="en-US" dirty="0"/>
              <a:t> Murphy’s Laws codify this “knowledge”</a:t>
            </a:r>
          </a:p>
          <a:p>
            <a:pPr lvl="1"/>
            <a:r>
              <a:rPr lang="en-US" altLang="en-US" dirty="0"/>
              <a:t>If anything can go wrong, it will! </a:t>
            </a:r>
          </a:p>
          <a:p>
            <a:pPr lvl="1"/>
            <a:r>
              <a:rPr lang="en-US" altLang="en-US" dirty="0"/>
              <a:t>Of things that could go wrong, the one that causes the most damage will occur!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3B1DAF6-8776-4DBA-9997-B4711CE83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LSU rev20210122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19D0A19-74EF-462A-B926-A6861F9B5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L26.01 Risk Management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0609A03-10E9-47A4-8B99-4C8F61153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717E9-4D56-4F11-AA13-CBBD4E28FDF2}" type="slidenum">
              <a:rPr lang="en-US" altLang="en-US"/>
              <a:pPr/>
              <a:t>2</a:t>
            </a:fld>
            <a:endParaRPr lang="en-US" altLang="en-US"/>
          </a:p>
        </p:txBody>
      </p:sp>
      <p:pic>
        <p:nvPicPr>
          <p:cNvPr id="5125" name="Picture 5">
            <a:hlinkClick r:id="rId2"/>
            <a:extLst>
              <a:ext uri="{FF2B5EF4-FFF2-40B4-BE49-F238E27FC236}">
                <a16:creationId xmlns:a16="http://schemas.microsoft.com/office/drawing/2014/main" id="{6869ED8D-398D-4798-AC78-06D619C66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95400"/>
            <a:ext cx="2457450" cy="18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Text Box 6">
            <a:extLst>
              <a:ext uri="{FF2B5EF4-FFF2-40B4-BE49-F238E27FC236}">
                <a16:creationId xmlns:a16="http://schemas.microsoft.com/office/drawing/2014/main" id="{EC351754-F993-48A7-843A-459CD823C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108325"/>
            <a:ext cx="2438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000"/>
              <a:t>1982 Darwin Award Honorable Mention given to “Lawn Chair” Larry Walters. </a:t>
            </a:r>
            <a:r>
              <a:rPr lang="en-US" altLang="en-US" sz="1000">
                <a:hlinkClick r:id="rId4"/>
              </a:rPr>
              <a:t>Cartoon by Jay Ziebarth, 2002</a:t>
            </a:r>
            <a:endParaRPr lang="en-US" altLang="en-US" sz="1000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AACAAB73-7183-4C84-B6F0-4BBCF213A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657600"/>
            <a:ext cx="83058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dirty="0"/>
              <a:t>Project risks are defined as the undesirable event, the chance this event might occur, and the consequences of all possible outcomes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Risk management attempts to identify such events, minimize their impact &amp; provide a response if the event is detected</a:t>
            </a:r>
          </a:p>
          <a:p>
            <a:pPr lvl="1">
              <a:lnSpc>
                <a:spcPct val="90000"/>
              </a:lnSpc>
            </a:pPr>
            <a:r>
              <a:rPr lang="en-US" altLang="en-US" sz="2000" i="1" dirty="0"/>
              <a:t>The essence of Project Management is Risk Management!</a:t>
            </a:r>
            <a:endParaRPr lang="en-US" alt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10578D0-0233-4242-B661-C1B0F0C67C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Risk during the project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4C6352D-4DB4-49B8-8F26-8606674867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1676400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Risk and the associated cost to address the risk, varies over the project life cycle</a:t>
            </a:r>
          </a:p>
          <a:p>
            <a:pPr lvl="1"/>
            <a:r>
              <a:rPr lang="en-US" altLang="en-US" dirty="0"/>
              <a:t>For initial phase there is high chance of risk events, but low cost impact</a:t>
            </a:r>
          </a:p>
          <a:p>
            <a:pPr lvl="1"/>
            <a:r>
              <a:rPr lang="en-US" altLang="en-US" dirty="0"/>
              <a:t>For final phase there is low chance of risk events, but cost impact is high</a:t>
            </a:r>
          </a:p>
          <a:p>
            <a:r>
              <a:rPr lang="en-US" altLang="en-US" dirty="0"/>
              <a:t>Identifying and managing risks will greatly affect project success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1B554A6-E74D-4849-8418-A4011829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LSU rev20210122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A514E70-57C8-4CE2-B8BF-809626284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L26.01 Risk Management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16D2B83-3405-4BEE-ADDD-9C537BABB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249C2-59F6-4502-B5DE-74765F836113}" type="slidenum">
              <a:rPr lang="en-US" altLang="en-US"/>
              <a:pPr/>
              <a:t>3</a:t>
            </a:fld>
            <a:endParaRPr lang="en-US" altLang="en-US"/>
          </a:p>
        </p:txBody>
      </p:sp>
      <p:pic>
        <p:nvPicPr>
          <p:cNvPr id="7175" name="Picture 7">
            <a:extLst>
              <a:ext uri="{FF2B5EF4-FFF2-40B4-BE49-F238E27FC236}">
                <a16:creationId xmlns:a16="http://schemas.microsoft.com/office/drawing/2014/main" id="{DDB5D96D-839B-4DF1-93D3-BC32E22FC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3200400"/>
            <a:ext cx="4738687" cy="288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6" name="Text Box 8">
            <a:extLst>
              <a:ext uri="{FF2B5EF4-FFF2-40B4-BE49-F238E27FC236}">
                <a16:creationId xmlns:a16="http://schemas.microsoft.com/office/drawing/2014/main" id="{36125D4A-E112-4EC0-BFA0-306380914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4419600"/>
            <a:ext cx="12938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000" dirty="0"/>
              <a:t>Figure from “Project Management” by Gray and Larson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D624A2D-DE80-488F-A5C1-E0DB48DC14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Risk Management Steps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51FC4C5-D1D5-4B5B-876B-909C0CE95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79812" y="1524000"/>
            <a:ext cx="4878387" cy="457200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There are four major steps to developing a risk management plan</a:t>
            </a:r>
          </a:p>
          <a:p>
            <a:pPr lvl="1"/>
            <a:r>
              <a:rPr lang="en-US" altLang="en-US" dirty="0"/>
              <a:t>Identify all the possible risk events that could affect the project</a:t>
            </a:r>
          </a:p>
          <a:p>
            <a:pPr lvl="1"/>
            <a:r>
              <a:rPr lang="en-US" altLang="en-US" dirty="0"/>
              <a:t>Assess each risk in terms of probability, impact severity and controllability</a:t>
            </a:r>
          </a:p>
          <a:p>
            <a:pPr lvl="1"/>
            <a:r>
              <a:rPr lang="en-US" altLang="en-US" dirty="0"/>
              <a:t>Develop a strategy and/or contingency for responding to each risk</a:t>
            </a:r>
          </a:p>
          <a:p>
            <a:pPr lvl="1"/>
            <a:r>
              <a:rPr lang="en-US" altLang="en-US" dirty="0"/>
              <a:t>Monitor and control risks dynamically</a:t>
            </a:r>
          </a:p>
          <a:p>
            <a:r>
              <a:rPr lang="en-US" altLang="en-US" dirty="0"/>
              <a:t>A Risk Management Plan should be developed during the initial project phase and immediately implemented</a:t>
            </a:r>
          </a:p>
          <a:p>
            <a:r>
              <a:rPr lang="en-US" altLang="en-US" dirty="0"/>
              <a:t>The plan should reviewed &amp; revised as needed during each project phase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8A68B24-7829-4B8A-9EF8-1B3CA0BD9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LSU rev20210122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DC59A0-17E7-4B7C-A5CC-B657A9F70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L26.01 Risk Management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A130B19-1310-4169-9D0A-8DF89EA37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6C4F8-DEA2-4E28-AF64-B9BB93747F3F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7F93E343-C217-4498-945A-BCB89AECB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867400"/>
            <a:ext cx="30464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00"/>
              <a:t>Figure from “Project Management” by Gray and Larson</a:t>
            </a:r>
          </a:p>
        </p:txBody>
      </p:sp>
      <p:pic>
        <p:nvPicPr>
          <p:cNvPr id="8198" name="Picture 6">
            <a:extLst>
              <a:ext uri="{FF2B5EF4-FFF2-40B4-BE49-F238E27FC236}">
                <a16:creationId xmlns:a16="http://schemas.microsoft.com/office/drawing/2014/main" id="{94376C8D-E55C-4D04-A536-ECFE61DFF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292417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>
            <a:extLst>
              <a:ext uri="{FF2B5EF4-FFF2-40B4-BE49-F238E27FC236}">
                <a16:creationId xmlns:a16="http://schemas.microsoft.com/office/drawing/2014/main" id="{FA33AA87-A132-4ED7-A0B7-7B0CC89AA6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Identify the project risks</a:t>
            </a:r>
          </a:p>
        </p:txBody>
      </p:sp>
      <p:sp>
        <p:nvSpPr>
          <p:cNvPr id="11267" name="Rectangle 1027">
            <a:extLst>
              <a:ext uri="{FF2B5EF4-FFF2-40B4-BE49-F238E27FC236}">
                <a16:creationId xmlns:a16="http://schemas.microsoft.com/office/drawing/2014/main" id="{F6EB1E14-E8BB-46A7-B564-5A70B05AD7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dirty="0"/>
              <a:t>Generate a list of risks by “brainstorming” among team members</a:t>
            </a:r>
          </a:p>
          <a:p>
            <a:r>
              <a:rPr lang="en-US" altLang="en-US" dirty="0"/>
              <a:t>Do not attempt to assess risk probability; that is for a later step</a:t>
            </a:r>
          </a:p>
          <a:p>
            <a:r>
              <a:rPr lang="en-US" altLang="en-US" dirty="0"/>
              <a:t>Focus on risk events, rather than risk consequences</a:t>
            </a:r>
          </a:p>
          <a:p>
            <a:pPr lvl="1"/>
            <a:r>
              <a:rPr lang="en-US" altLang="en-US" dirty="0"/>
              <a:t>For example, “instrument does not return correct data” is a consequence of events like a component failure or assembly error</a:t>
            </a:r>
          </a:p>
          <a:p>
            <a:r>
              <a:rPr lang="en-US" altLang="en-US" dirty="0"/>
              <a:t>First focus on overall project risks, then identify specific risks</a:t>
            </a:r>
          </a:p>
          <a:p>
            <a:r>
              <a:rPr lang="en-US" altLang="en-US" dirty="0"/>
              <a:t>Seek input from sources from outside your group</a:t>
            </a:r>
          </a:p>
          <a:p>
            <a:r>
              <a:rPr lang="en-US" altLang="en-US" dirty="0"/>
              <a:t>Emphasize critical thinking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85053-4ADC-48A4-A470-FC7240423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LSU rev20210122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5ACC5-8690-4B18-A885-851CEF43A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L26.01 Risk Management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589E3-47AC-40A3-AA41-46E5687BC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10A3C-273C-4216-A354-DD306FA5F0D2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931733C-94AC-4380-B5A6-97D752D7CE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Assessing the risk impact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9C605F2-0EB9-41FF-923A-A35B10602C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205740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Not all risks need to be subject to monitoring and control</a:t>
            </a:r>
          </a:p>
          <a:p>
            <a:r>
              <a:rPr lang="en-US" altLang="en-US" dirty="0"/>
              <a:t>Use a </a:t>
            </a:r>
            <a:r>
              <a:rPr lang="en-US" altLang="en-US" b="1" dirty="0"/>
              <a:t>Scenario Analysis</a:t>
            </a:r>
            <a:r>
              <a:rPr lang="en-US" altLang="en-US" dirty="0"/>
              <a:t> to assess the risk event impact</a:t>
            </a:r>
          </a:p>
          <a:p>
            <a:pPr lvl="1"/>
            <a:r>
              <a:rPr lang="en-US" altLang="en-US" dirty="0"/>
              <a:t>Determine all consequences and their severity if the event happens</a:t>
            </a:r>
          </a:p>
          <a:p>
            <a:pPr lvl="1"/>
            <a:r>
              <a:rPr lang="en-US" altLang="en-US" dirty="0"/>
              <a:t>Identify when, during the project, the event is likely to happen</a:t>
            </a:r>
          </a:p>
          <a:p>
            <a:pPr lvl="1"/>
            <a:r>
              <a:rPr lang="en-US" altLang="en-US" dirty="0"/>
              <a:t>Estimate the probability that the risk event will occur</a:t>
            </a:r>
          </a:p>
          <a:p>
            <a:pPr lvl="1"/>
            <a:r>
              <a:rPr lang="en-US" altLang="en-US" dirty="0"/>
              <a:t>Determine how difficult it will be to detect the event occurrence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BB58328-6B8F-4F75-A6E0-69CC0C6F2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LSU rev20210122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8FCB0BF-A7B2-4AFA-9261-25984B2F7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L26.01 Risk Management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D9B317F-F3E6-45EA-9BA3-7B8B75AF2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7DED-B7C7-4A06-A8D3-FD696AECD11C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7A71DD07-44A8-4A5E-9761-8446D67B0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4724400"/>
            <a:ext cx="1295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000"/>
              <a:t>Figure from “Project Management” by Gray and Larson</a:t>
            </a:r>
          </a:p>
        </p:txBody>
      </p:sp>
      <p:pic>
        <p:nvPicPr>
          <p:cNvPr id="9223" name="Picture 7">
            <a:extLst>
              <a:ext uri="{FF2B5EF4-FFF2-40B4-BE49-F238E27FC236}">
                <a16:creationId xmlns:a16="http://schemas.microsoft.com/office/drawing/2014/main" id="{693668EE-B8AF-4EDB-9D9F-B02A8B810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81400"/>
            <a:ext cx="5943600" cy="251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AF48D46-9ADD-4391-A6FA-3D978522CC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Identify the important risks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4986713A-74EF-4E29-B2A2-0906172CD2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44900" y="1523999"/>
            <a:ext cx="4813300" cy="3749675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Rank risks from those that can be neglected to those that require elevated vigilance</a:t>
            </a:r>
          </a:p>
          <a:p>
            <a:r>
              <a:rPr lang="en-US" altLang="en-US" dirty="0"/>
              <a:t>A Risk Severity Matrix can be helpful in prioritizing risks</a:t>
            </a:r>
          </a:p>
          <a:p>
            <a:pPr lvl="1"/>
            <a:r>
              <a:rPr lang="en-US" altLang="en-US" dirty="0"/>
              <a:t>Plot of event probability versus impact</a:t>
            </a:r>
          </a:p>
          <a:p>
            <a:r>
              <a:rPr lang="en-US" altLang="en-US" dirty="0"/>
              <a:t>Red zone identifies the most important events</a:t>
            </a:r>
          </a:p>
          <a:p>
            <a:r>
              <a:rPr lang="en-US" altLang="en-US" dirty="0"/>
              <a:t>Yellow zone lists risks that are moderately important</a:t>
            </a:r>
          </a:p>
          <a:p>
            <a:r>
              <a:rPr lang="en-US" altLang="en-US" dirty="0"/>
              <a:t>Green zone events probably can be safely ignored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1267D54-31DD-44C8-AB86-9949BF262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LSU rev20210122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27A70E9-1645-495E-B82A-D7F359B2E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L26.01 Risk Management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AAA47D7-B3D8-4B8E-AF38-9E0B112D6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B2E2F-9319-41F6-B17F-9E5B189BB090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B59D53B9-F45D-4D54-832E-E490E135D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76800"/>
            <a:ext cx="297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000"/>
              <a:t>Based on figure from “Project Management” by Gray and Larson</a:t>
            </a:r>
          </a:p>
        </p:txBody>
      </p:sp>
      <p:pic>
        <p:nvPicPr>
          <p:cNvPr id="12294" name="Picture 6">
            <a:extLst>
              <a:ext uri="{FF2B5EF4-FFF2-40B4-BE49-F238E27FC236}">
                <a16:creationId xmlns:a16="http://schemas.microsoft.com/office/drawing/2014/main" id="{A2C97E1F-9128-4B47-B069-5AEFB6129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34163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6" name="Rectangle 8">
            <a:extLst>
              <a:ext uri="{FF2B5EF4-FFF2-40B4-BE49-F238E27FC236}">
                <a16:creationId xmlns:a16="http://schemas.microsoft.com/office/drawing/2014/main" id="{EC0F171A-B3B4-4271-8E8E-562ADDC09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257800"/>
            <a:ext cx="8305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dirty="0"/>
              <a:t>Note that the zones are not symmetrical across the matrix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 High-impact low low-probability events are much more important than likely low-impact events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3A57A41-6526-4BB4-823E-522845D53B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Risk response strategies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D799169-3060-4123-B0B2-F54885645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n-US" dirty="0"/>
              <a:t>Mitigating risk</a:t>
            </a:r>
          </a:p>
          <a:p>
            <a:pPr lvl="1"/>
            <a:r>
              <a:rPr lang="en-US" altLang="en-US" dirty="0"/>
              <a:t>Actions are taken during the project to either A) reduce the likelihood of a risk, or B) reduce the impact of the risk</a:t>
            </a:r>
          </a:p>
          <a:p>
            <a:pPr lvl="1"/>
            <a:r>
              <a:rPr lang="en-US" altLang="en-US" dirty="0"/>
              <a:t>For example, testing electrical components after receipt would reduce the likelihood that “bad” parts would be used in a circuit</a:t>
            </a:r>
          </a:p>
          <a:p>
            <a:r>
              <a:rPr lang="en-US" altLang="en-US" dirty="0"/>
              <a:t>Retaining risk</a:t>
            </a:r>
          </a:p>
          <a:p>
            <a:pPr lvl="1"/>
            <a:r>
              <a:rPr lang="en-US" altLang="en-US" dirty="0"/>
              <a:t>Usually for events with low probability but high impact when no alternate strategy is feasible</a:t>
            </a:r>
          </a:p>
          <a:p>
            <a:pPr lvl="1"/>
            <a:r>
              <a:rPr lang="en-US" altLang="en-US" dirty="0"/>
              <a:t>Have a contingency plan ready in case event occurs</a:t>
            </a:r>
          </a:p>
          <a:p>
            <a:r>
              <a:rPr lang="en-US" altLang="en-US" dirty="0"/>
              <a:t>Transferring risk</a:t>
            </a:r>
          </a:p>
          <a:p>
            <a:pPr lvl="1"/>
            <a:r>
              <a:rPr lang="en-US" altLang="en-US" dirty="0"/>
              <a:t>Risk is assumed and managed by a unit outside the immediate project</a:t>
            </a:r>
          </a:p>
          <a:p>
            <a:pPr lvl="1"/>
            <a:r>
              <a:rPr lang="en-US" altLang="en-US" dirty="0"/>
              <a:t>For example, risks associated with the balloon vehicle are transferred to the LA ACES Project management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06647-7020-4C84-98C3-3625E4102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LSU rev20210122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2B96F-336E-4732-B68E-2FC02F5E1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L26.01 Risk Management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0661B-3713-4F70-92F9-D451F53E8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83408-A8AA-4625-9DC8-EF8EBC884CEE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7E3FA26-3686-4565-815C-13E8BAC3DE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Develop a response for risks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CE74A36-CB45-4D82-B704-D5F486C07A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228600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/>
              <a:t>A risk response plan identifies the primary components necessary for managing the risk</a:t>
            </a:r>
          </a:p>
          <a:p>
            <a:pPr lvl="1"/>
            <a:r>
              <a:rPr lang="en-US" altLang="en-US" dirty="0"/>
              <a:t>What response strategy will be used</a:t>
            </a:r>
          </a:p>
          <a:p>
            <a:pPr lvl="1"/>
            <a:r>
              <a:rPr lang="en-US" altLang="en-US" dirty="0"/>
              <a:t>How will the risk event be detected and the response triggered</a:t>
            </a:r>
          </a:p>
          <a:p>
            <a:pPr lvl="1"/>
            <a:r>
              <a:rPr lang="en-US" altLang="en-US" dirty="0"/>
              <a:t>What plan will be put in place in response to the event</a:t>
            </a:r>
          </a:p>
          <a:p>
            <a:pPr lvl="1"/>
            <a:r>
              <a:rPr lang="en-US" altLang="en-US" dirty="0"/>
              <a:t>Who will be responsible for monitoring and controlling the risk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92E1A80-EB7A-4A91-8459-032FDDC62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LSU rev20210122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801273-EFEA-4538-ABC4-CF2C2A549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L26.01 Risk Management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0CD94FD-54F6-4997-822A-51A951039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7A705-B35E-4000-9BBA-8BEF024F2695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8D71D50B-D1CA-4D63-8F52-C8AF9C441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4648200"/>
            <a:ext cx="10652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000"/>
              <a:t>Figure from “Project Management” by Gray and Larson</a:t>
            </a:r>
          </a:p>
        </p:txBody>
      </p:sp>
      <p:pic>
        <p:nvPicPr>
          <p:cNvPr id="13317" name="Picture 5">
            <a:extLst>
              <a:ext uri="{FF2B5EF4-FFF2-40B4-BE49-F238E27FC236}">
                <a16:creationId xmlns:a16="http://schemas.microsoft.com/office/drawing/2014/main" id="{3B32FDBF-FF81-4FCC-8739-3A250CA93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63246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3236</TotalTime>
  <Words>1063</Words>
  <Application>Microsoft Office PowerPoint</Application>
  <PresentationFormat>On-screen Show (4:3)</PresentationFormat>
  <Paragraphs>123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Risk &amp; Risk Management</vt:lpstr>
      <vt:lpstr>Why manage risks?</vt:lpstr>
      <vt:lpstr>Risk during the project</vt:lpstr>
      <vt:lpstr>Risk Management Steps</vt:lpstr>
      <vt:lpstr>Identify the project risks</vt:lpstr>
      <vt:lpstr>Assessing the risk impact</vt:lpstr>
      <vt:lpstr>Identify the important risks</vt:lpstr>
      <vt:lpstr>Risk response strategies</vt:lpstr>
      <vt:lpstr>Develop a response for risks</vt:lpstr>
      <vt:lpstr>Contingency Planning</vt:lpstr>
      <vt:lpstr>Risk response process control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Student Ballooning Course</dc:title>
  <dc:creator>Aaron P Ryan</dc:creator>
  <cp:lastModifiedBy>Aaron P Ryan</cp:lastModifiedBy>
  <cp:revision>44</cp:revision>
  <dcterms:created xsi:type="dcterms:W3CDTF">2021-08-10T15:07:14Z</dcterms:created>
  <dcterms:modified xsi:type="dcterms:W3CDTF">2026-01-15T19:30:52Z</dcterms:modified>
</cp:coreProperties>
</file>