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8B771-BEA0-44A0-B803-BF3B97227B24}" v="5" dt="2026-01-15T19:22:33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15T19:23:22.924" v="3235" actId="27636"/>
      <pc:docMkLst>
        <pc:docMk/>
      </pc:docMkLst>
      <pc:sldChg chg="addSp delSp modSp add del mod">
        <pc:chgData name="Aaron P Ryan" userId="5800b0af-ccc7-481a-8028-7d5ba34bc007" providerId="ADAL" clId="{0D235256-6C71-4A40-B77C-90CCA2CFB605}" dt="2026-01-15T19:12:20.936" v="2411" actId="478"/>
        <pc:sldMkLst>
          <pc:docMk/>
          <pc:sldMk cId="0" sldId="256"/>
        </pc:sldMkLst>
        <pc:spChg chg="add mod">
          <ac:chgData name="Aaron P Ryan" userId="5800b0af-ccc7-481a-8028-7d5ba34bc007" providerId="ADAL" clId="{0D235256-6C71-4A40-B77C-90CCA2CFB605}" dt="2026-01-15T19:12:20.936" v="2411" actId="478"/>
          <ac:spMkLst>
            <pc:docMk/>
            <pc:sldMk cId="0" sldId="256"/>
            <ac:spMk id="3" creationId="{A273A306-891E-708C-482F-B25085969EEE}"/>
          </ac:spMkLst>
        </pc:spChg>
        <pc:spChg chg="mod">
          <ac:chgData name="Aaron P Ryan" userId="5800b0af-ccc7-481a-8028-7d5ba34bc007" providerId="ADAL" clId="{0D235256-6C71-4A40-B77C-90CCA2CFB605}" dt="2026-01-15T19:12:18.359" v="2410" actId="20577"/>
          <ac:spMkLst>
            <pc:docMk/>
            <pc:sldMk cId="0" sldId="256"/>
            <ac:spMk id="2050" creationId="{A0378ED4-782B-45EE-95F9-5BFD4B05D8B0}"/>
          </ac:spMkLst>
        </pc:spChg>
        <pc:spChg chg="del">
          <ac:chgData name="Aaron P Ryan" userId="5800b0af-ccc7-481a-8028-7d5ba34bc007" providerId="ADAL" clId="{0D235256-6C71-4A40-B77C-90CCA2CFB605}" dt="2026-01-15T19:12:20.936" v="2411" actId="478"/>
          <ac:spMkLst>
            <pc:docMk/>
            <pc:sldMk cId="0" sldId="256"/>
            <ac:spMk id="2051" creationId="{6A03B4F6-7980-4065-A028-D3D2DD969774}"/>
          </ac:spMkLst>
        </pc:spChg>
      </pc:sldChg>
      <pc:sldChg chg="modSp add mod">
        <pc:chgData name="Aaron P Ryan" userId="5800b0af-ccc7-481a-8028-7d5ba34bc007" providerId="ADAL" clId="{0D235256-6C71-4A40-B77C-90CCA2CFB605}" dt="2026-01-15T19:12:10.512" v="2394" actId="27636"/>
        <pc:sldMkLst>
          <pc:docMk/>
          <pc:sldMk cId="0" sldId="257"/>
        </pc:sldMkLst>
        <pc:spChg chg="mod">
          <ac:chgData name="Aaron P Ryan" userId="5800b0af-ccc7-481a-8028-7d5ba34bc007" providerId="ADAL" clId="{0D235256-6C71-4A40-B77C-90CCA2CFB605}" dt="2026-01-15T19:12:10.512" v="2394" actId="27636"/>
          <ac:spMkLst>
            <pc:docMk/>
            <pc:sldMk cId="0" sldId="257"/>
            <ac:spMk id="5123" creationId="{3E43DBC2-8A41-432E-B265-301BC664541A}"/>
          </ac:spMkLst>
        </pc:spChg>
      </pc:sldChg>
      <pc:sldChg chg="modSp add mod">
        <pc:chgData name="Aaron P Ryan" userId="5800b0af-ccc7-481a-8028-7d5ba34bc007" providerId="ADAL" clId="{0D235256-6C71-4A40-B77C-90CCA2CFB605}" dt="2026-01-15T19:13:50.942" v="2527" actId="20577"/>
        <pc:sldMkLst>
          <pc:docMk/>
          <pc:sldMk cId="0" sldId="258"/>
        </pc:sldMkLst>
        <pc:spChg chg="mod">
          <ac:chgData name="Aaron P Ryan" userId="5800b0af-ccc7-481a-8028-7d5ba34bc007" providerId="ADAL" clId="{0D235256-6C71-4A40-B77C-90CCA2CFB605}" dt="2026-01-15T19:12:52.036" v="2414" actId="14100"/>
          <ac:spMkLst>
            <pc:docMk/>
            <pc:sldMk cId="0" sldId="258"/>
            <ac:spMk id="6146" creationId="{C0745A83-92D5-42C7-8B07-499539DE636E}"/>
          </ac:spMkLst>
        </pc:spChg>
        <pc:spChg chg="mod">
          <ac:chgData name="Aaron P Ryan" userId="5800b0af-ccc7-481a-8028-7d5ba34bc007" providerId="ADAL" clId="{0D235256-6C71-4A40-B77C-90CCA2CFB605}" dt="2026-01-15T19:13:50.942" v="2527" actId="20577"/>
          <ac:spMkLst>
            <pc:docMk/>
            <pc:sldMk cId="0" sldId="258"/>
            <ac:spMk id="6147" creationId="{E02B7F90-7DF3-421F-B799-8A7F0B4AC92E}"/>
          </ac:spMkLst>
        </pc:spChg>
      </pc:sldChg>
      <pc:sldChg chg="modSp add mod">
        <pc:chgData name="Aaron P Ryan" userId="5800b0af-ccc7-481a-8028-7d5ba34bc007" providerId="ADAL" clId="{0D235256-6C71-4A40-B77C-90CCA2CFB605}" dt="2026-01-15T19:14:12.755" v="2543" actId="14100"/>
        <pc:sldMkLst>
          <pc:docMk/>
          <pc:sldMk cId="0" sldId="259"/>
        </pc:sldMkLst>
        <pc:spChg chg="mod">
          <ac:chgData name="Aaron P Ryan" userId="5800b0af-ccc7-481a-8028-7d5ba34bc007" providerId="ADAL" clId="{0D235256-6C71-4A40-B77C-90CCA2CFB605}" dt="2026-01-15T19:14:12.755" v="2543" actId="14100"/>
          <ac:spMkLst>
            <pc:docMk/>
            <pc:sldMk cId="0" sldId="259"/>
            <ac:spMk id="7170" creationId="{E3D035CB-3955-45DB-9AE3-E33AE3AEA4B1}"/>
          </ac:spMkLst>
        </pc:spChg>
        <pc:spChg chg="mod">
          <ac:chgData name="Aaron P Ryan" userId="5800b0af-ccc7-481a-8028-7d5ba34bc007" providerId="ADAL" clId="{0D235256-6C71-4A40-B77C-90CCA2CFB605}" dt="2026-01-15T19:14:07.338" v="2542" actId="20577"/>
          <ac:spMkLst>
            <pc:docMk/>
            <pc:sldMk cId="0" sldId="259"/>
            <ac:spMk id="7171" creationId="{B931DE49-3222-49AE-B47E-DC99E90F2E66}"/>
          </ac:spMkLst>
        </pc:spChg>
      </pc:sldChg>
      <pc:sldChg chg="modSp add mod">
        <pc:chgData name="Aaron P Ryan" userId="5800b0af-ccc7-481a-8028-7d5ba34bc007" providerId="ADAL" clId="{0D235256-6C71-4A40-B77C-90CCA2CFB605}" dt="2026-01-15T19:16:47.423" v="2849" actId="20577"/>
        <pc:sldMkLst>
          <pc:docMk/>
          <pc:sldMk cId="0" sldId="260"/>
        </pc:sldMkLst>
        <pc:spChg chg="mod">
          <ac:chgData name="Aaron P Ryan" userId="5800b0af-ccc7-481a-8028-7d5ba34bc007" providerId="ADAL" clId="{0D235256-6C71-4A40-B77C-90CCA2CFB605}" dt="2026-01-15T19:14:34.218" v="2544" actId="14100"/>
          <ac:spMkLst>
            <pc:docMk/>
            <pc:sldMk cId="0" sldId="260"/>
            <ac:spMk id="8194" creationId="{C524D148-3D30-4F5E-A0D5-8C3A13F368AD}"/>
          </ac:spMkLst>
        </pc:spChg>
        <pc:spChg chg="mod">
          <ac:chgData name="Aaron P Ryan" userId="5800b0af-ccc7-481a-8028-7d5ba34bc007" providerId="ADAL" clId="{0D235256-6C71-4A40-B77C-90CCA2CFB605}" dt="2026-01-15T19:16:47.423" v="2849" actId="20577"/>
          <ac:spMkLst>
            <pc:docMk/>
            <pc:sldMk cId="0" sldId="260"/>
            <ac:spMk id="8195" creationId="{83718F38-E7BD-48A8-A970-476630516A6A}"/>
          </ac:spMkLst>
        </pc:spChg>
      </pc:sldChg>
      <pc:sldChg chg="modSp add mod">
        <pc:chgData name="Aaron P Ryan" userId="5800b0af-ccc7-481a-8028-7d5ba34bc007" providerId="ADAL" clId="{0D235256-6C71-4A40-B77C-90CCA2CFB605}" dt="2026-01-15T19:18:33.138" v="3051" actId="20577"/>
        <pc:sldMkLst>
          <pc:docMk/>
          <pc:sldMk cId="0" sldId="261"/>
        </pc:sldMkLst>
        <pc:spChg chg="mod">
          <ac:chgData name="Aaron P Ryan" userId="5800b0af-ccc7-481a-8028-7d5ba34bc007" providerId="ADAL" clId="{0D235256-6C71-4A40-B77C-90CCA2CFB605}" dt="2026-01-15T19:18:33.138" v="3051" actId="20577"/>
          <ac:spMkLst>
            <pc:docMk/>
            <pc:sldMk cId="0" sldId="261"/>
            <ac:spMk id="9219" creationId="{13615F43-2D0D-4A91-8A2B-8872C88E515C}"/>
          </ac:spMkLst>
        </pc:spChg>
      </pc:sldChg>
      <pc:sldChg chg="modSp add mod">
        <pc:chgData name="Aaron P Ryan" userId="5800b0af-ccc7-481a-8028-7d5ba34bc007" providerId="ADAL" clId="{0D235256-6C71-4A40-B77C-90CCA2CFB605}" dt="2026-01-15T19:20:16.001" v="3092" actId="27636"/>
        <pc:sldMkLst>
          <pc:docMk/>
          <pc:sldMk cId="0" sldId="262"/>
        </pc:sldMkLst>
        <pc:spChg chg="mod">
          <ac:chgData name="Aaron P Ryan" userId="5800b0af-ccc7-481a-8028-7d5ba34bc007" providerId="ADAL" clId="{0D235256-6C71-4A40-B77C-90CCA2CFB605}" dt="2026-01-15T19:20:01.441" v="3086" actId="14100"/>
          <ac:spMkLst>
            <pc:docMk/>
            <pc:sldMk cId="0" sldId="262"/>
            <ac:spMk id="10242" creationId="{D48B29A4-ACB6-430F-9671-3D3E05FCE41D}"/>
          </ac:spMkLst>
        </pc:spChg>
        <pc:spChg chg="mod">
          <ac:chgData name="Aaron P Ryan" userId="5800b0af-ccc7-481a-8028-7d5ba34bc007" providerId="ADAL" clId="{0D235256-6C71-4A40-B77C-90CCA2CFB605}" dt="2026-01-15T19:20:16.001" v="3092" actId="27636"/>
          <ac:spMkLst>
            <pc:docMk/>
            <pc:sldMk cId="0" sldId="262"/>
            <ac:spMk id="10243" creationId="{F0B174A7-F2FB-4BEB-B3F7-1CAEDC8BA281}"/>
          </ac:spMkLst>
        </pc:spChg>
        <pc:spChg chg="mod">
          <ac:chgData name="Aaron P Ryan" userId="5800b0af-ccc7-481a-8028-7d5ba34bc007" providerId="ADAL" clId="{0D235256-6C71-4A40-B77C-90CCA2CFB605}" dt="2026-01-15T19:20:10.083" v="3088" actId="1076"/>
          <ac:spMkLst>
            <pc:docMk/>
            <pc:sldMk cId="0" sldId="262"/>
            <ac:spMk id="10245" creationId="{356AE11C-B660-4B53-9D7E-8F59522567BE}"/>
          </ac:spMkLst>
        </pc:spChg>
        <pc:picChg chg="mod">
          <ac:chgData name="Aaron P Ryan" userId="5800b0af-ccc7-481a-8028-7d5ba34bc007" providerId="ADAL" clId="{0D235256-6C71-4A40-B77C-90CCA2CFB605}" dt="2026-01-15T19:20:05.457" v="3087" actId="1076"/>
          <ac:picMkLst>
            <pc:docMk/>
            <pc:sldMk cId="0" sldId="262"/>
            <ac:picMk id="10244" creationId="{8D1AFA7D-EBAA-4C55-909B-D57C588F6A17}"/>
          </ac:picMkLst>
        </pc:picChg>
      </pc:sldChg>
      <pc:sldChg chg="modSp add mod">
        <pc:chgData name="Aaron P Ryan" userId="5800b0af-ccc7-481a-8028-7d5ba34bc007" providerId="ADAL" clId="{0D235256-6C71-4A40-B77C-90CCA2CFB605}" dt="2026-01-15T19:23:22.924" v="3235" actId="27636"/>
        <pc:sldMkLst>
          <pc:docMk/>
          <pc:sldMk cId="0" sldId="263"/>
        </pc:sldMkLst>
        <pc:spChg chg="mod">
          <ac:chgData name="Aaron P Ryan" userId="5800b0af-ccc7-481a-8028-7d5ba34bc007" providerId="ADAL" clId="{0D235256-6C71-4A40-B77C-90CCA2CFB605}" dt="2026-01-15T19:23:22.924" v="3235" actId="27636"/>
          <ac:spMkLst>
            <pc:docMk/>
            <pc:sldMk cId="0" sldId="263"/>
            <ac:spMk id="11267" creationId="{304FB50D-437F-43A1-A29E-0C3C36EFC977}"/>
          </ac:spMkLst>
        </pc:spChg>
      </pc:sldChg>
      <pc:sldChg chg="modSp add mod">
        <pc:chgData name="Aaron P Ryan" userId="5800b0af-ccc7-481a-8028-7d5ba34bc007" providerId="ADAL" clId="{0D235256-6C71-4A40-B77C-90CCA2CFB605}" dt="2026-01-15T19:23:09.646" v="3233" actId="20577"/>
        <pc:sldMkLst>
          <pc:docMk/>
          <pc:sldMk cId="0" sldId="264"/>
        </pc:sldMkLst>
        <pc:spChg chg="mod">
          <ac:chgData name="Aaron P Ryan" userId="5800b0af-ccc7-481a-8028-7d5ba34bc007" providerId="ADAL" clId="{0D235256-6C71-4A40-B77C-90CCA2CFB605}" dt="2026-01-15T19:23:09.646" v="3233" actId="20577"/>
          <ac:spMkLst>
            <pc:docMk/>
            <pc:sldMk cId="0" sldId="264"/>
            <ac:spMk id="12291" creationId="{EFD9B592-6ECC-4F20-A285-D5A314AE159B}"/>
          </ac:spMkLst>
        </pc:spChg>
      </pc:sldChg>
      <pc:sldChg chg="modSp add mod">
        <pc:chgData name="Aaron P Ryan" userId="5800b0af-ccc7-481a-8028-7d5ba34bc007" providerId="ADAL" clId="{0D235256-6C71-4A40-B77C-90CCA2CFB605}" dt="2026-01-15T19:21:00.694" v="3131" actId="27636"/>
        <pc:sldMkLst>
          <pc:docMk/>
          <pc:sldMk cId="0" sldId="265"/>
        </pc:sldMkLst>
        <pc:spChg chg="mod">
          <ac:chgData name="Aaron P Ryan" userId="5800b0af-ccc7-481a-8028-7d5ba34bc007" providerId="ADAL" clId="{0D235256-6C71-4A40-B77C-90CCA2CFB605}" dt="2026-01-15T19:21:00.694" v="3131" actId="27636"/>
          <ac:spMkLst>
            <pc:docMk/>
            <pc:sldMk cId="0" sldId="265"/>
            <ac:spMk id="13315" creationId="{C55E5E83-CAED-4C21-A2EF-97E53E70B7EA}"/>
          </ac:spMkLst>
        </pc:spChg>
      </pc:sldChg>
      <pc:sldChg chg="modSp add mod">
        <pc:chgData name="Aaron P Ryan" userId="5800b0af-ccc7-481a-8028-7d5ba34bc007" providerId="ADAL" clId="{0D235256-6C71-4A40-B77C-90CCA2CFB605}" dt="2026-01-15T19:21:15.954" v="3135" actId="14100"/>
        <pc:sldMkLst>
          <pc:docMk/>
          <pc:sldMk cId="0" sldId="266"/>
        </pc:sldMkLst>
        <pc:spChg chg="mod">
          <ac:chgData name="Aaron P Ryan" userId="5800b0af-ccc7-481a-8028-7d5ba34bc007" providerId="ADAL" clId="{0D235256-6C71-4A40-B77C-90CCA2CFB605}" dt="2026-01-15T19:21:15.954" v="3135" actId="14100"/>
          <ac:spMkLst>
            <pc:docMk/>
            <pc:sldMk cId="0" sldId="266"/>
            <ac:spMk id="14339" creationId="{FDF7A419-F07F-48B2-95BC-EF6356F3FAC7}"/>
          </ac:spMkLst>
        </pc:spChg>
      </pc:sldChg>
      <pc:sldChg chg="modSp add mod">
        <pc:chgData name="Aaron P Ryan" userId="5800b0af-ccc7-481a-8028-7d5ba34bc007" providerId="ADAL" clId="{0D235256-6C71-4A40-B77C-90CCA2CFB605}" dt="2026-01-15T19:21:42.649" v="3144" actId="20577"/>
        <pc:sldMkLst>
          <pc:docMk/>
          <pc:sldMk cId="0" sldId="267"/>
        </pc:sldMkLst>
        <pc:spChg chg="mod">
          <ac:chgData name="Aaron P Ryan" userId="5800b0af-ccc7-481a-8028-7d5ba34bc007" providerId="ADAL" clId="{0D235256-6C71-4A40-B77C-90CCA2CFB605}" dt="2026-01-15T19:21:42.649" v="3144" actId="20577"/>
          <ac:spMkLst>
            <pc:docMk/>
            <pc:sldMk cId="0" sldId="267"/>
            <ac:spMk id="15363" creationId="{EA0F25A0-C498-40A9-80D7-24A7FCBB8C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L07.08 Project Schedule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L07.08 Project Schedule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378ED4-782B-45EE-95F9-5BFD4B05D8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/>
          <a:p>
            <a:r>
              <a:rPr lang="en-US" altLang="en-US" dirty="0"/>
              <a:t>Building The Project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3A306-891E-708C-482F-B25085969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6B9921-EE59-4533-8E03-851A17CD3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14300"/>
            <a:ext cx="6424706" cy="1143000"/>
          </a:xfrm>
        </p:spPr>
        <p:txBody>
          <a:bodyPr>
            <a:normAutofit/>
          </a:bodyPr>
          <a:lstStyle/>
          <a:p>
            <a:r>
              <a:rPr lang="en-US" altLang="en-US"/>
              <a:t>Schedule tasks in parallel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55E5E83-CAED-4C21-A2EF-97E53E70B7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456" y="1536192"/>
            <a:ext cx="8680704" cy="455980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Within personnel constraints, the more tasks you can schedule to run concurrently, the shorter your overall schedule will be.</a:t>
            </a:r>
          </a:p>
          <a:p>
            <a:r>
              <a:rPr lang="en-US" altLang="en-US" dirty="0"/>
              <a:t>Detailed WBS and task definitions may reveal opportunities for parallel effort.</a:t>
            </a:r>
          </a:p>
          <a:p>
            <a:pPr lvl="1"/>
            <a:r>
              <a:rPr lang="en-US" altLang="en-US" dirty="0"/>
              <a:t>Fabrication of duplicates of the same design can be run in parallel</a:t>
            </a:r>
          </a:p>
          <a:p>
            <a:pPr lvl="1"/>
            <a:r>
              <a:rPr lang="en-US" altLang="en-US" dirty="0"/>
              <a:t>Determine requirements early so development of different modules can run in parallel</a:t>
            </a:r>
          </a:p>
          <a:p>
            <a:r>
              <a:rPr lang="en-US" altLang="en-US" dirty="0"/>
              <a:t>Take advantage of “natural” time lags</a:t>
            </a:r>
          </a:p>
          <a:p>
            <a:pPr lvl="1"/>
            <a:r>
              <a:rPr lang="en-US" altLang="en-US" dirty="0"/>
              <a:t>While parts for module A are being shipped, schedule work on module 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2737-0A1C-4136-8706-218B42CB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59B6-ACDD-49CA-89E2-AEF90FF4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2258-6397-4C0F-BB22-C5D15D13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A2A624F-04E5-4213-B495-4D9F3928102C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2E336B3-7171-4962-BE8E-FBC78CD27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14300"/>
            <a:ext cx="6424706" cy="1143000"/>
          </a:xfrm>
        </p:spPr>
        <p:txBody>
          <a:bodyPr>
            <a:normAutofit/>
          </a:bodyPr>
          <a:lstStyle/>
          <a:p>
            <a:r>
              <a:rPr lang="en-US" altLang="en-US"/>
              <a:t>Check for consistency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DF7A419-F07F-48B2-95BC-EF6356F3F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82496"/>
            <a:ext cx="8863584" cy="4681728"/>
          </a:xfrm>
        </p:spPr>
        <p:txBody>
          <a:bodyPr>
            <a:normAutofit/>
          </a:bodyPr>
          <a:lstStyle/>
          <a:p>
            <a:r>
              <a:rPr lang="en-US" altLang="en-US" dirty="0"/>
              <a:t>Make sure that your schedule is consistent with known constraints</a:t>
            </a:r>
          </a:p>
          <a:p>
            <a:r>
              <a:rPr lang="en-US" altLang="en-US" dirty="0"/>
              <a:t>Is there work scheduled when no one will be available?</a:t>
            </a:r>
          </a:p>
          <a:p>
            <a:r>
              <a:rPr lang="en-US" altLang="en-US" dirty="0"/>
              <a:t>Is the total work time shown in the schedule consistent with the total time personnel have committed to work?</a:t>
            </a:r>
          </a:p>
          <a:p>
            <a:r>
              <a:rPr lang="en-US" altLang="en-US" dirty="0"/>
              <a:t>Are the major milestones occurring on the expected or required dates?</a:t>
            </a:r>
          </a:p>
          <a:p>
            <a:r>
              <a:rPr lang="en-US" altLang="en-US" dirty="0"/>
              <a:t>Is the overall duration of the schedule as expected?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39E23-7F79-468C-AD7E-45BC685A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56CEC-C56A-4775-90D5-E54DB2A7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5C73-463A-4ECD-931C-BCED2931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31F24F87-01AA-4EC5-B716-CBBB2908416B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459470F-0B49-4D50-9A79-0E94594AC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14300"/>
            <a:ext cx="6424706" cy="1143000"/>
          </a:xfrm>
        </p:spPr>
        <p:txBody>
          <a:bodyPr>
            <a:normAutofit/>
          </a:bodyPr>
          <a:lstStyle/>
          <a:p>
            <a:r>
              <a:rPr lang="en-US" altLang="en-US"/>
              <a:t>Tracking your schedule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A0F25A0-C498-40A9-80D7-24A7FCBB8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21536"/>
            <a:ext cx="8912352" cy="4718304"/>
          </a:xfrm>
        </p:spPr>
        <p:txBody>
          <a:bodyPr>
            <a:normAutofit/>
          </a:bodyPr>
          <a:lstStyle/>
          <a:p>
            <a:r>
              <a:rPr lang="en-US" altLang="en-US" dirty="0"/>
              <a:t>Once the initial schedule has been established, you should monitor progress</a:t>
            </a:r>
          </a:p>
          <a:p>
            <a:pPr lvl="1"/>
            <a:r>
              <a:rPr lang="en-US" altLang="en-US" dirty="0"/>
              <a:t>If your schedule is on track, then you should show all tasks earlier than the current calendar date as being done</a:t>
            </a:r>
          </a:p>
          <a:p>
            <a:r>
              <a:rPr lang="en-US" altLang="en-US" dirty="0"/>
              <a:t>There are a few things you can do if you are running behind schedule</a:t>
            </a:r>
          </a:p>
          <a:p>
            <a:pPr lvl="1"/>
            <a:r>
              <a:rPr lang="en-US" altLang="en-US" dirty="0"/>
              <a:t>Descope the project and eliminate tasks</a:t>
            </a:r>
          </a:p>
          <a:p>
            <a:pPr lvl="1"/>
            <a:r>
              <a:rPr lang="en-US" altLang="en-US" dirty="0"/>
              <a:t>Increase the number of personnel working on the project</a:t>
            </a:r>
          </a:p>
          <a:p>
            <a:pPr lvl="1"/>
            <a:r>
              <a:rPr lang="en-US" altLang="en-US" dirty="0"/>
              <a:t>Reassign tasks to more efficient or more available personnel</a:t>
            </a:r>
          </a:p>
          <a:p>
            <a:pPr lvl="1"/>
            <a:r>
              <a:rPr lang="en-US" altLang="en-US" dirty="0"/>
              <a:t>Increase the number of hours personnel work on the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9EA21-E3E5-4962-AF1A-455D5A0B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D667-1795-4E8C-85D2-974470B6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80FEC-9855-4472-981C-903C8F4E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48800FEE-73EE-4D2B-B733-B9827A8E8A87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EFB3E31-7ECA-4635-A120-3C10F0F99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14300"/>
            <a:ext cx="6424706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project scheduling process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E43DBC2-8A41-432E-B265-301BC6645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Establishing a project schedule determines the time ordering of tasks, helps identify potential resource conflicts, and provides assurance about completion time.</a:t>
            </a:r>
          </a:p>
          <a:p>
            <a:r>
              <a:rPr lang="en-US" altLang="en-US" dirty="0"/>
              <a:t>A well defined schedule is also a very useful tool for monitoring progress.</a:t>
            </a:r>
          </a:p>
          <a:p>
            <a:r>
              <a:rPr lang="en-US" altLang="en-US" dirty="0"/>
              <a:t>Developing a project schedule includes the following steps:</a:t>
            </a:r>
          </a:p>
          <a:p>
            <a:pPr lvl="1"/>
            <a:r>
              <a:rPr lang="en-US" altLang="en-US" dirty="0"/>
              <a:t>Establish the detailed WBS</a:t>
            </a:r>
          </a:p>
          <a:p>
            <a:pPr lvl="1"/>
            <a:r>
              <a:rPr lang="en-US" altLang="en-US" dirty="0"/>
              <a:t>Determine the task dependence or precedence</a:t>
            </a:r>
          </a:p>
          <a:p>
            <a:pPr lvl="1"/>
            <a:r>
              <a:rPr lang="en-US" altLang="en-US" dirty="0"/>
              <a:t>Identify time lags</a:t>
            </a:r>
          </a:p>
          <a:p>
            <a:pPr lvl="1"/>
            <a:r>
              <a:rPr lang="en-US" altLang="en-US" dirty="0"/>
              <a:t>Roll-up time estimates from bottom level WBS</a:t>
            </a:r>
          </a:p>
          <a:p>
            <a:pPr lvl="1"/>
            <a:r>
              <a:rPr lang="en-US" altLang="en-US" dirty="0"/>
              <a:t>Assign resources (i.e. people) to tasks &amp; resolve conflicts</a:t>
            </a:r>
          </a:p>
          <a:p>
            <a:pPr lvl="1"/>
            <a:r>
              <a:rPr lang="en-US" altLang="en-US" dirty="0"/>
              <a:t>Identify milestone dates</a:t>
            </a:r>
          </a:p>
          <a:p>
            <a:pPr lvl="1"/>
            <a:r>
              <a:rPr lang="en-US" altLang="en-US" dirty="0"/>
              <a:t>Implement trade-off if schedule is not acceptable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8DF17-F459-4E20-84CD-940F03B1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87FC-DBB8-4A31-B51B-B7E3C06D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D652F-8742-423A-A608-B7E60E2A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17E0A462-37CB-4901-8F00-5F7AAD7E1F1C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745A83-92D5-42C7-8B07-499539DE6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4959" y="114300"/>
            <a:ext cx="6061661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Factor affecting the schedule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02B7F90-7DF3-421F-B799-8A7F0B4AC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45920"/>
            <a:ext cx="7772400" cy="44500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Is the WBS complete? </a:t>
            </a:r>
          </a:p>
          <a:p>
            <a:pPr lvl="1"/>
            <a:r>
              <a:rPr lang="en-US" altLang="en-US" dirty="0"/>
              <a:t>Undefined tasks or time lags can disrupt the planned schedule</a:t>
            </a:r>
          </a:p>
          <a:p>
            <a:r>
              <a:rPr lang="en-US" altLang="en-US" dirty="0"/>
              <a:t>How accurate is the work package time estimate?</a:t>
            </a:r>
          </a:p>
          <a:p>
            <a:pPr lvl="1"/>
            <a:r>
              <a:rPr lang="en-US" altLang="en-US" dirty="0"/>
              <a:t>Uncertainty in the times for the lowest WBS level will propagate upward during roll-up</a:t>
            </a:r>
          </a:p>
          <a:p>
            <a:r>
              <a:rPr lang="en-US" altLang="en-US" dirty="0"/>
              <a:t>What is the level of task dependency?</a:t>
            </a:r>
          </a:p>
          <a:p>
            <a:pPr lvl="1"/>
            <a:r>
              <a:rPr lang="en-US" altLang="en-US" dirty="0"/>
              <a:t>Dependent tasks can only be accomplished in sequence rather than in parallel.  Thus, increasing the number of personnel will not necessarily reduce the time required to complete the tasks.</a:t>
            </a:r>
          </a:p>
          <a:p>
            <a:r>
              <a:rPr lang="en-US" altLang="en-US" dirty="0"/>
              <a:t>What is the availability of personnel resources?</a:t>
            </a:r>
          </a:p>
          <a:p>
            <a:pPr lvl="1"/>
            <a:r>
              <a:rPr lang="en-US" altLang="en-US" dirty="0"/>
              <a:t>An individual can not focus on more than one task at a time.  Thus, without sufficient personnel, tasks will need to be done sequentially.</a:t>
            </a:r>
          </a:p>
          <a:p>
            <a:r>
              <a:rPr lang="en-US" altLang="en-US" dirty="0"/>
              <a:t>What is the effectiveness of the personnel?</a:t>
            </a:r>
          </a:p>
          <a:p>
            <a:pPr lvl="1"/>
            <a:r>
              <a:rPr lang="en-US" altLang="en-US" dirty="0"/>
              <a:t>Amount of time is a person or resource available for the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DE1B-4F3D-4B8D-B713-8344E6E1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289D8-F152-4AA3-90FC-7D644C57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6794-621E-4AF6-8165-3EB2EA04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7AC36D04-87D0-471C-A477-05247DF2D88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3D035CB-3955-45DB-9AE3-E33AE3AEA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2495" y="114300"/>
            <a:ext cx="596412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Essential schedule information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931DE49-3222-49AE-B47E-DC99E90F2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0576"/>
            <a:ext cx="7772400" cy="453542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A complete WBS provides the first-order schedule organization </a:t>
            </a:r>
          </a:p>
          <a:p>
            <a:pPr lvl="1"/>
            <a:r>
              <a:rPr lang="en-US" altLang="en-US" dirty="0"/>
              <a:t>All major tasks, subtasks, and milestone events should be identified</a:t>
            </a:r>
          </a:p>
          <a:p>
            <a:pPr lvl="1"/>
            <a:r>
              <a:rPr lang="en-US" altLang="en-US" dirty="0"/>
              <a:t>The WBS units will usually already be in some kind of time ordering</a:t>
            </a:r>
          </a:p>
          <a:p>
            <a:r>
              <a:rPr lang="en-US" altLang="en-US" dirty="0"/>
              <a:t>Determine which tasks require the results from some previous task (i.e. task precedence)</a:t>
            </a:r>
          </a:p>
          <a:p>
            <a:pPr lvl="1"/>
            <a:r>
              <a:rPr lang="en-US" altLang="en-US" dirty="0"/>
              <a:t>For example, you can not install a sensor until the sensor has been specified, ordered, and delivered</a:t>
            </a:r>
          </a:p>
          <a:p>
            <a:r>
              <a:rPr lang="en-US" altLang="en-US" dirty="0"/>
              <a:t>Determine which tasks can be accomplished in parallel</a:t>
            </a:r>
          </a:p>
          <a:p>
            <a:pPr lvl="1"/>
            <a:r>
              <a:rPr lang="en-US" altLang="en-US" dirty="0"/>
              <a:t>For example, you can build multiple copies of the same design at the same time.</a:t>
            </a:r>
          </a:p>
          <a:p>
            <a:r>
              <a:rPr lang="en-US" altLang="en-US" dirty="0"/>
              <a:t>Identify milestone events and determine if any of these events require a fixed date</a:t>
            </a:r>
          </a:p>
          <a:p>
            <a:r>
              <a:rPr lang="en-US" altLang="en-US" dirty="0"/>
              <a:t>Identify and estimate the length of any time lags like shipping time, holidays, exam schedule, time off,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AEE0E-1C4B-47B7-A41D-7AD13E20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BA52D-C366-40B2-AFE2-7CA14A0C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AFFF-03A2-4771-89A8-A5E78238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8E926B8D-139C-4A84-9B3E-86BDE9B9BD9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524D148-3D30-4F5E-A0D5-8C3A13F36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3727" y="114300"/>
            <a:ext cx="601289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Begin “coding” the schedule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3718F38-E7BD-48A8-A970-476630516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Usually done in software such as Microsoft Project, but can be done manually in Excel</a:t>
            </a:r>
          </a:p>
          <a:p>
            <a:r>
              <a:rPr lang="en-US" altLang="en-US" dirty="0"/>
              <a:t>Enter tasks from WBS into scheduling software</a:t>
            </a:r>
          </a:p>
          <a:p>
            <a:pPr lvl="1"/>
            <a:r>
              <a:rPr lang="en-US" altLang="en-US" dirty="0"/>
              <a:t>Use software features to establish a “tree structure” relationship </a:t>
            </a:r>
          </a:p>
          <a:p>
            <a:pPr lvl="1"/>
            <a:r>
              <a:rPr lang="en-US" altLang="en-US" dirty="0"/>
              <a:t>Lower-level tasks should be clearly associated with a higher-level task</a:t>
            </a:r>
          </a:p>
          <a:p>
            <a:pPr lvl="1"/>
            <a:r>
              <a:rPr lang="en-US" altLang="en-US" dirty="0"/>
              <a:t>Don’t forget shipping time or other project-specific lags as “tasks” in the schedule</a:t>
            </a:r>
          </a:p>
          <a:p>
            <a:r>
              <a:rPr lang="en-US" altLang="en-US" dirty="0"/>
              <a:t>Enter time estimates for lowest lowest-level tasks and time lags</a:t>
            </a:r>
          </a:p>
          <a:p>
            <a:pPr lvl="1"/>
            <a:r>
              <a:rPr lang="en-US" altLang="en-US" dirty="0"/>
              <a:t>These times should then be rolled up to the higher-level summary tasks</a:t>
            </a:r>
          </a:p>
          <a:p>
            <a:pPr lvl="1"/>
            <a:r>
              <a:rPr lang="en-US" altLang="en-US" dirty="0"/>
              <a:t>Milestone events are indicated by having zero duration</a:t>
            </a:r>
          </a:p>
          <a:p>
            <a:r>
              <a:rPr lang="en-US" altLang="en-US" dirty="0"/>
              <a:t>Enter task and milestone predecessor information </a:t>
            </a:r>
          </a:p>
          <a:p>
            <a:r>
              <a:rPr lang="en-US" altLang="en-US" dirty="0"/>
              <a:t>Use software features to enter general time lags such as holidays, exam schedules,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6D04-3616-4609-AB7A-E8D760BE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387AE-7062-4943-B233-12F66084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1BEB-6DC1-45A4-ADF9-2D4CEAB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3A04FD44-8C94-4A9B-B995-5BC2E880463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9F46513-5FD9-4BC3-AD66-B0EFEF05E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14300"/>
            <a:ext cx="6424706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Refinements to the schedule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3615F43-2D0D-4A91-8A2B-8872C88E5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33728"/>
            <a:ext cx="7772400" cy="446227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Define the characteristics of your personnel resources and assign these resources to specific tasks (who is doing this work)</a:t>
            </a:r>
          </a:p>
          <a:p>
            <a:r>
              <a:rPr lang="en-US" altLang="en-US" dirty="0"/>
              <a:t>Take into account effects due to limited personnel availability (A person can only work on one task at  a time)</a:t>
            </a:r>
          </a:p>
          <a:p>
            <a:r>
              <a:rPr lang="en-US" altLang="en-US" dirty="0"/>
              <a:t>Include lags to reflect the effectiveness of personnel</a:t>
            </a:r>
          </a:p>
          <a:p>
            <a:r>
              <a:rPr lang="en-US" altLang="en-US" dirty="0"/>
              <a:t>Improve the “parallelism” of your tasks</a:t>
            </a:r>
          </a:p>
          <a:p>
            <a:r>
              <a:rPr lang="en-US" altLang="en-US" dirty="0"/>
              <a:t>Check that the schedule is consistent with constraints  (are you meeting deadlines)</a:t>
            </a:r>
          </a:p>
          <a:p>
            <a:r>
              <a:rPr lang="en-US" altLang="en-US" dirty="0"/>
              <a:t>Correct any schedule issues (May need to reassign personnel to assist tasks)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A1B1-29B2-45AF-A884-DE4B6650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CEB0E-3249-4C2F-A874-536F1197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7DF49-36AB-4F55-855E-1328726E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169D549-2ACB-4104-8C1E-4B35A02F4B0A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869C79-A11D-4DFC-953D-4A0C574EE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14300"/>
            <a:ext cx="6424706" cy="1143000"/>
          </a:xfrm>
        </p:spPr>
        <p:txBody>
          <a:bodyPr>
            <a:normAutofit/>
          </a:bodyPr>
          <a:lstStyle/>
          <a:p>
            <a:r>
              <a:rPr lang="en-US" altLang="en-US"/>
              <a:t>Personnel availability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04FB50D-437F-43A1-A29E-0C3C36EFC9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75232"/>
            <a:ext cx="7772400" cy="462076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schedule can be affected by the number of people with appropriate skills available to the project</a:t>
            </a:r>
          </a:p>
          <a:p>
            <a:r>
              <a:rPr lang="en-US" altLang="en-US" dirty="0"/>
              <a:t>Individuals can not work on multiple tasks at the same time</a:t>
            </a:r>
          </a:p>
          <a:p>
            <a:r>
              <a:rPr lang="en-US" altLang="en-US" dirty="0"/>
              <a:t>If two tasks that would normally be worked in parallel are assigned to the same individual, then these tasks must be made dependent and worked in sequence</a:t>
            </a:r>
          </a:p>
          <a:p>
            <a:r>
              <a:rPr lang="en-US" altLang="en-US" dirty="0"/>
              <a:t>This decision is made when assigning resources to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07E12-4F4D-43B4-B5AE-7ED88C82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6973-1A97-4453-A0CE-66986BCD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338C3-3978-49EA-B82F-85F0B4FC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A5AFA40-11C3-4E5B-B35A-F247A8D3209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67D1EA0-DDA0-43E3-BFF9-654BE8476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915" y="114300"/>
            <a:ext cx="6424706" cy="1143000"/>
          </a:xfrm>
        </p:spPr>
        <p:txBody>
          <a:bodyPr>
            <a:normAutofit/>
          </a:bodyPr>
          <a:lstStyle/>
          <a:p>
            <a:r>
              <a:rPr lang="en-US" altLang="en-US"/>
              <a:t>Personnel Effectiveness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FD9B592-6ECC-4F20-A285-D5A314AE1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264" y="1706880"/>
            <a:ext cx="8692896" cy="438912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Not everyone works at the same rate or has the same availability</a:t>
            </a:r>
          </a:p>
          <a:p>
            <a:r>
              <a:rPr lang="en-US" altLang="en-US" dirty="0"/>
              <a:t>Keep in mind that there is a difference between “time on task” and “calendar time”</a:t>
            </a:r>
          </a:p>
          <a:p>
            <a:r>
              <a:rPr lang="en-US" altLang="en-US" dirty="0"/>
              <a:t>Both available work time and work efficiency must be taken into account</a:t>
            </a:r>
          </a:p>
          <a:p>
            <a:r>
              <a:rPr lang="en-US" altLang="en-US" dirty="0"/>
              <a:t>If a task requires 40 hours of work … </a:t>
            </a:r>
          </a:p>
          <a:p>
            <a:pPr lvl="1"/>
            <a:r>
              <a:rPr lang="en-US" altLang="en-US" dirty="0"/>
              <a:t> A normal 100% efficient worker will need 1 week of calendar time</a:t>
            </a:r>
          </a:p>
          <a:p>
            <a:pPr lvl="1"/>
            <a:r>
              <a:rPr lang="en-US" altLang="en-US" dirty="0"/>
              <a:t> A worker who can only focus on a task for 10 hours per week will need four weeks of calendar time</a:t>
            </a:r>
          </a:p>
          <a:p>
            <a:r>
              <a:rPr lang="en-US" altLang="en-US" dirty="0"/>
              <a:t>Schedule software can automatically handle some of these effects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7BC58-17DF-4247-8D01-5984D4E3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55964-7006-4813-8644-DDE9698B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5C875-F5F3-4507-9573-BFFDE573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0B53C39B-C343-4AAB-B711-7CFEB3CA7F89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48B29A4-ACB6-430F-9671-3D3E05FCE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8111" y="114300"/>
            <a:ext cx="5852161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Define personnel resources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0B174A7-F2FB-4BEB-B3F7-1CAEDC8BA2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72768"/>
            <a:ext cx="8458200" cy="172447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Scheduling software should have some ability to define the characteristics of the project resources</a:t>
            </a:r>
          </a:p>
          <a:p>
            <a:pPr lvl="1"/>
            <a:r>
              <a:rPr lang="en-US" altLang="en-US" dirty="0"/>
              <a:t>Shown is the Resource Information panel in Microsoft Project</a:t>
            </a:r>
          </a:p>
          <a:p>
            <a:r>
              <a:rPr lang="en-US" altLang="en-US" dirty="0"/>
              <a:t>These resources can then be assigned to particular tasks and the scheduling program will automatically take into account the resource characteristics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965A79C-A250-430D-8F58-4DDAC63E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B0EF6FF-2A13-41A2-A9CE-9FDFDA7B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L07.08 Project Schedule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94320B-F19B-48A1-BA5F-7A28EA69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3D942C05-D98F-4133-AFCE-6C196B1F49B6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D1AFA7D-EBAA-4C55-909B-D57C588F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25838"/>
            <a:ext cx="3733800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356AE11C-B660-4B53-9D7E-8F5952256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408" y="3640138"/>
            <a:ext cx="4495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Characteristics of individuals include: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Normal working time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Personal absences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Percent of work week devoted to project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Calendar dates of availability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3242</TotalTime>
  <Words>1117</Words>
  <Application>Microsoft Office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Building The Project Schedule</vt:lpstr>
      <vt:lpstr>The project scheduling process</vt:lpstr>
      <vt:lpstr>Factor affecting the schedule</vt:lpstr>
      <vt:lpstr>Essential schedule information</vt:lpstr>
      <vt:lpstr>Begin “coding” the schedule</vt:lpstr>
      <vt:lpstr>Refinements to the schedule</vt:lpstr>
      <vt:lpstr>Personnel availability</vt:lpstr>
      <vt:lpstr>Personnel Effectiveness</vt:lpstr>
      <vt:lpstr>Define personnel resources</vt:lpstr>
      <vt:lpstr>Schedule tasks in parallel</vt:lpstr>
      <vt:lpstr>Check for consistency</vt:lpstr>
      <vt:lpstr>Tracking your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2026-01-15T19:23:24Z</dcterms:modified>
</cp:coreProperties>
</file>