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7"/>
  </p:notesMasterIdLst>
  <p:sldIdLst>
    <p:sldId id="256" r:id="rId2"/>
    <p:sldId id="269" r:id="rId3"/>
    <p:sldId id="258" r:id="rId4"/>
    <p:sldId id="259" r:id="rId5"/>
    <p:sldId id="257" r:id="rId6"/>
    <p:sldId id="260" r:id="rId7"/>
    <p:sldId id="261" r:id="rId8"/>
    <p:sldId id="262" r:id="rId9"/>
    <p:sldId id="263" r:id="rId10"/>
    <p:sldId id="265" r:id="rId11"/>
    <p:sldId id="266" r:id="rId12"/>
    <p:sldId id="272" r:id="rId13"/>
    <p:sldId id="273" r:id="rId14"/>
    <p:sldId id="276" r:id="rId15"/>
    <p:sldId id="27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09DAAB-9422-4A9C-89E3-88818EF4EDED}" v="4" dt="2026-01-15T19:02:58.9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31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ron P Ryan" userId="5800b0af-ccc7-481a-8028-7d5ba34bc007" providerId="ADAL" clId="{0D235256-6C71-4A40-B77C-90CCA2CFB605}"/>
    <pc:docChg chg="undo custSel addSld delSld modSld sldOrd">
      <pc:chgData name="Aaron P Ryan" userId="5800b0af-ccc7-481a-8028-7d5ba34bc007" providerId="ADAL" clId="{0D235256-6C71-4A40-B77C-90CCA2CFB605}" dt="2026-01-15T19:02:32.427" v="3727" actId="20577"/>
      <pc:docMkLst>
        <pc:docMk/>
      </pc:docMkLst>
      <pc:sldChg chg="addSp delSp modSp add del mod">
        <pc:chgData name="Aaron P Ryan" userId="5800b0af-ccc7-481a-8028-7d5ba34bc007" providerId="ADAL" clId="{0D235256-6C71-4A40-B77C-90CCA2CFB605}" dt="2026-01-15T17:33:29.454" v="2412" actId="478"/>
        <pc:sldMkLst>
          <pc:docMk/>
          <pc:sldMk cId="0" sldId="256"/>
        </pc:sldMkLst>
        <pc:spChg chg="add mod">
          <ac:chgData name="Aaron P Ryan" userId="5800b0af-ccc7-481a-8028-7d5ba34bc007" providerId="ADAL" clId="{0D235256-6C71-4A40-B77C-90CCA2CFB605}" dt="2026-01-15T17:33:29.454" v="2412" actId="478"/>
          <ac:spMkLst>
            <pc:docMk/>
            <pc:sldMk cId="0" sldId="256"/>
            <ac:spMk id="3" creationId="{700232D8-C1D7-388C-CA17-FB2231245F3F}"/>
          </ac:spMkLst>
        </pc:spChg>
        <pc:spChg chg="del">
          <ac:chgData name="Aaron P Ryan" userId="5800b0af-ccc7-481a-8028-7d5ba34bc007" providerId="ADAL" clId="{0D235256-6C71-4A40-B77C-90CCA2CFB605}" dt="2026-01-15T17:32:49.607" v="2410" actId="478"/>
          <ac:spMkLst>
            <pc:docMk/>
            <pc:sldMk cId="0" sldId="256"/>
            <ac:spMk id="4" creationId="{86419D67-1681-4E77-9EED-AC68FCA785A6}"/>
          </ac:spMkLst>
        </pc:spChg>
        <pc:spChg chg="del">
          <ac:chgData name="Aaron P Ryan" userId="5800b0af-ccc7-481a-8028-7d5ba34bc007" providerId="ADAL" clId="{0D235256-6C71-4A40-B77C-90CCA2CFB605}" dt="2026-01-15T17:32:52.300" v="2411" actId="478"/>
          <ac:spMkLst>
            <pc:docMk/>
            <pc:sldMk cId="0" sldId="256"/>
            <ac:spMk id="5" creationId="{F0E0A03C-EDA7-4EA1-80C7-9E11075A320A}"/>
          </ac:spMkLst>
        </pc:spChg>
        <pc:spChg chg="del">
          <ac:chgData name="Aaron P Ryan" userId="5800b0af-ccc7-481a-8028-7d5ba34bc007" providerId="ADAL" clId="{0D235256-6C71-4A40-B77C-90CCA2CFB605}" dt="2026-01-15T17:33:29.454" v="2412" actId="478"/>
          <ac:spMkLst>
            <pc:docMk/>
            <pc:sldMk cId="0" sldId="256"/>
            <ac:spMk id="2051" creationId="{4532674E-B87E-4C1C-8E84-26BF32325C73}"/>
          </ac:spMkLst>
        </pc:spChg>
      </pc:sldChg>
      <pc:sldChg chg="modSp add mod">
        <pc:chgData name="Aaron P Ryan" userId="5800b0af-ccc7-481a-8028-7d5ba34bc007" providerId="ADAL" clId="{0D235256-6C71-4A40-B77C-90CCA2CFB605}" dt="2026-01-15T18:50:16.381" v="3265" actId="313"/>
        <pc:sldMkLst>
          <pc:docMk/>
          <pc:sldMk cId="0" sldId="257"/>
        </pc:sldMkLst>
        <pc:spChg chg="mod">
          <ac:chgData name="Aaron P Ryan" userId="5800b0af-ccc7-481a-8028-7d5ba34bc007" providerId="ADAL" clId="{0D235256-6C71-4A40-B77C-90CCA2CFB605}" dt="2026-01-15T18:50:16.381" v="3265" actId="313"/>
          <ac:spMkLst>
            <pc:docMk/>
            <pc:sldMk cId="0" sldId="257"/>
            <ac:spMk id="5123" creationId="{1A1A5EE5-F135-482D-8ACF-2932A87772BA}"/>
          </ac:spMkLst>
        </pc:spChg>
      </pc:sldChg>
      <pc:sldChg chg="modSp add del mod ord">
        <pc:chgData name="Aaron P Ryan" userId="5800b0af-ccc7-481a-8028-7d5ba34bc007" providerId="ADAL" clId="{0D235256-6C71-4A40-B77C-90CCA2CFB605}" dt="2026-01-15T18:45:45.709" v="2850"/>
        <pc:sldMkLst>
          <pc:docMk/>
          <pc:sldMk cId="0" sldId="258"/>
        </pc:sldMkLst>
        <pc:spChg chg="mod">
          <ac:chgData name="Aaron P Ryan" userId="5800b0af-ccc7-481a-8028-7d5ba34bc007" providerId="ADAL" clId="{0D235256-6C71-4A40-B77C-90CCA2CFB605}" dt="2026-01-15T17:32:13.983" v="2397" actId="27636"/>
          <ac:spMkLst>
            <pc:docMk/>
            <pc:sldMk cId="0" sldId="258"/>
            <ac:spMk id="8195" creationId="{A6C5EFBC-6289-4176-9791-665818030EBF}"/>
          </ac:spMkLst>
        </pc:spChg>
      </pc:sldChg>
      <pc:sldChg chg="modSp add mod ord">
        <pc:chgData name="Aaron P Ryan" userId="5800b0af-ccc7-481a-8028-7d5ba34bc007" providerId="ADAL" clId="{0D235256-6C71-4A40-B77C-90CCA2CFB605}" dt="2026-01-15T18:45:51.968" v="2852"/>
        <pc:sldMkLst>
          <pc:docMk/>
          <pc:sldMk cId="0" sldId="259"/>
        </pc:sldMkLst>
        <pc:spChg chg="mod">
          <ac:chgData name="Aaron P Ryan" userId="5800b0af-ccc7-481a-8028-7d5ba34bc007" providerId="ADAL" clId="{0D235256-6C71-4A40-B77C-90CCA2CFB605}" dt="2026-01-15T17:32:13.988" v="2398" actId="27636"/>
          <ac:spMkLst>
            <pc:docMk/>
            <pc:sldMk cId="0" sldId="259"/>
            <ac:spMk id="9219" creationId="{92147C0A-85FC-4DE7-9AE8-CC945158485B}"/>
          </ac:spMkLst>
        </pc:spChg>
      </pc:sldChg>
      <pc:sldChg chg="modSp add mod">
        <pc:chgData name="Aaron P Ryan" userId="5800b0af-ccc7-481a-8028-7d5ba34bc007" providerId="ADAL" clId="{0D235256-6C71-4A40-B77C-90CCA2CFB605}" dt="2026-01-15T17:32:13.993" v="2399" actId="27636"/>
        <pc:sldMkLst>
          <pc:docMk/>
          <pc:sldMk cId="0" sldId="260"/>
        </pc:sldMkLst>
        <pc:spChg chg="mod">
          <ac:chgData name="Aaron P Ryan" userId="5800b0af-ccc7-481a-8028-7d5ba34bc007" providerId="ADAL" clId="{0D235256-6C71-4A40-B77C-90CCA2CFB605}" dt="2026-01-15T17:32:13.993" v="2399" actId="27636"/>
          <ac:spMkLst>
            <pc:docMk/>
            <pc:sldMk cId="0" sldId="260"/>
            <ac:spMk id="10243" creationId="{5DF60869-B6A2-49F8-BFAD-1A85B53F92A3}"/>
          </ac:spMkLst>
        </pc:spChg>
      </pc:sldChg>
      <pc:sldChg chg="modSp add mod">
        <pc:chgData name="Aaron P Ryan" userId="5800b0af-ccc7-481a-8028-7d5ba34bc007" providerId="ADAL" clId="{0D235256-6C71-4A40-B77C-90CCA2CFB605}" dt="2026-01-15T18:51:34.363" v="3369" actId="20577"/>
        <pc:sldMkLst>
          <pc:docMk/>
          <pc:sldMk cId="0" sldId="261"/>
        </pc:sldMkLst>
        <pc:spChg chg="mod">
          <ac:chgData name="Aaron P Ryan" userId="5800b0af-ccc7-481a-8028-7d5ba34bc007" providerId="ADAL" clId="{0D235256-6C71-4A40-B77C-90CCA2CFB605}" dt="2026-01-15T18:51:34.363" v="3369" actId="20577"/>
          <ac:spMkLst>
            <pc:docMk/>
            <pc:sldMk cId="0" sldId="261"/>
            <ac:spMk id="11267" creationId="{C974D91E-D522-4F19-A5CF-08B8D87A5939}"/>
          </ac:spMkLst>
        </pc:spChg>
      </pc:sldChg>
      <pc:sldChg chg="modSp add mod">
        <pc:chgData name="Aaron P Ryan" userId="5800b0af-ccc7-481a-8028-7d5ba34bc007" providerId="ADAL" clId="{0D235256-6C71-4A40-B77C-90CCA2CFB605}" dt="2026-01-15T17:32:14.003" v="2401" actId="27636"/>
        <pc:sldMkLst>
          <pc:docMk/>
          <pc:sldMk cId="0" sldId="262"/>
        </pc:sldMkLst>
        <pc:spChg chg="mod">
          <ac:chgData name="Aaron P Ryan" userId="5800b0af-ccc7-481a-8028-7d5ba34bc007" providerId="ADAL" clId="{0D235256-6C71-4A40-B77C-90CCA2CFB605}" dt="2026-01-15T17:32:14.003" v="2401" actId="27636"/>
          <ac:spMkLst>
            <pc:docMk/>
            <pc:sldMk cId="0" sldId="262"/>
            <ac:spMk id="12291" creationId="{3E940037-F0D6-4BB1-AFBB-D4BBC926B34A}"/>
          </ac:spMkLst>
        </pc:spChg>
      </pc:sldChg>
      <pc:sldChg chg="modSp add mod">
        <pc:chgData name="Aaron P Ryan" userId="5800b0af-ccc7-481a-8028-7d5ba34bc007" providerId="ADAL" clId="{0D235256-6C71-4A40-B77C-90CCA2CFB605}" dt="2026-01-15T19:02:32.427" v="3727" actId="20577"/>
        <pc:sldMkLst>
          <pc:docMk/>
          <pc:sldMk cId="0" sldId="263"/>
        </pc:sldMkLst>
        <pc:spChg chg="mod">
          <ac:chgData name="Aaron P Ryan" userId="5800b0af-ccc7-481a-8028-7d5ba34bc007" providerId="ADAL" clId="{0D235256-6C71-4A40-B77C-90CCA2CFB605}" dt="2026-01-15T17:32:14.006" v="2402" actId="27636"/>
          <ac:spMkLst>
            <pc:docMk/>
            <pc:sldMk cId="0" sldId="263"/>
            <ac:spMk id="13315" creationId="{796D74E0-B14A-4354-9C87-5F566E968343}"/>
          </ac:spMkLst>
        </pc:spChg>
        <pc:spChg chg="mod">
          <ac:chgData name="Aaron P Ryan" userId="5800b0af-ccc7-481a-8028-7d5ba34bc007" providerId="ADAL" clId="{0D235256-6C71-4A40-B77C-90CCA2CFB605}" dt="2026-01-15T19:02:32.427" v="3727" actId="20577"/>
          <ac:spMkLst>
            <pc:docMk/>
            <pc:sldMk cId="0" sldId="263"/>
            <ac:spMk id="13318" creationId="{F5DBB928-1BB0-4B22-8D0F-2521276624CD}"/>
          </ac:spMkLst>
        </pc:spChg>
      </pc:sldChg>
      <pc:sldChg chg="modSp add mod">
        <pc:chgData name="Aaron P Ryan" userId="5800b0af-ccc7-481a-8028-7d5ba34bc007" providerId="ADAL" clId="{0D235256-6C71-4A40-B77C-90CCA2CFB605}" dt="2026-01-15T18:53:19.297" v="3459" actId="20577"/>
        <pc:sldMkLst>
          <pc:docMk/>
          <pc:sldMk cId="0" sldId="265"/>
        </pc:sldMkLst>
        <pc:spChg chg="mod">
          <ac:chgData name="Aaron P Ryan" userId="5800b0af-ccc7-481a-8028-7d5ba34bc007" providerId="ADAL" clId="{0D235256-6C71-4A40-B77C-90CCA2CFB605}" dt="2026-01-15T18:53:19.297" v="3459" actId="20577"/>
          <ac:spMkLst>
            <pc:docMk/>
            <pc:sldMk cId="0" sldId="265"/>
            <ac:spMk id="15363" creationId="{057F9E30-2872-4B85-A561-E4C707B02948}"/>
          </ac:spMkLst>
        </pc:spChg>
      </pc:sldChg>
      <pc:sldChg chg="modSp add mod">
        <pc:chgData name="Aaron P Ryan" userId="5800b0af-ccc7-481a-8028-7d5ba34bc007" providerId="ADAL" clId="{0D235256-6C71-4A40-B77C-90CCA2CFB605}" dt="2026-01-15T17:32:14.019" v="2405" actId="27636"/>
        <pc:sldMkLst>
          <pc:docMk/>
          <pc:sldMk cId="0" sldId="266"/>
        </pc:sldMkLst>
        <pc:spChg chg="mod">
          <ac:chgData name="Aaron P Ryan" userId="5800b0af-ccc7-481a-8028-7d5ba34bc007" providerId="ADAL" clId="{0D235256-6C71-4A40-B77C-90CCA2CFB605}" dt="2026-01-15T17:32:14.015" v="2404" actId="27636"/>
          <ac:spMkLst>
            <pc:docMk/>
            <pc:sldMk cId="0" sldId="266"/>
            <ac:spMk id="16386" creationId="{44D2780D-E80A-49B7-99CD-8A18E9F84CAC}"/>
          </ac:spMkLst>
        </pc:spChg>
        <pc:spChg chg="mod">
          <ac:chgData name="Aaron P Ryan" userId="5800b0af-ccc7-481a-8028-7d5ba34bc007" providerId="ADAL" clId="{0D235256-6C71-4A40-B77C-90CCA2CFB605}" dt="2026-01-15T17:32:14.019" v="2405" actId="27636"/>
          <ac:spMkLst>
            <pc:docMk/>
            <pc:sldMk cId="0" sldId="266"/>
            <ac:spMk id="16387" creationId="{4FC59496-A580-4150-97E4-A8D7F0B95B4E}"/>
          </ac:spMkLst>
        </pc:spChg>
      </pc:sldChg>
      <pc:sldChg chg="modSp add mod">
        <pc:chgData name="Aaron P Ryan" userId="5800b0af-ccc7-481a-8028-7d5ba34bc007" providerId="ADAL" clId="{0D235256-6C71-4A40-B77C-90CCA2CFB605}" dt="2026-01-15T18:37:04.009" v="2440" actId="20577"/>
        <pc:sldMkLst>
          <pc:docMk/>
          <pc:sldMk cId="0" sldId="269"/>
        </pc:sldMkLst>
        <pc:spChg chg="mod">
          <ac:chgData name="Aaron P Ryan" userId="5800b0af-ccc7-481a-8028-7d5ba34bc007" providerId="ADAL" clId="{0D235256-6C71-4A40-B77C-90CCA2CFB605}" dt="2026-01-15T17:33:52.867" v="2419" actId="14100"/>
          <ac:spMkLst>
            <pc:docMk/>
            <pc:sldMk cId="0" sldId="269"/>
            <ac:spMk id="19458" creationId="{06E73D19-9C43-4FEF-939C-E9E5456F2655}"/>
          </ac:spMkLst>
        </pc:spChg>
        <pc:spChg chg="mod">
          <ac:chgData name="Aaron P Ryan" userId="5800b0af-ccc7-481a-8028-7d5ba34bc007" providerId="ADAL" clId="{0D235256-6C71-4A40-B77C-90CCA2CFB605}" dt="2026-01-15T18:37:04.009" v="2440" actId="20577"/>
          <ac:spMkLst>
            <pc:docMk/>
            <pc:sldMk cId="0" sldId="269"/>
            <ac:spMk id="19459" creationId="{93232976-A2BC-4DCE-B1C5-F2CEECBD1FEB}"/>
          </ac:spMkLst>
        </pc:spChg>
      </pc:sldChg>
      <pc:sldChg chg="modSp add del mod">
        <pc:chgData name="Aaron P Ryan" userId="5800b0af-ccc7-481a-8028-7d5ba34bc007" providerId="ADAL" clId="{0D235256-6C71-4A40-B77C-90CCA2CFB605}" dt="2026-01-15T18:54:12.637" v="3460" actId="47"/>
        <pc:sldMkLst>
          <pc:docMk/>
          <pc:sldMk cId="0" sldId="270"/>
        </pc:sldMkLst>
        <pc:spChg chg="mod">
          <ac:chgData name="Aaron P Ryan" userId="5800b0af-ccc7-481a-8028-7d5ba34bc007" providerId="ADAL" clId="{0D235256-6C71-4A40-B77C-90CCA2CFB605}" dt="2026-01-15T17:32:14.028" v="2407" actId="27636"/>
          <ac:spMkLst>
            <pc:docMk/>
            <pc:sldMk cId="0" sldId="270"/>
            <ac:spMk id="20483" creationId="{4D044A7A-041E-4D0E-9AFB-39E7C038E35B}"/>
          </ac:spMkLst>
        </pc:spChg>
      </pc:sldChg>
      <pc:sldChg chg="modSp add mod">
        <pc:chgData name="Aaron P Ryan" userId="5800b0af-ccc7-481a-8028-7d5ba34bc007" providerId="ADAL" clId="{0D235256-6C71-4A40-B77C-90CCA2CFB605}" dt="2026-01-15T17:32:14.024" v="2406" actId="27636"/>
        <pc:sldMkLst>
          <pc:docMk/>
          <pc:sldMk cId="0" sldId="272"/>
        </pc:sldMkLst>
        <pc:spChg chg="mod">
          <ac:chgData name="Aaron P Ryan" userId="5800b0af-ccc7-481a-8028-7d5ba34bc007" providerId="ADAL" clId="{0D235256-6C71-4A40-B77C-90CCA2CFB605}" dt="2026-01-15T17:32:14.024" v="2406" actId="27636"/>
          <ac:spMkLst>
            <pc:docMk/>
            <pc:sldMk cId="0" sldId="272"/>
            <ac:spMk id="22531" creationId="{09E963D3-2045-43BC-B457-D4E8CDCA30EC}"/>
          </ac:spMkLst>
        </pc:spChg>
      </pc:sldChg>
      <pc:sldChg chg="modSp add mod">
        <pc:chgData name="Aaron P Ryan" userId="5800b0af-ccc7-481a-8028-7d5ba34bc007" providerId="ADAL" clId="{0D235256-6C71-4A40-B77C-90CCA2CFB605}" dt="2026-01-15T17:32:14.033" v="2408" actId="27636"/>
        <pc:sldMkLst>
          <pc:docMk/>
          <pc:sldMk cId="0" sldId="273"/>
        </pc:sldMkLst>
        <pc:spChg chg="mod">
          <ac:chgData name="Aaron P Ryan" userId="5800b0af-ccc7-481a-8028-7d5ba34bc007" providerId="ADAL" clId="{0D235256-6C71-4A40-B77C-90CCA2CFB605}" dt="2026-01-15T17:32:14.033" v="2408" actId="27636"/>
          <ac:spMkLst>
            <pc:docMk/>
            <pc:sldMk cId="0" sldId="273"/>
            <ac:spMk id="23555" creationId="{07761804-8F66-4212-BC98-79310CF5F12E}"/>
          </ac:spMkLst>
        </pc:spChg>
      </pc:sldChg>
      <pc:sldChg chg="modSp add mod">
        <pc:chgData name="Aaron P Ryan" userId="5800b0af-ccc7-481a-8028-7d5ba34bc007" providerId="ADAL" clId="{0D235256-6C71-4A40-B77C-90CCA2CFB605}" dt="2026-01-15T18:56:13.386" v="3488" actId="5793"/>
        <pc:sldMkLst>
          <pc:docMk/>
          <pc:sldMk cId="0" sldId="276"/>
        </pc:sldMkLst>
        <pc:spChg chg="mod">
          <ac:chgData name="Aaron P Ryan" userId="5800b0af-ccc7-481a-8028-7d5ba34bc007" providerId="ADAL" clId="{0D235256-6C71-4A40-B77C-90CCA2CFB605}" dt="2026-01-15T18:56:13.386" v="3488" actId="5793"/>
          <ac:spMkLst>
            <pc:docMk/>
            <pc:sldMk cId="0" sldId="276"/>
            <ac:spMk id="26627" creationId="{0E807EB3-D6AB-4C84-AF23-A804CDAA5D04}"/>
          </ac:spMkLst>
        </pc:spChg>
      </pc:sldChg>
      <pc:sldChg chg="modSp add mod">
        <pc:chgData name="Aaron P Ryan" userId="5800b0af-ccc7-481a-8028-7d5ba34bc007" providerId="ADAL" clId="{0D235256-6C71-4A40-B77C-90CCA2CFB605}" dt="2026-01-15T17:32:13.942" v="2394" actId="27636"/>
        <pc:sldMkLst>
          <pc:docMk/>
          <pc:sldMk cId="0" sldId="277"/>
        </pc:sldMkLst>
        <pc:spChg chg="mod">
          <ac:chgData name="Aaron P Ryan" userId="5800b0af-ccc7-481a-8028-7d5ba34bc007" providerId="ADAL" clId="{0D235256-6C71-4A40-B77C-90CCA2CFB605}" dt="2026-01-15T17:32:13.942" v="2394" actId="27636"/>
          <ac:spMkLst>
            <pc:docMk/>
            <pc:sldMk cId="0" sldId="277"/>
            <ac:spMk id="27650" creationId="{78960B3E-7162-4989-86BE-BA56C97B1FA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0EB0F-D822-47B4-A76D-DE5DEE5F1A39}" type="datetimeFigureOut">
              <a:rPr lang="en-US" smtClean="0"/>
              <a:t>1/15/2026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90B20-8A3A-4F9D-9C57-0A55D485C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942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8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8175" y="123581"/>
            <a:ext cx="607717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4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8992" y="136524"/>
            <a:ext cx="5877658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09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8078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2614" y="136524"/>
            <a:ext cx="5904035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52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8654" y="104775"/>
            <a:ext cx="6040931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6238" y="136524"/>
            <a:ext cx="5930412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762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855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LSU rev20260112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L07.07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9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17904" y="139437"/>
            <a:ext cx="60716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LSU rev20260112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L07.07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A5AE0-1AD9-412A-BC4E-80B6F8A423A1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1116225A-7BBF-4F39-BDF3-A1D1C1F29D4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20" y="91440"/>
            <a:ext cx="1463040" cy="1340826"/>
          </a:xfrm>
          <a:prstGeom prst="rect">
            <a:avLst/>
          </a:prstGeom>
        </p:spPr>
      </p:pic>
      <p:pic>
        <p:nvPicPr>
          <p:cNvPr id="9" name="Picture 8" descr="Arrow&#10;&#10;Description automatically generated with medium confidence">
            <a:extLst>
              <a:ext uri="{FF2B5EF4-FFF2-40B4-BE49-F238E27FC236}">
                <a16:creationId xmlns:a16="http://schemas.microsoft.com/office/drawing/2014/main" id="{5A3F1057-C68F-194E-C64A-796C40BF25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" y="91440"/>
            <a:ext cx="1426464" cy="142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5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8EB138B-1502-4E19-977F-2633AF43C6E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ctr">
            <a:normAutofit fontScale="90000"/>
          </a:bodyPr>
          <a:lstStyle/>
          <a:p>
            <a:r>
              <a:rPr lang="en-US" altLang="en-US" dirty="0"/>
              <a:t>Defining the Project Tasks, Cost and Schedule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232D8-C1D7-388C-CA17-FB2231245F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C4BED590-6FD3-445F-BFE1-D8107AF01A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190500"/>
            <a:ext cx="6351220" cy="1143000"/>
          </a:xfrm>
        </p:spPr>
        <p:txBody>
          <a:bodyPr/>
          <a:lstStyle/>
          <a:p>
            <a:r>
              <a:rPr lang="en-US" altLang="en-US"/>
              <a:t>WBS Subunits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057F9E30-2872-4B85-A561-E4C707B029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62100"/>
            <a:ext cx="7772400" cy="45339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Each WBS subunit is a deliverable of some kind</a:t>
            </a:r>
          </a:p>
          <a:p>
            <a:pPr lvl="1"/>
            <a:r>
              <a:rPr lang="en-US" altLang="en-US" dirty="0"/>
              <a:t>May be documentation such as system requirements, ICD documents, test results, etc.</a:t>
            </a:r>
          </a:p>
          <a:p>
            <a:pPr lvl="1"/>
            <a:r>
              <a:rPr lang="en-US" altLang="en-US" dirty="0"/>
              <a:t>Concrete products such as power system, real-time clock software module, sensor readout system, etc.</a:t>
            </a:r>
          </a:p>
          <a:p>
            <a:r>
              <a:rPr lang="en-US" altLang="en-US" dirty="0"/>
              <a:t>Lowest WBS level is defined by Work Packages</a:t>
            </a:r>
          </a:p>
          <a:p>
            <a:r>
              <a:rPr lang="en-US" altLang="en-US" dirty="0"/>
              <a:t>The contents of a Work Package include:</a:t>
            </a:r>
          </a:p>
          <a:p>
            <a:pPr lvl="1"/>
            <a:r>
              <a:rPr lang="en-US" altLang="en-US" dirty="0"/>
              <a:t>Description of the work to be done, including a time schedule</a:t>
            </a:r>
          </a:p>
          <a:p>
            <a:pPr lvl="1"/>
            <a:r>
              <a:rPr lang="en-US" altLang="en-US" dirty="0"/>
              <a:t>The resources needed and the cost of the work (time and money)</a:t>
            </a:r>
          </a:p>
          <a:p>
            <a:pPr lvl="1"/>
            <a:r>
              <a:rPr lang="en-US" altLang="en-US" dirty="0"/>
              <a:t>The person responsible for assuring the work is completed</a:t>
            </a:r>
          </a:p>
          <a:p>
            <a:r>
              <a:rPr lang="en-US" altLang="en-US" dirty="0"/>
              <a:t>A sum or “roll up” of the Work Packages yields a cost and time estimate for the unit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EECFC-4BDE-4455-840F-8D880F64D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F0C769-738F-4B07-8DAA-6814D2620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L07.07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A7BA3C-9B70-4229-8AB1-E3A7BFF4B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6CC21D80-8187-4B70-A4F5-2872C854D3D9}" type="slidenum">
              <a:rPr lang="en-US" altLang="en-US"/>
              <a:pPr/>
              <a:t>10</a:t>
            </a:fld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44D2780D-E80A-49B7-99CD-8A18E9F84C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190500"/>
            <a:ext cx="6351220" cy="1143000"/>
          </a:xfrm>
        </p:spPr>
        <p:txBody>
          <a:bodyPr>
            <a:normAutofit/>
          </a:bodyPr>
          <a:lstStyle/>
          <a:p>
            <a:r>
              <a:rPr lang="en-US" altLang="en-US" dirty="0"/>
              <a:t>Example WBS (Incomplete)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4FC59496-A580-4150-97E4-A8D7F0B95B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62100"/>
            <a:ext cx="3733800" cy="45339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Example takes one subunit down to level 4</a:t>
            </a:r>
          </a:p>
          <a:p>
            <a:r>
              <a:rPr lang="en-US" altLang="en-US" dirty="0"/>
              <a:t>Many times level 3 is sufficient and level 4 defines the work package</a:t>
            </a:r>
          </a:p>
          <a:p>
            <a:r>
              <a:rPr lang="en-US" altLang="en-US" dirty="0"/>
              <a:t>Each major unit has a similar level 2 list of subunits</a:t>
            </a:r>
          </a:p>
          <a:p>
            <a:r>
              <a:rPr lang="en-US" altLang="en-US" dirty="0"/>
              <a:t>Each level 2 subunit has a similar level 3 list of subunits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BB2D1F5-B1DD-4E3C-AAF3-E291DFB833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0F01412-4DEE-4FAA-BDF3-4993509A3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L07.07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A0B0902-AC94-46A0-86A9-062B175E0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8C20D193-46F1-4DD9-930E-F67FA2FB7391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FEE201F4-2959-4CD2-BFDE-07B3D0A4B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2954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endParaRPr lang="en-US" altLang="en-US"/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4E6F6CB5-A242-4BCD-9787-CAC6D16750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143000"/>
            <a:ext cx="3962400" cy="5103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285750" algn="l"/>
                <a:tab pos="685800" algn="l"/>
                <a:tab pos="9715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85750" algn="l"/>
                <a:tab pos="685800" algn="l"/>
                <a:tab pos="9715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85750" algn="l"/>
                <a:tab pos="685800" algn="l"/>
                <a:tab pos="9715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85750" algn="l"/>
                <a:tab pos="685800" algn="l"/>
                <a:tab pos="9715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85750" algn="l"/>
                <a:tab pos="685800" algn="l"/>
                <a:tab pos="9715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685800" algn="l"/>
                <a:tab pos="9715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685800" algn="l"/>
                <a:tab pos="9715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685800" algn="l"/>
                <a:tab pos="9715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685800" algn="l"/>
                <a:tab pos="9715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400" dirty="0"/>
              <a:t>1.0 Power System</a:t>
            </a:r>
          </a:p>
          <a:p>
            <a:r>
              <a:rPr lang="en-US" altLang="en-US" sz="1400" dirty="0"/>
              <a:t>	1.1 Power Source</a:t>
            </a:r>
          </a:p>
          <a:p>
            <a:r>
              <a:rPr lang="en-US" altLang="en-US" sz="1400" dirty="0"/>
              <a:t>	1.2 FCU Supply</a:t>
            </a:r>
          </a:p>
          <a:p>
            <a:r>
              <a:rPr lang="en-US" altLang="en-US" sz="1400" dirty="0"/>
              <a:t>	1.3 DAU HD Supply</a:t>
            </a:r>
          </a:p>
          <a:p>
            <a:r>
              <a:rPr lang="en-US" altLang="en-US" sz="1400" dirty="0"/>
              <a:t>	1.4 DAU Supply</a:t>
            </a:r>
          </a:p>
          <a:p>
            <a:r>
              <a:rPr lang="en-US" altLang="en-US" sz="1400" dirty="0"/>
              <a:t>	1.5 CubeSat Supply</a:t>
            </a:r>
          </a:p>
          <a:p>
            <a:r>
              <a:rPr lang="en-US" altLang="en-US" sz="1400" dirty="0"/>
              <a:t>		1.5.1 Interface to power source</a:t>
            </a:r>
          </a:p>
          <a:p>
            <a:r>
              <a:rPr lang="en-US" altLang="en-US" sz="1400" dirty="0"/>
              <a:t>		1.5.2 FCU Control Interface</a:t>
            </a:r>
          </a:p>
          <a:p>
            <a:r>
              <a:rPr lang="en-US" altLang="en-US" sz="1400" dirty="0"/>
              <a:t>			1.5.2.1 Establish control requirements</a:t>
            </a:r>
          </a:p>
          <a:p>
            <a:r>
              <a:rPr lang="en-US" altLang="en-US" sz="1400" dirty="0"/>
              <a:t>			1.5.2.2 Design control interface</a:t>
            </a:r>
          </a:p>
          <a:p>
            <a:r>
              <a:rPr lang="en-US" altLang="en-US" sz="1400" dirty="0"/>
              <a:t>			1.5.2.3 Prototype &amp; test design</a:t>
            </a:r>
          </a:p>
          <a:p>
            <a:r>
              <a:rPr lang="en-US" altLang="en-US" sz="1400" dirty="0"/>
              <a:t>			1.5.2.4 Complete design</a:t>
            </a:r>
          </a:p>
          <a:p>
            <a:r>
              <a:rPr lang="en-US" altLang="en-US" sz="1400" dirty="0"/>
              <a:t>			1.5.2.5 Implement &amp; test design</a:t>
            </a:r>
          </a:p>
          <a:p>
            <a:r>
              <a:rPr lang="en-US" altLang="en-US" sz="1400" dirty="0"/>
              <a:t>		1.5.3 DC/DC Converters</a:t>
            </a:r>
          </a:p>
          <a:p>
            <a:r>
              <a:rPr lang="en-US" altLang="en-US" sz="1400" dirty="0"/>
              <a:t>		1.5.4 FCU Monitoring Interface</a:t>
            </a:r>
          </a:p>
          <a:p>
            <a:r>
              <a:rPr lang="en-US" altLang="en-US" sz="1400" dirty="0"/>
              <a:t>	1.6 Integrate &amp; test power system</a:t>
            </a:r>
          </a:p>
          <a:p>
            <a:r>
              <a:rPr lang="en-US" altLang="en-US" sz="1400" dirty="0"/>
              <a:t>2.0 Flight Control Unit</a:t>
            </a:r>
          </a:p>
          <a:p>
            <a:r>
              <a:rPr lang="en-US" altLang="en-US" sz="1400" dirty="0"/>
              <a:t>3.0 Data Archive Unit</a:t>
            </a:r>
          </a:p>
          <a:p>
            <a:r>
              <a:rPr lang="en-US" altLang="en-US" sz="1400" dirty="0"/>
              <a:t>4.0 Data Archive Disk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5.0 Auxiliary Transmitter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6.0 Mechanical Structure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7.0 Thermal Control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8.0 System Integration &amp; Testing</a:t>
            </a:r>
          </a:p>
          <a:p>
            <a:pPr>
              <a:lnSpc>
                <a:spcPct val="90000"/>
              </a:lnSpc>
            </a:pPr>
            <a:r>
              <a:rPr lang="en-US" altLang="en-US" sz="1400" dirty="0"/>
              <a:t>9.0 Management</a:t>
            </a:r>
          </a:p>
        </p:txBody>
      </p:sp>
      <p:sp>
        <p:nvSpPr>
          <p:cNvPr id="16393" name="Rectangle 9">
            <a:extLst>
              <a:ext uri="{FF2B5EF4-FFF2-40B4-BE49-F238E27FC236}">
                <a16:creationId xmlns:a16="http://schemas.microsoft.com/office/drawing/2014/main" id="{DA818438-281F-49A6-B036-992823244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1143000"/>
            <a:ext cx="38862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tabLst>
                <a:tab pos="285750" algn="l"/>
                <a:tab pos="571500" algn="l"/>
                <a:tab pos="857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tabLst>
                <a:tab pos="285750" algn="l"/>
                <a:tab pos="571500" algn="l"/>
                <a:tab pos="857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tabLst>
                <a:tab pos="285750" algn="l"/>
                <a:tab pos="571500" algn="l"/>
                <a:tab pos="857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tabLst>
                <a:tab pos="285750" algn="l"/>
                <a:tab pos="571500" algn="l"/>
                <a:tab pos="857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tabLst>
                <a:tab pos="285750" algn="l"/>
                <a:tab pos="571500" algn="l"/>
                <a:tab pos="857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571500" algn="l"/>
                <a:tab pos="857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571500" algn="l"/>
                <a:tab pos="857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571500" algn="l"/>
                <a:tab pos="857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85750" algn="l"/>
                <a:tab pos="571500" algn="l"/>
                <a:tab pos="8572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2C4CD6A-C0C3-40E5-BC77-2FE9122F53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190500"/>
            <a:ext cx="635122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Steps to developing the estimates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9E963D3-2045-43BC-B457-D4E8CDCA30E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62100"/>
            <a:ext cx="7772400" cy="45339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/>
              <a:t>Develop the general project definition and set of tasks</a:t>
            </a:r>
          </a:p>
          <a:p>
            <a:r>
              <a:rPr lang="en-US" altLang="en-US"/>
              <a:t>Perform a rough cost and time estimate</a:t>
            </a:r>
          </a:p>
          <a:p>
            <a:r>
              <a:rPr lang="en-US" altLang="en-US"/>
              <a:t>Develop the detailed project definition, tasks and WBS</a:t>
            </a:r>
          </a:p>
          <a:p>
            <a:r>
              <a:rPr lang="en-US" altLang="en-US"/>
              <a:t>Estimate the cost and time for each individual, lowest level element of the WBS</a:t>
            </a:r>
          </a:p>
          <a:p>
            <a:r>
              <a:rPr lang="en-US" altLang="en-US"/>
              <a:t>Roll-up (add) the cost and time for each low level WBS elements to obtain the estimates for higher level elements</a:t>
            </a:r>
          </a:p>
          <a:p>
            <a:r>
              <a:rPr lang="en-US" altLang="en-US"/>
              <a:t>Establish the project schedules</a:t>
            </a:r>
          </a:p>
          <a:p>
            <a:r>
              <a:rPr lang="en-US" altLang="en-US"/>
              <a:t>Reconcile differences between the macro and micro estimates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D9A87D-3D9B-4C3A-BF7B-46DBBF86B4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E73300-D933-4872-8801-E85FB83E3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L07.07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FE4248-9AFC-44E9-824A-D13F7F0F1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BD88508E-A37B-4188-A2D0-6F7DF3C9D442}" type="slidenum">
              <a:rPr lang="en-US" altLang="en-US"/>
              <a:pPr/>
              <a:t>12</a:t>
            </a:fld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67ABF08B-D839-438D-A264-19058B249E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190500"/>
            <a:ext cx="6351220" cy="1143000"/>
          </a:xfrm>
        </p:spPr>
        <p:txBody>
          <a:bodyPr/>
          <a:lstStyle/>
          <a:p>
            <a:r>
              <a:rPr lang="en-US" altLang="en-US"/>
              <a:t>Estimating Techniques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7761804-8F66-4212-BC98-79310CF5F1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62100"/>
            <a:ext cx="7772400" cy="45339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/>
              <a:t>Scaling:  Given a cost for a previous project then an estimate for a new project can be scaled from the known cost.  E.g NASA, at times, uses spacecraft weight to estimate total cost.</a:t>
            </a:r>
          </a:p>
          <a:p>
            <a:r>
              <a:rPr lang="en-US" altLang="en-US"/>
              <a:t>Ratio: Costs for subunits of the new project would be proportional to similar subunits in a previous project. For example, if it takes 1 day to build &amp; test a particular sensor unit, then an instrument with 10 sensors would take 2 technicians, 5 days to complete.</a:t>
            </a:r>
          </a:p>
          <a:p>
            <a:r>
              <a:rPr lang="en-US" altLang="en-US"/>
              <a:t>Learning Curve: If the same task is repeated a number of times there will be a cost / time savings relative to the first time the task is done.</a:t>
            </a:r>
          </a:p>
          <a:p>
            <a:r>
              <a:rPr lang="en-US" altLang="en-US"/>
              <a:t>WBS Roll-up: Times and costs associated with the lowest level WBS work packages are estimated and then these are added or rolled-up to yield the costs for higher level units.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80288C-A813-4D37-9A7D-F3BEA07820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87331-9EF8-4EDB-A3EC-A5B0465A3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L07.07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4FA1D-EDD3-41CD-8908-B75223E8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3F093057-AA2F-4E2E-B5C0-83F6C83DBBF7}" type="slidenum">
              <a:rPr lang="en-US" altLang="en-US"/>
              <a:pPr/>
              <a:t>13</a:t>
            </a:fld>
            <a:endParaRPr lang="en-US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8735DEFB-BCDC-468B-8329-19211D7D27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190500"/>
            <a:ext cx="6351220" cy="1143000"/>
          </a:xfrm>
        </p:spPr>
        <p:txBody>
          <a:bodyPr/>
          <a:lstStyle/>
          <a:p>
            <a:r>
              <a:rPr lang="en-US" altLang="en-US"/>
              <a:t>Guidelines for Estimates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807EB3-D6AB-4C84-AF23-A804CDAA5D0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62100"/>
            <a:ext cx="7772400" cy="453390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Estimates should be done by the person most familiar with the task</a:t>
            </a:r>
          </a:p>
          <a:p>
            <a:r>
              <a:rPr lang="en-US" altLang="en-US" dirty="0"/>
              <a:t>Base the estimates upon normal conditions</a:t>
            </a:r>
          </a:p>
          <a:p>
            <a:r>
              <a:rPr lang="en-US" altLang="en-US" dirty="0"/>
              <a:t>Use consistent units when estimating task time</a:t>
            </a:r>
          </a:p>
          <a:p>
            <a:r>
              <a:rPr lang="en-US" altLang="en-US" dirty="0"/>
              <a:t>Work package estimates should not include contingencies</a:t>
            </a:r>
          </a:p>
          <a:p>
            <a:r>
              <a:rPr lang="en-US" altLang="en-US" dirty="0"/>
              <a:t>Use a separate risk assessment for estimating the effect of abnormal conditions and contingencies</a:t>
            </a:r>
          </a:p>
          <a:p>
            <a:r>
              <a:rPr lang="en-US" altLang="en-US" dirty="0"/>
              <a:t>If possible, obtain estimates from several people and use the variance for risk assessment</a:t>
            </a:r>
          </a:p>
          <a:p>
            <a:pPr marL="0" indent="0">
              <a:buNone/>
            </a:pPr>
            <a:endParaRPr lang="en-US" alt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03760-640C-43DB-A2CD-C4D7B82785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3159A-0711-4C9C-8ED2-543AC702B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L07.07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AA54E-EC8E-4BAC-BE2C-9401729F1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B90DEF53-B703-46FF-A965-8B22FC3FD2C8}" type="slidenum">
              <a:rPr lang="en-US" altLang="en-US"/>
              <a:pPr/>
              <a:t>14</a:t>
            </a:fld>
            <a:endParaRPr lang="en-US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8960B3E-7162-4989-86BE-BA56C97B1F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190500"/>
            <a:ext cx="6351220" cy="1143000"/>
          </a:xfrm>
        </p:spPr>
        <p:txBody>
          <a:bodyPr>
            <a:normAutofit/>
          </a:bodyPr>
          <a:lstStyle/>
          <a:p>
            <a:r>
              <a:rPr lang="en-US" altLang="en-US"/>
              <a:t>Example WBS Cost Roll-up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CD88FBC-1036-497C-A0BB-576A3833E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0B9EA-494D-4D64-8F0D-029AB8109B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E0DFD7-A44D-49C3-8AE4-FF76BB7AC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L07.07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9EDA3-1ABF-4259-A8EF-5E872A3E4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50060085-690B-496F-9224-437A406A8FD6}" type="slidenum">
              <a:rPr lang="en-US" altLang="en-US"/>
              <a:pPr/>
              <a:t>15</a:t>
            </a:fld>
            <a:endParaRPr lang="en-US" altLang="en-US"/>
          </a:p>
        </p:txBody>
      </p:sp>
      <p:pic>
        <p:nvPicPr>
          <p:cNvPr id="27654" name="Picture 6">
            <a:extLst>
              <a:ext uri="{FF2B5EF4-FFF2-40B4-BE49-F238E27FC236}">
                <a16:creationId xmlns:a16="http://schemas.microsoft.com/office/drawing/2014/main" id="{627850DA-D299-44B9-AF56-BD1E5963D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1182688"/>
            <a:ext cx="8528050" cy="5141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6E73D19-9C43-4FEF-939C-E9E5456F2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190500"/>
            <a:ext cx="5900928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Cost and Schedule Estimates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93232976-A2BC-4DCE-B1C5-F2CEECBD1F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62100"/>
            <a:ext cx="7772400" cy="45339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/>
              <a:t>The principal measures of a project are cost, time (schedule), and performance</a:t>
            </a:r>
          </a:p>
          <a:p>
            <a:r>
              <a:rPr lang="en-US" altLang="en-US" dirty="0"/>
              <a:t>For a given project, one or more of these measures may be constrained</a:t>
            </a:r>
          </a:p>
          <a:p>
            <a:pPr lvl="1"/>
            <a:r>
              <a:rPr lang="en-US" altLang="en-US" dirty="0"/>
              <a:t>For </a:t>
            </a:r>
            <a:r>
              <a:rPr lang="en-US" altLang="en-US" dirty="0" err="1"/>
              <a:t>LaACES</a:t>
            </a:r>
            <a:r>
              <a:rPr lang="en-US" altLang="en-US" dirty="0"/>
              <a:t> the launch opportunity has a fixed date, and you must have a payload ready by this date</a:t>
            </a:r>
          </a:p>
          <a:p>
            <a:r>
              <a:rPr lang="en-US" altLang="en-US" dirty="0"/>
              <a:t>Initial estimates on cost and schedule are essential to determine if your plan is realistic</a:t>
            </a:r>
          </a:p>
          <a:p>
            <a:pPr lvl="1"/>
            <a:r>
              <a:rPr lang="en-US" altLang="en-US" dirty="0"/>
              <a:t>May need to plan for (or implement) trade-offs according to established priorities</a:t>
            </a:r>
          </a:p>
          <a:p>
            <a:r>
              <a:rPr lang="en-US" altLang="en-US" dirty="0"/>
              <a:t>Cost and schedule need to be monitored throughout the project life-cycle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33EAC-F011-446C-B8F3-4420763834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8B2C9-275C-4181-8444-C607E87C7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L07.07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22E53C-50CB-4858-9A2B-3F7B88186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999CDDEA-35A6-4C3B-936A-15FC8FDA0E54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8E2B3A9-D689-4315-BD39-96660C8278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190500"/>
            <a:ext cx="635122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Determining the project scope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6C5EFBC-6289-4176-9791-665818030E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62100"/>
            <a:ext cx="7772400" cy="45339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/>
              <a:t>Defining the project scope is a necessary precursor to developing an effective project plan.</a:t>
            </a:r>
          </a:p>
          <a:p>
            <a:r>
              <a:rPr lang="en-US" altLang="en-US"/>
              <a:t>Determining the scope includes addressing the following questions:</a:t>
            </a:r>
          </a:p>
          <a:p>
            <a:pPr lvl="1"/>
            <a:r>
              <a:rPr lang="en-US" altLang="en-US"/>
              <a:t>What are the major objectives for the project?</a:t>
            </a:r>
          </a:p>
          <a:p>
            <a:pPr lvl="1"/>
            <a:r>
              <a:rPr lang="en-US" altLang="en-US"/>
              <a:t>What are the major deliverables or outputs over the life of the project and when are they due?</a:t>
            </a:r>
          </a:p>
          <a:p>
            <a:pPr lvl="1"/>
            <a:r>
              <a:rPr lang="en-US" altLang="en-US"/>
              <a:t>What are the significant events or milestones that will happen during the project?</a:t>
            </a:r>
          </a:p>
          <a:p>
            <a:pPr lvl="1"/>
            <a:r>
              <a:rPr lang="en-US" altLang="en-US"/>
              <a:t>What technical requirements must be satisfied?</a:t>
            </a:r>
          </a:p>
          <a:p>
            <a:pPr lvl="1"/>
            <a:r>
              <a:rPr lang="en-US" altLang="en-US"/>
              <a:t>What are the project constraints or limits that must be taken into account?</a:t>
            </a:r>
          </a:p>
          <a:p>
            <a:r>
              <a:rPr lang="en-US" altLang="en-US"/>
              <a:t>This effort goes hand-in-hand with development of the system requirements.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E94D7-8F29-43EE-8E05-6D2B763796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FA90F0-66F7-4017-8282-850C52507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L07.07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ECB26-F265-44DF-AA92-9778F220B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A430D350-6AFD-4F0B-BB8B-040CC12487E5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3BAB5549-5FBF-4E80-8BE6-DF76552FEF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190500"/>
            <a:ext cx="635122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Determining the project priorities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92147C0A-85FC-4DE7-9AE8-CC94515848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62100"/>
            <a:ext cx="5791200" cy="25527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dirty="0"/>
              <a:t>The primary measures of a project are in terms of cost, schedule and performance </a:t>
            </a:r>
          </a:p>
          <a:p>
            <a:r>
              <a:rPr lang="en-US" altLang="en-US" dirty="0"/>
              <a:t>Usually very difficult (impossible ?) to enhance or optimize all three of these measures at the same time</a:t>
            </a:r>
          </a:p>
          <a:p>
            <a:r>
              <a:rPr lang="en-US" altLang="en-US" dirty="0"/>
              <a:t>Establishing the priorities at project start provides guidance for trade-offs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958C3EDC-5DB8-46EF-A2E0-A85C1BDD44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8CBC302-F0F1-4821-9D48-E26D3AB1F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L07.07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CB59368-3A48-4150-89B2-B3FAF6795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2D34284C-AF6F-4731-9A39-8386A88D55DE}" type="slidenum">
              <a:rPr lang="en-US" altLang="en-US"/>
              <a:pPr/>
              <a:t>4</a:t>
            </a:fld>
            <a:endParaRPr lang="en-US" altLang="en-US"/>
          </a:p>
        </p:txBody>
      </p:sp>
      <p:grpSp>
        <p:nvGrpSpPr>
          <p:cNvPr id="9226" name="Group 10">
            <a:extLst>
              <a:ext uri="{FF2B5EF4-FFF2-40B4-BE49-F238E27FC236}">
                <a16:creationId xmlns:a16="http://schemas.microsoft.com/office/drawing/2014/main" id="{8968393E-38CE-4F8A-8562-9771F17A70FB}"/>
              </a:ext>
            </a:extLst>
          </p:cNvPr>
          <p:cNvGrpSpPr>
            <a:grpSpLocks/>
          </p:cNvGrpSpPr>
          <p:nvPr/>
        </p:nvGrpSpPr>
        <p:grpSpPr bwMode="auto">
          <a:xfrm>
            <a:off x="6400800" y="1447800"/>
            <a:ext cx="2438400" cy="1600200"/>
            <a:chOff x="2112" y="1584"/>
            <a:chExt cx="1536" cy="1008"/>
          </a:xfrm>
        </p:grpSpPr>
        <p:sp>
          <p:nvSpPr>
            <p:cNvPr id="9220" name="Oval 4">
              <a:extLst>
                <a:ext uri="{FF2B5EF4-FFF2-40B4-BE49-F238E27FC236}">
                  <a16:creationId xmlns:a16="http://schemas.microsoft.com/office/drawing/2014/main" id="{AF6472BB-1153-4FD4-B038-AEC31E1BA2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9" y="1584"/>
              <a:ext cx="62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/>
                <a:t>Better</a:t>
              </a:r>
            </a:p>
          </p:txBody>
        </p:sp>
        <p:sp>
          <p:nvSpPr>
            <p:cNvPr id="9221" name="Oval 5">
              <a:extLst>
                <a:ext uri="{FF2B5EF4-FFF2-40B4-BE49-F238E27FC236}">
                  <a16:creationId xmlns:a16="http://schemas.microsoft.com/office/drawing/2014/main" id="{AF01B59E-9EA8-48CB-BD6E-492910BAC6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2160"/>
              <a:ext cx="622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/>
                <a:t>Faster</a:t>
              </a:r>
            </a:p>
          </p:txBody>
        </p:sp>
        <p:sp>
          <p:nvSpPr>
            <p:cNvPr id="9222" name="Oval 6">
              <a:extLst>
                <a:ext uri="{FF2B5EF4-FFF2-40B4-BE49-F238E27FC236}">
                  <a16:creationId xmlns:a16="http://schemas.microsoft.com/office/drawing/2014/main" id="{A0BD046D-A34C-4AEA-A757-5AF555542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2160"/>
              <a:ext cx="624" cy="43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2000"/>
                <a:t>Cheaper</a:t>
              </a:r>
            </a:p>
          </p:txBody>
        </p:sp>
        <p:sp>
          <p:nvSpPr>
            <p:cNvPr id="9223" name="Line 7">
              <a:extLst>
                <a:ext uri="{FF2B5EF4-FFF2-40B4-BE49-F238E27FC236}">
                  <a16:creationId xmlns:a16="http://schemas.microsoft.com/office/drawing/2014/main" id="{E0E9DB94-D519-4F40-A67E-5CD5295BA3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" y="1968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4" name="Line 8">
              <a:extLst>
                <a:ext uri="{FF2B5EF4-FFF2-40B4-BE49-F238E27FC236}">
                  <a16:creationId xmlns:a16="http://schemas.microsoft.com/office/drawing/2014/main" id="{F4E8EDF7-F351-4B1E-B7A8-B59CDF19C5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2" y="1968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5" name="Line 9">
              <a:extLst>
                <a:ext uri="{FF2B5EF4-FFF2-40B4-BE49-F238E27FC236}">
                  <a16:creationId xmlns:a16="http://schemas.microsoft.com/office/drawing/2014/main" id="{3B2CD6A3-F82B-47D5-BB81-675F4DEDB8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36" y="2400"/>
              <a:ext cx="28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7" name="Text Box 11">
            <a:extLst>
              <a:ext uri="{FF2B5EF4-FFF2-40B4-BE49-F238E27FC236}">
                <a16:creationId xmlns:a16="http://schemas.microsoft.com/office/drawing/2014/main" id="{245A66B1-E885-46AF-B44E-EF0C28C76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230563"/>
            <a:ext cx="21336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/>
              <a:t>Pick two </a:t>
            </a:r>
          </a:p>
          <a:p>
            <a:pPr algn="ctr">
              <a:spcBef>
                <a:spcPct val="50000"/>
              </a:spcBef>
            </a:pPr>
            <a:r>
              <a:rPr lang="en-US" altLang="en-US" sz="1200" i="1"/>
              <a:t>(ancient engineering wisdom)</a:t>
            </a:r>
            <a:endParaRPr lang="en-US" altLang="en-US"/>
          </a:p>
        </p:txBody>
      </p:sp>
      <p:sp>
        <p:nvSpPr>
          <p:cNvPr id="9228" name="Rectangle 12">
            <a:extLst>
              <a:ext uri="{FF2B5EF4-FFF2-40B4-BE49-F238E27FC236}">
                <a16:creationId xmlns:a16="http://schemas.microsoft.com/office/drawing/2014/main" id="{204A9670-F967-49C5-834B-5A620BC36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4114800"/>
            <a:ext cx="81534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>
              <a:lnSpc>
                <a:spcPct val="90000"/>
              </a:lnSpc>
            </a:pPr>
            <a:r>
              <a:rPr lang="en-US" altLang="en-US" sz="2000" dirty="0"/>
              <a:t>Required to stay fixed or constrained?  (e.g. fixed budget or schedule)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Allowed or desired to be enhanced? (e.g. better or cheaper)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Acceptable to exceed? (e.g. increased cost, schedule slip, downsized)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All three priority types should be used when ranking the primary measures of cost, time and performance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Priorities can change, so these need to be reviewed at times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7874855-61A7-4A58-9B08-B57AD0D2D6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190500"/>
            <a:ext cx="635122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Steps to defining the project tasks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1A1A5EE5-F135-482D-8ACF-2932A87772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62100"/>
            <a:ext cx="7772400" cy="4533900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Tasks can be broken down in a similar process to how systems and then subsystems are defined</a:t>
            </a:r>
          </a:p>
          <a:p>
            <a:r>
              <a:rPr lang="en-US" altLang="en-US" dirty="0"/>
              <a:t>Create the Work Breakdown Structure (WBS)</a:t>
            </a:r>
          </a:p>
          <a:p>
            <a:pPr lvl="1"/>
            <a:r>
              <a:rPr lang="en-US" altLang="en-US" dirty="0"/>
              <a:t>Determine the highest level, most general tasks</a:t>
            </a:r>
          </a:p>
          <a:p>
            <a:pPr lvl="2"/>
            <a:r>
              <a:rPr lang="en-US" altLang="en-US" dirty="0"/>
              <a:t>Example “3. Fabricate Flight Payload.”</a:t>
            </a:r>
          </a:p>
          <a:p>
            <a:pPr lvl="1"/>
            <a:r>
              <a:rPr lang="en-US" altLang="en-US" dirty="0"/>
              <a:t>Establish a numbered “tree structure” of lower-level tasks under each task </a:t>
            </a:r>
          </a:p>
          <a:p>
            <a:pPr lvl="2"/>
            <a:r>
              <a:rPr lang="en-US" altLang="en-US" dirty="0"/>
              <a:t>Subtask for 3, “3.1 Fabricate Power System, 3.2 Fabricate Data Archive …”</a:t>
            </a:r>
          </a:p>
          <a:p>
            <a:pPr lvl="1"/>
            <a:r>
              <a:rPr lang="en-US" altLang="en-US" dirty="0"/>
              <a:t>Repeat until the tasks are small and well defined, where a reasonable cost and time can be estimated</a:t>
            </a:r>
          </a:p>
          <a:p>
            <a:pPr lvl="2"/>
            <a:r>
              <a:rPr lang="en-US" altLang="en-US" dirty="0"/>
              <a:t>Ex. “3.1.1 Assemble 5V regulator circuit(0.5 Hours), 3.1.2 Load Test 5V regulator (2 Hours)”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57089-5CEC-47DF-BD63-3F57D75A73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E8087-C578-4E47-B8F7-E9AAD91DD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L07.07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8D0A9-4717-4745-B8A3-EFF3D198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1429377B-BA0B-4E8D-8EDA-DA0B18836DFF}" type="slidenum">
              <a:rPr lang="en-US" altLang="en-US"/>
              <a:pPr/>
              <a:t>5</a:t>
            </a:fld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A1E8808-CEFE-45F7-A921-394E54D355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190500"/>
            <a:ext cx="635122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Organizing the project tasks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5DF60869-B6A2-49F8-BFAD-1A85B53F92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62100"/>
            <a:ext cx="7772400" cy="45339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/>
              <a:t>Are tasks focused on producing a tangible result?</a:t>
            </a:r>
          </a:p>
          <a:p>
            <a:pPr lvl="1"/>
            <a:r>
              <a:rPr lang="en-US" altLang="en-US"/>
              <a:t>Project and tasks are structured by concrete products or deliverables (e.g. building a hydroelectric dam)</a:t>
            </a:r>
          </a:p>
          <a:p>
            <a:pPr lvl="1"/>
            <a:r>
              <a:rPr lang="en-US" altLang="en-US"/>
              <a:t>Task definitions breakdown into subdeliverables, further sub-deliverables and work packages</a:t>
            </a:r>
          </a:p>
          <a:p>
            <a:pPr lvl="1"/>
            <a:r>
              <a:rPr lang="en-US" altLang="en-US"/>
              <a:t>Can be run in a highly parallel fashion </a:t>
            </a:r>
          </a:p>
          <a:p>
            <a:r>
              <a:rPr lang="en-US" altLang="en-US"/>
              <a:t>Are tasks focused on processes or phases?</a:t>
            </a:r>
          </a:p>
          <a:p>
            <a:pPr lvl="1"/>
            <a:r>
              <a:rPr lang="en-US" altLang="en-US"/>
              <a:t>Project evolves over time where results from one phase affect tasks in subsequent phases</a:t>
            </a:r>
          </a:p>
          <a:p>
            <a:pPr lvl="1"/>
            <a:r>
              <a:rPr lang="en-US" altLang="en-US"/>
              <a:t>Tasks and “deliverables” defined as outputs needed to move to next phase</a:t>
            </a:r>
          </a:p>
          <a:p>
            <a:r>
              <a:rPr lang="en-US" altLang="en-US"/>
              <a:t>Many aerospace projects are actually a combination of these two structures</a:t>
            </a:r>
          </a:p>
          <a:p>
            <a:pPr lvl="1"/>
            <a:r>
              <a:rPr lang="en-US" altLang="en-US"/>
              <a:t>Phases allow new innovations to be defined and developed</a:t>
            </a:r>
          </a:p>
          <a:p>
            <a:pPr lvl="1"/>
            <a:r>
              <a:rPr lang="en-US" altLang="en-US"/>
              <a:t>Tangible results (e.g. spacecraft) occur during the project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0D408-E584-4764-8604-4459327978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0DA26-C636-4A2C-805D-BC5920E3B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L07.07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4CF51-69BC-4866-8465-636B2B559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3A59B918-9F9B-48D3-8B3B-55D04E9575AB}" type="slidenum">
              <a:rPr lang="en-US" altLang="en-US"/>
              <a:pPr/>
              <a:t>6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44FA05B9-3C4A-420F-ABC1-5748001A5C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190500"/>
            <a:ext cx="6351220" cy="1143000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The Work Breakdown Structure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C974D91E-D522-4F19-A5CF-08B8D87A593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62100"/>
            <a:ext cx="7772400" cy="4533900"/>
          </a:xfrm>
        </p:spPr>
        <p:txBody>
          <a:bodyPr>
            <a:normAutofit/>
          </a:bodyPr>
          <a:lstStyle/>
          <a:p>
            <a:r>
              <a:rPr lang="en-US" altLang="en-US" dirty="0"/>
              <a:t>This numbered list of tasks is called the Work Breakdown Structure (WBS)</a:t>
            </a:r>
          </a:p>
          <a:p>
            <a:r>
              <a:rPr lang="en-US" altLang="en-US" dirty="0"/>
              <a:t>NASA definition of the WBS</a:t>
            </a:r>
          </a:p>
          <a:p>
            <a:pPr lvl="1"/>
            <a:r>
              <a:rPr lang="en-US" altLang="en-US" dirty="0"/>
              <a:t>A family tree subdivision of effort to achieve an end objective</a:t>
            </a:r>
          </a:p>
          <a:p>
            <a:pPr lvl="1"/>
            <a:r>
              <a:rPr lang="en-US" altLang="en-US" dirty="0"/>
              <a:t>Developed by starting with the end objective required and successively subdividing it into manageable components in terms of size and complexity</a:t>
            </a:r>
          </a:p>
          <a:p>
            <a:pPr lvl="1"/>
            <a:r>
              <a:rPr lang="en-US" altLang="en-US" dirty="0"/>
              <a:t>Product or task oriented and should include all the effort necessary to achieve the end objective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3D5BBE-52AE-4D1B-85BE-7A524005B0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4EDFA-9925-4D77-8559-78F481B7C4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L07.07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3DA90-0F01-4C1E-9F5F-B933EF6DF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87D743B7-D553-4427-BD64-B86DFB672367}" type="slidenum">
              <a:rPr lang="en-US" altLang="en-US"/>
              <a:pPr/>
              <a:t>7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7AE9F6C-0512-4EFE-9E22-B6E52B2DD2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190500"/>
            <a:ext cx="6351220" cy="1143000"/>
          </a:xfrm>
        </p:spPr>
        <p:txBody>
          <a:bodyPr/>
          <a:lstStyle/>
          <a:p>
            <a:r>
              <a:rPr lang="en-US" altLang="en-US"/>
              <a:t>Why use a WBS?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3E940037-F0D6-4BB1-AFBB-D4BBC926B3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62100"/>
            <a:ext cx="7772400" cy="4533900"/>
          </a:xfrm>
        </p:spPr>
        <p:txBody>
          <a:bodyPr>
            <a:normAutofit lnSpcReduction="10000"/>
          </a:bodyPr>
          <a:lstStyle/>
          <a:p>
            <a:r>
              <a:rPr lang="en-US" altLang="en-US"/>
              <a:t>Identifies the tasks, subtasks and units of work necessary to complete the project</a:t>
            </a:r>
          </a:p>
          <a:p>
            <a:r>
              <a:rPr lang="en-US" altLang="en-US"/>
              <a:t>Identifies the relationships between tasks</a:t>
            </a:r>
          </a:p>
          <a:p>
            <a:r>
              <a:rPr lang="en-US" altLang="en-US"/>
              <a:t>Increases the probability that every requirement will be accounted</a:t>
            </a:r>
          </a:p>
          <a:p>
            <a:r>
              <a:rPr lang="en-US" altLang="en-US"/>
              <a:t>Organize areas of responsibility and authority</a:t>
            </a:r>
          </a:p>
          <a:p>
            <a:r>
              <a:rPr lang="en-US" altLang="en-US"/>
              <a:t>Used to estimate project cost and schedule</a:t>
            </a:r>
          </a:p>
          <a:p>
            <a:r>
              <a:rPr lang="en-US" altLang="en-US"/>
              <a:t>Can be used to track the costs of each element</a:t>
            </a:r>
          </a:p>
          <a:p>
            <a:r>
              <a:rPr lang="en-US" altLang="en-US"/>
              <a:t>Can be used to monitor progress by completion of tasks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95D81-C94A-417A-A8B2-285E52B1B4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75DB9E-F76F-4378-BA5E-47FAA8D06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L07.07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F0128-27DB-466B-923D-7F864960D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6DF11328-79E2-45DA-B2CB-B4125A8BF66F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BE9BB041-1761-49E8-9D35-43C6678555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5400" y="190500"/>
            <a:ext cx="6351220" cy="1143000"/>
          </a:xfrm>
        </p:spPr>
        <p:txBody>
          <a:bodyPr/>
          <a:lstStyle/>
          <a:p>
            <a:r>
              <a:rPr lang="en-US" altLang="en-US"/>
              <a:t>WBS Structure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796D74E0-B14A-4354-9C87-5F566E96834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562099"/>
            <a:ext cx="5562600" cy="181292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dirty="0"/>
              <a:t>The WBS has a hierarchical structure</a:t>
            </a:r>
          </a:p>
          <a:p>
            <a:pPr lvl="1"/>
            <a:r>
              <a:rPr lang="en-US" altLang="en-US" dirty="0"/>
              <a:t>Most general units at the highest level</a:t>
            </a:r>
          </a:p>
          <a:p>
            <a:pPr lvl="1"/>
            <a:r>
              <a:rPr lang="en-US" altLang="en-US" dirty="0"/>
              <a:t>Most specific units at the lowest level</a:t>
            </a:r>
          </a:p>
          <a:p>
            <a:r>
              <a:rPr lang="en-US" altLang="en-US" dirty="0"/>
              <a:t>Use a “tree structure” to provide task details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C4D7E61-8F55-4A78-A78F-7B058FEB6E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r>
              <a:rPr lang="en-US" altLang="en-US"/>
              <a:t>LSU rev20260112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CC0D275-D50B-44B4-8788-8ACC51505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/>
          <a:p>
            <a:r>
              <a:rPr lang="en-US" altLang="en-US"/>
              <a:t>L07.07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1A64DBD-10CE-468D-B7A5-7A8B34F84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/>
          <a:p>
            <a:fld id="{50911F26-F360-4AED-A26C-CE7A005542B2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0EAA2D18-D967-4C5B-BBD4-0F2568A38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463675"/>
            <a:ext cx="2438400" cy="1812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42900" algn="l"/>
                <a:tab pos="685800" algn="l"/>
                <a:tab pos="1200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342900" algn="l"/>
                <a:tab pos="685800" algn="l"/>
                <a:tab pos="1200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342900" algn="l"/>
                <a:tab pos="685800" algn="l"/>
                <a:tab pos="1200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342900" algn="l"/>
                <a:tab pos="685800" algn="l"/>
                <a:tab pos="1200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342900" algn="l"/>
                <a:tab pos="685800" algn="l"/>
                <a:tab pos="1200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685800" algn="l"/>
                <a:tab pos="1200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685800" algn="l"/>
                <a:tab pos="1200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685800" algn="l"/>
                <a:tab pos="1200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42900" algn="l"/>
                <a:tab pos="685800" algn="l"/>
                <a:tab pos="12001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1600"/>
              <a:t>1.0	Major Task A</a:t>
            </a:r>
          </a:p>
          <a:p>
            <a:r>
              <a:rPr lang="en-US" altLang="en-US" sz="1600"/>
              <a:t>	1.1 	Sub Task A</a:t>
            </a:r>
          </a:p>
          <a:p>
            <a:r>
              <a:rPr lang="en-US" altLang="en-US" sz="1600"/>
              <a:t>	1.2 	Sub Task B</a:t>
            </a:r>
          </a:p>
          <a:p>
            <a:r>
              <a:rPr lang="en-US" altLang="en-US" sz="1600"/>
              <a:t>		1.2.1	Sub Unit A</a:t>
            </a:r>
          </a:p>
          <a:p>
            <a:r>
              <a:rPr lang="en-US" altLang="en-US" sz="1600"/>
              <a:t>		1.2.2 	Sub Unit B</a:t>
            </a:r>
          </a:p>
          <a:p>
            <a:r>
              <a:rPr lang="en-US" altLang="en-US" sz="1600"/>
              <a:t>2.0	Major Task B</a:t>
            </a:r>
          </a:p>
          <a:p>
            <a:r>
              <a:rPr lang="en-US" altLang="en-US" sz="1600"/>
              <a:t>3.0	Major Task C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F5DBB928-1BB0-4B22-8D0F-252127662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3429000"/>
            <a:ext cx="82296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800" dirty="0"/>
              <a:t>For most projects, it is unlikely to need to split subunits to below level 4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Each unit should have an identifier code representing the hierarchical tree structure (e.g. see figure)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You also need to identify which task are prerequisites of other tasks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3322</TotalTime>
  <Words>1482</Words>
  <Application>Microsoft Office PowerPoint</Application>
  <PresentationFormat>On-screen Show (4:3)</PresentationFormat>
  <Paragraphs>182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Defining the Project Tasks, Cost and Schedule</vt:lpstr>
      <vt:lpstr>Cost and Schedule Estimates</vt:lpstr>
      <vt:lpstr>Determining the project scope</vt:lpstr>
      <vt:lpstr>Determining the project priorities</vt:lpstr>
      <vt:lpstr>Steps to defining the project tasks</vt:lpstr>
      <vt:lpstr>Organizing the project tasks</vt:lpstr>
      <vt:lpstr>The Work Breakdown Structure</vt:lpstr>
      <vt:lpstr>Why use a WBS?</vt:lpstr>
      <vt:lpstr>WBS Structure</vt:lpstr>
      <vt:lpstr>WBS Subunits</vt:lpstr>
      <vt:lpstr>Example WBS (Incomplete)</vt:lpstr>
      <vt:lpstr>Steps to developing the estimates</vt:lpstr>
      <vt:lpstr>Estimating Techniques</vt:lpstr>
      <vt:lpstr>Guidelines for Estimates</vt:lpstr>
      <vt:lpstr>Example WBS Cost Roll-up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Student Ballooning Course</dc:title>
  <dc:creator>Aaron P Ryan</dc:creator>
  <cp:lastModifiedBy>Aaron P Ryan</cp:lastModifiedBy>
  <cp:revision>44</cp:revision>
  <dcterms:created xsi:type="dcterms:W3CDTF">2021-08-10T15:07:14Z</dcterms:created>
  <dcterms:modified xsi:type="dcterms:W3CDTF">2026-01-15T19:03:01Z</dcterms:modified>
</cp:coreProperties>
</file>