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4"/>
  </p:notesMasterIdLst>
  <p:sldIdLst>
    <p:sldId id="303" r:id="rId3"/>
    <p:sldId id="297" r:id="rId4"/>
    <p:sldId id="305" r:id="rId5"/>
    <p:sldId id="319" r:id="rId6"/>
    <p:sldId id="306" r:id="rId7"/>
    <p:sldId id="307" r:id="rId8"/>
    <p:sldId id="308" r:id="rId9"/>
    <p:sldId id="309" r:id="rId10"/>
    <p:sldId id="318" r:id="rId11"/>
    <p:sldId id="328" r:id="rId12"/>
    <p:sldId id="33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BB8444-5C24-4DF9-A9CA-955687CAD8B1}" v="2" dt="2026-01-14T16:40:46.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2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P Ryan" userId="5800b0af-ccc7-481a-8028-7d5ba34bc007" providerId="ADAL" clId="{0D235256-6C71-4A40-B77C-90CCA2CFB605}"/>
    <pc:docChg chg="delSld modSld sldOrd">
      <pc:chgData name="Aaron P Ryan" userId="5800b0af-ccc7-481a-8028-7d5ba34bc007" providerId="ADAL" clId="{0D235256-6C71-4A40-B77C-90CCA2CFB605}" dt="2026-01-12T22:53:41.214" v="26"/>
      <pc:docMkLst>
        <pc:docMk/>
      </pc:docMkLst>
      <pc:sldChg chg="ord">
        <pc:chgData name="Aaron P Ryan" userId="5800b0af-ccc7-481a-8028-7d5ba34bc007" providerId="ADAL" clId="{0D235256-6C71-4A40-B77C-90CCA2CFB605}" dt="2026-01-12T22:53:41.214" v="26"/>
        <pc:sldMkLst>
          <pc:docMk/>
          <pc:sldMk cId="0" sldId="318"/>
        </pc:sldMkLst>
      </pc:sldChg>
      <pc:sldChg chg="modSp mod ord">
        <pc:chgData name="Aaron P Ryan" userId="5800b0af-ccc7-481a-8028-7d5ba34bc007" providerId="ADAL" clId="{0D235256-6C71-4A40-B77C-90CCA2CFB605}" dt="2026-01-12T22:52:25.554" v="15"/>
        <pc:sldMkLst>
          <pc:docMk/>
          <pc:sldMk cId="0" sldId="319"/>
        </pc:sldMkLst>
        <pc:spChg chg="mod">
          <ac:chgData name="Aaron P Ryan" userId="5800b0af-ccc7-481a-8028-7d5ba34bc007" providerId="ADAL" clId="{0D235256-6C71-4A40-B77C-90CCA2CFB605}" dt="2026-01-12T22:52:01.104" v="8" actId="6549"/>
          <ac:spMkLst>
            <pc:docMk/>
            <pc:sldMk cId="0" sldId="319"/>
            <ac:spMk id="1625090" creationId="{D4F7D184-B262-4DCD-9527-180212973DFF}"/>
          </ac:spMkLst>
        </pc:spChg>
      </pc:sldChg>
      <pc:sldChg chg="ord">
        <pc:chgData name="Aaron P Ryan" userId="5800b0af-ccc7-481a-8028-7d5ba34bc007" providerId="ADAL" clId="{0D235256-6C71-4A40-B77C-90CCA2CFB605}" dt="2026-01-12T22:53:37.006" v="24"/>
        <pc:sldMkLst>
          <pc:docMk/>
          <pc:sldMk cId="0" sldId="3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96793-2B2A-443B-9099-EACA341BC863}" type="datetimeFigureOut">
              <a:rPr lang="en-US" smtClean="0"/>
              <a:t>1/14/2026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5ED88-5747-433C-94F1-685E3DC8F91B}" type="slidenum">
              <a:rPr lang="en-US" smtClean="0"/>
              <a:t>‹#›</a:t>
            </a:fld>
            <a:endParaRPr lang="en-US"/>
          </a:p>
        </p:txBody>
      </p:sp>
    </p:spTree>
    <p:extLst>
      <p:ext uri="{BB962C8B-B14F-4D97-AF65-F5344CB8AC3E}">
        <p14:creationId xmlns:p14="http://schemas.microsoft.com/office/powerpoint/2010/main" val="298098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4604CD-69A4-4C1F-8F83-72FC6328F6F1}"/>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CA8143CD-D872-4C6E-A880-A14F226828E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85154" name="Rectangle 2">
            <a:extLst>
              <a:ext uri="{FF2B5EF4-FFF2-40B4-BE49-F238E27FC236}">
                <a16:creationId xmlns:a16="http://schemas.microsoft.com/office/drawing/2014/main" id="{B7ABE733-81B2-41F5-B278-62784CACE7E8}"/>
              </a:ext>
            </a:extLst>
          </p:cNvPr>
          <p:cNvSpPr>
            <a:spLocks noGrp="1" noRot="1" noChangeAspect="1" noChangeArrowheads="1" noTextEdit="1"/>
          </p:cNvSpPr>
          <p:nvPr>
            <p:ph type="sldImg"/>
          </p:nvPr>
        </p:nvSpPr>
        <p:spPr bwMode="auto">
          <a:xfrm>
            <a:off x="1182688" y="695325"/>
            <a:ext cx="4633912" cy="3475038"/>
          </a:xfrm>
          <a:prstGeom prst="rect">
            <a:avLst/>
          </a:prstGeom>
          <a:solidFill>
            <a:srgbClr val="FFFFFF"/>
          </a:solidFill>
          <a:ln>
            <a:solidFill>
              <a:srgbClr val="000000"/>
            </a:solidFill>
            <a:miter lim="800000"/>
            <a:headEnd/>
            <a:tailEnd/>
          </a:ln>
        </p:spPr>
      </p:sp>
      <p:sp>
        <p:nvSpPr>
          <p:cNvPr id="1585155" name="Rectangle 3">
            <a:extLst>
              <a:ext uri="{FF2B5EF4-FFF2-40B4-BE49-F238E27FC236}">
                <a16:creationId xmlns:a16="http://schemas.microsoft.com/office/drawing/2014/main" id="{A69EC1EC-F4F1-4083-A576-0D99F4BFB8EF}"/>
              </a:ext>
            </a:extLst>
          </p:cNvPr>
          <p:cNvSpPr>
            <a:spLocks noGrp="1" noChangeArrowheads="1"/>
          </p:cNvSpPr>
          <p:nvPr>
            <p:ph type="body" idx="1"/>
          </p:nvPr>
        </p:nvSpPr>
        <p:spPr bwMode="auto">
          <a:xfrm>
            <a:off x="931863" y="4403725"/>
            <a:ext cx="5133975" cy="4171950"/>
          </a:xfrm>
          <a:prstGeom prst="rect">
            <a:avLst/>
          </a:prstGeom>
          <a:solidFill>
            <a:srgbClr val="FFFFFF"/>
          </a:solidFill>
          <a:ln>
            <a:solidFill>
              <a:srgbClr val="000000"/>
            </a:solidFill>
            <a:miter lim="800000"/>
            <a:headEnd/>
            <a:tailEnd/>
          </a:ln>
        </p:spPr>
        <p:txBody>
          <a:bodyPr lIns="91221" tIns="45610" rIns="91221" bIns="45610"/>
          <a:lstStyle/>
          <a:p>
            <a:r>
              <a:rPr lang="en-US" altLang="en-US"/>
              <a:t>Version 1.0</a:t>
            </a:r>
          </a:p>
          <a:p>
            <a:r>
              <a:rPr lang="en-US" altLang="en-US"/>
              <a:t>SOURCE INFORMATION:</a:t>
            </a:r>
          </a:p>
          <a:p>
            <a:r>
              <a:rPr lang="en-US" altLang="en-US" sz="800"/>
              <a:t>The material contained in this lecture was developed by Lisa Guerra of NASA’s Exploration Systems Mission Directorate while on assignment in the Department of Aerospace Engineering at the University of Texas at Austin. As part of a course entitled, Space Systems Engineering, the lecture was piloted at UT-Austin in Spring 2008.</a:t>
            </a:r>
          </a:p>
          <a:p>
            <a:r>
              <a:rPr lang="en-US" altLang="en-US" sz="800"/>
              <a:t>The content that follows was also reviewed and edited by Dr. Paul Graf, Adjunct Professor at the University of Colorado at Boulder.</a:t>
            </a: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D8B7F1-9061-497A-84C9-FC677D7AD07B}"/>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1AB84C78-916A-473B-B679-A9BA2F30322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43522" name="Rectangle 2">
            <a:extLst>
              <a:ext uri="{FF2B5EF4-FFF2-40B4-BE49-F238E27FC236}">
                <a16:creationId xmlns:a16="http://schemas.microsoft.com/office/drawing/2014/main" id="{C0A05476-5FEB-4A03-A5E4-676F0B32BE2D}"/>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643523" name="Rectangle 3">
            <a:extLst>
              <a:ext uri="{FF2B5EF4-FFF2-40B4-BE49-F238E27FC236}">
                <a16:creationId xmlns:a16="http://schemas.microsoft.com/office/drawing/2014/main" id="{1CA2FB8F-7798-429B-90F0-21023AEF7D03}"/>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r>
              <a:rPr lang="en-US" altLang="en-US" sz="1300">
                <a:solidFill>
                  <a:srgbClr val="000000"/>
                </a:solidFill>
                <a:latin typeface="Lucida Grande" pitchFamily="28" charset="0"/>
              </a:rPr>
              <a:t>Requirements validation definition from: Requirements Development, Verification and Validation Exhibited in Famous Failures; Bahill and Henderson; Systems Engineering, 8(1):1-14, 2005.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4E5D86-1B00-49CA-A2AE-5F7467C608E7}"/>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4787162D-4225-469B-B960-A66876404724}"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53762" name="Rectangle 2">
            <a:extLst>
              <a:ext uri="{FF2B5EF4-FFF2-40B4-BE49-F238E27FC236}">
                <a16:creationId xmlns:a16="http://schemas.microsoft.com/office/drawing/2014/main" id="{D0A2042A-A552-4507-863E-6FA68511DCB5}"/>
              </a:ext>
            </a:extLst>
          </p:cNvPr>
          <p:cNvSpPr>
            <a:spLocks noGrp="1" noRot="1" noChangeAspect="1" noChangeArrowheads="1" noTextEdit="1"/>
          </p:cNvSpPr>
          <p:nvPr>
            <p:ph type="sldImg"/>
          </p:nvPr>
        </p:nvSpPr>
        <p:spPr>
          <a:ln/>
        </p:spPr>
      </p:sp>
      <p:sp>
        <p:nvSpPr>
          <p:cNvPr id="1653763" name="Rectangle 3">
            <a:extLst>
              <a:ext uri="{FF2B5EF4-FFF2-40B4-BE49-F238E27FC236}">
                <a16:creationId xmlns:a16="http://schemas.microsoft.com/office/drawing/2014/main" id="{F684350E-D680-49C4-8CE0-08DC2EC1E6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9DDE59-143F-4AD2-9046-3D9BEBEFAF6A}"/>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7ECFC489-BEF9-4068-865F-FFF78D23641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74914" name="Rectangle 2">
            <a:extLst>
              <a:ext uri="{FF2B5EF4-FFF2-40B4-BE49-F238E27FC236}">
                <a16:creationId xmlns:a16="http://schemas.microsoft.com/office/drawing/2014/main" id="{CE4B363E-0C69-4D50-90AC-22E6AA90CFE7}"/>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74915" name="Rectangle 3">
            <a:extLst>
              <a:ext uri="{FF2B5EF4-FFF2-40B4-BE49-F238E27FC236}">
                <a16:creationId xmlns:a16="http://schemas.microsoft.com/office/drawing/2014/main" id="{4A92483B-749D-4685-B4E2-37A1662581BC}"/>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r>
              <a:rPr lang="en-US" altLang="en-US" sz="1300">
                <a:solidFill>
                  <a:srgbClr val="000000"/>
                </a:solidFill>
                <a:latin typeface="Lucida Grande" pitchFamily="28" charset="0"/>
              </a:rPr>
              <a:t>SMART Requirements; Mike Mannion, Barry Keepence; ACM SIGSOFT, SE Notes Vol 20, No. 2, April 1995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94DAA4-5B77-4A11-9C96-458E683B66C1}"/>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CD1CB44-1D7F-4E10-BF71-6EB2D112B6B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88226" name="Rectangle 2">
            <a:extLst>
              <a:ext uri="{FF2B5EF4-FFF2-40B4-BE49-F238E27FC236}">
                <a16:creationId xmlns:a16="http://schemas.microsoft.com/office/drawing/2014/main" id="{C8444CEB-5095-42CF-B095-C642A0D15264}"/>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88227" name="Rectangle 3">
            <a:extLst>
              <a:ext uri="{FF2B5EF4-FFF2-40B4-BE49-F238E27FC236}">
                <a16:creationId xmlns:a16="http://schemas.microsoft.com/office/drawing/2014/main" id="{85693977-728A-461D-9BA2-1ECFD39D78E3}"/>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0964F8-23B3-4DEB-AC0A-51CD9CDE8E8B}"/>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90A2CAAF-3913-4155-90FB-33917088A03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6114" name="Rectangle 2">
            <a:extLst>
              <a:ext uri="{FF2B5EF4-FFF2-40B4-BE49-F238E27FC236}">
                <a16:creationId xmlns:a16="http://schemas.microsoft.com/office/drawing/2014/main" id="{24E633A9-E0A1-4CC2-A54E-B9DF9A1B3F88}"/>
              </a:ext>
            </a:extLst>
          </p:cNvPr>
          <p:cNvSpPr>
            <a:spLocks noGrp="1" noRot="1" noChangeAspect="1" noChangeArrowheads="1"/>
          </p:cNvSpPr>
          <p:nvPr>
            <p:ph type="sldImg"/>
          </p:nvPr>
        </p:nvSpPr>
        <p:spPr bwMode="auto">
          <a:xfrm>
            <a:off x="1181100" y="695325"/>
            <a:ext cx="4635500" cy="3476625"/>
          </a:xfrm>
          <a:prstGeom prst="rect">
            <a:avLst/>
          </a:prstGeom>
          <a:solidFill>
            <a:srgbClr val="FFFFFF"/>
          </a:solidFill>
          <a:ln>
            <a:solidFill>
              <a:srgbClr val="000000"/>
            </a:solidFill>
            <a:miter lim="800000"/>
            <a:headEnd/>
            <a:tailEnd/>
          </a:ln>
        </p:spPr>
      </p:sp>
      <p:sp>
        <p:nvSpPr>
          <p:cNvPr id="1626115" name="Rectangle 3">
            <a:extLst>
              <a:ext uri="{FF2B5EF4-FFF2-40B4-BE49-F238E27FC236}">
                <a16:creationId xmlns:a16="http://schemas.microsoft.com/office/drawing/2014/main" id="{56FA84C0-3378-492C-92A6-56C49EF3B994}"/>
              </a:ext>
            </a:extLst>
          </p:cNvPr>
          <p:cNvSpPr>
            <a:spLocks noGrp="1" noChangeArrowheads="1"/>
          </p:cNvSpPr>
          <p:nvPr>
            <p:ph type="body" idx="1"/>
          </p:nvPr>
        </p:nvSpPr>
        <p:spPr bwMode="auto">
          <a:xfrm>
            <a:off x="933450" y="4403725"/>
            <a:ext cx="5130800" cy="4171950"/>
          </a:xfrm>
          <a:prstGeom prst="rect">
            <a:avLst/>
          </a:prstGeom>
          <a:solidFill>
            <a:srgbClr val="FFFFFF"/>
          </a:solidFill>
          <a:ln>
            <a:solidFill>
              <a:srgbClr val="000000"/>
            </a:solidFill>
            <a:miter lim="800000"/>
            <a:headEnd/>
            <a:tailEnd/>
          </a:ln>
        </p:spPr>
        <p:txBody>
          <a:bodyPr lIns="92958" tIns="46479" rIns="92958" bIns="46479"/>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977090-0BC1-4B15-86DE-5F54F5E114E9}"/>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44518768-FB6E-4B8F-B129-294800A698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90274" name="Rectangle 2">
            <a:extLst>
              <a:ext uri="{FF2B5EF4-FFF2-40B4-BE49-F238E27FC236}">
                <a16:creationId xmlns:a16="http://schemas.microsoft.com/office/drawing/2014/main" id="{D8482597-A481-476C-8FBD-3C1C07AD7DF2}"/>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90275" name="Rectangle 3">
            <a:extLst>
              <a:ext uri="{FF2B5EF4-FFF2-40B4-BE49-F238E27FC236}">
                <a16:creationId xmlns:a16="http://schemas.microsoft.com/office/drawing/2014/main" id="{08D479F0-5366-40D6-BAA1-A1ADD8C901BF}"/>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3A75E9-93F8-46A0-BEED-A3CD86740C59}"/>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189D97B2-4536-4D1C-853F-94DB37BAE925}"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92322" name="Rectangle 2">
            <a:extLst>
              <a:ext uri="{FF2B5EF4-FFF2-40B4-BE49-F238E27FC236}">
                <a16:creationId xmlns:a16="http://schemas.microsoft.com/office/drawing/2014/main" id="{1B773893-4F97-481E-B722-FC9AAE5DCA13}"/>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92323" name="Rectangle 3">
            <a:extLst>
              <a:ext uri="{FF2B5EF4-FFF2-40B4-BE49-F238E27FC236}">
                <a16:creationId xmlns:a16="http://schemas.microsoft.com/office/drawing/2014/main" id="{184B03E0-3537-4CAC-95E9-B8057DE7FFE9}"/>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r>
              <a:rPr lang="en-US" altLang="en-US"/>
              <a:t>Compliance Automation or Ivy Hooks?</a:t>
            </a:r>
          </a:p>
          <a:p>
            <a:r>
              <a:rPr lang="en-US" altLang="en-US"/>
              <a:t>Supplementary reading suggestion: PRODUCT REQUIREMENTS DEVELOPMENT AND MANAGEMENT PROCEDURE; Langley LMS-Pilot Procedure PRDM; Revision: R3 V1; 11/16/04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8DAE58-E622-4F0C-AF4D-A9D2106345A7}"/>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34058F60-69EB-4177-B2C8-E89C070A4C64}"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94370" name="Rectangle 2">
            <a:extLst>
              <a:ext uri="{FF2B5EF4-FFF2-40B4-BE49-F238E27FC236}">
                <a16:creationId xmlns:a16="http://schemas.microsoft.com/office/drawing/2014/main" id="{947C42F1-E5E1-461B-9B73-EA2D3F04821A}"/>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94371" name="Rectangle 3">
            <a:extLst>
              <a:ext uri="{FF2B5EF4-FFF2-40B4-BE49-F238E27FC236}">
                <a16:creationId xmlns:a16="http://schemas.microsoft.com/office/drawing/2014/main" id="{B902C820-4564-4306-8919-A19121DDA784}"/>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r>
              <a:rPr lang="en-US" altLang="en-US"/>
              <a:t>The aircraft shall meet the operation requirements with a single engine out.</a:t>
            </a:r>
          </a:p>
          <a:p>
            <a:endParaRPr lang="en-US" altLang="en-US"/>
          </a:p>
          <a:p>
            <a:r>
              <a:rPr lang="en-US" altLang="en-US"/>
              <a:t>The system shall allow a change of thread selection during operations.</a:t>
            </a:r>
          </a:p>
          <a:p>
            <a:endParaRPr lang="en-US" altLang="en-US"/>
          </a:p>
          <a:p>
            <a:r>
              <a:rPr lang="en-US" altLang="en-US"/>
              <a:t>The system shall have a lifetime of at least three years.</a:t>
            </a:r>
          </a:p>
          <a:p>
            <a:endParaRPr lang="en-US" altLang="en-US"/>
          </a:p>
          <a:p>
            <a:r>
              <a:rPr lang="en-US" altLang="en-US"/>
              <a:t>The software shall display data as described in ICD 2345 Table 3.1.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730969-A72F-41F8-A103-5FF221B430CF}"/>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1C562D1E-9321-4C71-AC4A-ED02849BB6C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96418" name="Rectangle 2">
            <a:extLst>
              <a:ext uri="{FF2B5EF4-FFF2-40B4-BE49-F238E27FC236}">
                <a16:creationId xmlns:a16="http://schemas.microsoft.com/office/drawing/2014/main" id="{097FAC47-0662-4D87-9A0A-CD131843E4B3}"/>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96419" name="Rectangle 3">
            <a:extLst>
              <a:ext uri="{FF2B5EF4-FFF2-40B4-BE49-F238E27FC236}">
                <a16:creationId xmlns:a16="http://schemas.microsoft.com/office/drawing/2014/main" id="{8101D6CD-FB5B-4766-AA69-CEFA5A4BB1B4}"/>
              </a:ext>
            </a:extLst>
          </p:cNvPr>
          <p:cNvSpPr>
            <a:spLocks noGrp="1" noChangeArrowheads="1"/>
          </p:cNvSpPr>
          <p:nvPr>
            <p:ph type="body" idx="1"/>
          </p:nvPr>
        </p:nvSpPr>
        <p:spPr bwMode="auto">
          <a:xfrm>
            <a:off x="908050" y="4313238"/>
            <a:ext cx="5130800" cy="4173537"/>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341CD8-F2E6-41E3-B76F-3E841AEFABAD}"/>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06EE3324-36D1-4036-B4DF-D3889A06663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4066" name="Rectangle 2">
            <a:extLst>
              <a:ext uri="{FF2B5EF4-FFF2-40B4-BE49-F238E27FC236}">
                <a16:creationId xmlns:a16="http://schemas.microsoft.com/office/drawing/2014/main" id="{7F0F8CCB-08CB-4CEA-BCAC-8FF64E7D11E1}"/>
              </a:ext>
            </a:extLst>
          </p:cNvPr>
          <p:cNvSpPr>
            <a:spLocks noGrp="1" noRot="1" noChangeAspect="1" noChangeArrowheads="1"/>
          </p:cNvSpPr>
          <p:nvPr>
            <p:ph type="sldImg"/>
          </p:nvPr>
        </p:nvSpPr>
        <p:spPr bwMode="auto">
          <a:xfrm>
            <a:off x="1181100" y="695325"/>
            <a:ext cx="4635500" cy="3476625"/>
          </a:xfrm>
          <a:prstGeom prst="rect">
            <a:avLst/>
          </a:prstGeom>
          <a:solidFill>
            <a:srgbClr val="FFFFFF"/>
          </a:solidFill>
          <a:ln>
            <a:solidFill>
              <a:srgbClr val="000000"/>
            </a:solidFill>
            <a:miter lim="800000"/>
            <a:headEnd/>
            <a:tailEnd/>
          </a:ln>
        </p:spPr>
      </p:sp>
      <p:sp>
        <p:nvSpPr>
          <p:cNvPr id="1624067" name="Rectangle 3">
            <a:extLst>
              <a:ext uri="{FF2B5EF4-FFF2-40B4-BE49-F238E27FC236}">
                <a16:creationId xmlns:a16="http://schemas.microsoft.com/office/drawing/2014/main" id="{607C6BCE-5D91-478B-AF80-556A83EFA9C5}"/>
              </a:ext>
            </a:extLst>
          </p:cNvPr>
          <p:cNvSpPr>
            <a:spLocks noGrp="1" noChangeArrowheads="1"/>
          </p:cNvSpPr>
          <p:nvPr>
            <p:ph type="body" idx="1"/>
          </p:nvPr>
        </p:nvSpPr>
        <p:spPr bwMode="auto">
          <a:xfrm>
            <a:off x="933450" y="4403725"/>
            <a:ext cx="5130800" cy="4171950"/>
          </a:xfrm>
          <a:prstGeom prst="rect">
            <a:avLst/>
          </a:prstGeom>
          <a:solidFill>
            <a:srgbClr val="FFFFFF"/>
          </a:solidFill>
          <a:ln>
            <a:solidFill>
              <a:srgbClr val="000000"/>
            </a:solidFill>
            <a:miter lim="800000"/>
            <a:headEnd/>
            <a:tailEnd/>
          </a:ln>
        </p:spPr>
        <p:txBody>
          <a:bodyPr lIns="92958" tIns="46479" rIns="92958" bIns="46479"/>
          <a:lstStyle/>
          <a:p>
            <a:r>
              <a:rPr lang="en-US" altLang="en-US"/>
              <a:t>Definition of SRR</a:t>
            </a:r>
          </a:p>
          <a:p>
            <a:r>
              <a:rPr lang="en-US" altLang="en-US"/>
              <a:t>System Requirements Review (SRR) - A validation of the realism of the functional and performance requirements and their congruence with the system configurations selected to conduct the mission.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A284-4470-4313-92C5-190786DD65D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C25781-9780-45A1-9843-1FEBCB68496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2FC395-3936-46E4-A6A8-CC051DE9C08C}"/>
              </a:ext>
            </a:extLst>
          </p:cNvPr>
          <p:cNvSpPr>
            <a:spLocks noGrp="1"/>
          </p:cNvSpPr>
          <p:nvPr>
            <p:ph type="dt" sz="half" idx="10"/>
          </p:nvPr>
        </p:nvSpPr>
        <p:spPr/>
        <p:txBody>
          <a:bodyPr/>
          <a:lstStyle/>
          <a:p>
            <a:r>
              <a:rPr lang="en-US"/>
              <a:t>LSU rev20260112</a:t>
            </a:r>
          </a:p>
        </p:txBody>
      </p:sp>
      <p:sp>
        <p:nvSpPr>
          <p:cNvPr id="5" name="Footer Placeholder 4">
            <a:extLst>
              <a:ext uri="{FF2B5EF4-FFF2-40B4-BE49-F238E27FC236}">
                <a16:creationId xmlns:a16="http://schemas.microsoft.com/office/drawing/2014/main" id="{2477B492-BF6B-4B70-BEAF-F7CD57BF4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C0B5F-872D-48B6-AA35-01D25E7FEB2E}"/>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14943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2E71-545D-4F1C-B8C9-9CBA0EF50B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D6BCC8-032A-4149-8573-0C5CDCECD2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EF6B7-5656-46B8-914F-5EF1EA65D2B3}"/>
              </a:ext>
            </a:extLst>
          </p:cNvPr>
          <p:cNvSpPr>
            <a:spLocks noGrp="1"/>
          </p:cNvSpPr>
          <p:nvPr>
            <p:ph type="dt" sz="half" idx="10"/>
          </p:nvPr>
        </p:nvSpPr>
        <p:spPr/>
        <p:txBody>
          <a:bodyPr/>
          <a:lstStyle/>
          <a:p>
            <a:r>
              <a:rPr lang="en-US"/>
              <a:t>LSU rev20260112</a:t>
            </a:r>
          </a:p>
        </p:txBody>
      </p:sp>
      <p:sp>
        <p:nvSpPr>
          <p:cNvPr id="5" name="Footer Placeholder 4">
            <a:extLst>
              <a:ext uri="{FF2B5EF4-FFF2-40B4-BE49-F238E27FC236}">
                <a16:creationId xmlns:a16="http://schemas.microsoft.com/office/drawing/2014/main" id="{6CEA6B1E-5378-482C-A171-6AB9ADEFF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D0EA1-4852-4932-8888-1B32ACF84F2D}"/>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280465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B498B1-C6F7-4161-9950-793B08B1044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FEC077-413C-4AE3-9027-F464CD613F9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ECAE5-8CCC-4254-A701-4F8A06D0797C}"/>
              </a:ext>
            </a:extLst>
          </p:cNvPr>
          <p:cNvSpPr>
            <a:spLocks noGrp="1"/>
          </p:cNvSpPr>
          <p:nvPr>
            <p:ph type="dt" sz="half" idx="10"/>
          </p:nvPr>
        </p:nvSpPr>
        <p:spPr/>
        <p:txBody>
          <a:bodyPr/>
          <a:lstStyle/>
          <a:p>
            <a:r>
              <a:rPr lang="en-US"/>
              <a:t>LSU rev20260112</a:t>
            </a:r>
          </a:p>
        </p:txBody>
      </p:sp>
      <p:sp>
        <p:nvSpPr>
          <p:cNvPr id="5" name="Footer Placeholder 4">
            <a:extLst>
              <a:ext uri="{FF2B5EF4-FFF2-40B4-BE49-F238E27FC236}">
                <a16:creationId xmlns:a16="http://schemas.microsoft.com/office/drawing/2014/main" id="{DDF411E3-CF2B-41AB-90D4-D6EED9B43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309760-127E-49E3-99B7-9AB20C8B94BB}"/>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3239329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583A-4602-4119-BB06-8DB2974E202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6B51C6-BC71-4D62-895D-62486647D99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ABB1D279-B9E2-4F42-82D6-3418A095E24F}"/>
              </a:ext>
            </a:extLst>
          </p:cNvPr>
          <p:cNvSpPr>
            <a:spLocks noGrp="1"/>
          </p:cNvSpPr>
          <p:nvPr>
            <p:ph type="sldNum" sz="quarter" idx="10"/>
          </p:nvPr>
        </p:nvSpPr>
        <p:spPr/>
        <p:txBody>
          <a:bodyPr/>
          <a:lstStyle>
            <a:lvl1pPr>
              <a:defRPr/>
            </a:lvl1pPr>
          </a:lstStyle>
          <a:p>
            <a:fld id="{1CA44684-0A22-4B17-B7E1-94F0F51135DA}" type="slidenum">
              <a:rPr lang="en-US" altLang="en-US"/>
              <a:pPr/>
              <a:t>‹#›</a:t>
            </a:fld>
            <a:endParaRPr lang="en-US" altLang="en-US"/>
          </a:p>
        </p:txBody>
      </p:sp>
      <p:sp>
        <p:nvSpPr>
          <p:cNvPr id="5" name="Date Placeholder 1">
            <a:extLst>
              <a:ext uri="{FF2B5EF4-FFF2-40B4-BE49-F238E27FC236}">
                <a16:creationId xmlns:a16="http://schemas.microsoft.com/office/drawing/2014/main" id="{5794CFC7-5E6B-4B3A-8AA1-2E5D058744A9}"/>
              </a:ext>
            </a:extLst>
          </p:cNvPr>
          <p:cNvSpPr>
            <a:spLocks noGrp="1"/>
          </p:cNvSpPr>
          <p:nvPr>
            <p:ph type="dt" sz="half" idx="2"/>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rev20260112</a:t>
            </a:r>
          </a:p>
        </p:txBody>
      </p:sp>
    </p:spTree>
    <p:extLst>
      <p:ext uri="{BB962C8B-B14F-4D97-AF65-F5344CB8AC3E}">
        <p14:creationId xmlns:p14="http://schemas.microsoft.com/office/powerpoint/2010/main" val="3181565830"/>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CE90-554E-435D-8B74-8681C0595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1AE56-3251-4112-B302-7260995184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7951325-393A-4360-AA4A-9053D31DB843}"/>
              </a:ext>
            </a:extLst>
          </p:cNvPr>
          <p:cNvSpPr>
            <a:spLocks noGrp="1"/>
          </p:cNvSpPr>
          <p:nvPr>
            <p:ph type="sldNum" sz="quarter" idx="10"/>
          </p:nvPr>
        </p:nvSpPr>
        <p:spPr/>
        <p:txBody>
          <a:bodyPr/>
          <a:lstStyle>
            <a:lvl1pPr>
              <a:defRPr/>
            </a:lvl1pPr>
          </a:lstStyle>
          <a:p>
            <a:fld id="{D20954F7-C91D-4DE4-AE9A-7EAF85D5A865}" type="slidenum">
              <a:rPr lang="en-US" altLang="en-US"/>
              <a:pPr/>
              <a:t>‹#›</a:t>
            </a:fld>
            <a:endParaRPr lang="en-US" altLang="en-US"/>
          </a:p>
        </p:txBody>
      </p:sp>
      <p:sp>
        <p:nvSpPr>
          <p:cNvPr id="5" name="Date Placeholder 1">
            <a:extLst>
              <a:ext uri="{FF2B5EF4-FFF2-40B4-BE49-F238E27FC236}">
                <a16:creationId xmlns:a16="http://schemas.microsoft.com/office/drawing/2014/main" id="{B1295366-BE41-40FF-9684-DC02056A3145}"/>
              </a:ext>
            </a:extLst>
          </p:cNvPr>
          <p:cNvSpPr>
            <a:spLocks noGrp="1"/>
          </p:cNvSpPr>
          <p:nvPr>
            <p:ph type="dt" sz="half" idx="2"/>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rev20260112</a:t>
            </a:r>
          </a:p>
        </p:txBody>
      </p:sp>
    </p:spTree>
    <p:extLst>
      <p:ext uri="{BB962C8B-B14F-4D97-AF65-F5344CB8AC3E}">
        <p14:creationId xmlns:p14="http://schemas.microsoft.com/office/powerpoint/2010/main" val="2295904509"/>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D9B5-6716-44FB-B2F1-45053142058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13C384-E74E-47D9-9F43-46054109E39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4EC34B11-1717-4DDE-9058-3E145AA32AFD}"/>
              </a:ext>
            </a:extLst>
          </p:cNvPr>
          <p:cNvSpPr>
            <a:spLocks noGrp="1"/>
          </p:cNvSpPr>
          <p:nvPr>
            <p:ph type="sldNum" sz="quarter" idx="10"/>
          </p:nvPr>
        </p:nvSpPr>
        <p:spPr/>
        <p:txBody>
          <a:bodyPr/>
          <a:lstStyle>
            <a:lvl1pPr>
              <a:defRPr/>
            </a:lvl1pPr>
          </a:lstStyle>
          <a:p>
            <a:fld id="{E98C30CB-1D7F-4009-B99F-5EC5334E03AD}" type="slidenum">
              <a:rPr lang="en-US" altLang="en-US"/>
              <a:pPr/>
              <a:t>‹#›</a:t>
            </a:fld>
            <a:endParaRPr lang="en-US" altLang="en-US"/>
          </a:p>
        </p:txBody>
      </p:sp>
    </p:spTree>
    <p:extLst>
      <p:ext uri="{BB962C8B-B14F-4D97-AF65-F5344CB8AC3E}">
        <p14:creationId xmlns:p14="http://schemas.microsoft.com/office/powerpoint/2010/main" val="474939824"/>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E203-3839-4021-9311-CE152CAD4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9E752F-2DC7-4C64-B883-0E7A01D67F1C}"/>
              </a:ext>
            </a:extLst>
          </p:cNvPr>
          <p:cNvSpPr>
            <a:spLocks noGrp="1"/>
          </p:cNvSpPr>
          <p:nvPr>
            <p:ph sz="half" idx="1"/>
          </p:nvPr>
        </p:nvSpPr>
        <p:spPr>
          <a:xfrm>
            <a:off x="685800" y="838200"/>
            <a:ext cx="3810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6FBD40-6944-45AC-ACB3-AC0ED3656F6B}"/>
              </a:ext>
            </a:extLst>
          </p:cNvPr>
          <p:cNvSpPr>
            <a:spLocks noGrp="1"/>
          </p:cNvSpPr>
          <p:nvPr>
            <p:ph sz="half" idx="2"/>
          </p:nvPr>
        </p:nvSpPr>
        <p:spPr>
          <a:xfrm>
            <a:off x="4648200" y="838200"/>
            <a:ext cx="3810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E7DF962-FE12-4656-929C-98884E8C615B}"/>
              </a:ext>
            </a:extLst>
          </p:cNvPr>
          <p:cNvSpPr>
            <a:spLocks noGrp="1"/>
          </p:cNvSpPr>
          <p:nvPr>
            <p:ph type="sldNum" sz="quarter" idx="10"/>
          </p:nvPr>
        </p:nvSpPr>
        <p:spPr/>
        <p:txBody>
          <a:bodyPr/>
          <a:lstStyle>
            <a:lvl1pPr>
              <a:defRPr/>
            </a:lvl1pPr>
          </a:lstStyle>
          <a:p>
            <a:fld id="{8DCEF657-A301-4384-ADF7-C1683E3299CE}" type="slidenum">
              <a:rPr lang="en-US" altLang="en-US"/>
              <a:pPr/>
              <a:t>‹#›</a:t>
            </a:fld>
            <a:endParaRPr lang="en-US" altLang="en-US"/>
          </a:p>
        </p:txBody>
      </p:sp>
      <p:sp>
        <p:nvSpPr>
          <p:cNvPr id="6" name="Date Placeholder 1">
            <a:extLst>
              <a:ext uri="{FF2B5EF4-FFF2-40B4-BE49-F238E27FC236}">
                <a16:creationId xmlns:a16="http://schemas.microsoft.com/office/drawing/2014/main" id="{93FF65BF-79B2-4B7B-9DEB-CD23066ECB20}"/>
              </a:ext>
            </a:extLst>
          </p:cNvPr>
          <p:cNvSpPr>
            <a:spLocks noGrp="1"/>
          </p:cNvSpPr>
          <p:nvPr>
            <p:ph type="dt" sz="half" idx="11"/>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rev20260112</a:t>
            </a:r>
          </a:p>
        </p:txBody>
      </p:sp>
    </p:spTree>
    <p:extLst>
      <p:ext uri="{BB962C8B-B14F-4D97-AF65-F5344CB8AC3E}">
        <p14:creationId xmlns:p14="http://schemas.microsoft.com/office/powerpoint/2010/main" val="1395494658"/>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BFC0-E1B3-48FA-9BAB-CC2E9AD3EED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E013A-81DB-4C23-A1DE-8B71E4BFB5B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AC55F-ED0D-4AFC-92DF-0638BA33932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152950-A897-46DD-8A6F-685A4AC6C02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7B6C1E-2034-4BA2-ABEC-A7E3C72A6E3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F59EF94-BAAD-4006-8278-9C231B059243}"/>
              </a:ext>
            </a:extLst>
          </p:cNvPr>
          <p:cNvSpPr>
            <a:spLocks noGrp="1"/>
          </p:cNvSpPr>
          <p:nvPr>
            <p:ph type="sldNum" sz="quarter" idx="10"/>
          </p:nvPr>
        </p:nvSpPr>
        <p:spPr/>
        <p:txBody>
          <a:bodyPr/>
          <a:lstStyle>
            <a:lvl1pPr>
              <a:defRPr/>
            </a:lvl1pPr>
          </a:lstStyle>
          <a:p>
            <a:fld id="{B427CC28-B653-4F14-8199-D2C385A1BAA1}" type="slidenum">
              <a:rPr lang="en-US" altLang="en-US"/>
              <a:pPr/>
              <a:t>‹#›</a:t>
            </a:fld>
            <a:endParaRPr lang="en-US" altLang="en-US"/>
          </a:p>
        </p:txBody>
      </p:sp>
      <p:sp>
        <p:nvSpPr>
          <p:cNvPr id="8" name="Date Placeholder 1">
            <a:extLst>
              <a:ext uri="{FF2B5EF4-FFF2-40B4-BE49-F238E27FC236}">
                <a16:creationId xmlns:a16="http://schemas.microsoft.com/office/drawing/2014/main" id="{DAC2332C-8567-4A58-8832-DDD86039CA43}"/>
              </a:ext>
            </a:extLst>
          </p:cNvPr>
          <p:cNvSpPr>
            <a:spLocks noGrp="1"/>
          </p:cNvSpPr>
          <p:nvPr>
            <p:ph type="dt" sz="half" idx="11"/>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rev20260112</a:t>
            </a:r>
          </a:p>
        </p:txBody>
      </p:sp>
    </p:spTree>
    <p:extLst>
      <p:ext uri="{BB962C8B-B14F-4D97-AF65-F5344CB8AC3E}">
        <p14:creationId xmlns:p14="http://schemas.microsoft.com/office/powerpoint/2010/main" val="1795275062"/>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D868-595B-489C-990D-ED2E2ED7812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18ADC66-37AA-4D40-9979-5719FB94F1C0}"/>
              </a:ext>
            </a:extLst>
          </p:cNvPr>
          <p:cNvSpPr>
            <a:spLocks noGrp="1"/>
          </p:cNvSpPr>
          <p:nvPr>
            <p:ph type="sldNum" sz="quarter" idx="10"/>
          </p:nvPr>
        </p:nvSpPr>
        <p:spPr/>
        <p:txBody>
          <a:bodyPr/>
          <a:lstStyle>
            <a:lvl1pPr>
              <a:defRPr/>
            </a:lvl1pPr>
          </a:lstStyle>
          <a:p>
            <a:fld id="{38674DC1-FF71-4AA8-B6B8-ECFC71C9ECC6}" type="slidenum">
              <a:rPr lang="en-US" altLang="en-US"/>
              <a:pPr/>
              <a:t>‹#›</a:t>
            </a:fld>
            <a:endParaRPr lang="en-US" altLang="en-US"/>
          </a:p>
        </p:txBody>
      </p:sp>
      <p:sp>
        <p:nvSpPr>
          <p:cNvPr id="4" name="Date Placeholder 1">
            <a:extLst>
              <a:ext uri="{FF2B5EF4-FFF2-40B4-BE49-F238E27FC236}">
                <a16:creationId xmlns:a16="http://schemas.microsoft.com/office/drawing/2014/main" id="{13246244-1E9A-407B-8BB7-A38F95E63B67}"/>
              </a:ext>
            </a:extLst>
          </p:cNvPr>
          <p:cNvSpPr>
            <a:spLocks noGrp="1"/>
          </p:cNvSpPr>
          <p:nvPr>
            <p:ph type="dt" sz="half" idx="2"/>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rev20260112</a:t>
            </a:r>
          </a:p>
        </p:txBody>
      </p:sp>
    </p:spTree>
    <p:extLst>
      <p:ext uri="{BB962C8B-B14F-4D97-AF65-F5344CB8AC3E}">
        <p14:creationId xmlns:p14="http://schemas.microsoft.com/office/powerpoint/2010/main" val="2645004085"/>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3FA922-50D9-4F33-8C9F-25F3147D4ED2}"/>
              </a:ext>
            </a:extLst>
          </p:cNvPr>
          <p:cNvSpPr>
            <a:spLocks noGrp="1"/>
          </p:cNvSpPr>
          <p:nvPr>
            <p:ph type="sldNum" sz="quarter" idx="10"/>
          </p:nvPr>
        </p:nvSpPr>
        <p:spPr/>
        <p:txBody>
          <a:bodyPr/>
          <a:lstStyle>
            <a:lvl1pPr>
              <a:defRPr/>
            </a:lvl1pPr>
          </a:lstStyle>
          <a:p>
            <a:fld id="{6E2B97F6-FFC1-426E-A57A-5E7F7A73D11F}" type="slidenum">
              <a:rPr lang="en-US" altLang="en-US"/>
              <a:pPr/>
              <a:t>‹#›</a:t>
            </a:fld>
            <a:endParaRPr lang="en-US" altLang="en-US"/>
          </a:p>
        </p:txBody>
      </p:sp>
      <p:sp>
        <p:nvSpPr>
          <p:cNvPr id="3" name="Date Placeholder 1">
            <a:extLst>
              <a:ext uri="{FF2B5EF4-FFF2-40B4-BE49-F238E27FC236}">
                <a16:creationId xmlns:a16="http://schemas.microsoft.com/office/drawing/2014/main" id="{A0ACB2B6-A087-472D-B0E6-2C4FBC80DE4F}"/>
              </a:ext>
            </a:extLst>
          </p:cNvPr>
          <p:cNvSpPr>
            <a:spLocks noGrp="1"/>
          </p:cNvSpPr>
          <p:nvPr>
            <p:ph type="dt" sz="half" idx="2"/>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rev20260112</a:t>
            </a:r>
          </a:p>
        </p:txBody>
      </p:sp>
    </p:spTree>
    <p:extLst>
      <p:ext uri="{BB962C8B-B14F-4D97-AF65-F5344CB8AC3E}">
        <p14:creationId xmlns:p14="http://schemas.microsoft.com/office/powerpoint/2010/main" val="684654395"/>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A97AA-2A36-4992-8503-18233CB6CB0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77545C-EDCB-46EA-9FDB-5BF9B7CA2FF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56E8BD-0A1C-4C9C-8D34-31C39D48796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B9B610E5-B216-4483-BBF7-C0097A78D772}"/>
              </a:ext>
            </a:extLst>
          </p:cNvPr>
          <p:cNvSpPr>
            <a:spLocks noGrp="1"/>
          </p:cNvSpPr>
          <p:nvPr>
            <p:ph type="sldNum" sz="quarter" idx="10"/>
          </p:nvPr>
        </p:nvSpPr>
        <p:spPr/>
        <p:txBody>
          <a:bodyPr/>
          <a:lstStyle>
            <a:lvl1pPr>
              <a:defRPr/>
            </a:lvl1pPr>
          </a:lstStyle>
          <a:p>
            <a:fld id="{F6962F33-B7C1-470D-9E28-ADEB8E1697BF}" type="slidenum">
              <a:rPr lang="en-US" altLang="en-US"/>
              <a:pPr/>
              <a:t>‹#›</a:t>
            </a:fld>
            <a:endParaRPr lang="en-US" altLang="en-US"/>
          </a:p>
        </p:txBody>
      </p:sp>
      <p:sp>
        <p:nvSpPr>
          <p:cNvPr id="6" name="Date Placeholder 1">
            <a:extLst>
              <a:ext uri="{FF2B5EF4-FFF2-40B4-BE49-F238E27FC236}">
                <a16:creationId xmlns:a16="http://schemas.microsoft.com/office/drawing/2014/main" id="{4BBD7EA8-EDA8-4296-80B6-1F2E7280CE97}"/>
              </a:ext>
            </a:extLst>
          </p:cNvPr>
          <p:cNvSpPr>
            <a:spLocks noGrp="1"/>
          </p:cNvSpPr>
          <p:nvPr>
            <p:ph type="dt" sz="half" idx="11"/>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rev20260112</a:t>
            </a:r>
          </a:p>
        </p:txBody>
      </p:sp>
    </p:spTree>
    <p:extLst>
      <p:ext uri="{BB962C8B-B14F-4D97-AF65-F5344CB8AC3E}">
        <p14:creationId xmlns:p14="http://schemas.microsoft.com/office/powerpoint/2010/main" val="1744449111"/>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849F-052B-4E35-B83E-21F437175C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F03F33-639A-434A-855F-E5080D0143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12948-6E52-41A3-AAE1-0398C7BC049E}"/>
              </a:ext>
            </a:extLst>
          </p:cNvPr>
          <p:cNvSpPr>
            <a:spLocks noGrp="1"/>
          </p:cNvSpPr>
          <p:nvPr>
            <p:ph type="dt" sz="half" idx="10"/>
          </p:nvPr>
        </p:nvSpPr>
        <p:spPr/>
        <p:txBody>
          <a:bodyPr/>
          <a:lstStyle/>
          <a:p>
            <a:r>
              <a:rPr lang="en-US"/>
              <a:t>LSU rev20260112</a:t>
            </a:r>
          </a:p>
        </p:txBody>
      </p:sp>
      <p:sp>
        <p:nvSpPr>
          <p:cNvPr id="5" name="Footer Placeholder 4">
            <a:extLst>
              <a:ext uri="{FF2B5EF4-FFF2-40B4-BE49-F238E27FC236}">
                <a16:creationId xmlns:a16="http://schemas.microsoft.com/office/drawing/2014/main" id="{396D4223-0BE7-4652-97FE-14C7FAC60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6D5C7-4961-481B-ACCD-995E3798E9B4}"/>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2469900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F5C2-21EF-4C80-B2B5-63A688A1955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3F41CF-1AA4-49A0-9D77-5DC20437A27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DE4E86-638E-40E5-981B-EC5FFD46CCC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C3532BF5-FC69-4542-8E59-CA7B31E30E64}"/>
              </a:ext>
            </a:extLst>
          </p:cNvPr>
          <p:cNvSpPr>
            <a:spLocks noGrp="1"/>
          </p:cNvSpPr>
          <p:nvPr>
            <p:ph type="sldNum" sz="quarter" idx="10"/>
          </p:nvPr>
        </p:nvSpPr>
        <p:spPr/>
        <p:txBody>
          <a:bodyPr/>
          <a:lstStyle>
            <a:lvl1pPr>
              <a:defRPr/>
            </a:lvl1pPr>
          </a:lstStyle>
          <a:p>
            <a:fld id="{F1BAF6A3-A61C-4A59-8810-85804C74671D}" type="slidenum">
              <a:rPr lang="en-US" altLang="en-US"/>
              <a:pPr/>
              <a:t>‹#›</a:t>
            </a:fld>
            <a:endParaRPr lang="en-US" altLang="en-US"/>
          </a:p>
        </p:txBody>
      </p:sp>
      <p:sp>
        <p:nvSpPr>
          <p:cNvPr id="6" name="Date Placeholder 1">
            <a:extLst>
              <a:ext uri="{FF2B5EF4-FFF2-40B4-BE49-F238E27FC236}">
                <a16:creationId xmlns:a16="http://schemas.microsoft.com/office/drawing/2014/main" id="{51C87477-0A6A-4955-B3E2-217D78725DCA}"/>
              </a:ext>
            </a:extLst>
          </p:cNvPr>
          <p:cNvSpPr>
            <a:spLocks noGrp="1"/>
          </p:cNvSpPr>
          <p:nvPr>
            <p:ph type="dt" sz="half" idx="11"/>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rev20260112</a:t>
            </a:r>
          </a:p>
        </p:txBody>
      </p:sp>
    </p:spTree>
    <p:extLst>
      <p:ext uri="{BB962C8B-B14F-4D97-AF65-F5344CB8AC3E}">
        <p14:creationId xmlns:p14="http://schemas.microsoft.com/office/powerpoint/2010/main" val="168045131"/>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3BFA5-05C1-4B28-9848-3AB04650BB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97C211-537F-438B-A501-D0D64FEF35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0048BFC-C677-480B-9064-7C0D336F5540}"/>
              </a:ext>
            </a:extLst>
          </p:cNvPr>
          <p:cNvSpPr>
            <a:spLocks noGrp="1"/>
          </p:cNvSpPr>
          <p:nvPr>
            <p:ph type="sldNum" sz="quarter" idx="10"/>
          </p:nvPr>
        </p:nvSpPr>
        <p:spPr/>
        <p:txBody>
          <a:bodyPr/>
          <a:lstStyle>
            <a:lvl1pPr>
              <a:defRPr/>
            </a:lvl1pPr>
          </a:lstStyle>
          <a:p>
            <a:fld id="{D44A2B34-DFCC-4FEF-8757-BCC53524BD78}" type="slidenum">
              <a:rPr lang="en-US" altLang="en-US"/>
              <a:pPr/>
              <a:t>‹#›</a:t>
            </a:fld>
            <a:endParaRPr lang="en-US" altLang="en-US"/>
          </a:p>
        </p:txBody>
      </p:sp>
      <p:sp>
        <p:nvSpPr>
          <p:cNvPr id="5" name="Date Placeholder 1">
            <a:extLst>
              <a:ext uri="{FF2B5EF4-FFF2-40B4-BE49-F238E27FC236}">
                <a16:creationId xmlns:a16="http://schemas.microsoft.com/office/drawing/2014/main" id="{1C136F73-70C2-4E7E-A3FC-96927A138C5A}"/>
              </a:ext>
            </a:extLst>
          </p:cNvPr>
          <p:cNvSpPr>
            <a:spLocks noGrp="1"/>
          </p:cNvSpPr>
          <p:nvPr>
            <p:ph type="dt" sz="half" idx="2"/>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rev20260112</a:t>
            </a:r>
          </a:p>
        </p:txBody>
      </p:sp>
    </p:spTree>
    <p:extLst>
      <p:ext uri="{BB962C8B-B14F-4D97-AF65-F5344CB8AC3E}">
        <p14:creationId xmlns:p14="http://schemas.microsoft.com/office/powerpoint/2010/main" val="1208987025"/>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51406-CF83-47BC-8542-7E007807804A}"/>
              </a:ext>
            </a:extLst>
          </p:cNvPr>
          <p:cNvSpPr>
            <a:spLocks noGrp="1"/>
          </p:cNvSpPr>
          <p:nvPr>
            <p:ph type="title" orient="vert"/>
          </p:nvPr>
        </p:nvSpPr>
        <p:spPr>
          <a:xfrm>
            <a:off x="6515100" y="114300"/>
            <a:ext cx="1943100" cy="61341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65FE2-C302-4E8E-B860-F27410A95FC3}"/>
              </a:ext>
            </a:extLst>
          </p:cNvPr>
          <p:cNvSpPr>
            <a:spLocks noGrp="1"/>
          </p:cNvSpPr>
          <p:nvPr>
            <p:ph type="body" orient="vert" idx="1"/>
          </p:nvPr>
        </p:nvSpPr>
        <p:spPr>
          <a:xfrm>
            <a:off x="685800" y="114300"/>
            <a:ext cx="5676900" cy="6134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081EB48-22F7-410A-BBB5-273FD4FB2D1F}"/>
              </a:ext>
            </a:extLst>
          </p:cNvPr>
          <p:cNvSpPr>
            <a:spLocks noGrp="1"/>
          </p:cNvSpPr>
          <p:nvPr>
            <p:ph type="sldNum" sz="quarter" idx="10"/>
          </p:nvPr>
        </p:nvSpPr>
        <p:spPr/>
        <p:txBody>
          <a:bodyPr/>
          <a:lstStyle>
            <a:lvl1pPr>
              <a:defRPr/>
            </a:lvl1pPr>
          </a:lstStyle>
          <a:p>
            <a:fld id="{B25FF80A-E7F1-4094-9498-1A3EBAB57F5C}" type="slidenum">
              <a:rPr lang="en-US" altLang="en-US"/>
              <a:pPr/>
              <a:t>‹#›</a:t>
            </a:fld>
            <a:endParaRPr lang="en-US" altLang="en-US"/>
          </a:p>
        </p:txBody>
      </p:sp>
      <p:sp>
        <p:nvSpPr>
          <p:cNvPr id="5" name="Date Placeholder 1">
            <a:extLst>
              <a:ext uri="{FF2B5EF4-FFF2-40B4-BE49-F238E27FC236}">
                <a16:creationId xmlns:a16="http://schemas.microsoft.com/office/drawing/2014/main" id="{ACCD2472-0DF4-4E3F-A4E0-9A9376961675}"/>
              </a:ext>
            </a:extLst>
          </p:cNvPr>
          <p:cNvSpPr>
            <a:spLocks noGrp="1"/>
          </p:cNvSpPr>
          <p:nvPr>
            <p:ph type="dt" sz="half" idx="2"/>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rev20260112</a:t>
            </a:r>
          </a:p>
        </p:txBody>
      </p:sp>
    </p:spTree>
    <p:extLst>
      <p:ext uri="{BB962C8B-B14F-4D97-AF65-F5344CB8AC3E}">
        <p14:creationId xmlns:p14="http://schemas.microsoft.com/office/powerpoint/2010/main" val="402290988"/>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23209-5087-4F09-B9C5-A57731677F5A}"/>
              </a:ext>
            </a:extLst>
          </p:cNvPr>
          <p:cNvSpPr>
            <a:spLocks noGrp="1"/>
          </p:cNvSpPr>
          <p:nvPr>
            <p:ph type="title"/>
          </p:nvPr>
        </p:nvSpPr>
        <p:spPr>
          <a:xfrm>
            <a:off x="1141413" y="114300"/>
            <a:ext cx="6284912" cy="4572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623368A0-A9BA-4D1A-8E02-802E607F27A4}"/>
              </a:ext>
            </a:extLst>
          </p:cNvPr>
          <p:cNvSpPr>
            <a:spLocks noGrp="1"/>
          </p:cNvSpPr>
          <p:nvPr>
            <p:ph type="clipArt" sz="half" idx="1"/>
          </p:nvPr>
        </p:nvSpPr>
        <p:spPr>
          <a:xfrm>
            <a:off x="685800" y="838200"/>
            <a:ext cx="3810000" cy="5410200"/>
          </a:xfrm>
        </p:spPr>
        <p:txBody>
          <a:bodyPr/>
          <a:lstStyle/>
          <a:p>
            <a:endParaRPr lang="en-US"/>
          </a:p>
        </p:txBody>
      </p:sp>
      <p:sp>
        <p:nvSpPr>
          <p:cNvPr id="4" name="Text Placeholder 3">
            <a:extLst>
              <a:ext uri="{FF2B5EF4-FFF2-40B4-BE49-F238E27FC236}">
                <a16:creationId xmlns:a16="http://schemas.microsoft.com/office/drawing/2014/main" id="{8260D318-7D7C-4849-BB12-4EABB87EF59B}"/>
              </a:ext>
            </a:extLst>
          </p:cNvPr>
          <p:cNvSpPr>
            <a:spLocks noGrp="1"/>
          </p:cNvSpPr>
          <p:nvPr>
            <p:ph type="body" sz="half" idx="2"/>
          </p:nvPr>
        </p:nvSpPr>
        <p:spPr>
          <a:xfrm>
            <a:off x="4648200" y="838200"/>
            <a:ext cx="3810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7A1CC523-B5AA-44FD-A0D5-0ADC6B6BD9D7}"/>
              </a:ext>
            </a:extLst>
          </p:cNvPr>
          <p:cNvSpPr>
            <a:spLocks noGrp="1"/>
          </p:cNvSpPr>
          <p:nvPr>
            <p:ph type="sldNum" sz="quarter" idx="10"/>
          </p:nvPr>
        </p:nvSpPr>
        <p:spPr>
          <a:xfrm>
            <a:off x="7239000" y="6632575"/>
            <a:ext cx="1905000" cy="225425"/>
          </a:xfrm>
        </p:spPr>
        <p:txBody>
          <a:bodyPr/>
          <a:lstStyle>
            <a:lvl1pPr>
              <a:defRPr/>
            </a:lvl1pPr>
          </a:lstStyle>
          <a:p>
            <a:fld id="{A839A94E-5353-4E1B-A073-6B010876D0AB}" type="slidenum">
              <a:rPr lang="en-US" altLang="en-US"/>
              <a:pPr/>
              <a:t>‹#›</a:t>
            </a:fld>
            <a:endParaRPr lang="en-US" altLang="en-US"/>
          </a:p>
        </p:txBody>
      </p:sp>
      <p:sp>
        <p:nvSpPr>
          <p:cNvPr id="6" name="Date Placeholder 1">
            <a:extLst>
              <a:ext uri="{FF2B5EF4-FFF2-40B4-BE49-F238E27FC236}">
                <a16:creationId xmlns:a16="http://schemas.microsoft.com/office/drawing/2014/main" id="{01B30E7C-7CE7-4B18-B521-4321B5BA95F1}"/>
              </a:ext>
            </a:extLst>
          </p:cNvPr>
          <p:cNvSpPr>
            <a:spLocks noGrp="1"/>
          </p:cNvSpPr>
          <p:nvPr>
            <p:ph type="dt" sz="half" idx="11"/>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rev20260112</a:t>
            </a:r>
          </a:p>
        </p:txBody>
      </p:sp>
    </p:spTree>
    <p:extLst>
      <p:ext uri="{BB962C8B-B14F-4D97-AF65-F5344CB8AC3E}">
        <p14:creationId xmlns:p14="http://schemas.microsoft.com/office/powerpoint/2010/main" val="2850547286"/>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322EA-96A7-4239-A746-C335DA869D1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9E1952-6023-496B-9DB3-F4CCD94EB1B5}"/>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8821D5-F7AA-48BD-B812-B7A549051A86}"/>
              </a:ext>
            </a:extLst>
          </p:cNvPr>
          <p:cNvSpPr>
            <a:spLocks noGrp="1"/>
          </p:cNvSpPr>
          <p:nvPr>
            <p:ph type="dt" sz="half" idx="10"/>
          </p:nvPr>
        </p:nvSpPr>
        <p:spPr/>
        <p:txBody>
          <a:bodyPr/>
          <a:lstStyle/>
          <a:p>
            <a:r>
              <a:rPr lang="en-US"/>
              <a:t>LSU rev20260112</a:t>
            </a:r>
          </a:p>
        </p:txBody>
      </p:sp>
      <p:sp>
        <p:nvSpPr>
          <p:cNvPr id="5" name="Footer Placeholder 4">
            <a:extLst>
              <a:ext uri="{FF2B5EF4-FFF2-40B4-BE49-F238E27FC236}">
                <a16:creationId xmlns:a16="http://schemas.microsoft.com/office/drawing/2014/main" id="{91C2945B-41E8-4160-9FFF-9178DCB4C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DB5DA-7075-4CF7-BBF6-5246F58593DE}"/>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91762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0C38-ACCE-4B5A-9238-ADBF28089C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03204-43E5-4CFE-94AE-FD6589F77BD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596D32-57D4-4C47-BD56-8ECDD8F2B19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4BAFB3-96B2-4978-96EE-6DFB5E504F79}"/>
              </a:ext>
            </a:extLst>
          </p:cNvPr>
          <p:cNvSpPr>
            <a:spLocks noGrp="1"/>
          </p:cNvSpPr>
          <p:nvPr>
            <p:ph type="dt" sz="half" idx="10"/>
          </p:nvPr>
        </p:nvSpPr>
        <p:spPr/>
        <p:txBody>
          <a:bodyPr/>
          <a:lstStyle/>
          <a:p>
            <a:r>
              <a:rPr lang="en-US"/>
              <a:t>LSU rev20260112</a:t>
            </a:r>
          </a:p>
        </p:txBody>
      </p:sp>
      <p:sp>
        <p:nvSpPr>
          <p:cNvPr id="6" name="Footer Placeholder 5">
            <a:extLst>
              <a:ext uri="{FF2B5EF4-FFF2-40B4-BE49-F238E27FC236}">
                <a16:creationId xmlns:a16="http://schemas.microsoft.com/office/drawing/2014/main" id="{D0F7D9DF-4C1E-498E-AFD5-5836346210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8C981B-E736-461E-8FC5-4FE848353B89}"/>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58509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2DB8D-74BA-4CD3-BA59-835F3B6CCB6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B87422-4B45-4559-AEAD-A50A9F205D98}"/>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674535-4D86-4A39-8258-70F7B5267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4B2F7D-8AB4-4DA3-BC63-CAC8CCEE60D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811FC-2E50-4E81-A166-4D940E0603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EA205F-D3A8-46DF-AF7E-14C2C45C6188}"/>
              </a:ext>
            </a:extLst>
          </p:cNvPr>
          <p:cNvSpPr>
            <a:spLocks noGrp="1"/>
          </p:cNvSpPr>
          <p:nvPr>
            <p:ph type="dt" sz="half" idx="10"/>
          </p:nvPr>
        </p:nvSpPr>
        <p:spPr/>
        <p:txBody>
          <a:bodyPr/>
          <a:lstStyle/>
          <a:p>
            <a:r>
              <a:rPr lang="en-US"/>
              <a:t>LSU rev20260112</a:t>
            </a:r>
          </a:p>
        </p:txBody>
      </p:sp>
      <p:sp>
        <p:nvSpPr>
          <p:cNvPr id="8" name="Footer Placeholder 7">
            <a:extLst>
              <a:ext uri="{FF2B5EF4-FFF2-40B4-BE49-F238E27FC236}">
                <a16:creationId xmlns:a16="http://schemas.microsoft.com/office/drawing/2014/main" id="{13A5BBB6-EAAE-47E5-90D2-5533FA2B2B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2267A2-6B54-422E-8E4D-7A1FCB90D907}"/>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134397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4F2EE-8377-4D8B-B5B4-EAEC8DA83E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B50C77-A494-4FC6-AF2D-4E19C2DE006A}"/>
              </a:ext>
            </a:extLst>
          </p:cNvPr>
          <p:cNvSpPr>
            <a:spLocks noGrp="1"/>
          </p:cNvSpPr>
          <p:nvPr>
            <p:ph type="dt" sz="half" idx="10"/>
          </p:nvPr>
        </p:nvSpPr>
        <p:spPr/>
        <p:txBody>
          <a:bodyPr/>
          <a:lstStyle/>
          <a:p>
            <a:r>
              <a:rPr lang="en-US"/>
              <a:t>LSU rev20260112</a:t>
            </a:r>
          </a:p>
        </p:txBody>
      </p:sp>
      <p:sp>
        <p:nvSpPr>
          <p:cNvPr id="4" name="Footer Placeholder 3">
            <a:extLst>
              <a:ext uri="{FF2B5EF4-FFF2-40B4-BE49-F238E27FC236}">
                <a16:creationId xmlns:a16="http://schemas.microsoft.com/office/drawing/2014/main" id="{B860C6CF-0583-4509-9A30-8E89CAA882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1FA36F-9DA1-4A4D-AAB0-014B9F8C8F6D}"/>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41574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F84D55-452D-4C58-B35F-CF746C271888}"/>
              </a:ext>
            </a:extLst>
          </p:cNvPr>
          <p:cNvSpPr>
            <a:spLocks noGrp="1"/>
          </p:cNvSpPr>
          <p:nvPr>
            <p:ph type="dt" sz="half" idx="10"/>
          </p:nvPr>
        </p:nvSpPr>
        <p:spPr/>
        <p:txBody>
          <a:bodyPr/>
          <a:lstStyle/>
          <a:p>
            <a:r>
              <a:rPr lang="en-US"/>
              <a:t>LSU rev20260112</a:t>
            </a:r>
          </a:p>
        </p:txBody>
      </p:sp>
      <p:sp>
        <p:nvSpPr>
          <p:cNvPr id="3" name="Footer Placeholder 2">
            <a:extLst>
              <a:ext uri="{FF2B5EF4-FFF2-40B4-BE49-F238E27FC236}">
                <a16:creationId xmlns:a16="http://schemas.microsoft.com/office/drawing/2014/main" id="{0D2A703B-0E5B-4DB2-9A83-6B852434E8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045DD8-FC2B-4AAA-B60A-0F5DCE4B8BDB}"/>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64578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4DE1-B0A4-4F71-9495-40F15FAF627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281D31-D57E-4B5C-989F-100A3EB3A1F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76DC6-4EB6-48A4-B099-A559E0929CF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908D7-E266-4464-8E63-EE7CDB55DD5E}"/>
              </a:ext>
            </a:extLst>
          </p:cNvPr>
          <p:cNvSpPr>
            <a:spLocks noGrp="1"/>
          </p:cNvSpPr>
          <p:nvPr>
            <p:ph type="dt" sz="half" idx="10"/>
          </p:nvPr>
        </p:nvSpPr>
        <p:spPr/>
        <p:txBody>
          <a:bodyPr/>
          <a:lstStyle/>
          <a:p>
            <a:r>
              <a:rPr lang="en-US"/>
              <a:t>LSU rev20260112</a:t>
            </a:r>
          </a:p>
        </p:txBody>
      </p:sp>
      <p:sp>
        <p:nvSpPr>
          <p:cNvPr id="6" name="Footer Placeholder 5">
            <a:extLst>
              <a:ext uri="{FF2B5EF4-FFF2-40B4-BE49-F238E27FC236}">
                <a16:creationId xmlns:a16="http://schemas.microsoft.com/office/drawing/2014/main" id="{50F08DD6-248B-455C-8A25-536CBCAE4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96890B-D4BE-4CCB-A846-A9AC3011DFF7}"/>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261464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32FF-0D2E-4B03-AC91-7546211A7EF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44F508-79FF-42E5-B5B9-37CD54DE7CA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6C9386-2F16-4426-BD4D-951C9268528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6BFFDE-0DBE-4FB6-8C07-646CE46C02FD}"/>
              </a:ext>
            </a:extLst>
          </p:cNvPr>
          <p:cNvSpPr>
            <a:spLocks noGrp="1"/>
          </p:cNvSpPr>
          <p:nvPr>
            <p:ph type="dt" sz="half" idx="10"/>
          </p:nvPr>
        </p:nvSpPr>
        <p:spPr/>
        <p:txBody>
          <a:bodyPr/>
          <a:lstStyle/>
          <a:p>
            <a:r>
              <a:rPr lang="en-US"/>
              <a:t>LSU rev20260112</a:t>
            </a:r>
          </a:p>
        </p:txBody>
      </p:sp>
      <p:sp>
        <p:nvSpPr>
          <p:cNvPr id="6" name="Footer Placeholder 5">
            <a:extLst>
              <a:ext uri="{FF2B5EF4-FFF2-40B4-BE49-F238E27FC236}">
                <a16:creationId xmlns:a16="http://schemas.microsoft.com/office/drawing/2014/main" id="{3CC756EC-C557-470A-91A9-353FAD7DEC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AC68E-3262-490A-8B5B-4F488E7368CD}"/>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131108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804B45-3D3C-4F92-8F90-6A753C3AB19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BB495A-C9AE-408E-AB15-E89DDFF46B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14D10-AB6B-4EAB-AB21-42D88A512CC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rev20260112</a:t>
            </a:r>
          </a:p>
        </p:txBody>
      </p:sp>
      <p:sp>
        <p:nvSpPr>
          <p:cNvPr id="5" name="Footer Placeholder 4">
            <a:extLst>
              <a:ext uri="{FF2B5EF4-FFF2-40B4-BE49-F238E27FC236}">
                <a16:creationId xmlns:a16="http://schemas.microsoft.com/office/drawing/2014/main" id="{E109FEDA-6E59-41F2-8A28-DE9B3321F38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1B7185-2335-4C84-809D-9283F34E8A7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359EB-A7E7-47EF-B423-9336D435B66F}" type="slidenum">
              <a:rPr lang="en-US" smtClean="0"/>
              <a:t>‹#›</a:t>
            </a:fld>
            <a:endParaRPr lang="en-US"/>
          </a:p>
        </p:txBody>
      </p:sp>
    </p:spTree>
    <p:extLst>
      <p:ext uri="{BB962C8B-B14F-4D97-AF65-F5344CB8AC3E}">
        <p14:creationId xmlns:p14="http://schemas.microsoft.com/office/powerpoint/2010/main" val="1630648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0A43315-6A23-4EAE-8F7A-6FECF4B79D6B}"/>
              </a:ext>
            </a:extLst>
          </p:cNvPr>
          <p:cNvSpPr>
            <a:spLocks noGrp="1" noChangeArrowheads="1"/>
          </p:cNvSpPr>
          <p:nvPr>
            <p:ph type="title"/>
          </p:nvPr>
        </p:nvSpPr>
        <p:spPr bwMode="auto">
          <a:xfrm>
            <a:off x="1141413" y="114300"/>
            <a:ext cx="6284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2A7EE7E-5DCD-456D-954D-E67E322913D4}"/>
              </a:ext>
            </a:extLst>
          </p:cNvPr>
          <p:cNvSpPr>
            <a:spLocks noGrp="1" noChangeArrowheads="1"/>
          </p:cNvSpPr>
          <p:nvPr>
            <p:ph type="body" idx="1"/>
          </p:nvPr>
        </p:nvSpPr>
        <p:spPr bwMode="auto">
          <a:xfrm>
            <a:off x="685800" y="838200"/>
            <a:ext cx="7772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8">
            <a:extLst>
              <a:ext uri="{FF2B5EF4-FFF2-40B4-BE49-F238E27FC236}">
                <a16:creationId xmlns:a16="http://schemas.microsoft.com/office/drawing/2014/main" id="{A6D56361-ABCB-44F2-AF6A-60D50E26CD22}"/>
              </a:ext>
            </a:extLst>
          </p:cNvPr>
          <p:cNvSpPr>
            <a:spLocks noChangeArrowheads="1"/>
          </p:cNvSpPr>
          <p:nvPr userDrawn="1"/>
        </p:nvSpPr>
        <p:spPr bwMode="auto">
          <a:xfrm>
            <a:off x="842963" y="685800"/>
            <a:ext cx="7543800" cy="76200"/>
          </a:xfrm>
          <a:prstGeom prst="rect">
            <a:avLst/>
          </a:prstGeom>
          <a:gradFill rotWithShape="0">
            <a:gsLst>
              <a:gs pos="0">
                <a:srgbClr val="0000CC"/>
              </a:gs>
              <a:gs pos="100000">
                <a:srgbClr val="66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Rectangle 11">
            <a:extLst>
              <a:ext uri="{FF2B5EF4-FFF2-40B4-BE49-F238E27FC236}">
                <a16:creationId xmlns:a16="http://schemas.microsoft.com/office/drawing/2014/main" id="{2BA6ACC6-790E-4FA6-A23E-1B45A5843950}"/>
              </a:ext>
            </a:extLst>
          </p:cNvPr>
          <p:cNvSpPr>
            <a:spLocks noGrp="1" noChangeArrowheads="1"/>
          </p:cNvSpPr>
          <p:nvPr>
            <p:ph type="sldNum" sz="quarter" idx="4"/>
          </p:nvPr>
        </p:nvSpPr>
        <p:spPr bwMode="auto">
          <a:xfrm>
            <a:off x="7239000" y="6632575"/>
            <a:ext cx="19050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vl1pPr>
          </a:lstStyle>
          <a:p>
            <a:fld id="{9318F4C9-A355-4FBD-B9C9-ED148D941FE4}" type="slidenum">
              <a:rPr lang="en-US" altLang="en-US"/>
              <a:pPr/>
              <a:t>‹#›</a:t>
            </a:fld>
            <a:endParaRPr lang="en-US" altLang="en-US"/>
          </a:p>
        </p:txBody>
      </p:sp>
      <p:sp>
        <p:nvSpPr>
          <p:cNvPr id="1051" name="Rectangle 27">
            <a:extLst>
              <a:ext uri="{FF2B5EF4-FFF2-40B4-BE49-F238E27FC236}">
                <a16:creationId xmlns:a16="http://schemas.microsoft.com/office/drawing/2014/main" id="{1E577AB0-8138-4C47-A12C-CE5A28FF444C}"/>
              </a:ext>
            </a:extLst>
          </p:cNvPr>
          <p:cNvSpPr>
            <a:spLocks noChangeArrowheads="1"/>
          </p:cNvSpPr>
          <p:nvPr userDrawn="1"/>
        </p:nvSpPr>
        <p:spPr bwMode="auto">
          <a:xfrm>
            <a:off x="0" y="6604000"/>
            <a:ext cx="3684588"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0" i="1"/>
              <a:t>Space Systems Engineering: Requirements — Writing Module</a:t>
            </a:r>
          </a:p>
        </p:txBody>
      </p:sp>
      <p:sp>
        <p:nvSpPr>
          <p:cNvPr id="2" name="Date Placeholder 1">
            <a:extLst>
              <a:ext uri="{FF2B5EF4-FFF2-40B4-BE49-F238E27FC236}">
                <a16:creationId xmlns:a16="http://schemas.microsoft.com/office/drawing/2014/main" id="{4C166444-F446-4639-B16C-B9DBA66CC2E9}"/>
              </a:ext>
            </a:extLst>
          </p:cNvPr>
          <p:cNvSpPr>
            <a:spLocks noGrp="1"/>
          </p:cNvSpPr>
          <p:nvPr>
            <p:ph type="dt" sz="half" idx="2"/>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rev20260112</a:t>
            </a:r>
          </a:p>
        </p:txBody>
      </p:sp>
    </p:spTree>
    <p:extLst>
      <p:ext uri="{BB962C8B-B14F-4D97-AF65-F5344CB8AC3E}">
        <p14:creationId xmlns:p14="http://schemas.microsoft.com/office/powerpoint/2010/main" val="3342099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Click="0"/>
  <p:hf sldNum="0" hdr="0" ftr="0"/>
  <p:txStyles>
    <p:titleStyle>
      <a:lvl1pPr algn="ctr" rtl="0" fontAlgn="base">
        <a:spcBef>
          <a:spcPct val="0"/>
        </a:spcBef>
        <a:spcAft>
          <a:spcPct val="0"/>
        </a:spcAft>
        <a:defRPr sz="2400" b="1" i="1" kern="1200">
          <a:solidFill>
            <a:schemeClr val="tx2"/>
          </a:solidFill>
          <a:latin typeface="+mj-lt"/>
          <a:ea typeface="+mj-ea"/>
          <a:cs typeface="+mj-cs"/>
        </a:defRPr>
      </a:lvl1pPr>
      <a:lvl2pPr algn="ctr" rtl="0" fontAlgn="base">
        <a:spcBef>
          <a:spcPct val="0"/>
        </a:spcBef>
        <a:spcAft>
          <a:spcPct val="0"/>
        </a:spcAft>
        <a:defRPr sz="2400" b="1" i="1">
          <a:solidFill>
            <a:schemeClr val="tx2"/>
          </a:solidFill>
          <a:latin typeface="Arial" panose="020B0604020202020204" pitchFamily="34" charset="0"/>
        </a:defRPr>
      </a:lvl2pPr>
      <a:lvl3pPr algn="ctr" rtl="0" fontAlgn="base">
        <a:spcBef>
          <a:spcPct val="0"/>
        </a:spcBef>
        <a:spcAft>
          <a:spcPct val="0"/>
        </a:spcAft>
        <a:defRPr sz="2400" b="1" i="1">
          <a:solidFill>
            <a:schemeClr val="tx2"/>
          </a:solidFill>
          <a:latin typeface="Arial" panose="020B0604020202020204" pitchFamily="34" charset="0"/>
        </a:defRPr>
      </a:lvl3pPr>
      <a:lvl4pPr algn="ctr" rtl="0" fontAlgn="base">
        <a:spcBef>
          <a:spcPct val="0"/>
        </a:spcBef>
        <a:spcAft>
          <a:spcPct val="0"/>
        </a:spcAft>
        <a:defRPr sz="2400" b="1" i="1">
          <a:solidFill>
            <a:schemeClr val="tx2"/>
          </a:solidFill>
          <a:latin typeface="Arial" panose="020B0604020202020204" pitchFamily="34" charset="0"/>
        </a:defRPr>
      </a:lvl4pPr>
      <a:lvl5pPr algn="ctr" rtl="0" fontAlgn="base">
        <a:spcBef>
          <a:spcPct val="0"/>
        </a:spcBef>
        <a:spcAft>
          <a:spcPct val="0"/>
        </a:spcAft>
        <a:defRPr sz="2400" b="1" i="1">
          <a:solidFill>
            <a:schemeClr val="tx2"/>
          </a:solidFill>
          <a:latin typeface="Arial" panose="020B0604020202020204" pitchFamily="34" charset="0"/>
        </a:defRPr>
      </a:lvl5pPr>
      <a:lvl6pPr marL="457200" algn="ctr" rtl="0" fontAlgn="base">
        <a:spcBef>
          <a:spcPct val="0"/>
        </a:spcBef>
        <a:spcAft>
          <a:spcPct val="0"/>
        </a:spcAft>
        <a:defRPr sz="2400" b="1" i="1">
          <a:solidFill>
            <a:schemeClr val="tx2"/>
          </a:solidFill>
          <a:latin typeface="Arial" panose="020B0604020202020204" pitchFamily="34" charset="0"/>
        </a:defRPr>
      </a:lvl6pPr>
      <a:lvl7pPr marL="914400" algn="ctr" rtl="0" fontAlgn="base">
        <a:spcBef>
          <a:spcPct val="0"/>
        </a:spcBef>
        <a:spcAft>
          <a:spcPct val="0"/>
        </a:spcAft>
        <a:defRPr sz="2400" b="1" i="1">
          <a:solidFill>
            <a:schemeClr val="tx2"/>
          </a:solidFill>
          <a:latin typeface="Arial" panose="020B0604020202020204" pitchFamily="34" charset="0"/>
        </a:defRPr>
      </a:lvl7pPr>
      <a:lvl8pPr marL="1371600" algn="ctr" rtl="0" fontAlgn="base">
        <a:spcBef>
          <a:spcPct val="0"/>
        </a:spcBef>
        <a:spcAft>
          <a:spcPct val="0"/>
        </a:spcAft>
        <a:defRPr sz="2400" b="1" i="1">
          <a:solidFill>
            <a:schemeClr val="tx2"/>
          </a:solidFill>
          <a:latin typeface="Arial" panose="020B0604020202020204" pitchFamily="34" charset="0"/>
        </a:defRPr>
      </a:lvl8pPr>
      <a:lvl9pPr marL="1828800" algn="ctr" rtl="0" fontAlgn="base">
        <a:spcBef>
          <a:spcPct val="0"/>
        </a:spcBef>
        <a:spcAft>
          <a:spcPct val="0"/>
        </a:spcAft>
        <a:defRPr sz="2400" b="1" i="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rgbClr val="CC0000"/>
        </a:buClr>
        <a:buFont typeface="Symbol" panose="05050102010706020507" pitchFamily="18" charset="2"/>
        <a:buChar char=""/>
        <a:defRPr sz="2000" kern="1200">
          <a:solidFill>
            <a:schemeClr val="tx1"/>
          </a:solidFill>
          <a:latin typeface="+mn-lt"/>
          <a:ea typeface="+mn-ea"/>
          <a:cs typeface="+mn-cs"/>
        </a:defRPr>
      </a:lvl1pPr>
      <a:lvl2pPr marL="742950" indent="-285750" algn="l" rtl="0" fontAlgn="base">
        <a:spcBef>
          <a:spcPct val="20000"/>
        </a:spcBef>
        <a:spcAft>
          <a:spcPct val="0"/>
        </a:spcAft>
        <a:buClr>
          <a:srgbClr val="FF0000"/>
        </a:buClr>
        <a:buFont typeface="Times" panose="02020603050405020304" pitchFamily="18" charset="0"/>
        <a:buChar char="•"/>
        <a:defRPr kern="1200">
          <a:solidFill>
            <a:schemeClr val="tx1"/>
          </a:solidFill>
          <a:latin typeface="+mn-lt"/>
          <a:ea typeface="+mn-ea"/>
          <a:cs typeface="+mn-cs"/>
        </a:defRPr>
      </a:lvl2pPr>
      <a:lvl3pPr marL="1143000" indent="-228600" algn="l" rtl="0" fontAlgn="base">
        <a:spcBef>
          <a:spcPct val="20000"/>
        </a:spcBef>
        <a:spcAft>
          <a:spcPct val="0"/>
        </a:spcAft>
        <a:buChar char="•"/>
        <a:defRPr sz="1600" kern="1200">
          <a:solidFill>
            <a:schemeClr val="tx1"/>
          </a:solidFill>
          <a:latin typeface="+mn-lt"/>
          <a:ea typeface="+mn-ea"/>
          <a:cs typeface="+mn-cs"/>
        </a:defRPr>
      </a:lvl3pPr>
      <a:lvl4pPr marL="1600200" indent="-228600" algn="l" rtl="0" fontAlgn="base">
        <a:spcBef>
          <a:spcPct val="20000"/>
        </a:spcBef>
        <a:spcAft>
          <a:spcPct val="0"/>
        </a:spcAft>
        <a:buChar char="–"/>
        <a:defRPr sz="14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4130" name="Picture 2">
            <a:extLst>
              <a:ext uri="{FF2B5EF4-FFF2-40B4-BE49-F238E27FC236}">
                <a16:creationId xmlns:a16="http://schemas.microsoft.com/office/drawing/2014/main" id="{31626F1D-566F-4E97-A9BE-BB608855D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84131" name="Rectangle 3">
            <a:extLst>
              <a:ext uri="{FF2B5EF4-FFF2-40B4-BE49-F238E27FC236}">
                <a16:creationId xmlns:a16="http://schemas.microsoft.com/office/drawing/2014/main" id="{8DAA2611-C6B4-4385-881B-75D7CAB1E76F}"/>
              </a:ext>
            </a:extLst>
          </p:cNvPr>
          <p:cNvSpPr>
            <a:spLocks noGrp="1" noChangeArrowheads="1"/>
          </p:cNvSpPr>
          <p:nvPr>
            <p:ph type="ctrTitle"/>
          </p:nvPr>
        </p:nvSpPr>
        <p:spPr>
          <a:xfrm>
            <a:off x="215900" y="3579813"/>
            <a:ext cx="8728075" cy="771525"/>
          </a:xfrm>
        </p:spPr>
        <p:txBody>
          <a:bodyPr anchor="ctr"/>
          <a:lstStyle/>
          <a:p>
            <a:br>
              <a:rPr lang="en-US" altLang="en-US" sz="1600" dirty="0"/>
            </a:br>
            <a:endParaRPr lang="en-US" altLang="en-US" sz="1600" dirty="0"/>
          </a:p>
        </p:txBody>
      </p:sp>
      <p:sp>
        <p:nvSpPr>
          <p:cNvPr id="1584132" name="Rectangle 4">
            <a:extLst>
              <a:ext uri="{FF2B5EF4-FFF2-40B4-BE49-F238E27FC236}">
                <a16:creationId xmlns:a16="http://schemas.microsoft.com/office/drawing/2014/main" id="{6BFB77C5-F8F6-4908-AE05-ED6E879786B1}"/>
              </a:ext>
            </a:extLst>
          </p:cNvPr>
          <p:cNvSpPr>
            <a:spLocks noGrp="1" noChangeArrowheads="1"/>
          </p:cNvSpPr>
          <p:nvPr>
            <p:ph type="subTitle" idx="1"/>
          </p:nvPr>
        </p:nvSpPr>
        <p:spPr>
          <a:xfrm>
            <a:off x="1371600" y="4665663"/>
            <a:ext cx="6400800" cy="1752600"/>
          </a:xfrm>
          <a:effectLst>
            <a:outerShdw dist="35921" dir="2700000" algn="ctr" rotWithShape="0">
              <a:schemeClr val="bg2"/>
            </a:outerShdw>
          </a:effectLst>
        </p:spPr>
        <p:txBody>
          <a:bodyPr/>
          <a:lstStyle/>
          <a:p>
            <a:r>
              <a:rPr lang="en-US" altLang="en-US" sz="2000"/>
              <a:t> </a:t>
            </a:r>
            <a:endParaRPr lang="en-US" altLang="en-US" sz="1600"/>
          </a:p>
        </p:txBody>
      </p:sp>
      <p:sp>
        <p:nvSpPr>
          <p:cNvPr id="1584133" name="Rectangle 5">
            <a:extLst>
              <a:ext uri="{FF2B5EF4-FFF2-40B4-BE49-F238E27FC236}">
                <a16:creationId xmlns:a16="http://schemas.microsoft.com/office/drawing/2014/main" id="{0262F34E-C2D0-4BA9-8A18-AB77D3BF948F}"/>
              </a:ext>
            </a:extLst>
          </p:cNvPr>
          <p:cNvSpPr>
            <a:spLocks noChangeArrowheads="1"/>
          </p:cNvSpPr>
          <p:nvPr/>
        </p:nvSpPr>
        <p:spPr bwMode="auto">
          <a:xfrm>
            <a:off x="214313" y="2319338"/>
            <a:ext cx="8443912" cy="209708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2400" b="1" i="1">
                <a:solidFill>
                  <a:schemeClr val="tx2"/>
                </a:solidFill>
                <a:latin typeface="Arial" panose="020B0604020202020204" pitchFamily="34" charset="0"/>
              </a:defRPr>
            </a:lvl1pPr>
            <a:lvl2pPr algn="ctr">
              <a:defRPr sz="2400" b="1" i="1">
                <a:solidFill>
                  <a:schemeClr val="tx2"/>
                </a:solidFill>
                <a:latin typeface="Arial" panose="020B0604020202020204" pitchFamily="34" charset="0"/>
              </a:defRPr>
            </a:lvl2pPr>
            <a:lvl3pPr algn="ctr">
              <a:defRPr sz="2400" b="1" i="1">
                <a:solidFill>
                  <a:schemeClr val="tx2"/>
                </a:solidFill>
                <a:latin typeface="Arial" panose="020B0604020202020204" pitchFamily="34" charset="0"/>
              </a:defRPr>
            </a:lvl3pPr>
            <a:lvl4pPr algn="ctr">
              <a:defRPr sz="2400" b="1" i="1">
                <a:solidFill>
                  <a:schemeClr val="tx2"/>
                </a:solidFill>
                <a:latin typeface="Arial" panose="020B0604020202020204" pitchFamily="34" charset="0"/>
              </a:defRPr>
            </a:lvl4pPr>
            <a:lvl5pPr algn="ctr">
              <a:defRPr sz="2400" b="1" i="1">
                <a:solidFill>
                  <a:schemeClr val="tx2"/>
                </a:solidFill>
                <a:latin typeface="Arial" panose="020B0604020202020204" pitchFamily="34" charset="0"/>
              </a:defRPr>
            </a:lvl5pPr>
            <a:lvl6pPr marL="457200" algn="ctr" fontAlgn="base">
              <a:spcBef>
                <a:spcPct val="0"/>
              </a:spcBef>
              <a:spcAft>
                <a:spcPct val="0"/>
              </a:spcAft>
              <a:defRPr sz="2400" b="1" i="1">
                <a:solidFill>
                  <a:schemeClr val="tx2"/>
                </a:solidFill>
                <a:latin typeface="Arial" panose="020B0604020202020204" pitchFamily="34" charset="0"/>
              </a:defRPr>
            </a:lvl6pPr>
            <a:lvl7pPr marL="914400" algn="ctr" fontAlgn="base">
              <a:spcBef>
                <a:spcPct val="0"/>
              </a:spcBef>
              <a:spcAft>
                <a:spcPct val="0"/>
              </a:spcAft>
              <a:defRPr sz="2400" b="1" i="1">
                <a:solidFill>
                  <a:schemeClr val="tx2"/>
                </a:solidFill>
                <a:latin typeface="Arial" panose="020B0604020202020204" pitchFamily="34" charset="0"/>
              </a:defRPr>
            </a:lvl7pPr>
            <a:lvl8pPr marL="1371600" algn="ctr" fontAlgn="base">
              <a:spcBef>
                <a:spcPct val="0"/>
              </a:spcBef>
              <a:spcAft>
                <a:spcPct val="0"/>
              </a:spcAft>
              <a:defRPr sz="2400" b="1" i="1">
                <a:solidFill>
                  <a:schemeClr val="tx2"/>
                </a:solidFill>
                <a:latin typeface="Arial" panose="020B0604020202020204" pitchFamily="34" charset="0"/>
              </a:defRPr>
            </a:lvl8pPr>
            <a:lvl9pPr marL="1828800" algn="ctr" fontAlgn="base">
              <a:spcBef>
                <a:spcPct val="0"/>
              </a:spcBef>
              <a:spcAft>
                <a:spcPct val="0"/>
              </a:spcAft>
              <a:defRPr sz="2400" b="1" i="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FFFF66"/>
                </a:solidFill>
                <a:effectLst/>
                <a:uLnTx/>
                <a:uFillTx/>
                <a:latin typeface="Arial" panose="020B0604020202020204" pitchFamily="34" charset="0"/>
                <a:ea typeface="+mn-ea"/>
                <a:cs typeface="+mn-cs"/>
              </a:rPr>
              <a:t>Requirements Module:</a:t>
            </a:r>
            <a:br>
              <a:rPr kumimoji="0" lang="en-US" altLang="en-US" sz="3600" b="1" i="1" u="none" strike="noStrike" kern="1200" cap="none" spc="0" normalizeH="0" baseline="0" noProof="0" dirty="0">
                <a:ln>
                  <a:noFill/>
                </a:ln>
                <a:solidFill>
                  <a:srgbClr val="FFFF66"/>
                </a:solidFill>
                <a:effectLst/>
                <a:uLnTx/>
                <a:uFillTx/>
                <a:latin typeface="Arial" panose="020B0604020202020204" pitchFamily="34" charset="0"/>
                <a:ea typeface="+mn-ea"/>
                <a:cs typeface="+mn-cs"/>
              </a:rPr>
            </a:br>
            <a:r>
              <a:rPr kumimoji="0" lang="en-US" altLang="en-US" sz="3600" b="1" i="1" u="none" strike="noStrike" kern="1200" cap="none" spc="0" normalizeH="0" baseline="0" noProof="0" dirty="0">
                <a:ln>
                  <a:noFill/>
                </a:ln>
                <a:solidFill>
                  <a:srgbClr val="FFFF66"/>
                </a:solidFill>
                <a:effectLst/>
                <a:uLnTx/>
                <a:uFillTx/>
                <a:latin typeface="Arial" panose="020B0604020202020204" pitchFamily="34" charset="0"/>
                <a:ea typeface="+mn-ea"/>
                <a:cs typeface="+mn-cs"/>
              </a:rPr>
              <a:t>Writing Requirements</a:t>
            </a:r>
            <a:br>
              <a:rPr kumimoji="0" lang="en-US" altLang="en-US" sz="3600" b="1" i="1" u="none" strike="noStrike" kern="1200" cap="none" spc="0" normalizeH="0" baseline="0" noProof="0" dirty="0">
                <a:ln>
                  <a:noFill/>
                </a:ln>
                <a:solidFill>
                  <a:srgbClr val="FFFF66"/>
                </a:solidFill>
                <a:effectLst/>
                <a:uLnTx/>
                <a:uFillTx/>
                <a:latin typeface="Arial" panose="020B0604020202020204" pitchFamily="34" charset="0"/>
                <a:ea typeface="+mn-ea"/>
                <a:cs typeface="+mn-cs"/>
              </a:rPr>
            </a:br>
            <a:br>
              <a:rPr kumimoji="0" lang="en-US" altLang="en-US" sz="3600" b="1" i="1" u="none" strike="noStrike" kern="1200" cap="none" spc="0" normalizeH="0" baseline="0" noProof="0" dirty="0">
                <a:ln>
                  <a:noFill/>
                </a:ln>
                <a:solidFill>
                  <a:srgbClr val="FFFF66"/>
                </a:solidFill>
                <a:effectLst/>
                <a:uLnTx/>
                <a:uFillTx/>
                <a:latin typeface="Arial" panose="020B0604020202020204" pitchFamily="34" charset="0"/>
                <a:ea typeface="+mn-ea"/>
                <a:cs typeface="+mn-cs"/>
              </a:rPr>
            </a:br>
            <a:r>
              <a:rPr kumimoji="0" lang="en-US" altLang="en-US" sz="3600" b="1" i="1" u="none" strike="noStrike" kern="1200" cap="none" spc="0" normalizeH="0" baseline="0" noProof="0" dirty="0">
                <a:ln>
                  <a:noFill/>
                </a:ln>
                <a:solidFill>
                  <a:srgbClr val="FFFF66"/>
                </a:solidFill>
                <a:effectLst/>
                <a:uLnTx/>
                <a:uFillTx/>
                <a:latin typeface="Arial" panose="020B0604020202020204" pitchFamily="34" charset="0"/>
                <a:ea typeface="+mn-ea"/>
                <a:cs typeface="+mn-cs"/>
              </a:rPr>
              <a:t> </a:t>
            </a:r>
            <a:r>
              <a:rPr kumimoji="0" lang="en-US" altLang="en-US" sz="2400" b="1" i="1" u="none" strike="noStrike" kern="1200" cap="none" spc="0" normalizeH="0" baseline="0" noProof="0" dirty="0">
                <a:ln>
                  <a:noFill/>
                </a:ln>
                <a:solidFill>
                  <a:srgbClr val="FFFF66"/>
                </a:solidFill>
                <a:effectLst/>
                <a:uLnTx/>
                <a:uFillTx/>
                <a:latin typeface="Arial" panose="020B0604020202020204" pitchFamily="34" charset="0"/>
                <a:ea typeface="+mn-ea"/>
                <a:cs typeface="+mn-cs"/>
              </a:rPr>
              <a:t>Space</a:t>
            </a:r>
            <a:r>
              <a:rPr kumimoji="0" lang="en-US" altLang="en-US" sz="1400" b="1" i="1" u="none" strike="noStrike" kern="1200" cap="none" spc="0" normalizeH="0" baseline="0" noProof="0" dirty="0">
                <a:ln>
                  <a:noFill/>
                </a:ln>
                <a:solidFill>
                  <a:srgbClr val="FFFF66"/>
                </a:solidFill>
                <a:effectLst/>
                <a:uLnTx/>
                <a:uFillTx/>
                <a:latin typeface="Arial" panose="020B0604020202020204" pitchFamily="34" charset="0"/>
                <a:ea typeface="+mn-ea"/>
                <a:cs typeface="+mn-cs"/>
              </a:rPr>
              <a:t> </a:t>
            </a:r>
            <a:r>
              <a:rPr kumimoji="0" lang="en-US" altLang="en-US" sz="2400" b="1" i="1" u="none" strike="noStrike" kern="1200" cap="none" spc="0" normalizeH="0" baseline="0" noProof="0" dirty="0">
                <a:ln>
                  <a:noFill/>
                </a:ln>
                <a:solidFill>
                  <a:srgbClr val="FFFF66"/>
                </a:solidFill>
                <a:effectLst/>
                <a:uLnTx/>
                <a:uFillTx/>
                <a:latin typeface="Arial" panose="020B0604020202020204" pitchFamily="34" charset="0"/>
                <a:ea typeface="+mn-ea"/>
                <a:cs typeface="+mn-cs"/>
              </a:rPr>
              <a:t>Systems Engineering, version 1.0</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Rectangle 2">
            <a:extLst>
              <a:ext uri="{FF2B5EF4-FFF2-40B4-BE49-F238E27FC236}">
                <a16:creationId xmlns:a16="http://schemas.microsoft.com/office/drawing/2014/main" id="{001469C0-7446-428E-B9D1-DBDD1D45B45B}"/>
              </a:ext>
            </a:extLst>
          </p:cNvPr>
          <p:cNvSpPr>
            <a:spLocks noGrp="1" noChangeArrowheads="1"/>
          </p:cNvSpPr>
          <p:nvPr>
            <p:ph type="title"/>
          </p:nvPr>
        </p:nvSpPr>
        <p:spPr>
          <a:xfrm>
            <a:off x="571500" y="119063"/>
            <a:ext cx="8051800" cy="609600"/>
          </a:xfrm>
        </p:spPr>
        <p:txBody>
          <a:bodyPr/>
          <a:lstStyle/>
          <a:p>
            <a:pPr>
              <a:lnSpc>
                <a:spcPct val="90000"/>
              </a:lnSpc>
            </a:pPr>
            <a:r>
              <a:rPr lang="en-US" altLang="en-US"/>
              <a:t>Requirements Verification </a:t>
            </a:r>
            <a:br>
              <a:rPr lang="en-US" altLang="en-US"/>
            </a:br>
            <a:r>
              <a:rPr lang="en-US" altLang="en-US"/>
              <a:t>and Requirements Validation</a:t>
            </a:r>
          </a:p>
        </p:txBody>
      </p:sp>
      <p:sp>
        <p:nvSpPr>
          <p:cNvPr id="1642499" name="Rectangle 3">
            <a:extLst>
              <a:ext uri="{FF2B5EF4-FFF2-40B4-BE49-F238E27FC236}">
                <a16:creationId xmlns:a16="http://schemas.microsoft.com/office/drawing/2014/main" id="{9EFE7CC7-70D0-4FE8-A712-0AAF44C045FC}"/>
              </a:ext>
            </a:extLst>
          </p:cNvPr>
          <p:cNvSpPr>
            <a:spLocks noGrp="1" noChangeArrowheads="1"/>
          </p:cNvSpPr>
          <p:nvPr>
            <p:ph type="body" idx="1"/>
          </p:nvPr>
        </p:nvSpPr>
        <p:spPr>
          <a:xfrm>
            <a:off x="752475" y="962025"/>
            <a:ext cx="7981950" cy="5305425"/>
          </a:xfrm>
        </p:spPr>
        <p:txBody>
          <a:bodyPr/>
          <a:lstStyle/>
          <a:p>
            <a:pPr marL="508000" indent="-508000"/>
            <a:r>
              <a:rPr lang="en-US" altLang="en-US">
                <a:solidFill>
                  <a:srgbClr val="000000"/>
                </a:solidFill>
              </a:rPr>
              <a:t>Requirement verification is establishing confidence that the requirement has been met.</a:t>
            </a:r>
            <a:r>
              <a:rPr lang="en-US" altLang="en-US" sz="2400">
                <a:solidFill>
                  <a:srgbClr val="000000"/>
                </a:solidFill>
              </a:rPr>
              <a:t> </a:t>
            </a:r>
          </a:p>
          <a:p>
            <a:pPr marL="965200" lvl="1" indent="-342900"/>
            <a:r>
              <a:rPr lang="en-US" altLang="en-US">
                <a:solidFill>
                  <a:srgbClr val="000000"/>
                </a:solidFill>
              </a:rPr>
              <a:t>Requirements are verified by test, demonstration, analysis or inspection.</a:t>
            </a:r>
          </a:p>
          <a:p>
            <a:pPr marL="965200" lvl="1" indent="-342900"/>
            <a:r>
              <a:rPr lang="en-US" altLang="en-US">
                <a:solidFill>
                  <a:srgbClr val="000000"/>
                </a:solidFill>
              </a:rPr>
              <a:t>Test is the most common method of verification and the technique that provides the most confidence that the system will indeed work as intended in its anticipated environment.</a:t>
            </a:r>
          </a:p>
          <a:p>
            <a:pPr marL="508000" indent="-508000">
              <a:spcBef>
                <a:spcPct val="55000"/>
              </a:spcBef>
            </a:pPr>
            <a:r>
              <a:rPr lang="en-US" altLang="en-US">
                <a:solidFill>
                  <a:srgbClr val="000000"/>
                </a:solidFill>
              </a:rPr>
              <a:t>Requirement validation is a process of ensuring that : </a:t>
            </a:r>
          </a:p>
          <a:p>
            <a:pPr marL="965200" lvl="1" indent="-342900">
              <a:spcBef>
                <a:spcPct val="55000"/>
              </a:spcBef>
              <a:buFont typeface="Times" panose="02020603050405020304" pitchFamily="18" charset="0"/>
              <a:buAutoNum type="arabicPeriod"/>
            </a:pPr>
            <a:r>
              <a:rPr lang="en-US" altLang="en-US">
                <a:solidFill>
                  <a:srgbClr val="000000"/>
                </a:solidFill>
              </a:rPr>
              <a:t>the </a:t>
            </a:r>
            <a:r>
              <a:rPr lang="en-US" altLang="en-US" i="1">
                <a:solidFill>
                  <a:srgbClr val="000000"/>
                </a:solidFill>
              </a:rPr>
              <a:t>set </a:t>
            </a:r>
            <a:r>
              <a:rPr lang="en-US" altLang="en-US">
                <a:solidFill>
                  <a:srgbClr val="000000"/>
                </a:solidFill>
              </a:rPr>
              <a:t>of requirements is correct, complete, and consistent,</a:t>
            </a:r>
          </a:p>
          <a:p>
            <a:pPr marL="965200" lvl="1" indent="-342900">
              <a:spcBef>
                <a:spcPct val="55000"/>
              </a:spcBef>
              <a:buFont typeface="Times" panose="02020603050405020304" pitchFamily="18" charset="0"/>
              <a:buAutoNum type="arabicPeriod"/>
            </a:pPr>
            <a:r>
              <a:rPr lang="en-US" altLang="en-US">
                <a:solidFill>
                  <a:srgbClr val="000000"/>
                </a:solidFill>
              </a:rPr>
              <a:t>a model can be created that satisfies the requirements, and</a:t>
            </a:r>
          </a:p>
          <a:p>
            <a:pPr marL="965200" lvl="1" indent="-342900">
              <a:spcBef>
                <a:spcPct val="55000"/>
              </a:spcBef>
              <a:buFont typeface="Times" panose="02020603050405020304" pitchFamily="18" charset="0"/>
              <a:buAutoNum type="arabicPeriod"/>
            </a:pPr>
            <a:r>
              <a:rPr lang="en-US" altLang="en-US">
                <a:solidFill>
                  <a:srgbClr val="000000"/>
                </a:solidFill>
              </a:rPr>
              <a:t>a real-world solution can be built and tested to prove that it satisfies the requirements. </a:t>
            </a:r>
          </a:p>
          <a:p>
            <a:pPr marL="965200" lvl="1" indent="-342900">
              <a:spcBef>
                <a:spcPct val="55000"/>
              </a:spcBef>
            </a:pPr>
            <a:endParaRPr lang="en-US" altLang="en-US" sz="900">
              <a:solidFill>
                <a:srgbClr val="000000"/>
              </a:solidFill>
            </a:endParaRPr>
          </a:p>
          <a:p>
            <a:pPr marL="508000" indent="-508000">
              <a:spcBef>
                <a:spcPct val="55000"/>
              </a:spcBef>
            </a:pPr>
            <a:r>
              <a:rPr lang="en-US" altLang="en-US" sz="1800">
                <a:solidFill>
                  <a:srgbClr val="000000"/>
                </a:solidFill>
              </a:rPr>
              <a:t>If a systems engineer discovers that the customer has required a perpetual-motion machine, the project should be stopped.</a:t>
            </a:r>
          </a:p>
        </p:txBody>
      </p:sp>
      <p:sp>
        <p:nvSpPr>
          <p:cNvPr id="2" name="Date Placeholder 1">
            <a:extLst>
              <a:ext uri="{FF2B5EF4-FFF2-40B4-BE49-F238E27FC236}">
                <a16:creationId xmlns:a16="http://schemas.microsoft.com/office/drawing/2014/main" id="{F4DE14F5-7DD0-4819-8EEC-D1BED19A2664}"/>
              </a:ext>
            </a:extLst>
          </p:cNvPr>
          <p:cNvSpPr>
            <a:spLocks noGrp="1"/>
          </p:cNvSpPr>
          <p:nvPr>
            <p:ph type="dt" sz="half" idx="2"/>
          </p:nvPr>
        </p:nvSpPr>
        <p:spPr/>
        <p:txBody>
          <a:bodyPr/>
          <a:lstStyle/>
          <a:p>
            <a:r>
              <a:rPr lang="en-US"/>
              <a:t>LSU rev20260112</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Rectangle 2">
            <a:extLst>
              <a:ext uri="{FF2B5EF4-FFF2-40B4-BE49-F238E27FC236}">
                <a16:creationId xmlns:a16="http://schemas.microsoft.com/office/drawing/2014/main" id="{4F68C050-0FB8-469D-8AF2-1D25C3705457}"/>
              </a:ext>
            </a:extLst>
          </p:cNvPr>
          <p:cNvSpPr>
            <a:spLocks noGrp="1" noChangeArrowheads="1"/>
          </p:cNvSpPr>
          <p:nvPr>
            <p:ph type="title"/>
          </p:nvPr>
        </p:nvSpPr>
        <p:spPr>
          <a:xfrm>
            <a:off x="760413" y="139700"/>
            <a:ext cx="7542212" cy="457200"/>
          </a:xfrm>
        </p:spPr>
        <p:txBody>
          <a:bodyPr/>
          <a:lstStyle/>
          <a:p>
            <a:r>
              <a:rPr lang="en-US" altLang="en-US" sz="2800"/>
              <a:t>Module Summary: Writing Requirements</a:t>
            </a:r>
          </a:p>
        </p:txBody>
      </p:sp>
      <p:sp>
        <p:nvSpPr>
          <p:cNvPr id="1652739" name="Rectangle 3">
            <a:extLst>
              <a:ext uri="{FF2B5EF4-FFF2-40B4-BE49-F238E27FC236}">
                <a16:creationId xmlns:a16="http://schemas.microsoft.com/office/drawing/2014/main" id="{D7F5867B-7D6B-452B-9037-0AC2F2DE9E6D}"/>
              </a:ext>
            </a:extLst>
          </p:cNvPr>
          <p:cNvSpPr>
            <a:spLocks noGrp="1" noChangeArrowheads="1"/>
          </p:cNvSpPr>
          <p:nvPr>
            <p:ph type="body" idx="1"/>
          </p:nvPr>
        </p:nvSpPr>
        <p:spPr>
          <a:xfrm>
            <a:off x="863600" y="838200"/>
            <a:ext cx="7772400" cy="5676900"/>
          </a:xfrm>
        </p:spPr>
        <p:txBody>
          <a:bodyPr/>
          <a:lstStyle/>
          <a:p>
            <a:pPr>
              <a:lnSpc>
                <a:spcPct val="120000"/>
              </a:lnSpc>
              <a:spcBef>
                <a:spcPct val="45000"/>
              </a:spcBef>
            </a:pPr>
            <a:r>
              <a:rPr lang="en-US" altLang="en-US" sz="2400"/>
              <a:t>Good requirements Are SMART: </a:t>
            </a:r>
            <a:r>
              <a:rPr lang="en-US" altLang="en-US" sz="2400" b="1"/>
              <a:t>S</a:t>
            </a:r>
            <a:r>
              <a:rPr lang="en-US" altLang="en-US" sz="2400"/>
              <a:t>pecific, </a:t>
            </a:r>
            <a:r>
              <a:rPr lang="en-US" altLang="en-US" sz="2400" b="1"/>
              <a:t>M</a:t>
            </a:r>
            <a:r>
              <a:rPr lang="en-US" altLang="en-US" sz="2400"/>
              <a:t>easurable, </a:t>
            </a:r>
            <a:r>
              <a:rPr lang="en-US" altLang="en-US" sz="2400" b="1"/>
              <a:t>A</a:t>
            </a:r>
            <a:r>
              <a:rPr lang="en-US" altLang="en-US" sz="2400"/>
              <a:t>chievable, </a:t>
            </a:r>
            <a:r>
              <a:rPr lang="en-US" altLang="en-US" sz="2400" b="1"/>
              <a:t>R</a:t>
            </a:r>
            <a:r>
              <a:rPr lang="en-US" altLang="en-US" sz="2400"/>
              <a:t>elevant and </a:t>
            </a:r>
            <a:r>
              <a:rPr lang="en-US" altLang="en-US" sz="2400" b="1"/>
              <a:t>T</a:t>
            </a:r>
            <a:r>
              <a:rPr lang="en-US" altLang="en-US" sz="2400"/>
              <a:t>raceable </a:t>
            </a:r>
          </a:p>
          <a:p>
            <a:pPr>
              <a:spcBef>
                <a:spcPct val="45000"/>
              </a:spcBef>
            </a:pPr>
            <a:r>
              <a:rPr lang="en-US" altLang="en-US" sz="2400"/>
              <a:t>It is good practice to capture the rationale and preliminary technique for verification when writing requirements.</a:t>
            </a:r>
          </a:p>
          <a:p>
            <a:pPr>
              <a:spcBef>
                <a:spcPct val="55000"/>
              </a:spcBef>
            </a:pPr>
            <a:r>
              <a:rPr lang="en-US" altLang="en-US" sz="2400">
                <a:solidFill>
                  <a:srgbClr val="000000"/>
                </a:solidFill>
              </a:rPr>
              <a:t>Requirement validation is a process of ensuring that: the </a:t>
            </a:r>
            <a:r>
              <a:rPr lang="en-US" altLang="en-US" sz="2400" i="1">
                <a:solidFill>
                  <a:srgbClr val="000000"/>
                </a:solidFill>
              </a:rPr>
              <a:t>set </a:t>
            </a:r>
            <a:r>
              <a:rPr lang="en-US" altLang="en-US" sz="2400">
                <a:solidFill>
                  <a:srgbClr val="000000"/>
                </a:solidFill>
              </a:rPr>
              <a:t>of requirements is correct, complete, and consistent.</a:t>
            </a:r>
            <a:endParaRPr lang="en-US" altLang="en-US" sz="2400"/>
          </a:p>
          <a:p>
            <a:pPr>
              <a:spcBef>
                <a:spcPct val="45000"/>
              </a:spcBef>
            </a:pPr>
            <a:r>
              <a:rPr lang="en-US" altLang="en-US" sz="2400"/>
              <a:t>Since the cost of reconciling undefined requirements grows as the project matures, undefined (TBD) and estimated (TBR) requirements should be resolved as early as possible.</a:t>
            </a:r>
          </a:p>
        </p:txBody>
      </p:sp>
      <p:sp>
        <p:nvSpPr>
          <p:cNvPr id="2" name="Date Placeholder 1">
            <a:extLst>
              <a:ext uri="{FF2B5EF4-FFF2-40B4-BE49-F238E27FC236}">
                <a16:creationId xmlns:a16="http://schemas.microsoft.com/office/drawing/2014/main" id="{0DFE1DC5-4A5F-4C79-B094-A7DC586BA14B}"/>
              </a:ext>
            </a:extLst>
          </p:cNvPr>
          <p:cNvSpPr>
            <a:spLocks noGrp="1"/>
          </p:cNvSpPr>
          <p:nvPr>
            <p:ph type="dt" sz="half" idx="2"/>
          </p:nvPr>
        </p:nvSpPr>
        <p:spPr/>
        <p:txBody>
          <a:bodyPr/>
          <a:lstStyle/>
          <a:p>
            <a:r>
              <a:rPr lang="en-US"/>
              <a:t>LSU rev20260112</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a:extLst>
              <a:ext uri="{FF2B5EF4-FFF2-40B4-BE49-F238E27FC236}">
                <a16:creationId xmlns:a16="http://schemas.microsoft.com/office/drawing/2014/main" id="{F6195EA5-738D-435C-B6AC-FA3D3B794FB1}"/>
              </a:ext>
            </a:extLst>
          </p:cNvPr>
          <p:cNvSpPr>
            <a:spLocks noGrp="1" noChangeArrowheads="1"/>
          </p:cNvSpPr>
          <p:nvPr>
            <p:ph type="title"/>
          </p:nvPr>
        </p:nvSpPr>
        <p:spPr>
          <a:xfrm>
            <a:off x="927100" y="128588"/>
            <a:ext cx="7286625" cy="457200"/>
          </a:xfrm>
        </p:spPr>
        <p:txBody>
          <a:bodyPr/>
          <a:lstStyle/>
          <a:p>
            <a:r>
              <a:rPr lang="en-US" altLang="en-US" sz="2800" b="0"/>
              <a:t>Good Requirements Are</a:t>
            </a:r>
            <a:r>
              <a:rPr lang="en-US" altLang="en-US" sz="2800"/>
              <a:t> SMART</a:t>
            </a:r>
            <a:endParaRPr lang="en-US" altLang="en-US" sz="2800" b="0"/>
          </a:p>
        </p:txBody>
      </p:sp>
      <p:sp>
        <p:nvSpPr>
          <p:cNvPr id="1573891" name="Rectangle 3">
            <a:extLst>
              <a:ext uri="{FF2B5EF4-FFF2-40B4-BE49-F238E27FC236}">
                <a16:creationId xmlns:a16="http://schemas.microsoft.com/office/drawing/2014/main" id="{A27DF9AF-6CE2-4A53-B9C6-2704BD37AC34}"/>
              </a:ext>
            </a:extLst>
          </p:cNvPr>
          <p:cNvSpPr>
            <a:spLocks noGrp="1" noChangeArrowheads="1"/>
          </p:cNvSpPr>
          <p:nvPr>
            <p:ph type="body" idx="1"/>
          </p:nvPr>
        </p:nvSpPr>
        <p:spPr>
          <a:xfrm>
            <a:off x="685800" y="838200"/>
            <a:ext cx="8005763" cy="5721350"/>
          </a:xfrm>
        </p:spPr>
        <p:txBody>
          <a:bodyPr/>
          <a:lstStyle/>
          <a:p>
            <a:pPr lvl="1">
              <a:lnSpc>
                <a:spcPct val="90000"/>
              </a:lnSpc>
            </a:pPr>
            <a:r>
              <a:rPr lang="en-US" altLang="en-US" b="1"/>
              <a:t>S</a:t>
            </a:r>
            <a:r>
              <a:rPr lang="en-US" altLang="en-US"/>
              <a:t>pecific - </a:t>
            </a:r>
          </a:p>
          <a:p>
            <a:pPr lvl="2">
              <a:lnSpc>
                <a:spcPct val="90000"/>
              </a:lnSpc>
            </a:pPr>
            <a:r>
              <a:rPr lang="en-US" altLang="en-US"/>
              <a:t>It must address only one aspect of the system design or performance</a:t>
            </a:r>
          </a:p>
          <a:p>
            <a:pPr lvl="2">
              <a:lnSpc>
                <a:spcPct val="90000"/>
              </a:lnSpc>
            </a:pPr>
            <a:r>
              <a:rPr lang="en-US" altLang="en-US"/>
              <a:t>It must be expressed in terms of the need (what and how well), not the solution (how).</a:t>
            </a:r>
          </a:p>
          <a:p>
            <a:pPr lvl="1">
              <a:lnSpc>
                <a:spcPct val="90000"/>
              </a:lnSpc>
            </a:pPr>
            <a:r>
              <a:rPr lang="en-US" altLang="en-US" b="1"/>
              <a:t>M</a:t>
            </a:r>
            <a:r>
              <a:rPr lang="en-US" altLang="en-US"/>
              <a:t>easurable - </a:t>
            </a:r>
          </a:p>
          <a:p>
            <a:pPr lvl="2">
              <a:lnSpc>
                <a:spcPct val="90000"/>
              </a:lnSpc>
            </a:pPr>
            <a:r>
              <a:rPr lang="en-US" altLang="en-US"/>
              <a:t>Performance is expressed objectively and quantitatively </a:t>
            </a:r>
          </a:p>
          <a:p>
            <a:pPr lvl="2">
              <a:lnSpc>
                <a:spcPct val="90000"/>
              </a:lnSpc>
            </a:pPr>
            <a:r>
              <a:rPr lang="en-US" altLang="en-US"/>
              <a:t>E.g., an exact pointing requirement (in degrees) can be tested thus verified prior to launch.</a:t>
            </a:r>
          </a:p>
          <a:p>
            <a:pPr lvl="1">
              <a:lnSpc>
                <a:spcPct val="90000"/>
              </a:lnSpc>
            </a:pPr>
            <a:r>
              <a:rPr lang="en-US" altLang="en-US" b="1"/>
              <a:t>A</a:t>
            </a:r>
            <a:r>
              <a:rPr lang="en-US" altLang="en-US"/>
              <a:t>chievable - </a:t>
            </a:r>
          </a:p>
          <a:p>
            <a:pPr lvl="2">
              <a:lnSpc>
                <a:spcPct val="90000"/>
              </a:lnSpc>
            </a:pPr>
            <a:r>
              <a:rPr lang="en-US" altLang="en-US"/>
              <a:t>It must be technically achievable at costs considered affordable</a:t>
            </a:r>
          </a:p>
          <a:p>
            <a:pPr lvl="2">
              <a:lnSpc>
                <a:spcPct val="90000"/>
              </a:lnSpc>
            </a:pPr>
            <a:r>
              <a:rPr lang="en-US" altLang="en-US"/>
              <a:t>E.g., JWST early designs specified an aperture requirement eventually descoped due to technical issues with deployment.</a:t>
            </a:r>
          </a:p>
          <a:p>
            <a:pPr lvl="1">
              <a:lnSpc>
                <a:spcPct val="90000"/>
              </a:lnSpc>
            </a:pPr>
            <a:r>
              <a:rPr lang="en-US" altLang="en-US" b="1"/>
              <a:t>R</a:t>
            </a:r>
            <a:r>
              <a:rPr lang="en-US" altLang="en-US"/>
              <a:t>elevant - </a:t>
            </a:r>
          </a:p>
          <a:p>
            <a:pPr lvl="2">
              <a:lnSpc>
                <a:spcPct val="90000"/>
              </a:lnSpc>
            </a:pPr>
            <a:r>
              <a:rPr lang="en-US" altLang="en-US"/>
              <a:t>It must be appropriate for the level being specified</a:t>
            </a:r>
          </a:p>
          <a:p>
            <a:pPr lvl="2">
              <a:lnSpc>
                <a:spcPct val="90000"/>
              </a:lnSpc>
            </a:pPr>
            <a:r>
              <a:rPr lang="en-US" altLang="en-US"/>
              <a:t>E.g., requirement on the solar cells should not be designated at the spacecraft level.</a:t>
            </a:r>
          </a:p>
          <a:p>
            <a:pPr lvl="1">
              <a:lnSpc>
                <a:spcPct val="90000"/>
              </a:lnSpc>
            </a:pPr>
            <a:r>
              <a:rPr lang="en-US" altLang="en-US" b="1"/>
              <a:t>T</a:t>
            </a:r>
            <a:r>
              <a:rPr lang="en-US" altLang="en-US"/>
              <a:t>raceable - </a:t>
            </a:r>
          </a:p>
          <a:p>
            <a:pPr lvl="2">
              <a:lnSpc>
                <a:spcPct val="90000"/>
              </a:lnSpc>
            </a:pPr>
            <a:r>
              <a:rPr lang="en-US" altLang="en-US"/>
              <a:t>Lower level requirements (children) must clearly flow from and support higher level requirements (parents).</a:t>
            </a:r>
          </a:p>
          <a:p>
            <a:pPr lvl="2">
              <a:lnSpc>
                <a:spcPct val="90000"/>
              </a:lnSpc>
            </a:pPr>
            <a:r>
              <a:rPr lang="en-US" altLang="en-US"/>
              <a:t>Requirements without a parent are referred to as orphans, and need to be assessed for necessity of inclusion.</a:t>
            </a:r>
          </a:p>
        </p:txBody>
      </p:sp>
      <p:sp>
        <p:nvSpPr>
          <p:cNvPr id="2" name="Date Placeholder 1">
            <a:extLst>
              <a:ext uri="{FF2B5EF4-FFF2-40B4-BE49-F238E27FC236}">
                <a16:creationId xmlns:a16="http://schemas.microsoft.com/office/drawing/2014/main" id="{8719876F-66E7-4273-911C-714A76C4ED1A}"/>
              </a:ext>
            </a:extLst>
          </p:cNvPr>
          <p:cNvSpPr>
            <a:spLocks noGrp="1"/>
          </p:cNvSpPr>
          <p:nvPr>
            <p:ph type="dt" sz="half" idx="2"/>
          </p:nvPr>
        </p:nvSpPr>
        <p:spPr/>
        <p:txBody>
          <a:bodyPr/>
          <a:lstStyle/>
          <a:p>
            <a:r>
              <a:rPr lang="en-US"/>
              <a:t>LSU rev20260112</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a:extLst>
              <a:ext uri="{FF2B5EF4-FFF2-40B4-BE49-F238E27FC236}">
                <a16:creationId xmlns:a16="http://schemas.microsoft.com/office/drawing/2014/main" id="{C8B25520-8078-4423-9ED4-B60F84FD67EB}"/>
              </a:ext>
            </a:extLst>
          </p:cNvPr>
          <p:cNvSpPr>
            <a:spLocks noGrp="1" noChangeArrowheads="1"/>
          </p:cNvSpPr>
          <p:nvPr>
            <p:ph type="title"/>
          </p:nvPr>
        </p:nvSpPr>
        <p:spPr>
          <a:xfrm>
            <a:off x="571500" y="119063"/>
            <a:ext cx="8051800" cy="609600"/>
          </a:xfrm>
        </p:spPr>
        <p:txBody>
          <a:bodyPr/>
          <a:lstStyle/>
          <a:p>
            <a:pPr>
              <a:lnSpc>
                <a:spcPct val="90000"/>
              </a:lnSpc>
            </a:pPr>
            <a:r>
              <a:rPr lang="en-US" altLang="en-US" sz="2800"/>
              <a:t>Rules for Writing Good Requirements</a:t>
            </a:r>
          </a:p>
        </p:txBody>
      </p:sp>
      <p:sp>
        <p:nvSpPr>
          <p:cNvPr id="1587203" name="Rectangle 3">
            <a:extLst>
              <a:ext uri="{FF2B5EF4-FFF2-40B4-BE49-F238E27FC236}">
                <a16:creationId xmlns:a16="http://schemas.microsoft.com/office/drawing/2014/main" id="{14D07A11-EA12-4190-97A9-2673A7742CE6}"/>
              </a:ext>
            </a:extLst>
          </p:cNvPr>
          <p:cNvSpPr>
            <a:spLocks noGrp="1" noChangeArrowheads="1"/>
          </p:cNvSpPr>
          <p:nvPr>
            <p:ph type="body" idx="1"/>
          </p:nvPr>
        </p:nvSpPr>
        <p:spPr>
          <a:xfrm>
            <a:off x="866775" y="990600"/>
            <a:ext cx="7854950" cy="5418138"/>
          </a:xfrm>
        </p:spPr>
        <p:txBody>
          <a:bodyPr/>
          <a:lstStyle/>
          <a:p>
            <a:pPr marL="508000" indent="-508000">
              <a:lnSpc>
                <a:spcPct val="90000"/>
              </a:lnSpc>
            </a:pPr>
            <a:r>
              <a:rPr lang="en-US" altLang="en-US" sz="2400">
                <a:solidFill>
                  <a:srgbClr val="000000"/>
                </a:solidFill>
              </a:rPr>
              <a:t>Requirements have mandatory characteristics:</a:t>
            </a:r>
            <a:endParaRPr lang="en-US" altLang="en-US" sz="2400" b="1">
              <a:solidFill>
                <a:srgbClr val="000000"/>
              </a:solidFill>
            </a:endParaRPr>
          </a:p>
          <a:p>
            <a:pPr marL="908050" lvl="1">
              <a:lnSpc>
                <a:spcPct val="90000"/>
              </a:lnSpc>
            </a:pPr>
            <a:r>
              <a:rPr lang="en-US" altLang="en-US" sz="2000" i="1">
                <a:solidFill>
                  <a:srgbClr val="000000"/>
                </a:solidFill>
              </a:rPr>
              <a:t>Needed</a:t>
            </a:r>
          </a:p>
          <a:p>
            <a:pPr marL="908050" lvl="1">
              <a:lnSpc>
                <a:spcPct val="90000"/>
              </a:lnSpc>
            </a:pPr>
            <a:r>
              <a:rPr lang="en-US" altLang="en-US" sz="2000" i="1">
                <a:solidFill>
                  <a:srgbClr val="000000"/>
                </a:solidFill>
              </a:rPr>
              <a:t>Verifiable</a:t>
            </a:r>
          </a:p>
          <a:p>
            <a:pPr marL="908050" lvl="1">
              <a:lnSpc>
                <a:spcPct val="90000"/>
              </a:lnSpc>
            </a:pPr>
            <a:r>
              <a:rPr lang="en-US" altLang="en-US" sz="2000" i="1">
                <a:solidFill>
                  <a:srgbClr val="000000"/>
                </a:solidFill>
              </a:rPr>
              <a:t>Attainable: technically, cost, schedule</a:t>
            </a:r>
            <a:endParaRPr lang="en-US" altLang="en-US" sz="2000">
              <a:solidFill>
                <a:srgbClr val="000000"/>
              </a:solidFill>
            </a:endParaRPr>
          </a:p>
          <a:p>
            <a:pPr marL="508000" indent="-508000">
              <a:lnSpc>
                <a:spcPct val="90000"/>
              </a:lnSpc>
              <a:spcBef>
                <a:spcPct val="55000"/>
              </a:spcBef>
            </a:pPr>
            <a:r>
              <a:rPr lang="en-US" altLang="en-US" sz="2400">
                <a:solidFill>
                  <a:srgbClr val="000000"/>
                </a:solidFill>
              </a:rPr>
              <a:t>Each requirement should</a:t>
            </a:r>
            <a:endParaRPr lang="en-US" altLang="en-US" sz="1600">
              <a:solidFill>
                <a:srgbClr val="000000"/>
              </a:solidFill>
            </a:endParaRPr>
          </a:p>
          <a:p>
            <a:pPr marL="908050" lvl="1">
              <a:lnSpc>
                <a:spcPct val="90000"/>
              </a:lnSpc>
            </a:pPr>
            <a:r>
              <a:rPr lang="en-US" altLang="en-US" sz="2000" i="1">
                <a:solidFill>
                  <a:srgbClr val="000000"/>
                </a:solidFill>
              </a:rPr>
              <a:t>Express one thought</a:t>
            </a:r>
          </a:p>
          <a:p>
            <a:pPr marL="908050" lvl="1">
              <a:lnSpc>
                <a:spcPct val="90000"/>
              </a:lnSpc>
            </a:pPr>
            <a:r>
              <a:rPr lang="en-US" altLang="en-US" sz="2000" i="1">
                <a:solidFill>
                  <a:srgbClr val="000000"/>
                </a:solidFill>
              </a:rPr>
              <a:t>Be concise and simple</a:t>
            </a:r>
          </a:p>
          <a:p>
            <a:pPr marL="908050" lvl="1">
              <a:lnSpc>
                <a:spcPct val="90000"/>
              </a:lnSpc>
            </a:pPr>
            <a:r>
              <a:rPr lang="en-US" altLang="en-US" sz="2000" i="1">
                <a:solidFill>
                  <a:srgbClr val="000000"/>
                </a:solidFill>
              </a:rPr>
              <a:t>Be stated positively</a:t>
            </a:r>
          </a:p>
          <a:p>
            <a:pPr marL="908050" lvl="1">
              <a:lnSpc>
                <a:spcPct val="90000"/>
              </a:lnSpc>
            </a:pPr>
            <a:r>
              <a:rPr lang="en-US" altLang="en-US" sz="2000" i="1">
                <a:solidFill>
                  <a:srgbClr val="000000"/>
                </a:solidFill>
              </a:rPr>
              <a:t>Be grammatically correct; free of typos and misspellings</a:t>
            </a:r>
          </a:p>
          <a:p>
            <a:pPr marL="908050" lvl="1">
              <a:lnSpc>
                <a:spcPct val="90000"/>
              </a:lnSpc>
            </a:pPr>
            <a:r>
              <a:rPr lang="en-US" altLang="en-US" sz="2000" i="1">
                <a:solidFill>
                  <a:srgbClr val="000000"/>
                </a:solidFill>
              </a:rPr>
              <a:t>Be understood only one way; they are unambiguous</a:t>
            </a:r>
          </a:p>
          <a:p>
            <a:pPr marL="908050" lvl="1">
              <a:lnSpc>
                <a:spcPct val="90000"/>
              </a:lnSpc>
            </a:pPr>
            <a:r>
              <a:rPr lang="en-US" altLang="en-US" sz="2000" i="1">
                <a:solidFill>
                  <a:srgbClr val="000000"/>
                </a:solidFill>
              </a:rPr>
              <a:t>Use consistent terminology to refer to the system/product and its lower level entities</a:t>
            </a:r>
          </a:p>
          <a:p>
            <a:pPr marL="908050" lvl="1">
              <a:lnSpc>
                <a:spcPct val="90000"/>
              </a:lnSpc>
            </a:pPr>
            <a:r>
              <a:rPr lang="en-US" altLang="en-US" sz="2000" i="1">
                <a:solidFill>
                  <a:srgbClr val="000000"/>
                </a:solidFill>
              </a:rPr>
              <a:t>Comply with the project’s template and style rules</a:t>
            </a:r>
            <a:endParaRPr lang="en-US" altLang="en-US" sz="1400" i="1">
              <a:solidFill>
                <a:srgbClr val="000000"/>
              </a:solidFill>
            </a:endParaRPr>
          </a:p>
        </p:txBody>
      </p:sp>
      <p:sp>
        <p:nvSpPr>
          <p:cNvPr id="2" name="Date Placeholder 1">
            <a:extLst>
              <a:ext uri="{FF2B5EF4-FFF2-40B4-BE49-F238E27FC236}">
                <a16:creationId xmlns:a16="http://schemas.microsoft.com/office/drawing/2014/main" id="{D7A24744-05FA-450A-9044-1AFDA56B172D}"/>
              </a:ext>
            </a:extLst>
          </p:cNvPr>
          <p:cNvSpPr>
            <a:spLocks noGrp="1"/>
          </p:cNvSpPr>
          <p:nvPr>
            <p:ph type="dt" sz="half" idx="2"/>
          </p:nvPr>
        </p:nvSpPr>
        <p:spPr/>
        <p:txBody>
          <a:bodyPr/>
          <a:lstStyle/>
          <a:p>
            <a:r>
              <a:rPr lang="en-US"/>
              <a:t>LSU rev20260112</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a:extLst>
              <a:ext uri="{FF2B5EF4-FFF2-40B4-BE49-F238E27FC236}">
                <a16:creationId xmlns:a16="http://schemas.microsoft.com/office/drawing/2014/main" id="{D4F7D184-B262-4DCD-9527-180212973DFF}"/>
              </a:ext>
            </a:extLst>
          </p:cNvPr>
          <p:cNvSpPr>
            <a:spLocks noGrp="1" noChangeArrowheads="1"/>
          </p:cNvSpPr>
          <p:nvPr>
            <p:ph type="title"/>
          </p:nvPr>
        </p:nvSpPr>
        <p:spPr/>
        <p:txBody>
          <a:bodyPr/>
          <a:lstStyle/>
          <a:p>
            <a:r>
              <a:rPr lang="en-US" altLang="en-US" dirty="0"/>
              <a:t>Distinguish Between ‘</a:t>
            </a:r>
            <a:r>
              <a:rPr lang="en-US" altLang="en-US" dirty="0" err="1"/>
              <a:t>Desirements</a:t>
            </a:r>
            <a:r>
              <a:rPr lang="en-US" altLang="en-US" dirty="0"/>
              <a:t>’ and Requirements</a:t>
            </a:r>
          </a:p>
        </p:txBody>
      </p:sp>
      <p:sp>
        <p:nvSpPr>
          <p:cNvPr id="1625091" name="Rectangle 3">
            <a:extLst>
              <a:ext uri="{FF2B5EF4-FFF2-40B4-BE49-F238E27FC236}">
                <a16:creationId xmlns:a16="http://schemas.microsoft.com/office/drawing/2014/main" id="{69CE6E08-E5F1-4FED-8342-9F04DBC055AE}"/>
              </a:ext>
            </a:extLst>
          </p:cNvPr>
          <p:cNvSpPr>
            <a:spLocks noGrp="1" noChangeArrowheads="1"/>
          </p:cNvSpPr>
          <p:nvPr>
            <p:ph type="body" idx="1"/>
          </p:nvPr>
        </p:nvSpPr>
        <p:spPr/>
        <p:txBody>
          <a:bodyPr/>
          <a:lstStyle/>
          <a:p>
            <a:pPr>
              <a:lnSpc>
                <a:spcPct val="110000"/>
              </a:lnSpc>
            </a:pPr>
            <a:r>
              <a:rPr lang="en-US" altLang="en-US" sz="1800" i="1">
                <a:solidFill>
                  <a:schemeClr val="accent2"/>
                </a:solidFill>
              </a:rPr>
              <a:t>Desirement</a:t>
            </a:r>
            <a:r>
              <a:rPr lang="en-US" altLang="en-US" sz="1800"/>
              <a:t> – something that would be nice to have but is not mandatory to accomplish the mission </a:t>
            </a:r>
          </a:p>
          <a:p>
            <a:pPr>
              <a:lnSpc>
                <a:spcPct val="110000"/>
              </a:lnSpc>
            </a:pPr>
            <a:r>
              <a:rPr lang="en-US" altLang="en-US" sz="1800">
                <a:solidFill>
                  <a:srgbClr val="0033CC"/>
                </a:solidFill>
              </a:rPr>
              <a:t>Requirement</a:t>
            </a:r>
            <a:r>
              <a:rPr lang="en-US" altLang="en-US" sz="1800"/>
              <a:t> - something that must be done for the mission to be successful</a:t>
            </a:r>
          </a:p>
          <a:p>
            <a:pPr>
              <a:lnSpc>
                <a:spcPct val="110000"/>
              </a:lnSpc>
            </a:pPr>
            <a:r>
              <a:rPr lang="en-US" altLang="en-US" sz="1800"/>
              <a:t>Customers and stakeholders often blur the distinction between what is necessary and what would be nice to have</a:t>
            </a:r>
          </a:p>
          <a:p>
            <a:pPr>
              <a:lnSpc>
                <a:spcPct val="110000"/>
              </a:lnSpc>
            </a:pPr>
            <a:endParaRPr lang="en-US" altLang="en-US" sz="1800"/>
          </a:p>
          <a:p>
            <a:pPr>
              <a:lnSpc>
                <a:spcPct val="110000"/>
              </a:lnSpc>
            </a:pPr>
            <a:r>
              <a:rPr lang="en-US" altLang="en-US" sz="1800"/>
              <a:t>Develop the problem statement independently of the solution</a:t>
            </a:r>
          </a:p>
          <a:p>
            <a:pPr>
              <a:lnSpc>
                <a:spcPct val="110000"/>
              </a:lnSpc>
            </a:pPr>
            <a:r>
              <a:rPr lang="en-US" altLang="en-US" sz="1800"/>
              <a:t>Customers, stakeholders, design engineers and even systems engineers often have solution biases – Desirement space</a:t>
            </a:r>
          </a:p>
          <a:p>
            <a:pPr>
              <a:lnSpc>
                <a:spcPct val="110000"/>
              </a:lnSpc>
            </a:pPr>
            <a:r>
              <a:rPr lang="en-US" altLang="en-US" sz="1800" i="1">
                <a:solidFill>
                  <a:schemeClr val="accent2"/>
                </a:solidFill>
              </a:rPr>
              <a:t>Be Careful</a:t>
            </a:r>
            <a:r>
              <a:rPr lang="en-US" altLang="en-US" sz="1800" i="1">
                <a:solidFill>
                  <a:srgbClr val="0033CC"/>
                </a:solidFill>
              </a:rPr>
              <a:t> </a:t>
            </a:r>
            <a:r>
              <a:rPr lang="en-US" altLang="en-US" sz="1800" i="1"/>
              <a:t>- </a:t>
            </a:r>
            <a:r>
              <a:rPr lang="en-US" altLang="en-US"/>
              <a:t>Customers or stakeholders may have a good idea, but early implementation solutions may prove impossible, impractical or sub-optimal when looked at in detail - capture what is necessary for mission success and </a:t>
            </a:r>
            <a:r>
              <a:rPr lang="en-US" altLang="en-US" i="1"/>
              <a:t>then</a:t>
            </a:r>
            <a:r>
              <a:rPr lang="en-US" altLang="en-US"/>
              <a:t> develop solutions to meet those needs.</a:t>
            </a:r>
          </a:p>
        </p:txBody>
      </p:sp>
      <p:sp>
        <p:nvSpPr>
          <p:cNvPr id="2" name="Date Placeholder 1">
            <a:extLst>
              <a:ext uri="{FF2B5EF4-FFF2-40B4-BE49-F238E27FC236}">
                <a16:creationId xmlns:a16="http://schemas.microsoft.com/office/drawing/2014/main" id="{7B6F524C-B9EB-411E-9DC5-8BE73DDFBF7B}"/>
              </a:ext>
            </a:extLst>
          </p:cNvPr>
          <p:cNvSpPr>
            <a:spLocks noGrp="1"/>
          </p:cNvSpPr>
          <p:nvPr>
            <p:ph type="dt" sz="half" idx="2"/>
          </p:nvPr>
        </p:nvSpPr>
        <p:spPr/>
        <p:txBody>
          <a:bodyPr/>
          <a:lstStyle/>
          <a:p>
            <a:r>
              <a:rPr lang="en-US"/>
              <a:t>LSU rev20260112</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a:extLst>
              <a:ext uri="{FF2B5EF4-FFF2-40B4-BE49-F238E27FC236}">
                <a16:creationId xmlns:a16="http://schemas.microsoft.com/office/drawing/2014/main" id="{95B8A43C-5F92-47AC-A959-39CADA83A4BF}"/>
              </a:ext>
            </a:extLst>
          </p:cNvPr>
          <p:cNvSpPr>
            <a:spLocks noGrp="1" noChangeArrowheads="1"/>
          </p:cNvSpPr>
          <p:nvPr>
            <p:ph type="title"/>
          </p:nvPr>
        </p:nvSpPr>
        <p:spPr>
          <a:xfrm>
            <a:off x="571500" y="119063"/>
            <a:ext cx="8051800" cy="609600"/>
          </a:xfrm>
        </p:spPr>
        <p:txBody>
          <a:bodyPr/>
          <a:lstStyle/>
          <a:p>
            <a:pPr>
              <a:lnSpc>
                <a:spcPct val="90000"/>
              </a:lnSpc>
            </a:pPr>
            <a:r>
              <a:rPr lang="en-US" altLang="en-US" sz="2800"/>
              <a:t>More Rules for Writing Good Requirements</a:t>
            </a:r>
          </a:p>
        </p:txBody>
      </p:sp>
      <p:sp>
        <p:nvSpPr>
          <p:cNvPr id="1589251" name="Rectangle 3">
            <a:extLst>
              <a:ext uri="{FF2B5EF4-FFF2-40B4-BE49-F238E27FC236}">
                <a16:creationId xmlns:a16="http://schemas.microsoft.com/office/drawing/2014/main" id="{19F03F91-C5DE-4BAF-AD90-83FC8481E990}"/>
              </a:ext>
            </a:extLst>
          </p:cNvPr>
          <p:cNvSpPr>
            <a:spLocks noGrp="1" noChangeArrowheads="1"/>
          </p:cNvSpPr>
          <p:nvPr>
            <p:ph type="body" idx="1"/>
          </p:nvPr>
        </p:nvSpPr>
        <p:spPr>
          <a:xfrm>
            <a:off x="1301750" y="882650"/>
            <a:ext cx="7323138" cy="5741988"/>
          </a:xfrm>
        </p:spPr>
        <p:txBody>
          <a:bodyPr/>
          <a:lstStyle/>
          <a:p>
            <a:pPr marL="508000" indent="-508000">
              <a:lnSpc>
                <a:spcPct val="90000"/>
              </a:lnSpc>
              <a:buFont typeface="Symbol" panose="05050102010706020507" pitchFamily="18" charset="2"/>
              <a:buNone/>
            </a:pPr>
            <a:r>
              <a:rPr lang="en-US" altLang="en-US">
                <a:solidFill>
                  <a:srgbClr val="000000"/>
                </a:solidFill>
              </a:rPr>
              <a:t>What a requirement must state:</a:t>
            </a:r>
          </a:p>
          <a:p>
            <a:pPr marL="908050" lvl="1">
              <a:lnSpc>
                <a:spcPct val="90000"/>
              </a:lnSpc>
            </a:pPr>
            <a:r>
              <a:rPr lang="en-US" altLang="en-US" sz="1600" b="1">
                <a:solidFill>
                  <a:srgbClr val="000000"/>
                </a:solidFill>
              </a:rPr>
              <a:t>WHO</a:t>
            </a:r>
            <a:r>
              <a:rPr lang="en-US" altLang="en-US" sz="1600">
                <a:solidFill>
                  <a:srgbClr val="000000"/>
                </a:solidFill>
              </a:rPr>
              <a:t> is responsible</a:t>
            </a:r>
          </a:p>
          <a:p>
            <a:pPr marL="908050" lvl="1">
              <a:lnSpc>
                <a:spcPct val="90000"/>
              </a:lnSpc>
            </a:pPr>
            <a:r>
              <a:rPr lang="en-US" altLang="en-US" sz="1600" b="1">
                <a:solidFill>
                  <a:srgbClr val="000000"/>
                </a:solidFill>
              </a:rPr>
              <a:t>WHAT </a:t>
            </a:r>
            <a:r>
              <a:rPr lang="en-US" altLang="en-US" sz="1600">
                <a:solidFill>
                  <a:srgbClr val="000000"/>
                </a:solidFill>
              </a:rPr>
              <a:t>shall be done</a:t>
            </a:r>
          </a:p>
          <a:p>
            <a:pPr marL="908050" lvl="1">
              <a:lnSpc>
                <a:spcPct val="90000"/>
              </a:lnSpc>
            </a:pPr>
            <a:r>
              <a:rPr lang="en-US" altLang="en-US" sz="1600">
                <a:solidFill>
                  <a:srgbClr val="000000"/>
                </a:solidFill>
              </a:rPr>
              <a:t>Or </a:t>
            </a:r>
            <a:r>
              <a:rPr lang="en-US" altLang="en-US" sz="1600" b="1">
                <a:solidFill>
                  <a:srgbClr val="000000"/>
                </a:solidFill>
              </a:rPr>
              <a:t>HOW WELL</a:t>
            </a:r>
            <a:r>
              <a:rPr lang="en-US" altLang="en-US" sz="1600">
                <a:solidFill>
                  <a:srgbClr val="000000"/>
                </a:solidFill>
              </a:rPr>
              <a:t> something shall be done</a:t>
            </a:r>
          </a:p>
          <a:p>
            <a:pPr marL="908050" lvl="1">
              <a:lnSpc>
                <a:spcPct val="90000"/>
              </a:lnSpc>
            </a:pPr>
            <a:r>
              <a:rPr lang="en-US" altLang="en-US" sz="1600">
                <a:solidFill>
                  <a:srgbClr val="000000"/>
                </a:solidFill>
              </a:rPr>
              <a:t>Or under what </a:t>
            </a:r>
            <a:r>
              <a:rPr lang="en-US" altLang="en-US" sz="1600" b="1">
                <a:solidFill>
                  <a:srgbClr val="000000"/>
                </a:solidFill>
              </a:rPr>
              <a:t>CONSTRAINTS </a:t>
            </a:r>
            <a:r>
              <a:rPr lang="en-US" altLang="en-US" sz="1600">
                <a:solidFill>
                  <a:srgbClr val="000000"/>
                </a:solidFill>
              </a:rPr>
              <a:t>something shall be done</a:t>
            </a:r>
          </a:p>
          <a:p>
            <a:pPr marL="508000" indent="-508000">
              <a:lnSpc>
                <a:spcPct val="90000"/>
              </a:lnSpc>
              <a:spcBef>
                <a:spcPct val="30000"/>
              </a:spcBef>
              <a:buFont typeface="Symbol" panose="05050102010706020507" pitchFamily="18" charset="2"/>
              <a:buNone/>
            </a:pPr>
            <a:r>
              <a:rPr lang="en-US" altLang="en-US">
                <a:solidFill>
                  <a:srgbClr val="000000"/>
                </a:solidFill>
              </a:rPr>
              <a:t>Requirement format:</a:t>
            </a:r>
            <a:r>
              <a:rPr lang="en-US" altLang="en-US" b="1">
                <a:solidFill>
                  <a:srgbClr val="000000"/>
                </a:solidFill>
              </a:rPr>
              <a:t> “WHO shall WHAT”</a:t>
            </a:r>
            <a:endParaRPr lang="en-US" altLang="en-US">
              <a:solidFill>
                <a:srgbClr val="000000"/>
              </a:solidFill>
            </a:endParaRPr>
          </a:p>
          <a:p>
            <a:pPr marL="908050" lvl="1">
              <a:lnSpc>
                <a:spcPct val="90000"/>
              </a:lnSpc>
            </a:pPr>
            <a:r>
              <a:rPr lang="en-US" altLang="en-US" sz="1600">
                <a:solidFill>
                  <a:srgbClr val="000000"/>
                </a:solidFill>
              </a:rPr>
              <a:t>Uses active not passive voice</a:t>
            </a:r>
          </a:p>
          <a:p>
            <a:pPr marL="508000" indent="-508000">
              <a:lnSpc>
                <a:spcPct val="90000"/>
              </a:lnSpc>
              <a:spcBef>
                <a:spcPct val="30000"/>
              </a:spcBef>
              <a:buFont typeface="Wingdings" panose="05000000000000000000" pitchFamily="2" charset="2"/>
              <a:buNone/>
            </a:pPr>
            <a:r>
              <a:rPr lang="en-US" altLang="en-US">
                <a:solidFill>
                  <a:srgbClr val="000000"/>
                </a:solidFill>
              </a:rPr>
              <a:t>Example product requirements:</a:t>
            </a:r>
          </a:p>
          <a:p>
            <a:pPr marL="908050" lvl="1">
              <a:lnSpc>
                <a:spcPct val="90000"/>
              </a:lnSpc>
            </a:pPr>
            <a:r>
              <a:rPr lang="en-US" altLang="en-US">
                <a:solidFill>
                  <a:srgbClr val="000000"/>
                </a:solidFill>
              </a:rPr>
              <a:t>The system shall operate at a power level of…</a:t>
            </a:r>
          </a:p>
          <a:p>
            <a:pPr marL="908050" lvl="1">
              <a:lnSpc>
                <a:spcPct val="90000"/>
              </a:lnSpc>
            </a:pPr>
            <a:r>
              <a:rPr lang="en-US" altLang="en-US">
                <a:solidFill>
                  <a:srgbClr val="000000"/>
                </a:solidFill>
              </a:rPr>
              <a:t>The software shall acquire data from the…</a:t>
            </a:r>
          </a:p>
          <a:p>
            <a:pPr marL="908050" lvl="1">
              <a:lnSpc>
                <a:spcPct val="90000"/>
              </a:lnSpc>
            </a:pPr>
            <a:r>
              <a:rPr lang="en-US" altLang="en-US">
                <a:solidFill>
                  <a:srgbClr val="000000"/>
                </a:solidFill>
              </a:rPr>
              <a:t>The structure shall withstand loads of…</a:t>
            </a:r>
          </a:p>
          <a:p>
            <a:pPr marL="908050" lvl="1">
              <a:lnSpc>
                <a:spcPct val="90000"/>
              </a:lnSpc>
            </a:pPr>
            <a:r>
              <a:rPr lang="en-US" altLang="en-US">
                <a:solidFill>
                  <a:srgbClr val="000000"/>
                </a:solidFill>
              </a:rPr>
              <a:t>The hardware shall have a mass of…</a:t>
            </a:r>
            <a:endParaRPr lang="en-US" altLang="en-US" sz="1400">
              <a:solidFill>
                <a:srgbClr val="000000"/>
              </a:solidFill>
            </a:endParaRPr>
          </a:p>
          <a:p>
            <a:pPr marL="508000" indent="-508000">
              <a:lnSpc>
                <a:spcPct val="90000"/>
              </a:lnSpc>
              <a:spcBef>
                <a:spcPct val="30000"/>
              </a:spcBef>
              <a:buFont typeface="Times" panose="02020603050405020304" pitchFamily="18" charset="0"/>
              <a:buNone/>
            </a:pPr>
            <a:r>
              <a:rPr lang="en-US" altLang="en-US">
                <a:solidFill>
                  <a:srgbClr val="000000"/>
                </a:solidFill>
              </a:rPr>
              <a:t>Use the correct terms:</a:t>
            </a:r>
          </a:p>
          <a:p>
            <a:pPr marL="908050" lvl="1">
              <a:lnSpc>
                <a:spcPct val="90000"/>
              </a:lnSpc>
            </a:pPr>
            <a:r>
              <a:rPr lang="en-US" altLang="en-US" i="1">
                <a:solidFill>
                  <a:srgbClr val="000000"/>
                </a:solidFill>
              </a:rPr>
              <a:t>Requirements</a:t>
            </a:r>
            <a:r>
              <a:rPr lang="en-US" altLang="en-US">
                <a:solidFill>
                  <a:srgbClr val="000000"/>
                </a:solidFill>
              </a:rPr>
              <a:t> are binding - </a:t>
            </a:r>
            <a:r>
              <a:rPr lang="en-US" altLang="en-US" b="1">
                <a:solidFill>
                  <a:srgbClr val="000000"/>
                </a:solidFill>
              </a:rPr>
              <a:t>Shall</a:t>
            </a:r>
            <a:endParaRPr lang="en-US" altLang="en-US">
              <a:solidFill>
                <a:srgbClr val="000000"/>
              </a:solidFill>
            </a:endParaRPr>
          </a:p>
          <a:p>
            <a:pPr marL="908050" lvl="1">
              <a:lnSpc>
                <a:spcPct val="90000"/>
              </a:lnSpc>
            </a:pPr>
            <a:r>
              <a:rPr lang="en-US" altLang="en-US" i="1">
                <a:solidFill>
                  <a:srgbClr val="000000"/>
                </a:solidFill>
              </a:rPr>
              <a:t>Facts</a:t>
            </a:r>
            <a:r>
              <a:rPr lang="en-US" altLang="en-US">
                <a:solidFill>
                  <a:srgbClr val="000000"/>
                </a:solidFill>
              </a:rPr>
              <a:t> or Declaration of purpose - </a:t>
            </a:r>
            <a:r>
              <a:rPr lang="en-US" altLang="en-US" b="1">
                <a:solidFill>
                  <a:srgbClr val="000000"/>
                </a:solidFill>
              </a:rPr>
              <a:t>Will</a:t>
            </a:r>
            <a:endParaRPr lang="en-US" altLang="en-US">
              <a:solidFill>
                <a:srgbClr val="000000"/>
              </a:solidFill>
            </a:endParaRPr>
          </a:p>
          <a:p>
            <a:pPr marL="908050" lvl="1">
              <a:lnSpc>
                <a:spcPct val="90000"/>
              </a:lnSpc>
            </a:pPr>
            <a:r>
              <a:rPr lang="en-US" altLang="en-US" i="1">
                <a:solidFill>
                  <a:srgbClr val="000000"/>
                </a:solidFill>
              </a:rPr>
              <a:t>Goals</a:t>
            </a:r>
            <a:r>
              <a:rPr lang="en-US" altLang="en-US">
                <a:solidFill>
                  <a:srgbClr val="000000"/>
                </a:solidFill>
              </a:rPr>
              <a:t> are non-mandatory provisions - </a:t>
            </a:r>
            <a:r>
              <a:rPr lang="en-US" altLang="en-US" b="1">
                <a:solidFill>
                  <a:srgbClr val="000000"/>
                </a:solidFill>
              </a:rPr>
              <a:t>Should</a:t>
            </a:r>
            <a:endParaRPr lang="en-US" altLang="en-US">
              <a:solidFill>
                <a:srgbClr val="000000"/>
              </a:solidFill>
            </a:endParaRPr>
          </a:p>
          <a:p>
            <a:pPr marL="908050" lvl="1">
              <a:lnSpc>
                <a:spcPct val="90000"/>
              </a:lnSpc>
            </a:pPr>
            <a:endParaRPr lang="en-US" altLang="en-US">
              <a:solidFill>
                <a:srgbClr val="000000"/>
              </a:solidFill>
            </a:endParaRPr>
          </a:p>
          <a:p>
            <a:pPr marL="908050" lvl="1">
              <a:lnSpc>
                <a:spcPct val="90000"/>
              </a:lnSpc>
            </a:pPr>
            <a:r>
              <a:rPr lang="en-US" altLang="en-US">
                <a:solidFill>
                  <a:srgbClr val="000000"/>
                </a:solidFill>
              </a:rPr>
              <a:t>Do NOT use “Must”</a:t>
            </a:r>
          </a:p>
        </p:txBody>
      </p:sp>
      <p:sp>
        <p:nvSpPr>
          <p:cNvPr id="2" name="Date Placeholder 1">
            <a:extLst>
              <a:ext uri="{FF2B5EF4-FFF2-40B4-BE49-F238E27FC236}">
                <a16:creationId xmlns:a16="http://schemas.microsoft.com/office/drawing/2014/main" id="{AF526F7E-82C2-4675-A0EB-53EC72C9E4EF}"/>
              </a:ext>
            </a:extLst>
          </p:cNvPr>
          <p:cNvSpPr>
            <a:spLocks noGrp="1"/>
          </p:cNvSpPr>
          <p:nvPr>
            <p:ph type="dt" sz="half" idx="2"/>
          </p:nvPr>
        </p:nvSpPr>
        <p:spPr/>
        <p:txBody>
          <a:bodyPr/>
          <a:lstStyle/>
          <a:p>
            <a:r>
              <a:rPr lang="en-US"/>
              <a:t>LSU rev20260112</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a:extLst>
              <a:ext uri="{FF2B5EF4-FFF2-40B4-BE49-F238E27FC236}">
                <a16:creationId xmlns:a16="http://schemas.microsoft.com/office/drawing/2014/main" id="{9C50DD0A-9E26-4037-A4FC-06FC75CE71BA}"/>
              </a:ext>
            </a:extLst>
          </p:cNvPr>
          <p:cNvSpPr>
            <a:spLocks noGrp="1" noChangeArrowheads="1"/>
          </p:cNvSpPr>
          <p:nvPr>
            <p:ph type="title"/>
          </p:nvPr>
        </p:nvSpPr>
        <p:spPr>
          <a:xfrm>
            <a:off x="571500" y="119063"/>
            <a:ext cx="8051800" cy="609600"/>
          </a:xfrm>
        </p:spPr>
        <p:txBody>
          <a:bodyPr/>
          <a:lstStyle/>
          <a:p>
            <a:pPr>
              <a:lnSpc>
                <a:spcPct val="90000"/>
              </a:lnSpc>
            </a:pPr>
            <a:r>
              <a:rPr lang="en-US" altLang="en-US" sz="2800"/>
              <a:t>Goodness Checklist: Is this Requirement…</a:t>
            </a:r>
          </a:p>
        </p:txBody>
      </p:sp>
      <p:sp>
        <p:nvSpPr>
          <p:cNvPr id="1591299" name="Rectangle 3">
            <a:extLst>
              <a:ext uri="{FF2B5EF4-FFF2-40B4-BE49-F238E27FC236}">
                <a16:creationId xmlns:a16="http://schemas.microsoft.com/office/drawing/2014/main" id="{390F7B4A-6EC7-4598-B2BE-5715CC9652ED}"/>
              </a:ext>
            </a:extLst>
          </p:cNvPr>
          <p:cNvSpPr>
            <a:spLocks noGrp="1" noChangeArrowheads="1"/>
          </p:cNvSpPr>
          <p:nvPr>
            <p:ph type="body" idx="1"/>
          </p:nvPr>
        </p:nvSpPr>
        <p:spPr>
          <a:xfrm>
            <a:off x="823913" y="860425"/>
            <a:ext cx="7616825" cy="5743575"/>
          </a:xfrm>
        </p:spPr>
        <p:txBody>
          <a:bodyPr/>
          <a:lstStyle/>
          <a:p>
            <a:pPr marL="508000" indent="-508000">
              <a:lnSpc>
                <a:spcPct val="90000"/>
              </a:lnSpc>
            </a:pPr>
            <a:r>
              <a:rPr lang="en-US" altLang="en-US" sz="1800">
                <a:solidFill>
                  <a:srgbClr val="000000"/>
                </a:solidFill>
              </a:rPr>
              <a:t>Free of ambiguous terms?</a:t>
            </a:r>
          </a:p>
          <a:p>
            <a:pPr marL="908050" lvl="1">
              <a:lnSpc>
                <a:spcPct val="90000"/>
              </a:lnSpc>
            </a:pPr>
            <a:r>
              <a:rPr lang="en-US" altLang="en-US" sz="1600">
                <a:solidFill>
                  <a:srgbClr val="000000"/>
                </a:solidFill>
              </a:rPr>
              <a:t>Examples: as appropriate, etc., and/or, support, but not limited to, be able to, be capable of</a:t>
            </a:r>
          </a:p>
          <a:p>
            <a:pPr marL="508000" indent="-508000">
              <a:lnSpc>
                <a:spcPct val="90000"/>
              </a:lnSpc>
            </a:pPr>
            <a:r>
              <a:rPr lang="en-US" altLang="en-US" sz="1800">
                <a:solidFill>
                  <a:srgbClr val="000000"/>
                </a:solidFill>
              </a:rPr>
              <a:t>Free of indefinite pronouns?</a:t>
            </a:r>
          </a:p>
          <a:p>
            <a:pPr marL="908050" lvl="1">
              <a:lnSpc>
                <a:spcPct val="90000"/>
              </a:lnSpc>
            </a:pPr>
            <a:r>
              <a:rPr lang="en-US" altLang="en-US" sz="1600">
                <a:solidFill>
                  <a:srgbClr val="000000"/>
                </a:solidFill>
              </a:rPr>
              <a:t>Examples: this, these </a:t>
            </a:r>
          </a:p>
          <a:p>
            <a:pPr marL="508000" indent="-508000">
              <a:lnSpc>
                <a:spcPct val="90000"/>
              </a:lnSpc>
            </a:pPr>
            <a:r>
              <a:rPr lang="en-US" altLang="en-US" sz="1800">
                <a:solidFill>
                  <a:srgbClr val="000000"/>
                </a:solidFill>
              </a:rPr>
              <a:t>Free of unverifiable terms?</a:t>
            </a:r>
            <a:endParaRPr lang="en-US" altLang="en-US" sz="1200">
              <a:solidFill>
                <a:srgbClr val="000000"/>
              </a:solidFill>
            </a:endParaRPr>
          </a:p>
          <a:p>
            <a:pPr marL="908050" lvl="1">
              <a:lnSpc>
                <a:spcPct val="90000"/>
              </a:lnSpc>
            </a:pPr>
            <a:r>
              <a:rPr lang="en-US" altLang="en-US" sz="1600" i="1">
                <a:solidFill>
                  <a:srgbClr val="000000"/>
                </a:solidFill>
              </a:rPr>
              <a:t>Examples: flexible, user-friendly, robust, light-weight, maximize, adequate, small, portable, easily - other “ly” words and other “ize” words</a:t>
            </a:r>
          </a:p>
          <a:p>
            <a:pPr marL="508000" indent="-508000">
              <a:lnSpc>
                <a:spcPct val="90000"/>
              </a:lnSpc>
            </a:pPr>
            <a:r>
              <a:rPr lang="en-US" altLang="en-US" sz="1800" i="1">
                <a:solidFill>
                  <a:srgbClr val="000000"/>
                </a:solidFill>
              </a:rPr>
              <a:t>Free of implementation?</a:t>
            </a:r>
          </a:p>
          <a:p>
            <a:pPr marL="908050" lvl="1">
              <a:lnSpc>
                <a:spcPct val="90000"/>
              </a:lnSpc>
            </a:pPr>
            <a:r>
              <a:rPr lang="en-US" altLang="en-US" sz="1600" i="1">
                <a:solidFill>
                  <a:srgbClr val="000000"/>
                </a:solidFill>
              </a:rPr>
              <a:t>Requirement should state WHAT is needed, NOT HOW to provide it, i.e., state the problem not the solution.</a:t>
            </a:r>
          </a:p>
          <a:p>
            <a:pPr marL="508000" indent="-508000">
              <a:lnSpc>
                <a:spcPct val="90000"/>
              </a:lnSpc>
            </a:pPr>
            <a:r>
              <a:rPr lang="en-US" altLang="en-US" sz="1800" i="1">
                <a:solidFill>
                  <a:srgbClr val="000000"/>
                </a:solidFill>
              </a:rPr>
              <a:t>Necessary?</a:t>
            </a:r>
          </a:p>
          <a:p>
            <a:pPr marL="908050" lvl="1">
              <a:lnSpc>
                <a:spcPct val="90000"/>
              </a:lnSpc>
            </a:pPr>
            <a:r>
              <a:rPr lang="en-US" altLang="en-US" sz="1600" i="1">
                <a:solidFill>
                  <a:srgbClr val="000000"/>
                </a:solidFill>
              </a:rPr>
              <a:t>Ask “Why do you need the requirement?”; the answer may lead you to the real requirement.</a:t>
            </a:r>
          </a:p>
          <a:p>
            <a:pPr marL="508000" indent="-508000">
              <a:lnSpc>
                <a:spcPct val="90000"/>
              </a:lnSpc>
            </a:pPr>
            <a:r>
              <a:rPr lang="en-US" altLang="en-US" sz="1800" i="1">
                <a:solidFill>
                  <a:srgbClr val="000000"/>
                </a:solidFill>
              </a:rPr>
              <a:t>Free of descriptions of operations?</a:t>
            </a:r>
          </a:p>
          <a:p>
            <a:pPr marL="908050" lvl="1">
              <a:lnSpc>
                <a:spcPct val="90000"/>
              </a:lnSpc>
            </a:pPr>
            <a:r>
              <a:rPr lang="en-US" altLang="en-US" sz="1600" i="1">
                <a:solidFill>
                  <a:srgbClr val="000000"/>
                </a:solidFill>
              </a:rPr>
              <a:t>To distinguish between operations and requirements, ask “Does the developer have control over this?” “Is this a need the product must satisfy or an activity involving the product?”</a:t>
            </a:r>
          </a:p>
          <a:p>
            <a:pPr marL="508000" indent="-508000">
              <a:lnSpc>
                <a:spcPct val="90000"/>
              </a:lnSpc>
            </a:pPr>
            <a:r>
              <a:rPr lang="en-US" altLang="en-US" sz="1800" i="1">
                <a:solidFill>
                  <a:srgbClr val="000000"/>
                </a:solidFill>
              </a:rPr>
              <a:t>Free of TBDs (To Be Determined)? </a:t>
            </a:r>
          </a:p>
          <a:p>
            <a:pPr marL="908050" lvl="1">
              <a:lnSpc>
                <a:spcPct val="90000"/>
              </a:lnSpc>
            </a:pPr>
            <a:r>
              <a:rPr lang="en-US" altLang="en-US" sz="1600" i="1">
                <a:solidFill>
                  <a:srgbClr val="000000"/>
                </a:solidFill>
              </a:rPr>
              <a:t>Use a best estimate and a TBR (To Be Resolved) with rationale when possible.</a:t>
            </a:r>
          </a:p>
        </p:txBody>
      </p:sp>
      <p:sp>
        <p:nvSpPr>
          <p:cNvPr id="2" name="Date Placeholder 1">
            <a:extLst>
              <a:ext uri="{FF2B5EF4-FFF2-40B4-BE49-F238E27FC236}">
                <a16:creationId xmlns:a16="http://schemas.microsoft.com/office/drawing/2014/main" id="{DD61C209-25ED-4202-8118-221AE61AEA4A}"/>
              </a:ext>
            </a:extLst>
          </p:cNvPr>
          <p:cNvSpPr>
            <a:spLocks noGrp="1"/>
          </p:cNvSpPr>
          <p:nvPr>
            <p:ph type="dt" sz="half" idx="2"/>
          </p:nvPr>
        </p:nvSpPr>
        <p:spPr/>
        <p:txBody>
          <a:bodyPr/>
          <a:lstStyle/>
          <a:p>
            <a:r>
              <a:rPr lang="en-US"/>
              <a:t>LSU rev20260112</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Rectangle 2">
            <a:extLst>
              <a:ext uri="{FF2B5EF4-FFF2-40B4-BE49-F238E27FC236}">
                <a16:creationId xmlns:a16="http://schemas.microsoft.com/office/drawing/2014/main" id="{50E4E373-FFC6-4880-8055-E290AB07E7F5}"/>
              </a:ext>
            </a:extLst>
          </p:cNvPr>
          <p:cNvSpPr>
            <a:spLocks noGrp="1" noChangeArrowheads="1"/>
          </p:cNvSpPr>
          <p:nvPr>
            <p:ph type="title"/>
          </p:nvPr>
        </p:nvSpPr>
        <p:spPr>
          <a:xfrm>
            <a:off x="571500" y="119063"/>
            <a:ext cx="8051800" cy="609600"/>
          </a:xfrm>
        </p:spPr>
        <p:txBody>
          <a:bodyPr/>
          <a:lstStyle/>
          <a:p>
            <a:pPr>
              <a:lnSpc>
                <a:spcPct val="90000"/>
              </a:lnSpc>
            </a:pPr>
            <a:r>
              <a:rPr lang="en-US" altLang="en-US" sz="2800"/>
              <a:t>Example Requirements: Good or Bad?</a:t>
            </a:r>
          </a:p>
        </p:txBody>
      </p:sp>
      <p:sp>
        <p:nvSpPr>
          <p:cNvPr id="1593347" name="Rectangle 3">
            <a:extLst>
              <a:ext uri="{FF2B5EF4-FFF2-40B4-BE49-F238E27FC236}">
                <a16:creationId xmlns:a16="http://schemas.microsoft.com/office/drawing/2014/main" id="{546AD22E-6095-4B99-BF54-A4085DEB7921}"/>
              </a:ext>
            </a:extLst>
          </p:cNvPr>
          <p:cNvSpPr>
            <a:spLocks noGrp="1" noChangeArrowheads="1"/>
          </p:cNvSpPr>
          <p:nvPr>
            <p:ph type="body" idx="1"/>
          </p:nvPr>
        </p:nvSpPr>
        <p:spPr>
          <a:xfrm>
            <a:off x="371475" y="1206500"/>
            <a:ext cx="8578850" cy="5418138"/>
          </a:xfrm>
        </p:spPr>
        <p:txBody>
          <a:bodyPr/>
          <a:lstStyle/>
          <a:p>
            <a:pPr marL="508000" indent="-508000">
              <a:lnSpc>
                <a:spcPct val="90000"/>
              </a:lnSpc>
              <a:spcBef>
                <a:spcPct val="40000"/>
              </a:spcBef>
            </a:pPr>
            <a:r>
              <a:rPr lang="en-US" altLang="en-US" b="1">
                <a:solidFill>
                  <a:srgbClr val="000000"/>
                </a:solidFill>
              </a:rPr>
              <a:t>The aircraft shall have three engines (initial DC-3 requirement).</a:t>
            </a:r>
          </a:p>
          <a:p>
            <a:pPr marL="908050" lvl="1">
              <a:lnSpc>
                <a:spcPct val="90000"/>
              </a:lnSpc>
              <a:spcBef>
                <a:spcPct val="40000"/>
              </a:spcBef>
            </a:pPr>
            <a:r>
              <a:rPr lang="en-US" altLang="en-US" sz="2000"/>
              <a:t>The aircraft shall meet the operation requirements with a single engine out.</a:t>
            </a:r>
            <a:endParaRPr lang="en-US" altLang="en-US" sz="2000" b="1">
              <a:solidFill>
                <a:srgbClr val="000000"/>
              </a:solidFill>
            </a:endParaRPr>
          </a:p>
          <a:p>
            <a:pPr marL="508000" indent="-508000">
              <a:lnSpc>
                <a:spcPct val="90000"/>
              </a:lnSpc>
              <a:spcBef>
                <a:spcPct val="40000"/>
              </a:spcBef>
            </a:pPr>
            <a:r>
              <a:rPr lang="en-US" altLang="en-US" b="1">
                <a:solidFill>
                  <a:srgbClr val="000000"/>
                </a:solidFill>
              </a:rPr>
              <a:t>The lunar lander shall include an airlock.</a:t>
            </a:r>
          </a:p>
          <a:p>
            <a:pPr marL="908050" lvl="1">
              <a:lnSpc>
                <a:spcPct val="90000"/>
              </a:lnSpc>
              <a:spcBef>
                <a:spcPct val="40000"/>
              </a:spcBef>
            </a:pPr>
            <a:r>
              <a:rPr lang="en-US" altLang="en-US" sz="2000">
                <a:solidFill>
                  <a:srgbClr val="000000"/>
                </a:solidFill>
              </a:rPr>
              <a:t>The lunar lander shall provide the capability for crew to ingress/egress while maintaining pressurization.</a:t>
            </a:r>
          </a:p>
          <a:p>
            <a:pPr marL="508000" indent="-508000">
              <a:lnSpc>
                <a:spcPct val="90000"/>
              </a:lnSpc>
              <a:spcBef>
                <a:spcPct val="40000"/>
              </a:spcBef>
            </a:pPr>
            <a:r>
              <a:rPr lang="en-US" altLang="en-US" b="1">
                <a:solidFill>
                  <a:srgbClr val="000000"/>
                </a:solidFill>
              </a:rPr>
              <a:t>The crew shall have the capability to perform extra-vehicular activities (EVAs).</a:t>
            </a:r>
          </a:p>
          <a:p>
            <a:pPr marL="908050" lvl="1">
              <a:lnSpc>
                <a:spcPct val="90000"/>
              </a:lnSpc>
              <a:spcBef>
                <a:spcPct val="40000"/>
              </a:spcBef>
            </a:pPr>
            <a:r>
              <a:rPr lang="en-US" altLang="en-US" sz="2000"/>
              <a:t>The vehicle shall allow extra-vehicular activities during operations.</a:t>
            </a:r>
          </a:p>
          <a:p>
            <a:pPr marL="508000" indent="-508000">
              <a:lnSpc>
                <a:spcPct val="90000"/>
              </a:lnSpc>
              <a:spcBef>
                <a:spcPct val="40000"/>
              </a:spcBef>
            </a:pPr>
            <a:r>
              <a:rPr lang="en-US" altLang="en-US" b="1">
                <a:solidFill>
                  <a:srgbClr val="000000"/>
                </a:solidFill>
              </a:rPr>
              <a:t>The spacecraft shall maximize lifetime.</a:t>
            </a:r>
          </a:p>
          <a:p>
            <a:pPr marL="908050" lvl="1">
              <a:lnSpc>
                <a:spcPct val="90000"/>
              </a:lnSpc>
              <a:spcBef>
                <a:spcPct val="40000"/>
              </a:spcBef>
            </a:pPr>
            <a:r>
              <a:rPr lang="en-US" altLang="en-US" sz="2000"/>
              <a:t>The spacecraft shall have a lifetime of at least three years.</a:t>
            </a:r>
            <a:endParaRPr lang="en-US" altLang="en-US" sz="2000" b="1">
              <a:solidFill>
                <a:srgbClr val="000000"/>
              </a:solidFill>
            </a:endParaRPr>
          </a:p>
          <a:p>
            <a:pPr marL="508000" indent="-508000">
              <a:lnSpc>
                <a:spcPct val="90000"/>
              </a:lnSpc>
              <a:spcBef>
                <a:spcPct val="40000"/>
              </a:spcBef>
            </a:pPr>
            <a:r>
              <a:rPr lang="en-US" altLang="en-US" b="1">
                <a:solidFill>
                  <a:srgbClr val="000000"/>
                </a:solidFill>
              </a:rPr>
              <a:t>The software shall display data in a user-friendly fashion.</a:t>
            </a:r>
          </a:p>
          <a:p>
            <a:pPr marL="908050" lvl="1">
              <a:lnSpc>
                <a:spcPct val="90000"/>
              </a:lnSpc>
              <a:spcBef>
                <a:spcPct val="40000"/>
              </a:spcBef>
            </a:pPr>
            <a:r>
              <a:rPr lang="en-US" altLang="en-US" sz="2000"/>
              <a:t>The software shall display data as described in ICD 2345 Table 3.1.</a:t>
            </a:r>
          </a:p>
        </p:txBody>
      </p:sp>
      <p:sp>
        <p:nvSpPr>
          <p:cNvPr id="2" name="Date Placeholder 1">
            <a:extLst>
              <a:ext uri="{FF2B5EF4-FFF2-40B4-BE49-F238E27FC236}">
                <a16:creationId xmlns:a16="http://schemas.microsoft.com/office/drawing/2014/main" id="{B6F3296C-A7E0-4979-854C-4C27C75537C4}"/>
              </a:ext>
            </a:extLst>
          </p:cNvPr>
          <p:cNvSpPr>
            <a:spLocks noGrp="1"/>
          </p:cNvSpPr>
          <p:nvPr>
            <p:ph type="dt" sz="half" idx="2"/>
          </p:nvPr>
        </p:nvSpPr>
        <p:spPr/>
        <p:txBody>
          <a:bodyPr/>
          <a:lstStyle/>
          <a:p>
            <a:r>
              <a:rPr lang="en-US"/>
              <a:t>LSU rev20260112</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Rectangle 2">
            <a:extLst>
              <a:ext uri="{FF2B5EF4-FFF2-40B4-BE49-F238E27FC236}">
                <a16:creationId xmlns:a16="http://schemas.microsoft.com/office/drawing/2014/main" id="{6A04CE40-26CF-4653-A556-6FA9CCA8C7AD}"/>
              </a:ext>
            </a:extLst>
          </p:cNvPr>
          <p:cNvSpPr>
            <a:spLocks noGrp="1" noChangeArrowheads="1"/>
          </p:cNvSpPr>
          <p:nvPr>
            <p:ph type="title"/>
          </p:nvPr>
        </p:nvSpPr>
        <p:spPr>
          <a:xfrm>
            <a:off x="571500" y="119063"/>
            <a:ext cx="8051800" cy="609600"/>
          </a:xfrm>
        </p:spPr>
        <p:txBody>
          <a:bodyPr/>
          <a:lstStyle/>
          <a:p>
            <a:pPr>
              <a:lnSpc>
                <a:spcPct val="90000"/>
              </a:lnSpc>
            </a:pPr>
            <a:r>
              <a:rPr lang="en-US" altLang="en-US"/>
              <a:t>Rationale Captures the Motivation and </a:t>
            </a:r>
            <a:br>
              <a:rPr lang="en-US" altLang="en-US"/>
            </a:br>
            <a:r>
              <a:rPr lang="en-US" altLang="en-US"/>
              <a:t>Assumptions of a Requirement</a:t>
            </a:r>
          </a:p>
        </p:txBody>
      </p:sp>
      <p:sp>
        <p:nvSpPr>
          <p:cNvPr id="1595395" name="Rectangle 3">
            <a:extLst>
              <a:ext uri="{FF2B5EF4-FFF2-40B4-BE49-F238E27FC236}">
                <a16:creationId xmlns:a16="http://schemas.microsoft.com/office/drawing/2014/main" id="{32109BD1-8E55-4804-8CDB-ABE1F16F7657}"/>
              </a:ext>
            </a:extLst>
          </p:cNvPr>
          <p:cNvSpPr>
            <a:spLocks noGrp="1" noChangeArrowheads="1"/>
          </p:cNvSpPr>
          <p:nvPr>
            <p:ph type="body" idx="1"/>
          </p:nvPr>
        </p:nvSpPr>
        <p:spPr>
          <a:xfrm>
            <a:off x="815975" y="1092200"/>
            <a:ext cx="7715250" cy="5418138"/>
          </a:xfrm>
        </p:spPr>
        <p:txBody>
          <a:bodyPr/>
          <a:lstStyle/>
          <a:p>
            <a:pPr marL="508000" indent="-508000">
              <a:lnSpc>
                <a:spcPct val="90000"/>
              </a:lnSpc>
              <a:buFont typeface="Symbol" panose="05050102010706020507" pitchFamily="18" charset="2"/>
              <a:buNone/>
            </a:pPr>
            <a:r>
              <a:rPr lang="en-US" altLang="en-US" sz="2400" b="1">
                <a:solidFill>
                  <a:srgbClr val="000000"/>
                </a:solidFill>
              </a:rPr>
              <a:t>The rationale of each requirement defines</a:t>
            </a:r>
          </a:p>
          <a:p>
            <a:pPr marL="908050" lvl="1">
              <a:lnSpc>
                <a:spcPct val="90000"/>
              </a:lnSpc>
            </a:pPr>
            <a:r>
              <a:rPr lang="en-US" altLang="en-US" sz="2000">
                <a:solidFill>
                  <a:srgbClr val="000000"/>
                </a:solidFill>
              </a:rPr>
              <a:t>Why a requirement is </a:t>
            </a:r>
            <a:r>
              <a:rPr lang="en-US" altLang="en-US" sz="2000" u="sng">
                <a:solidFill>
                  <a:srgbClr val="000000"/>
                </a:solidFill>
              </a:rPr>
              <a:t>needed</a:t>
            </a:r>
            <a:endParaRPr lang="en-US" altLang="en-US" sz="2000">
              <a:solidFill>
                <a:srgbClr val="000000"/>
              </a:solidFill>
            </a:endParaRPr>
          </a:p>
          <a:p>
            <a:pPr marL="908050" lvl="1">
              <a:lnSpc>
                <a:spcPct val="90000"/>
              </a:lnSpc>
            </a:pPr>
            <a:r>
              <a:rPr lang="en-US" altLang="en-US" sz="2000">
                <a:solidFill>
                  <a:srgbClr val="000000"/>
                </a:solidFill>
              </a:rPr>
              <a:t>What </a:t>
            </a:r>
            <a:r>
              <a:rPr lang="en-US" altLang="en-US" sz="2000" u="sng">
                <a:solidFill>
                  <a:srgbClr val="000000"/>
                </a:solidFill>
              </a:rPr>
              <a:t>assumptions</a:t>
            </a:r>
            <a:r>
              <a:rPr lang="en-US" altLang="en-US" sz="2000">
                <a:solidFill>
                  <a:srgbClr val="000000"/>
                </a:solidFill>
              </a:rPr>
              <a:t> were made</a:t>
            </a:r>
          </a:p>
          <a:p>
            <a:pPr marL="908050" lvl="1">
              <a:lnSpc>
                <a:spcPct val="90000"/>
              </a:lnSpc>
            </a:pPr>
            <a:r>
              <a:rPr lang="en-US" altLang="en-US" sz="2000">
                <a:solidFill>
                  <a:srgbClr val="000000"/>
                </a:solidFill>
              </a:rPr>
              <a:t>What </a:t>
            </a:r>
            <a:r>
              <a:rPr lang="en-US" altLang="en-US" sz="2000" u="sng">
                <a:solidFill>
                  <a:srgbClr val="000000"/>
                </a:solidFill>
              </a:rPr>
              <a:t>design</a:t>
            </a:r>
            <a:r>
              <a:rPr lang="en-US" altLang="en-US" sz="2000">
                <a:solidFill>
                  <a:srgbClr val="000000"/>
                </a:solidFill>
              </a:rPr>
              <a:t> effort drove the requirement</a:t>
            </a:r>
          </a:p>
          <a:p>
            <a:pPr marL="908050" lvl="1">
              <a:lnSpc>
                <a:spcPct val="90000"/>
              </a:lnSpc>
            </a:pPr>
            <a:r>
              <a:rPr lang="en-US" altLang="en-US" sz="2000">
                <a:solidFill>
                  <a:srgbClr val="000000"/>
                </a:solidFill>
              </a:rPr>
              <a:t>Other data that will be needed to </a:t>
            </a:r>
            <a:r>
              <a:rPr lang="en-US" altLang="en-US" sz="2000" u="sng">
                <a:solidFill>
                  <a:srgbClr val="000000"/>
                </a:solidFill>
              </a:rPr>
              <a:t>maintain</a:t>
            </a:r>
            <a:r>
              <a:rPr lang="en-US" altLang="en-US" sz="2000">
                <a:solidFill>
                  <a:srgbClr val="000000"/>
                </a:solidFill>
              </a:rPr>
              <a:t> the requirement over time</a:t>
            </a:r>
          </a:p>
          <a:p>
            <a:pPr marL="508000" indent="-508000">
              <a:lnSpc>
                <a:spcPct val="90000"/>
              </a:lnSpc>
              <a:buFont typeface="Symbol" panose="05050102010706020507" pitchFamily="18" charset="2"/>
              <a:buNone/>
            </a:pPr>
            <a:endParaRPr lang="en-US" altLang="en-US" sz="2400">
              <a:solidFill>
                <a:srgbClr val="000000"/>
              </a:solidFill>
            </a:endParaRPr>
          </a:p>
          <a:p>
            <a:pPr marL="508000" indent="-508000">
              <a:lnSpc>
                <a:spcPct val="90000"/>
              </a:lnSpc>
              <a:buFont typeface="Symbol" panose="05050102010706020507" pitchFamily="18" charset="2"/>
              <a:buNone/>
            </a:pPr>
            <a:r>
              <a:rPr lang="en-US" altLang="en-US" sz="2400">
                <a:solidFill>
                  <a:srgbClr val="000000"/>
                </a:solidFill>
              </a:rPr>
              <a:t>Example</a:t>
            </a:r>
          </a:p>
          <a:p>
            <a:pPr marL="508000" indent="-508000">
              <a:lnSpc>
                <a:spcPct val="90000"/>
              </a:lnSpc>
              <a:buFont typeface="Times" panose="02020603050405020304" pitchFamily="18" charset="0"/>
              <a:buChar char="•"/>
            </a:pPr>
            <a:r>
              <a:rPr lang="en-US" altLang="en-US" sz="2400" u="sng">
                <a:solidFill>
                  <a:srgbClr val="000000"/>
                </a:solidFill>
              </a:rPr>
              <a:t>Requirement</a:t>
            </a:r>
            <a:r>
              <a:rPr lang="en-US" altLang="en-US" sz="2400">
                <a:solidFill>
                  <a:srgbClr val="000000"/>
                </a:solidFill>
              </a:rPr>
              <a:t>: “The truck shall have a height of no more than 14 feet.”</a:t>
            </a:r>
          </a:p>
          <a:p>
            <a:pPr marL="508000" indent="-508000">
              <a:lnSpc>
                <a:spcPct val="90000"/>
              </a:lnSpc>
              <a:buFont typeface="Times" panose="02020603050405020304" pitchFamily="18" charset="0"/>
              <a:buChar char="•"/>
            </a:pPr>
            <a:r>
              <a:rPr lang="en-US" altLang="en-US" sz="2400" u="sng">
                <a:solidFill>
                  <a:srgbClr val="000000"/>
                </a:solidFill>
              </a:rPr>
              <a:t>Rationale</a:t>
            </a:r>
            <a:r>
              <a:rPr lang="en-US" altLang="en-US" sz="2400">
                <a:solidFill>
                  <a:srgbClr val="000000"/>
                </a:solidFill>
              </a:rPr>
              <a:t>: 99% of all US interstate highway overpasses have a 14 foot or greater clearance. (Assumptions: The truck will be used primarily on US interstate highways for long-haul freight in the US.)</a:t>
            </a:r>
          </a:p>
        </p:txBody>
      </p:sp>
      <p:sp>
        <p:nvSpPr>
          <p:cNvPr id="2" name="Date Placeholder 1">
            <a:extLst>
              <a:ext uri="{FF2B5EF4-FFF2-40B4-BE49-F238E27FC236}">
                <a16:creationId xmlns:a16="http://schemas.microsoft.com/office/drawing/2014/main" id="{413E0B28-81C8-4204-A3C4-4DAA4AFBA8AE}"/>
              </a:ext>
            </a:extLst>
          </p:cNvPr>
          <p:cNvSpPr>
            <a:spLocks noGrp="1"/>
          </p:cNvSpPr>
          <p:nvPr>
            <p:ph type="dt" sz="half" idx="2"/>
          </p:nvPr>
        </p:nvSpPr>
        <p:spPr/>
        <p:txBody>
          <a:bodyPr/>
          <a:lstStyle/>
          <a:p>
            <a:r>
              <a:rPr lang="en-US"/>
              <a:t>LSU rev20260112</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Rectangle 2">
            <a:extLst>
              <a:ext uri="{FF2B5EF4-FFF2-40B4-BE49-F238E27FC236}">
                <a16:creationId xmlns:a16="http://schemas.microsoft.com/office/drawing/2014/main" id="{633567CC-0815-4DE0-81B5-164B71274C03}"/>
              </a:ext>
            </a:extLst>
          </p:cNvPr>
          <p:cNvSpPr>
            <a:spLocks noGrp="1" noChangeArrowheads="1"/>
          </p:cNvSpPr>
          <p:nvPr>
            <p:ph type="title"/>
          </p:nvPr>
        </p:nvSpPr>
        <p:spPr/>
        <p:txBody>
          <a:bodyPr/>
          <a:lstStyle/>
          <a:p>
            <a:r>
              <a:rPr lang="en-US" altLang="en-US" sz="2800"/>
              <a:t>Requirements Validation</a:t>
            </a:r>
            <a:endParaRPr lang="en-US" altLang="en-US"/>
          </a:p>
        </p:txBody>
      </p:sp>
      <p:sp>
        <p:nvSpPr>
          <p:cNvPr id="1623043" name="Rectangle 3">
            <a:extLst>
              <a:ext uri="{FF2B5EF4-FFF2-40B4-BE49-F238E27FC236}">
                <a16:creationId xmlns:a16="http://schemas.microsoft.com/office/drawing/2014/main" id="{DEC15F18-12A3-48E7-99AD-18EFEBB27348}"/>
              </a:ext>
            </a:extLst>
          </p:cNvPr>
          <p:cNvSpPr>
            <a:spLocks noGrp="1" noChangeArrowheads="1"/>
          </p:cNvSpPr>
          <p:nvPr>
            <p:ph type="body" idx="1"/>
          </p:nvPr>
        </p:nvSpPr>
        <p:spPr>
          <a:xfrm>
            <a:off x="819150" y="923925"/>
            <a:ext cx="7772400" cy="5410200"/>
          </a:xfrm>
        </p:spPr>
        <p:txBody>
          <a:bodyPr/>
          <a:lstStyle/>
          <a:p>
            <a:pPr>
              <a:lnSpc>
                <a:spcPct val="90000"/>
              </a:lnSpc>
              <a:spcBef>
                <a:spcPct val="45000"/>
              </a:spcBef>
            </a:pPr>
            <a:r>
              <a:rPr lang="en-US" altLang="en-US"/>
              <a:t>Requirements </a:t>
            </a:r>
            <a:r>
              <a:rPr lang="en-US" altLang="en-US" u="sng"/>
              <a:t>validation</a:t>
            </a:r>
            <a:r>
              <a:rPr lang="en-US" altLang="en-US"/>
              <a:t> asks three questions:</a:t>
            </a:r>
            <a:endParaRPr lang="en-US" altLang="en-US" sz="1800"/>
          </a:p>
          <a:p>
            <a:pPr lvl="1">
              <a:lnSpc>
                <a:spcPct val="90000"/>
              </a:lnSpc>
              <a:spcBef>
                <a:spcPct val="45000"/>
              </a:spcBef>
            </a:pPr>
            <a:r>
              <a:rPr lang="en-US" altLang="en-US" i="1">
                <a:solidFill>
                  <a:srgbClr val="0033CC"/>
                </a:solidFill>
              </a:rPr>
              <a:t>Do we have the correct problem?</a:t>
            </a:r>
          </a:p>
          <a:p>
            <a:pPr lvl="1">
              <a:lnSpc>
                <a:spcPct val="90000"/>
              </a:lnSpc>
              <a:spcBef>
                <a:spcPct val="45000"/>
              </a:spcBef>
            </a:pPr>
            <a:r>
              <a:rPr lang="en-US" altLang="en-US" i="1">
                <a:solidFill>
                  <a:srgbClr val="0033CC"/>
                </a:solidFill>
              </a:rPr>
              <a:t>Do our requirements capture this problem?</a:t>
            </a:r>
          </a:p>
          <a:p>
            <a:pPr lvl="1">
              <a:lnSpc>
                <a:spcPct val="90000"/>
              </a:lnSpc>
              <a:spcBef>
                <a:spcPct val="45000"/>
              </a:spcBef>
            </a:pPr>
            <a:r>
              <a:rPr lang="en-US" altLang="en-US" i="1">
                <a:solidFill>
                  <a:srgbClr val="0033CC"/>
                </a:solidFill>
              </a:rPr>
              <a:t>Are our requirements SMART?</a:t>
            </a:r>
          </a:p>
          <a:p>
            <a:pPr>
              <a:lnSpc>
                <a:spcPct val="90000"/>
              </a:lnSpc>
              <a:spcBef>
                <a:spcPct val="45000"/>
              </a:spcBef>
            </a:pPr>
            <a:r>
              <a:rPr lang="en-US" altLang="en-US"/>
              <a:t>Performed to </a:t>
            </a:r>
            <a:r>
              <a:rPr lang="en-US" altLang="en-US" i="1">
                <a:solidFill>
                  <a:schemeClr val="accent2"/>
                </a:solidFill>
              </a:rPr>
              <a:t>assure</a:t>
            </a:r>
            <a:r>
              <a:rPr lang="en-US" altLang="en-US"/>
              <a:t> the system requirements </a:t>
            </a:r>
            <a:r>
              <a:rPr lang="en-US" altLang="en-US" i="1">
                <a:solidFill>
                  <a:schemeClr val="accent2"/>
                </a:solidFill>
              </a:rPr>
              <a:t>set</a:t>
            </a:r>
            <a:r>
              <a:rPr lang="en-US" altLang="en-US"/>
              <a:t> is complete, consistent, and each requirement is achievable and verifiable.</a:t>
            </a:r>
          </a:p>
          <a:p>
            <a:pPr>
              <a:lnSpc>
                <a:spcPct val="90000"/>
              </a:lnSpc>
              <a:spcBef>
                <a:spcPct val="45000"/>
              </a:spcBef>
            </a:pPr>
            <a:r>
              <a:rPr lang="en-US" altLang="en-US"/>
              <a:t>Performed by subject matter experts, the system performing organization and the system authorized customer.</a:t>
            </a:r>
          </a:p>
          <a:p>
            <a:pPr>
              <a:lnSpc>
                <a:spcPct val="90000"/>
              </a:lnSpc>
              <a:spcBef>
                <a:spcPct val="45000"/>
              </a:spcBef>
            </a:pPr>
            <a:r>
              <a:rPr lang="en-US" altLang="en-US"/>
              <a:t>Does the requirement set completely address and accomplish the mission?</a:t>
            </a:r>
          </a:p>
          <a:p>
            <a:pPr>
              <a:lnSpc>
                <a:spcPct val="90000"/>
              </a:lnSpc>
              <a:spcBef>
                <a:spcPct val="45000"/>
              </a:spcBef>
            </a:pPr>
            <a:r>
              <a:rPr lang="en-US" altLang="en-US"/>
              <a:t>Are the requirements consistent with the established system boundaries and constraints?</a:t>
            </a:r>
          </a:p>
          <a:p>
            <a:pPr>
              <a:lnSpc>
                <a:spcPct val="90000"/>
              </a:lnSpc>
              <a:spcBef>
                <a:spcPct val="45000"/>
              </a:spcBef>
            </a:pPr>
            <a:r>
              <a:rPr lang="en-US" altLang="en-US"/>
              <a:t>When does requirement validation take place?</a:t>
            </a:r>
            <a:endParaRPr lang="en-US" altLang="en-US" sz="1800"/>
          </a:p>
          <a:p>
            <a:pPr lvl="1">
              <a:lnSpc>
                <a:spcPct val="90000"/>
              </a:lnSpc>
              <a:spcBef>
                <a:spcPct val="45000"/>
              </a:spcBef>
            </a:pPr>
            <a:r>
              <a:rPr lang="en-US" altLang="en-US" i="1"/>
              <a:t>Usually before the </a:t>
            </a:r>
            <a:r>
              <a:rPr lang="en-US" altLang="en-US" i="1">
                <a:solidFill>
                  <a:srgbClr val="0033CC"/>
                </a:solidFill>
              </a:rPr>
              <a:t>System Requirements Review</a:t>
            </a:r>
            <a:r>
              <a:rPr lang="en-US" altLang="en-US" i="1"/>
              <a:t> (SRR)</a:t>
            </a:r>
            <a:endParaRPr lang="en-US" altLang="en-US"/>
          </a:p>
        </p:txBody>
      </p:sp>
      <p:sp>
        <p:nvSpPr>
          <p:cNvPr id="2" name="Date Placeholder 1">
            <a:extLst>
              <a:ext uri="{FF2B5EF4-FFF2-40B4-BE49-F238E27FC236}">
                <a16:creationId xmlns:a16="http://schemas.microsoft.com/office/drawing/2014/main" id="{ED7D1188-977F-4773-B6BA-346B354C8ECD}"/>
              </a:ext>
            </a:extLst>
          </p:cNvPr>
          <p:cNvSpPr>
            <a:spLocks noGrp="1"/>
          </p:cNvSpPr>
          <p:nvPr>
            <p:ph type="dt" sz="half" idx="2"/>
          </p:nvPr>
        </p:nvSpPr>
        <p:spPr/>
        <p:txBody>
          <a:bodyPr/>
          <a:lstStyle/>
          <a:p>
            <a:r>
              <a:rPr lang="en-US"/>
              <a:t>LSU rev20260112</a:t>
            </a:r>
          </a:p>
        </p:txBody>
      </p:sp>
    </p:spTree>
  </p:cSld>
  <p:clrMapOvr>
    <a:masterClrMapping/>
  </p:clrMapOvr>
  <p:transition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1506</Words>
  <Application>Microsoft Office PowerPoint</Application>
  <PresentationFormat>On-screen Show (4:3)</PresentationFormat>
  <Paragraphs>159</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Calibri Light</vt:lpstr>
      <vt:lpstr>Lucida Grande</vt:lpstr>
      <vt:lpstr>Symbol</vt:lpstr>
      <vt:lpstr>Times</vt:lpstr>
      <vt:lpstr>Times New Roman</vt:lpstr>
      <vt:lpstr>Wingdings</vt:lpstr>
      <vt:lpstr>Office Theme</vt:lpstr>
      <vt:lpstr>Default Design</vt:lpstr>
      <vt:lpstr> </vt:lpstr>
      <vt:lpstr>Good Requirements Are SMART</vt:lpstr>
      <vt:lpstr>Rules for Writing Good Requirements</vt:lpstr>
      <vt:lpstr>Distinguish Between ‘Desirements’ and Requirements</vt:lpstr>
      <vt:lpstr>More Rules for Writing Good Requirements</vt:lpstr>
      <vt:lpstr>Goodness Checklist: Is this Requirement…</vt:lpstr>
      <vt:lpstr>Example Requirements: Good or Bad?</vt:lpstr>
      <vt:lpstr>Rationale Captures the Motivation and  Assumptions of a Requirement</vt:lpstr>
      <vt:lpstr>Requirements Validation</vt:lpstr>
      <vt:lpstr>Requirements Verification  and Requirements Validation</vt:lpstr>
      <vt:lpstr>Module Summary: Writing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Aaron P Ryan</dc:creator>
  <cp:lastModifiedBy>Aaron P Ryan</cp:lastModifiedBy>
  <cp:revision>1</cp:revision>
  <dcterms:created xsi:type="dcterms:W3CDTF">2022-01-25T19:43:49Z</dcterms:created>
  <dcterms:modified xsi:type="dcterms:W3CDTF">2026-01-14T16:40:55Z</dcterms:modified>
</cp:coreProperties>
</file>