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256" r:id="rId2"/>
    <p:sldId id="309" r:id="rId3"/>
    <p:sldId id="303" r:id="rId4"/>
    <p:sldId id="440" r:id="rId5"/>
    <p:sldId id="441" r:id="rId6"/>
    <p:sldId id="442" r:id="rId7"/>
    <p:sldId id="305" r:id="rId8"/>
    <p:sldId id="301" r:id="rId9"/>
    <p:sldId id="300" r:id="rId10"/>
    <p:sldId id="311" r:id="rId11"/>
    <p:sldId id="29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89C74-5876-488C-8A7D-103850BF46E1}" v="11" dt="2026-01-12T17:59:49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12T20:25:32.006" v="2391" actId="20577"/>
      <pc:docMkLst>
        <pc:docMk/>
      </pc:docMkLst>
      <pc:sldChg chg="modSp add mod">
        <pc:chgData name="Aaron P Ryan" userId="5800b0af-ccc7-481a-8028-7d5ba34bc007" providerId="ADAL" clId="{0D235256-6C71-4A40-B77C-90CCA2CFB605}" dt="2026-01-12T15:59:57.463" v="59" actId="20577"/>
        <pc:sldMkLst>
          <pc:docMk/>
          <pc:sldMk cId="0" sldId="256"/>
        </pc:sldMkLst>
        <pc:spChg chg="mod">
          <ac:chgData name="Aaron P Ryan" userId="5800b0af-ccc7-481a-8028-7d5ba34bc007" providerId="ADAL" clId="{0D235256-6C71-4A40-B77C-90CCA2CFB605}" dt="2026-01-12T15:59:57.463" v="59" actId="20577"/>
          <ac:spMkLst>
            <pc:docMk/>
            <pc:sldMk cId="0" sldId="256"/>
            <ac:spMk id="9" creationId="{00000000-0000-0000-0000-000000000000}"/>
          </ac:spMkLst>
        </pc:spChg>
      </pc:sldChg>
      <pc:sldChg chg="add">
        <pc:chgData name="Aaron P Ryan" userId="5800b0af-ccc7-481a-8028-7d5ba34bc007" providerId="ADAL" clId="{0D235256-6C71-4A40-B77C-90CCA2CFB605}" dt="2026-01-12T15:52:43.045" v="0"/>
        <pc:sldMkLst>
          <pc:docMk/>
          <pc:sldMk cId="0" sldId="291"/>
        </pc:sldMkLst>
      </pc:sldChg>
      <pc:sldChg chg="modSp add mod">
        <pc:chgData name="Aaron P Ryan" userId="5800b0af-ccc7-481a-8028-7d5ba34bc007" providerId="ADAL" clId="{0D235256-6C71-4A40-B77C-90CCA2CFB605}" dt="2026-01-12T16:06:47.265" v="394" actId="20577"/>
        <pc:sldMkLst>
          <pc:docMk/>
          <pc:sldMk cId="3609033717" sldId="300"/>
        </pc:sldMkLst>
        <pc:spChg chg="mod">
          <ac:chgData name="Aaron P Ryan" userId="5800b0af-ccc7-481a-8028-7d5ba34bc007" providerId="ADAL" clId="{0D235256-6C71-4A40-B77C-90CCA2CFB605}" dt="2026-01-12T16:06:47.265" v="394" actId="20577"/>
          <ac:spMkLst>
            <pc:docMk/>
            <pc:sldMk cId="3609033717" sldId="300"/>
            <ac:spMk id="18438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2T16:04:29.883" v="233" actId="20577"/>
        <pc:sldMkLst>
          <pc:docMk/>
          <pc:sldMk cId="4268193207" sldId="301"/>
        </pc:sldMkLst>
        <pc:spChg chg="mod">
          <ac:chgData name="Aaron P Ryan" userId="5800b0af-ccc7-481a-8028-7d5ba34bc007" providerId="ADAL" clId="{0D235256-6C71-4A40-B77C-90CCA2CFB605}" dt="2026-01-12T16:04:29.883" v="233" actId="20577"/>
          <ac:spMkLst>
            <pc:docMk/>
            <pc:sldMk cId="4268193207" sldId="301"/>
            <ac:spMk id="18438" creationId="{00000000-0000-0000-0000-000000000000}"/>
          </ac:spMkLst>
        </pc:spChg>
      </pc:sldChg>
      <pc:sldChg chg="modSp add mod ord">
        <pc:chgData name="Aaron P Ryan" userId="5800b0af-ccc7-481a-8028-7d5ba34bc007" providerId="ADAL" clId="{0D235256-6C71-4A40-B77C-90CCA2CFB605}" dt="2026-01-12T20:25:32.006" v="2391" actId="20577"/>
        <pc:sldMkLst>
          <pc:docMk/>
          <pc:sldMk cId="3263993849" sldId="303"/>
        </pc:sldMkLst>
        <pc:spChg chg="mod">
          <ac:chgData name="Aaron P Ryan" userId="5800b0af-ccc7-481a-8028-7d5ba34bc007" providerId="ADAL" clId="{0D235256-6C71-4A40-B77C-90CCA2CFB605}" dt="2026-01-12T16:45:34.945" v="2346" actId="20577"/>
          <ac:spMkLst>
            <pc:docMk/>
            <pc:sldMk cId="3263993849" sldId="303"/>
            <ac:spMk id="26629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2T20:25:32.006" v="2391" actId="20577"/>
          <ac:spMkLst>
            <pc:docMk/>
            <pc:sldMk cId="3263993849" sldId="303"/>
            <ac:spMk id="26630" creationId="{00000000-0000-0000-0000-000000000000}"/>
          </ac:spMkLst>
        </pc:spChg>
      </pc:sldChg>
      <pc:sldChg chg="add del">
        <pc:chgData name="Aaron P Ryan" userId="5800b0af-ccc7-481a-8028-7d5ba34bc007" providerId="ADAL" clId="{0D235256-6C71-4A40-B77C-90CCA2CFB605}" dt="2026-01-12T16:01:46.989" v="65" actId="47"/>
        <pc:sldMkLst>
          <pc:docMk/>
          <pc:sldMk cId="449268745" sldId="304"/>
        </pc:sldMkLst>
      </pc:sldChg>
      <pc:sldChg chg="modSp add mod">
        <pc:chgData name="Aaron P Ryan" userId="5800b0af-ccc7-481a-8028-7d5ba34bc007" providerId="ADAL" clId="{0D235256-6C71-4A40-B77C-90CCA2CFB605}" dt="2026-01-12T16:41:32.197" v="2163" actId="20577"/>
        <pc:sldMkLst>
          <pc:docMk/>
          <pc:sldMk cId="4163153478" sldId="305"/>
        </pc:sldMkLst>
        <pc:spChg chg="mod">
          <ac:chgData name="Aaron P Ryan" userId="5800b0af-ccc7-481a-8028-7d5ba34bc007" providerId="ADAL" clId="{0D235256-6C71-4A40-B77C-90CCA2CFB605}" dt="2026-01-12T16:39:53.211" v="1942" actId="20577"/>
          <ac:spMkLst>
            <pc:docMk/>
            <pc:sldMk cId="4163153478" sldId="305"/>
            <ac:spMk id="5126" creationId="{00000000-0000-0000-0000-000000000000}"/>
          </ac:spMkLst>
        </pc:spChg>
        <pc:spChg chg="mod">
          <ac:chgData name="Aaron P Ryan" userId="5800b0af-ccc7-481a-8028-7d5ba34bc007" providerId="ADAL" clId="{0D235256-6C71-4A40-B77C-90CCA2CFB605}" dt="2026-01-12T16:41:32.197" v="2163" actId="20577"/>
          <ac:spMkLst>
            <pc:docMk/>
            <pc:sldMk cId="4163153478" sldId="305"/>
            <ac:spMk id="5129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2T16:43:07.565" v="2247" actId="20577"/>
        <pc:sldMkLst>
          <pc:docMk/>
          <pc:sldMk cId="2755101212" sldId="309"/>
        </pc:sldMkLst>
        <pc:spChg chg="mod">
          <ac:chgData name="Aaron P Ryan" userId="5800b0af-ccc7-481a-8028-7d5ba34bc007" providerId="ADAL" clId="{0D235256-6C71-4A40-B77C-90CCA2CFB605}" dt="2026-01-12T16:43:07.565" v="2247" actId="20577"/>
          <ac:spMkLst>
            <pc:docMk/>
            <pc:sldMk cId="2755101212" sldId="309"/>
            <ac:spMk id="18438" creationId="{00000000-0000-0000-0000-000000000000}"/>
          </ac:spMkLst>
        </pc:spChg>
      </pc:sldChg>
      <pc:sldChg chg="modSp add mod">
        <pc:chgData name="Aaron P Ryan" userId="5800b0af-ccc7-481a-8028-7d5ba34bc007" providerId="ADAL" clId="{0D235256-6C71-4A40-B77C-90CCA2CFB605}" dt="2026-01-12T16:39:21" v="1935" actId="20577"/>
        <pc:sldMkLst>
          <pc:docMk/>
          <pc:sldMk cId="476333358" sldId="311"/>
        </pc:sldMkLst>
        <pc:spChg chg="mod">
          <ac:chgData name="Aaron P Ryan" userId="5800b0af-ccc7-481a-8028-7d5ba34bc007" providerId="ADAL" clId="{0D235256-6C71-4A40-B77C-90CCA2CFB605}" dt="2026-01-12T16:39:21" v="1935" actId="20577"/>
          <ac:spMkLst>
            <pc:docMk/>
            <pc:sldMk cId="476333358" sldId="311"/>
            <ac:spMk id="18438" creationId="{00000000-0000-0000-0000-000000000000}"/>
          </ac:spMkLst>
        </pc:spChg>
      </pc:sldChg>
      <pc:sldChg chg="add">
        <pc:chgData name="Aaron P Ryan" userId="5800b0af-ccc7-481a-8028-7d5ba34bc007" providerId="ADAL" clId="{0D235256-6C71-4A40-B77C-90CCA2CFB605}" dt="2026-01-12T15:52:43.045" v="0"/>
        <pc:sldMkLst>
          <pc:docMk/>
          <pc:sldMk cId="368131632" sldId="312"/>
        </pc:sldMkLst>
      </pc:sldChg>
      <pc:sldChg chg="addSp delSp modSp add mod chgLayout">
        <pc:chgData name="Aaron P Ryan" userId="5800b0af-ccc7-481a-8028-7d5ba34bc007" providerId="ADAL" clId="{0D235256-6C71-4A40-B77C-90CCA2CFB605}" dt="2026-01-12T16:13:34.033" v="499" actId="6264"/>
        <pc:sldMkLst>
          <pc:docMk/>
          <pc:sldMk cId="2099176163" sldId="440"/>
        </pc:sldMkLst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2" creationId="{EC3936F6-FF9B-48B1-D4D4-448939083E24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3" creationId="{BE298060-DD0F-CAB4-8E14-F03FFD69BE3D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4" creationId="{1FDE5ACC-C24A-726C-801E-983299910A3F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5" creationId="{17A065EC-9B7B-FE64-F2B9-24AF86835043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6" creationId="{2066D484-5F53-2EFE-CAF8-B6A53980F61E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8" creationId="{80B73665-06BE-F536-D5A3-3C1975993BFC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9" creationId="{E4985245-0A50-53F2-D1EB-5CA4C876D3EC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10" creationId="{89FED6E4-870F-11ED-789F-A85CC93C3EE7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099176163" sldId="440"/>
            <ac:spMk id="11" creationId="{1DD073B9-5848-7CD5-EBA1-DA8394798EAE}"/>
          </ac:spMkLst>
        </pc:spChg>
        <pc:graphicFrameChg chg="mod ord">
          <ac:chgData name="Aaron P Ryan" userId="5800b0af-ccc7-481a-8028-7d5ba34bc007" providerId="ADAL" clId="{0D235256-6C71-4A40-B77C-90CCA2CFB605}" dt="2026-01-12T16:13:34.033" v="499" actId="6264"/>
          <ac:graphicFrameMkLst>
            <pc:docMk/>
            <pc:sldMk cId="2099176163" sldId="440"/>
            <ac:graphicFrameMk id="7" creationId="{AE0225CD-A425-DD7D-DF8B-ED18C245F508}"/>
          </ac:graphicFrameMkLst>
        </pc:graphicFrameChg>
      </pc:sldChg>
      <pc:sldChg chg="addSp delSp modSp add mod chgLayout">
        <pc:chgData name="Aaron P Ryan" userId="5800b0af-ccc7-481a-8028-7d5ba34bc007" providerId="ADAL" clId="{0D235256-6C71-4A40-B77C-90CCA2CFB605}" dt="2026-01-12T16:29:55.596" v="1450" actId="20577"/>
        <pc:sldMkLst>
          <pc:docMk/>
          <pc:sldMk cId="2469271788" sldId="441"/>
        </pc:sldMkLst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2" creationId="{7CC1A870-C138-D623-A332-9EBDA5AE91D2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3" creationId="{F92D7FA1-3B80-5891-23C5-D43E0A763F1C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4" creationId="{1D9CF41B-8252-8EA0-2B93-7208DDEBB402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5" creationId="{ED525B70-466D-67FE-FEF3-CB6B8C9A0F7C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6" creationId="{BD1B58BC-3B32-C3FE-4B09-57C51A3725CB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8" creationId="{1CD17B06-2518-8D71-89E1-B3AC9DA6F9FE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9" creationId="{72E269A0-63F2-AB4E-98CA-7CDA90A24181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10" creationId="{6F1493A0-8D4F-BEDD-DDBF-EAB2C525925D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2469271788" sldId="441"/>
            <ac:spMk id="11" creationId="{474030C2-645B-91E3-738F-0039A4A87A5D}"/>
          </ac:spMkLst>
        </pc:spChg>
        <pc:graphicFrameChg chg="mod ord modGraphic">
          <ac:chgData name="Aaron P Ryan" userId="5800b0af-ccc7-481a-8028-7d5ba34bc007" providerId="ADAL" clId="{0D235256-6C71-4A40-B77C-90CCA2CFB605}" dt="2026-01-12T16:29:55.596" v="1450" actId="20577"/>
          <ac:graphicFrameMkLst>
            <pc:docMk/>
            <pc:sldMk cId="2469271788" sldId="441"/>
            <ac:graphicFrameMk id="7" creationId="{4F1C7A27-2594-BDF7-5944-937790864AAC}"/>
          </ac:graphicFrameMkLst>
        </pc:graphicFrameChg>
      </pc:sldChg>
      <pc:sldChg chg="addSp delSp modSp add mod chgLayout">
        <pc:chgData name="Aaron P Ryan" userId="5800b0af-ccc7-481a-8028-7d5ba34bc007" providerId="ADAL" clId="{0D235256-6C71-4A40-B77C-90CCA2CFB605}" dt="2026-01-12T16:30:05.383" v="1451" actId="20577"/>
        <pc:sldMkLst>
          <pc:docMk/>
          <pc:sldMk cId="1693435269" sldId="442"/>
        </pc:sldMkLst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2" creationId="{0D20B101-0DF1-39BB-6A65-3062B40102D2}"/>
          </ac:spMkLst>
        </pc:spChg>
        <pc:spChg chg="add del mod">
          <ac:chgData name="Aaron P Ryan" userId="5800b0af-ccc7-481a-8028-7d5ba34bc007" providerId="ADAL" clId="{0D235256-6C71-4A40-B77C-90CCA2CFB605}" dt="2026-01-12T16:13:29.193" v="498" actId="6264"/>
          <ac:spMkLst>
            <pc:docMk/>
            <pc:sldMk cId="1693435269" sldId="442"/>
            <ac:spMk id="3" creationId="{368BA397-3087-FDB0-E0A8-4E9C3AC3A1DB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4" creationId="{1BC980EE-BA58-ABD5-FC3D-71F28974CD90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5" creationId="{276119F4-4FB0-132A-392D-4DD838AB47A1}"/>
          </ac:spMkLst>
        </pc:spChg>
        <pc:spChg chg="mod or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6" creationId="{72214960-5E0E-13BB-1E4F-FBBEC71ED361}"/>
          </ac:spMkLst>
        </pc:spChg>
        <pc:spChg chg="add del mod">
          <ac:chgData name="Aaron P Ryan" userId="5800b0af-ccc7-481a-8028-7d5ba34bc007" providerId="ADAL" clId="{0D235256-6C71-4A40-B77C-90CCA2CFB605}" dt="2026-01-12T16:13:29.193" v="498" actId="6264"/>
          <ac:spMkLst>
            <pc:docMk/>
            <pc:sldMk cId="1693435269" sldId="442"/>
            <ac:spMk id="7" creationId="{C442136A-E66A-426C-B68E-70979173300A}"/>
          </ac:spMkLst>
        </pc:spChg>
        <pc:spChg chg="mod ord">
          <ac:chgData name="Aaron P Ryan" userId="5800b0af-ccc7-481a-8028-7d5ba34bc007" providerId="ADAL" clId="{0D235256-6C71-4A40-B77C-90CCA2CFB605}" dt="2026-01-12T16:30:05.383" v="1451" actId="20577"/>
          <ac:spMkLst>
            <pc:docMk/>
            <pc:sldMk cId="1693435269" sldId="442"/>
            <ac:spMk id="8" creationId="{3B08AF24-0CE7-4F26-4931-AD9FE25E3B85}"/>
          </ac:spMkLst>
        </pc:spChg>
        <pc:spChg chg="add del mod">
          <ac:chgData name="Aaron P Ryan" userId="5800b0af-ccc7-481a-8028-7d5ba34bc007" providerId="ADAL" clId="{0D235256-6C71-4A40-B77C-90CCA2CFB605}" dt="2026-01-12T16:13:29.193" v="498" actId="6264"/>
          <ac:spMkLst>
            <pc:docMk/>
            <pc:sldMk cId="1693435269" sldId="442"/>
            <ac:spMk id="9" creationId="{FE4EC8E5-920E-3C98-DBEE-42543BF368CC}"/>
          </ac:spMkLst>
        </pc:spChg>
        <pc:spChg chg="add del mod">
          <ac:chgData name="Aaron P Ryan" userId="5800b0af-ccc7-481a-8028-7d5ba34bc007" providerId="ADAL" clId="{0D235256-6C71-4A40-B77C-90CCA2CFB605}" dt="2026-01-12T16:13:29.193" v="498" actId="6264"/>
          <ac:spMkLst>
            <pc:docMk/>
            <pc:sldMk cId="1693435269" sldId="442"/>
            <ac:spMk id="10" creationId="{0D5399C8-081C-BC04-8D6F-A73EEC63D5B9}"/>
          </ac:spMkLst>
        </pc:spChg>
        <pc:spChg chg="add del mod">
          <ac:chgData name="Aaron P Ryan" userId="5800b0af-ccc7-481a-8028-7d5ba34bc007" providerId="ADAL" clId="{0D235256-6C71-4A40-B77C-90CCA2CFB605}" dt="2026-01-12T16:13:29.193" v="498" actId="6264"/>
          <ac:spMkLst>
            <pc:docMk/>
            <pc:sldMk cId="1693435269" sldId="442"/>
            <ac:spMk id="11" creationId="{A01D5DC5-693A-7F7B-2744-E2A4F4634090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12" creationId="{66EF9A20-88C4-903E-1EC7-FC8042F6491E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13" creationId="{5D201AFF-F1BC-0D58-E90D-30C8368EF2B5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14" creationId="{E773F5F3-59C3-1872-1F90-638557F83BDE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15" creationId="{05685F86-1C0B-55F2-5A46-F4F7E5778ABC}"/>
          </ac:spMkLst>
        </pc:spChg>
        <pc:spChg chg="add del mod">
          <ac:chgData name="Aaron P Ryan" userId="5800b0af-ccc7-481a-8028-7d5ba34bc007" providerId="ADAL" clId="{0D235256-6C71-4A40-B77C-90CCA2CFB605}" dt="2026-01-12T16:13:34.033" v="499" actId="6264"/>
          <ac:spMkLst>
            <pc:docMk/>
            <pc:sldMk cId="1693435269" sldId="442"/>
            <ac:spMk id="16" creationId="{1A3801A3-9DFA-2089-8803-F7D4FC9995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Changed FRR location from MSU to CSBF; changed the format of the Good Friday note. Deleted April 17</a:t>
            </a:r>
            <a:r>
              <a:rPr lang="en-US" baseline="30000" dirty="0"/>
              <a:t>th </a:t>
            </a:r>
            <a:r>
              <a:rPr lang="en-US" dirty="0"/>
              <a:t>I think you should list all options or none, so I deleted and replaced with TBD/April 18.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A90B20-8A3A-4F9D-9C57-0A55D485C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3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e.lsu.edu/laaces/laaces-document-center/" TargetMode="External"/><Relationship Id="rId2" Type="http://schemas.openxmlformats.org/officeDocument/2006/relationships/hyperlink" Target="1%20-%20Pre-PDR-Document-Templat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laaces-document-cente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Semester of the</a:t>
            </a:r>
            <a:br>
              <a:rPr lang="en-US" dirty="0"/>
            </a:br>
            <a:r>
              <a:rPr lang="en-US" dirty="0" err="1"/>
              <a:t>LaACES</a:t>
            </a:r>
            <a:r>
              <a:rPr lang="en-US" dirty="0"/>
              <a:t> Program (2026)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01780FE-AE3F-4073-9051-6313824BB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Supplemental Materials: Payload Structure and Design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92500" lnSpcReduction="10000"/>
          </a:bodyPr>
          <a:lstStyle/>
          <a:p>
            <a:r>
              <a:rPr lang="en-US" altLang="en-US" dirty="0"/>
              <a:t>Some additional materials that can aid in the design and construction of a payload are included in Unit 8</a:t>
            </a:r>
          </a:p>
          <a:p>
            <a:r>
              <a:rPr lang="en-US" altLang="en-US" dirty="0"/>
              <a:t>This includes:</a:t>
            </a:r>
          </a:p>
          <a:p>
            <a:pPr lvl="1"/>
            <a:r>
              <a:rPr lang="en-US" altLang="en-US" dirty="0"/>
              <a:t>Surface Mount Soldering</a:t>
            </a:r>
          </a:p>
          <a:p>
            <a:pPr lvl="1"/>
            <a:r>
              <a:rPr lang="en-US" altLang="en-US" dirty="0"/>
              <a:t>Detailed assembly instructions for the </a:t>
            </a:r>
            <a:r>
              <a:rPr lang="en-US" altLang="en-US" dirty="0" err="1"/>
              <a:t>MegaSAT</a:t>
            </a:r>
            <a:endParaRPr lang="en-US" altLang="en-US" dirty="0"/>
          </a:p>
          <a:p>
            <a:pPr lvl="1"/>
            <a:r>
              <a:rPr lang="en-US" altLang="en-US" dirty="0"/>
              <a:t>Construction techniques and recommended materials for the payload box</a:t>
            </a:r>
          </a:p>
          <a:p>
            <a:pPr lvl="1"/>
            <a:r>
              <a:rPr lang="en-US" altLang="en-US" dirty="0"/>
              <a:t>Estimating power draw and calculating a power budget</a:t>
            </a:r>
          </a:p>
          <a:p>
            <a:r>
              <a:rPr lang="en-US" altLang="en-US" dirty="0"/>
              <a:t>These lectures and materials are available for reference only (These will not be covered in a formal session)</a:t>
            </a:r>
          </a:p>
          <a:p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7F2225-BC82-4075-82D4-B6925B28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F977B6-A1F6-4921-8743-D4AD6797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BBD824-C488-424A-8298-E1032CB2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en-US" dirty="0"/>
              <a:t>There are at least three major reviews during a project</a:t>
            </a:r>
          </a:p>
          <a:p>
            <a:pPr lvl="1"/>
            <a:r>
              <a:rPr lang="en-US" altLang="en-US" dirty="0"/>
              <a:t>Preliminary Design Review (PDR)</a:t>
            </a:r>
          </a:p>
          <a:p>
            <a:pPr lvl="1"/>
            <a:r>
              <a:rPr lang="en-US" altLang="en-US" dirty="0"/>
              <a:t>Critical Design Review (CDR)</a:t>
            </a:r>
          </a:p>
          <a:p>
            <a:pPr lvl="1"/>
            <a:r>
              <a:rPr lang="en-US" altLang="en-US" dirty="0"/>
              <a:t>Flight Readiness Review (FRR)</a:t>
            </a:r>
          </a:p>
          <a:p>
            <a:pPr lvl="1"/>
            <a:r>
              <a:rPr lang="en-US" altLang="en-US" dirty="0"/>
              <a:t>Teams will make 15 minute oral presentations covering these materials in addition to submitting their written documents </a:t>
            </a:r>
          </a:p>
          <a:p>
            <a:r>
              <a:rPr lang="en-US" altLang="en-US" dirty="0"/>
              <a:t>The Pre-PDR and Pre-CDR divide the reviews into more manageable sections</a:t>
            </a:r>
          </a:p>
          <a:p>
            <a:r>
              <a:rPr lang="en-US" altLang="en-US" dirty="0"/>
              <a:t>Each review has a somewhat different objective and emphasis and  provides a check on project progress for all stakeholders</a:t>
            </a:r>
          </a:p>
          <a:p>
            <a:r>
              <a:rPr lang="en-US" altLang="en-US" dirty="0"/>
              <a:t>Templates are provided for all review documents.  Read all instructions contained within the template carefully!</a:t>
            </a:r>
          </a:p>
          <a:p>
            <a:r>
              <a:rPr lang="en-US" altLang="en-US" dirty="0"/>
              <a:t>The required documents will be rated as Pass / Fail. A “Fail” on any document means the team will very likely not fly</a:t>
            </a:r>
          </a:p>
          <a:p>
            <a:r>
              <a:rPr lang="en-US" altLang="en-US" dirty="0"/>
              <a:t>Teams should expect to revise and resubmit their reviews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E22F317-626B-4614-A184-C1A7FD45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10D65E9-B8D8-4555-A3E9-AF16C00E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63D55E-D458-4627-A28D-74E3B2A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 Document Templates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en-US" dirty="0"/>
              <a:t>The templates provide a sequence of payload documentation from the initial organization and justification to the final defense of the payload flight worthiness</a:t>
            </a:r>
          </a:p>
          <a:p>
            <a:r>
              <a:rPr lang="en-US" altLang="en-US" dirty="0"/>
              <a:t>Each template ADDs to the previous template so it is important for a student team to fully complete one document before moving on to the next. </a:t>
            </a:r>
            <a:endParaRPr lang="en-US" altLang="en-US" dirty="0">
              <a:hlinkClick r:id="rId2" action="ppaction://hlinkfile"/>
            </a:endParaRPr>
          </a:p>
          <a:p>
            <a:pPr lvl="1"/>
            <a:r>
              <a:rPr lang="en-US" altLang="en-US" dirty="0"/>
              <a:t>Pre-Preliminary Design Review (Pre-PDR) template</a:t>
            </a:r>
          </a:p>
          <a:p>
            <a:pPr lvl="1"/>
            <a:r>
              <a:rPr lang="en-US" altLang="en-US" dirty="0"/>
              <a:t>Preliminary Design Review template (PDR)</a:t>
            </a:r>
          </a:p>
          <a:p>
            <a:pPr lvl="1"/>
            <a:r>
              <a:rPr lang="en-US" altLang="en-US" dirty="0"/>
              <a:t>Pre-Critical Design Review (Pre-CDR) template</a:t>
            </a:r>
          </a:p>
          <a:p>
            <a:pPr lvl="1"/>
            <a:r>
              <a:rPr lang="en-US" altLang="en-US" dirty="0"/>
              <a:t>Critical Design Review (CDR) template</a:t>
            </a:r>
          </a:p>
          <a:p>
            <a:pPr lvl="1"/>
            <a:r>
              <a:rPr lang="en-US" altLang="en-US" dirty="0"/>
              <a:t>Flight Readiness Review (FRR) template</a:t>
            </a:r>
          </a:p>
          <a:p>
            <a:r>
              <a:rPr lang="en-US" altLang="en-US" dirty="0"/>
              <a:t>These templates can be found on the </a:t>
            </a:r>
            <a:r>
              <a:rPr lang="en-US" altLang="en-US" dirty="0" err="1"/>
              <a:t>LaACES</a:t>
            </a:r>
            <a:r>
              <a:rPr lang="en-US" altLang="en-US" dirty="0"/>
              <a:t> Document Center at </a:t>
            </a:r>
            <a:r>
              <a:rPr lang="en-US" altLang="en-US" dirty="0">
                <a:hlinkClick r:id="rId3"/>
              </a:rPr>
              <a:t>https://laspace.lsu.edu/laaces/laaces-document-center/</a:t>
            </a:r>
            <a:endParaRPr lang="en-US" altLang="en-US" dirty="0"/>
          </a:p>
          <a:p>
            <a:r>
              <a:rPr lang="en-US" altLang="en-US" dirty="0"/>
              <a:t>Will talk about these reviews and expectations in the Project Management overview lecture.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CE488-EE78-477A-A1BF-ABDBEB6C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99C8A8-3E7E-4515-8DE2-079CC223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718620-DD6B-48A9-9AC8-F6C84AC9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7592" y="136524"/>
            <a:ext cx="6351220" cy="1325563"/>
          </a:xfrm>
        </p:spPr>
        <p:txBody>
          <a:bodyPr/>
          <a:lstStyle/>
          <a:p>
            <a:r>
              <a:rPr lang="en-US" altLang="en-US" dirty="0"/>
              <a:t>2nd Semester Tasks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en-US" dirty="0"/>
              <a:t>Develop a student-led team organization with defined roles, responsibilities, and rules</a:t>
            </a:r>
          </a:p>
          <a:p>
            <a:pPr lvl="1"/>
            <a:r>
              <a:rPr lang="en-US" altLang="en-US" dirty="0"/>
              <a:t>These will be formalized in a  “Team Contract.”</a:t>
            </a:r>
          </a:p>
          <a:p>
            <a:r>
              <a:rPr lang="en-US" altLang="en-US" dirty="0"/>
              <a:t>Learn the basic Project Management skills to manage the payload development</a:t>
            </a:r>
          </a:p>
          <a:p>
            <a:r>
              <a:rPr lang="en-US" altLang="en-US" dirty="0"/>
              <a:t>Develop a functioning payload based on the </a:t>
            </a:r>
            <a:r>
              <a:rPr lang="en-US" altLang="en-US" dirty="0" err="1"/>
              <a:t>MegaSAT</a:t>
            </a:r>
            <a:r>
              <a:rPr lang="en-US" altLang="en-US" dirty="0"/>
              <a:t> sensor board</a:t>
            </a:r>
          </a:p>
          <a:p>
            <a:pPr lvl="1"/>
            <a:r>
              <a:rPr lang="en-US" altLang="en-US" dirty="0"/>
              <a:t>This includes all electronics, software, and mechanical requirements</a:t>
            </a:r>
          </a:p>
          <a:p>
            <a:r>
              <a:rPr lang="en-US" altLang="en-US" dirty="0"/>
              <a:t>Design, fabricate, calibrate, and test Payload to meet all program and payload requirements</a:t>
            </a:r>
          </a:p>
          <a:p>
            <a:pPr lvl="1"/>
            <a:r>
              <a:rPr lang="en-US" altLang="en-US" dirty="0"/>
              <a:t>Documenting this via the PDR, CDR, and FRR Documents</a:t>
            </a:r>
          </a:p>
          <a:p>
            <a:r>
              <a:rPr lang="en-US" altLang="en-US" dirty="0"/>
              <a:t>Complete Thermal Vacuum System Testing</a:t>
            </a:r>
          </a:p>
          <a:p>
            <a:r>
              <a:rPr lang="en-US" altLang="en-US" dirty="0"/>
              <a:t>Prove payload is worth flying at Flight Readiness Review</a:t>
            </a:r>
          </a:p>
          <a:p>
            <a:r>
              <a:rPr lang="en-US" altLang="en-US" dirty="0"/>
              <a:t>Analyze and present flight results immediately following the flight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F6B25F-99E2-472A-B763-CCAE2704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E86C8B-819D-48FC-AA4D-450D03DE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31DD3E-E7E3-477B-A109-15F7BE29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0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20" y="320511"/>
            <a:ext cx="5718048" cy="97184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3200" dirty="0"/>
              <a:t>Deliverables Schedule for </a:t>
            </a:r>
            <a:r>
              <a:rPr lang="en-US" altLang="en-US" sz="3200" dirty="0" err="1"/>
              <a:t>LaACES</a:t>
            </a:r>
            <a:r>
              <a:rPr lang="en-US" altLang="en-US" sz="3200" dirty="0"/>
              <a:t> Spring 2025 </a:t>
            </a:r>
            <a:br>
              <a:rPr lang="en-US" altLang="en-US" sz="3200" dirty="0"/>
            </a:br>
            <a:r>
              <a:rPr lang="en-US" altLang="en-US" sz="1800" dirty="0"/>
              <a:t>(LSU Team specific other campuses should adapt)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419536" y="1833729"/>
            <a:ext cx="8304928" cy="4495328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		 Deadline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Team Contract</a:t>
            </a:r>
            <a:r>
              <a:rPr lang="en-US" altLang="en-US" sz="1899" dirty="0"/>
              <a:t>		January 16, 2026</a:t>
            </a: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Pre - PDR</a:t>
            </a:r>
            <a:r>
              <a:rPr lang="en-US" altLang="en-US" sz="1899" dirty="0"/>
              <a:t>		January 30,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PDR</a:t>
            </a:r>
            <a:r>
              <a:rPr lang="en-US" altLang="en-US" sz="1899" dirty="0"/>
              <a:t>		February 13,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dirty="0"/>
              <a:t>PDR Presentation		</a:t>
            </a:r>
            <a:r>
              <a:rPr lang="en-US" altLang="en-US" sz="1899"/>
              <a:t>February 19, </a:t>
            </a:r>
            <a:r>
              <a:rPr lang="en-US" altLang="en-US" sz="1899" dirty="0"/>
              <a:t>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Pre - CDR</a:t>
            </a:r>
            <a:r>
              <a:rPr lang="en-US" altLang="en-US" sz="1899" dirty="0"/>
              <a:t>		March 13, 2026</a:t>
            </a: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CDR</a:t>
            </a:r>
            <a:r>
              <a:rPr lang="en-US" altLang="en-US" sz="1899" dirty="0"/>
              <a:t>		April 3,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dirty="0"/>
              <a:t>CDR Presentation		April 7,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Thermal / Vacuum Test (at LSU)		</a:t>
            </a:r>
            <a:r>
              <a:rPr lang="en-US" altLang="en-US" sz="1899" dirty="0"/>
              <a:t>April 17,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</a:t>
            </a:r>
            <a:r>
              <a:rPr lang="en-US" altLang="en-US" sz="1899" dirty="0"/>
              <a:t>		May 15, 2025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 err="1"/>
              <a:t>LaACES</a:t>
            </a:r>
            <a:r>
              <a:rPr lang="en-US" altLang="en-US" sz="1899" b="1" dirty="0"/>
              <a:t> Launch Trip		</a:t>
            </a:r>
            <a:r>
              <a:rPr lang="en-US" altLang="en-US" sz="1899" dirty="0"/>
              <a:t>May 17, 2026 – May 22,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 Defense Presentation (at CSBF)		</a:t>
            </a:r>
            <a:r>
              <a:rPr lang="en-US" altLang="en-US" sz="1899" dirty="0"/>
              <a:t>May 18, 2026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9B78A-AB07-FBEE-9356-4942DBE0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C2C094-C671-77D5-19EA-32CBA050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30D1B-F68F-0083-B89A-7E375C58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D906-7145-170F-55F9-15C095471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36F6-FF9B-48B1-D4D4-448939083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Payload Flight Requirements and Bases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0225CD-A425-DD7D-DF8B-ED18C245F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99133"/>
              </p:ext>
            </p:extLst>
          </p:nvPr>
        </p:nvGraphicFramePr>
        <p:xfrm>
          <a:off x="628650" y="1825625"/>
          <a:ext cx="7886700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575">
                  <a:extLst>
                    <a:ext uri="{9D8B030D-6E8A-4147-A177-3AD203B41FA5}">
                      <a16:colId xmlns:a16="http://schemas.microsoft.com/office/drawing/2014/main" val="179482923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76330803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448747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Payload mass shall be less than 500 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FAA Total Weight Limit/FAA Individual Payload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0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Smallest payload surface must be larger than 10 in^2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FAA Density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4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Physical Interface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Payload shall have </a:t>
                      </a:r>
                      <a:r>
                        <a:rPr lang="en-US"/>
                        <a:t>2 </a:t>
                      </a:r>
                      <a:r>
                        <a:rPr lang="en-US" b="1"/>
                        <a:t>vertical penetrations through the entire payload</a:t>
                      </a:r>
                      <a:r>
                        <a:rPr lang="en-US"/>
                        <a:t>:</a:t>
                      </a:r>
                      <a:endParaRPr lang="en-US" dirty="0"/>
                    </a:p>
                    <a:p>
                      <a:r>
                        <a:rPr lang="en-US" dirty="0"/>
                        <a:t>-17 cm apart center to center</a:t>
                      </a:r>
                    </a:p>
                    <a:p>
                      <a:r>
                        <a:rPr lang="en-US" dirty="0"/>
                        <a:t>-Inner Diameter 0.7 cm to 1.0 cm (to allow for plastic grommet)</a:t>
                      </a:r>
                    </a:p>
                    <a:p>
                      <a:r>
                        <a:rPr lang="en-US" dirty="0"/>
                        <a:t>- Greater than 1 cm from any payload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Flight String integrations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9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Enough data storage for 4 hours of recording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Hours of flight + setup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1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Enough power capacity for 4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 Hours of flight + setup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757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E5ACC-C24A-726C-801E-98329991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065EC-9B7B-FE64-F2B9-24AF86835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D484-5F53-2EFE-CAF8-B6A53980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7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EDAD2-416E-31B0-278C-6073FD21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1A870-C138-D623-A332-9EBDA5AE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Expected Flight Conditions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F1C7A27-2594-BDF7-5944-937790864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740361"/>
              </p:ext>
            </p:extLst>
          </p:nvPr>
        </p:nvGraphicFramePr>
        <p:xfrm>
          <a:off x="329184" y="1618139"/>
          <a:ext cx="8186166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510">
                  <a:extLst>
                    <a:ext uri="{9D8B030D-6E8A-4147-A177-3AD203B41FA5}">
                      <a16:colId xmlns:a16="http://schemas.microsoft.com/office/drawing/2014/main" val="1794829230"/>
                    </a:ext>
                  </a:extLst>
                </a:gridCol>
                <a:gridCol w="3464250">
                  <a:extLst>
                    <a:ext uri="{9D8B030D-6E8A-4147-A177-3AD203B41FA5}">
                      <a16:colId xmlns:a16="http://schemas.microsoft.com/office/drawing/2014/main" val="763308031"/>
                    </a:ext>
                  </a:extLst>
                </a:gridCol>
                <a:gridCol w="3248406">
                  <a:extLst>
                    <a:ext uri="{9D8B030D-6E8A-4147-A177-3AD203B41FA5}">
                      <a16:colId xmlns:a16="http://schemas.microsoft.com/office/drawing/2014/main" val="2448747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481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Altitude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100,000 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be reduced based of flight trajectory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40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Ascent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ft/min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launch within 10% of target ascent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41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Maximum Temperate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Ground conditions Eastern Texas/West Louisiana in May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058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-60°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 Flights minimum usually between -60° and -50°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29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Minimum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</a:t>
                      </a:r>
                      <a:r>
                        <a:rPr lang="en-US" dirty="0" err="1"/>
                        <a:t>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Typical Pressure at 100,000 ft, may vary significantly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713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Launch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31.78 N, 95.72W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CSBF, Palestine, TX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48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Launch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7:00 Local (CDT), May 19,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Tues. Launch, Wed. Backup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757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CF41B-8252-8EA0-2B93-7208DDEB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25B70-466D-67FE-FEF3-CB6B8C9A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B58BC-3B32-C3FE-4B09-57C51A37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9E297-61EB-4DE1-6BBC-2B53B2B16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B101-0DF1-39BB-6A65-3062B401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dirty="0"/>
              <a:t>Payload Flight – Waiver Requests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08AF24-0CE7-4F26-4931-AD9FE25E3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Waiver request form to can be found on the </a:t>
            </a:r>
            <a:r>
              <a:rPr lang="en-US" dirty="0" err="1"/>
              <a:t>LaACES</a:t>
            </a:r>
            <a:r>
              <a:rPr lang="en-US" dirty="0"/>
              <a:t> website by the review templates</a:t>
            </a:r>
          </a:p>
          <a:p>
            <a:pPr lvl="1"/>
            <a:r>
              <a:rPr lang="en-US" altLang="en-US" dirty="0">
                <a:hlinkClick r:id="rId2"/>
              </a:rPr>
              <a:t>https://laspace.lsu.edu/laaces/laaces-document-center/</a:t>
            </a:r>
            <a:endParaRPr lang="en-US" dirty="0"/>
          </a:p>
          <a:p>
            <a:r>
              <a:rPr lang="en-US" dirty="0"/>
              <a:t>Waivers must be specific</a:t>
            </a:r>
          </a:p>
          <a:p>
            <a:pPr lvl="1"/>
            <a:r>
              <a:rPr lang="en-US" dirty="0"/>
              <a:t>Ex. “Increase weight allowance to 600 grams” not “heavier payload”</a:t>
            </a:r>
          </a:p>
          <a:p>
            <a:r>
              <a:rPr lang="en-US" dirty="0"/>
              <a:t>Must be appropriately justified</a:t>
            </a:r>
          </a:p>
          <a:p>
            <a:pPr lvl="1"/>
            <a:r>
              <a:rPr lang="en-US" dirty="0"/>
              <a:t>Ex. include a weight budget table and show how a goal or objective cannot be met without the waiver</a:t>
            </a:r>
          </a:p>
          <a:p>
            <a:r>
              <a:rPr lang="en-US" dirty="0"/>
              <a:t>Do not assume waiver will be granted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980EE-BA58-ABD5-FC3D-71F28974C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119F4-4FB0-132A-392D-4DD838AB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4960-5E0E-13BB-1E4F-FBBEC71E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51A5AE0-1AD9-412A-BC4E-80B6F8A423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93839"/>
            <a:ext cx="8161782" cy="175101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core of the payload will be the </a:t>
            </a:r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, which includes a baseline set of sensors</a:t>
            </a:r>
          </a:p>
          <a:p>
            <a:r>
              <a:rPr lang="en-US" altLang="en-US" dirty="0"/>
              <a:t>Will include the Adafruit Ultimate GPS Logger shield for GPS data throughout the flight and recording flight data on an SD card.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4E52B3-F61A-4C1C-808F-43786F29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B59A3A-8DEC-4E8E-9F3E-0F3E62A6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3051BC-C2F5-48CE-A041-2C091949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49194" y="5983593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159044" y="3148318"/>
            <a:ext cx="5984956" cy="3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Teams are encouraged to add additional sensors as needed using the prototyping areas or adding boards (a </a:t>
            </a:r>
            <a:r>
              <a:rPr lang="en-US" altLang="en-US" sz="2000" dirty="0" err="1">
                <a:latin typeface="+mn-lt"/>
              </a:rPr>
              <a:t>protoshield</a:t>
            </a:r>
            <a:r>
              <a:rPr lang="en-US" altLang="en-US" sz="2000" dirty="0">
                <a:latin typeface="+mn-lt"/>
              </a:rPr>
              <a:t> or custom PCB) to the stack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Construction of the </a:t>
            </a:r>
            <a:r>
              <a:rPr lang="en-US" altLang="en-US" sz="2000" dirty="0" err="1">
                <a:latin typeface="+mn-lt"/>
              </a:rPr>
              <a:t>MegaSat</a:t>
            </a:r>
            <a:r>
              <a:rPr lang="en-US" altLang="en-US" sz="2000" dirty="0">
                <a:latin typeface="+mn-lt"/>
              </a:rPr>
              <a:t> shield is done in parallel with other required activities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During payload development, teams should ensure:</a:t>
            </a:r>
          </a:p>
          <a:p>
            <a:pPr lvl="1"/>
            <a:r>
              <a:rPr lang="en-US" altLang="en-US" sz="1600" dirty="0" err="1">
                <a:latin typeface="+mn-lt"/>
              </a:rPr>
              <a:t>MegaSAT</a:t>
            </a:r>
            <a:r>
              <a:rPr lang="en-US" altLang="en-US" sz="1600" dirty="0">
                <a:latin typeface="+mn-lt"/>
              </a:rPr>
              <a:t> systems are considered and included in all design documentation</a:t>
            </a:r>
          </a:p>
          <a:p>
            <a:pPr lvl="1" eaLnBrk="1" hangingPunct="1"/>
            <a:r>
              <a:rPr lang="en-US" altLang="en-US" sz="1600" dirty="0">
                <a:latin typeface="+mn-lt"/>
              </a:rPr>
              <a:t>To budget the time needed to construct, test, calibrate the </a:t>
            </a:r>
            <a:r>
              <a:rPr lang="en-US" altLang="en-US" sz="1600" dirty="0" err="1">
                <a:latin typeface="+mn-lt"/>
              </a:rPr>
              <a:t>MegaSat</a:t>
            </a:r>
            <a:r>
              <a:rPr lang="en-US" altLang="en-US" sz="1600" dirty="0">
                <a:latin typeface="+mn-lt"/>
              </a:rPr>
              <a:t> shield in work plans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8318"/>
            <a:ext cx="3079589" cy="28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Team Cohesion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/>
          </a:bodyPr>
          <a:lstStyle/>
          <a:p>
            <a:r>
              <a:rPr lang="en-US" altLang="en-US" dirty="0"/>
              <a:t>The first activity for the Project Management unit is to have each team produce its own “Team Contract”</a:t>
            </a:r>
          </a:p>
          <a:p>
            <a:pPr lvl="1"/>
            <a:r>
              <a:rPr lang="en-US" altLang="en-US" dirty="0"/>
              <a:t>Teams will need to identify and write down their “rules of engagement” for how they will operate as a project team</a:t>
            </a:r>
          </a:p>
          <a:p>
            <a:pPr lvl="1"/>
            <a:r>
              <a:rPr lang="en-US" altLang="en-US" dirty="0"/>
              <a:t>The Team Contract should include items such as meeting schedule, document management, roles, task management, as well as joining and leaving a team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F2609-C2BC-47FE-9DF7-B2A7F65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97260-0F72-470C-AA1C-E8CAE2DF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7398-7FE7-4DF0-BF68-52F222C5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9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Management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8039862" cy="4530726"/>
          </a:xfrm>
        </p:spPr>
        <p:txBody>
          <a:bodyPr rtlCol="0">
            <a:normAutofit/>
          </a:bodyPr>
          <a:lstStyle/>
          <a:p>
            <a:r>
              <a:rPr lang="en-US" altLang="en-US" dirty="0"/>
              <a:t>Project Management lectures and materials are in Part II, Unit 7</a:t>
            </a:r>
          </a:p>
          <a:p>
            <a:pPr lvl="1"/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r>
              <a:rPr lang="en-US" altLang="en-US" dirty="0"/>
              <a:t>These lectures and materials cover the basics of project management necessary to develop a payload and complete the design reviews</a:t>
            </a:r>
          </a:p>
          <a:p>
            <a:r>
              <a:rPr lang="en-US" altLang="en-US" dirty="0"/>
              <a:t>This process is an abbreviated version of the NASA Spaceflight Project Life Cycle</a:t>
            </a:r>
          </a:p>
          <a:p>
            <a:r>
              <a:rPr lang="en-US" altLang="en-US" dirty="0"/>
              <a:t>These materials will be covered in January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A4B1593-010E-4A6C-AEE0-26E749D8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rev20260112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CB7637-B430-4A43-9637-4B166D17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L06.01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A4A33D-B308-4811-8C57-60410B9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33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1241</Words>
  <Application>Microsoft Office PowerPoint</Application>
  <PresentationFormat>On-screen Show (4:3)</PresentationFormat>
  <Paragraphs>164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Second Semester of the LaACES Program (2026)</vt:lpstr>
      <vt:lpstr>2nd Semester Tasks</vt:lpstr>
      <vt:lpstr>Deliverables Schedule for LaACES Spring 2025  (LSU Team specific other campuses should adapt)</vt:lpstr>
      <vt:lpstr>Payload Flight Requirements and Bases</vt:lpstr>
      <vt:lpstr>Expected Flight Conditions</vt:lpstr>
      <vt:lpstr>Payload Flight – Waiver Requests</vt:lpstr>
      <vt:lpstr>LaACES MegaSat Core</vt:lpstr>
      <vt:lpstr>Payload Development Requires Team Cohesion</vt:lpstr>
      <vt:lpstr>Payload Development Requires Management</vt:lpstr>
      <vt:lpstr>Supplemental Materials: Payload Structure and Design</vt:lpstr>
      <vt:lpstr>The Project Reviews</vt:lpstr>
      <vt:lpstr>The Project Reviews Document Templates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2026-01-12T20:25:38Z</dcterms:modified>
</cp:coreProperties>
</file>