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97" r:id="rId3"/>
    <p:sldId id="318" r:id="rId4"/>
    <p:sldId id="322" r:id="rId5"/>
    <p:sldId id="308" r:id="rId6"/>
    <p:sldId id="319" r:id="rId7"/>
    <p:sldId id="320" r:id="rId8"/>
    <p:sldId id="274" r:id="rId9"/>
    <p:sldId id="283" r:id="rId10"/>
    <p:sldId id="327" r:id="rId11"/>
    <p:sldId id="323" r:id="rId12"/>
    <p:sldId id="326" r:id="rId13"/>
    <p:sldId id="324" r:id="rId14"/>
    <p:sldId id="282" r:id="rId15"/>
    <p:sldId id="284"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4660"/>
  </p:normalViewPr>
  <p:slideViewPr>
    <p:cSldViewPr snapToGrid="0">
      <p:cViewPr varScale="1">
        <p:scale>
          <a:sx n="67" d="100"/>
          <a:sy n="67" d="100"/>
        </p:scale>
        <p:origin x="11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0EB0F-D822-47B4-A76D-DE5DEE5F1A39}" type="datetimeFigureOut">
              <a:rPr lang="en-US" smtClean="0"/>
              <a:t>11/3/2025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90B20-8A3A-4F9D-9C57-0A55D485C3F7}" type="slidenum">
              <a:rPr lang="en-US" smtClean="0"/>
              <a:t>‹#›</a:t>
            </a:fld>
            <a:endParaRPr lang="en-US"/>
          </a:p>
        </p:txBody>
      </p:sp>
    </p:spTree>
    <p:extLst>
      <p:ext uri="{BB962C8B-B14F-4D97-AF65-F5344CB8AC3E}">
        <p14:creationId xmlns:p14="http://schemas.microsoft.com/office/powerpoint/2010/main" val="42099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C6244B8-2DF0-4DAC-8293-306074AF9873}"/>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38B6EF22-0E1D-45FC-BE6A-9338EA506C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244" name="Slide Number Placeholder 3">
            <a:extLst>
              <a:ext uri="{FF2B5EF4-FFF2-40B4-BE49-F238E27FC236}">
                <a16:creationId xmlns:a16="http://schemas.microsoft.com/office/drawing/2014/main" id="{12780DF2-8739-4D41-BA4C-3238948FFC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686917-1125-4A3A-9EED-84A79262C25A}" type="slidenum">
              <a:rPr lang="en-US" altLang="en-US"/>
              <a:pPr>
                <a:spcBef>
                  <a:spcPct val="0"/>
                </a:spcBef>
              </a:pPr>
              <a:t>2</a:t>
            </a:fld>
            <a:endParaRPr lang="en-US" altLang="en-US"/>
          </a:p>
        </p:txBody>
      </p:sp>
    </p:spTree>
    <p:extLst>
      <p:ext uri="{BB962C8B-B14F-4D97-AF65-F5344CB8AC3E}">
        <p14:creationId xmlns:p14="http://schemas.microsoft.com/office/powerpoint/2010/main" val="316139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AC42E04-B017-47FB-9058-B3EBEC269802}"/>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0D1DF39-226D-460D-9CEC-31C2870DF4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0484" name="Slide Number Placeholder 3">
            <a:extLst>
              <a:ext uri="{FF2B5EF4-FFF2-40B4-BE49-F238E27FC236}">
                <a16:creationId xmlns:a16="http://schemas.microsoft.com/office/drawing/2014/main" id="{8BAF8F5F-7FEA-4DEF-A96B-A3CA398A05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16818D-F249-447D-896C-3104377A48AD}" type="slidenum">
              <a:rPr lang="en-US" altLang="en-US"/>
              <a:pPr>
                <a:spcBef>
                  <a:spcPct val="0"/>
                </a:spcBef>
              </a:pPr>
              <a:t>3</a:t>
            </a:fld>
            <a:endParaRPr lang="en-US" altLang="en-US"/>
          </a:p>
        </p:txBody>
      </p:sp>
    </p:spTree>
    <p:extLst>
      <p:ext uri="{BB962C8B-B14F-4D97-AF65-F5344CB8AC3E}">
        <p14:creationId xmlns:p14="http://schemas.microsoft.com/office/powerpoint/2010/main" val="329938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BD7F4C9-8BB8-4E16-BDAB-F7606C00A4C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BC0E1262-4985-49F9-A48F-B669775704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4580" name="Slide Number Placeholder 3">
            <a:extLst>
              <a:ext uri="{FF2B5EF4-FFF2-40B4-BE49-F238E27FC236}">
                <a16:creationId xmlns:a16="http://schemas.microsoft.com/office/drawing/2014/main" id="{546EFA93-6C34-4A10-BD13-284F3C7A99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CE8F89-0B9A-41F7-A965-2D5A125FF7E1}" type="slidenum">
              <a:rPr lang="en-US" altLang="en-US"/>
              <a:pPr>
                <a:spcBef>
                  <a:spcPct val="0"/>
                </a:spcBef>
              </a:pPr>
              <a:t>5</a:t>
            </a:fld>
            <a:endParaRPr lang="en-US" altLang="en-US"/>
          </a:p>
        </p:txBody>
      </p:sp>
    </p:spTree>
    <p:extLst>
      <p:ext uri="{BB962C8B-B14F-4D97-AF65-F5344CB8AC3E}">
        <p14:creationId xmlns:p14="http://schemas.microsoft.com/office/powerpoint/2010/main" val="304842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LSU rev20251027</a:t>
            </a:r>
          </a:p>
        </p:txBody>
      </p:sp>
      <p:sp>
        <p:nvSpPr>
          <p:cNvPr id="5" name="Footer Placeholder 4"/>
          <p:cNvSpPr>
            <a:spLocks noGrp="1"/>
          </p:cNvSpPr>
          <p:nvPr>
            <p:ph type="ftr" sz="quarter" idx="11"/>
          </p:nvPr>
        </p:nvSpPr>
        <p:spPr/>
        <p:txBody>
          <a:bodyPr/>
          <a:lstStyle/>
          <a:p>
            <a:r>
              <a:rPr lang="en-US"/>
              <a:t>L04.06 Using the SD CArd</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73788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8175" y="123581"/>
            <a:ext cx="6077171" cy="1325563"/>
          </a:xfrm>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rev20251027</a:t>
            </a:r>
          </a:p>
        </p:txBody>
      </p:sp>
      <p:sp>
        <p:nvSpPr>
          <p:cNvPr id="5" name="Footer Placeholder 4"/>
          <p:cNvSpPr>
            <a:spLocks noGrp="1"/>
          </p:cNvSpPr>
          <p:nvPr>
            <p:ph type="ftr" sz="quarter" idx="11"/>
          </p:nvPr>
        </p:nvSpPr>
        <p:spPr/>
        <p:txBody>
          <a:bodyPr/>
          <a:lstStyle/>
          <a:p>
            <a:r>
              <a:rPr lang="en-US"/>
              <a:t>L04.06 Using the SD CArd</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2391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rev20251027</a:t>
            </a:r>
          </a:p>
        </p:txBody>
      </p:sp>
      <p:sp>
        <p:nvSpPr>
          <p:cNvPr id="5" name="Footer Placeholder 4"/>
          <p:cNvSpPr>
            <a:spLocks noGrp="1"/>
          </p:cNvSpPr>
          <p:nvPr>
            <p:ph type="ftr" sz="quarter" idx="11"/>
          </p:nvPr>
        </p:nvSpPr>
        <p:spPr/>
        <p:txBody>
          <a:bodyPr/>
          <a:lstStyle/>
          <a:p>
            <a:r>
              <a:rPr lang="en-US"/>
              <a:t>L04.06 Using the SD CArd</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37814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992" y="136524"/>
            <a:ext cx="5877658"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LSU rev20251027</a:t>
            </a:r>
          </a:p>
        </p:txBody>
      </p:sp>
      <p:sp>
        <p:nvSpPr>
          <p:cNvPr id="5" name="Footer Placeholder 4"/>
          <p:cNvSpPr>
            <a:spLocks noGrp="1"/>
          </p:cNvSpPr>
          <p:nvPr>
            <p:ph type="ftr" sz="quarter" idx="11"/>
          </p:nvPr>
        </p:nvSpPr>
        <p:spPr/>
        <p:txBody>
          <a:bodyPr/>
          <a:lstStyle/>
          <a:p>
            <a:r>
              <a:rPr lang="en-US"/>
              <a:t>L04.06 Using the SD CArd</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09609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LSU rev20251027</a:t>
            </a:r>
          </a:p>
        </p:txBody>
      </p:sp>
      <p:sp>
        <p:nvSpPr>
          <p:cNvPr id="5" name="Footer Placeholder 4"/>
          <p:cNvSpPr>
            <a:spLocks noGrp="1"/>
          </p:cNvSpPr>
          <p:nvPr>
            <p:ph type="ftr" sz="quarter" idx="11"/>
          </p:nvPr>
        </p:nvSpPr>
        <p:spPr/>
        <p:txBody>
          <a:bodyPr/>
          <a:lstStyle/>
          <a:p>
            <a:r>
              <a:rPr lang="en-US"/>
              <a:t>L04.06 Using the SD CArd</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368580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2614" y="136524"/>
            <a:ext cx="5904035" cy="1325563"/>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LSU rev20251027</a:t>
            </a:r>
          </a:p>
        </p:txBody>
      </p:sp>
      <p:sp>
        <p:nvSpPr>
          <p:cNvPr id="6" name="Footer Placeholder 5"/>
          <p:cNvSpPr>
            <a:spLocks noGrp="1"/>
          </p:cNvSpPr>
          <p:nvPr>
            <p:ph type="ftr" sz="quarter" idx="11"/>
          </p:nvPr>
        </p:nvSpPr>
        <p:spPr/>
        <p:txBody>
          <a:bodyPr/>
          <a:lstStyle/>
          <a:p>
            <a:r>
              <a:rPr lang="en-US"/>
              <a:t>L04.06 Using the SD CArd</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30052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8654" y="104775"/>
            <a:ext cx="6040931"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LSU rev20251027</a:t>
            </a:r>
          </a:p>
        </p:txBody>
      </p:sp>
      <p:sp>
        <p:nvSpPr>
          <p:cNvPr id="8" name="Footer Placeholder 7"/>
          <p:cNvSpPr>
            <a:spLocks noGrp="1"/>
          </p:cNvSpPr>
          <p:nvPr>
            <p:ph type="ftr" sz="quarter" idx="11"/>
          </p:nvPr>
        </p:nvSpPr>
        <p:spPr/>
        <p:txBody>
          <a:bodyPr/>
          <a:lstStyle/>
          <a:p>
            <a:r>
              <a:rPr lang="en-US"/>
              <a:t>L04.06 Using the SD CArd</a:t>
            </a:r>
          </a:p>
        </p:txBody>
      </p:sp>
      <p:sp>
        <p:nvSpPr>
          <p:cNvPr id="9" name="Slide Number Placeholder 8"/>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1011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238" y="136524"/>
            <a:ext cx="5930412" cy="1325563"/>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LSU rev20251027</a:t>
            </a:r>
          </a:p>
        </p:txBody>
      </p:sp>
      <p:sp>
        <p:nvSpPr>
          <p:cNvPr id="4" name="Footer Placeholder 3"/>
          <p:cNvSpPr>
            <a:spLocks noGrp="1"/>
          </p:cNvSpPr>
          <p:nvPr>
            <p:ph type="ftr" sz="quarter" idx="11"/>
          </p:nvPr>
        </p:nvSpPr>
        <p:spPr/>
        <p:txBody>
          <a:bodyPr/>
          <a:lstStyle/>
          <a:p>
            <a:r>
              <a:rPr lang="en-US"/>
              <a:t>L04.06 Using the SD CArd</a:t>
            </a:r>
          </a:p>
        </p:txBody>
      </p:sp>
      <p:sp>
        <p:nvSpPr>
          <p:cNvPr id="5" name="Slide Number Placeholder 4"/>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658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LSU rev20251027</a:t>
            </a:r>
          </a:p>
        </p:txBody>
      </p:sp>
      <p:sp>
        <p:nvSpPr>
          <p:cNvPr id="3" name="Footer Placeholder 2"/>
          <p:cNvSpPr>
            <a:spLocks noGrp="1"/>
          </p:cNvSpPr>
          <p:nvPr>
            <p:ph type="ftr" sz="quarter" idx="11"/>
          </p:nvPr>
        </p:nvSpPr>
        <p:spPr/>
        <p:txBody>
          <a:bodyPr/>
          <a:lstStyle/>
          <a:p>
            <a:r>
              <a:rPr lang="en-US"/>
              <a:t>L04.06 Using the SD CArd</a:t>
            </a:r>
          </a:p>
        </p:txBody>
      </p:sp>
      <p:sp>
        <p:nvSpPr>
          <p:cNvPr id="4" name="Slide Number Placeholder 3"/>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614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rev20251027</a:t>
            </a:r>
          </a:p>
        </p:txBody>
      </p:sp>
      <p:sp>
        <p:nvSpPr>
          <p:cNvPr id="6" name="Footer Placeholder 5"/>
          <p:cNvSpPr>
            <a:spLocks noGrp="1"/>
          </p:cNvSpPr>
          <p:nvPr>
            <p:ph type="ftr" sz="quarter" idx="11"/>
          </p:nvPr>
        </p:nvSpPr>
        <p:spPr/>
        <p:txBody>
          <a:bodyPr/>
          <a:lstStyle/>
          <a:p>
            <a:r>
              <a:rPr lang="en-US"/>
              <a:t>L04.06 Using the SD CArd</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405885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rev20251027</a:t>
            </a:r>
          </a:p>
        </p:txBody>
      </p:sp>
      <p:sp>
        <p:nvSpPr>
          <p:cNvPr id="6" name="Footer Placeholder 5"/>
          <p:cNvSpPr>
            <a:spLocks noGrp="1"/>
          </p:cNvSpPr>
          <p:nvPr>
            <p:ph type="ftr" sz="quarter" idx="11"/>
          </p:nvPr>
        </p:nvSpPr>
        <p:spPr/>
        <p:txBody>
          <a:bodyPr/>
          <a:lstStyle/>
          <a:p>
            <a:r>
              <a:rPr lang="en-US"/>
              <a:t>L04.06 Using the SD CArd</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6979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7904" y="139437"/>
            <a:ext cx="607161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rev20251027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L04.06 Using the SD CArd</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A5AE0-1AD9-412A-BC4E-80B6F8A423A1}"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1116225A-7BBF-4F39-BDF3-A1D1C1F29D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9520" y="91440"/>
            <a:ext cx="1463040" cy="1340826"/>
          </a:xfrm>
          <a:prstGeom prst="rect">
            <a:avLst/>
          </a:prstGeom>
        </p:spPr>
      </p:pic>
      <p:pic>
        <p:nvPicPr>
          <p:cNvPr id="9" name="Picture 8" descr="Arrow&#10;&#10;Description automatically generated with medium confidence">
            <a:extLst>
              <a:ext uri="{FF2B5EF4-FFF2-40B4-BE49-F238E27FC236}">
                <a16:creationId xmlns:a16="http://schemas.microsoft.com/office/drawing/2014/main" id="{5A3F1057-C68F-194E-C64A-796C40BF25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440" y="91440"/>
            <a:ext cx="1426464" cy="1421558"/>
          </a:xfrm>
          <a:prstGeom prst="rect">
            <a:avLst/>
          </a:prstGeom>
        </p:spPr>
      </p:pic>
    </p:spTree>
    <p:extLst>
      <p:ext uri="{BB962C8B-B14F-4D97-AF65-F5344CB8AC3E}">
        <p14:creationId xmlns:p14="http://schemas.microsoft.com/office/powerpoint/2010/main" val="305375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arduino.cc/libraries/s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dcard.org/downloads/formatter/"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B767-FF68-493D-9273-52EBD7BAED9F}"/>
              </a:ext>
            </a:extLst>
          </p:cNvPr>
          <p:cNvSpPr>
            <a:spLocks noGrp="1"/>
          </p:cNvSpPr>
          <p:nvPr>
            <p:ph type="ctrTitle"/>
          </p:nvPr>
        </p:nvSpPr>
        <p:spPr>
          <a:xfrm>
            <a:off x="1143000" y="1122363"/>
            <a:ext cx="6858000" cy="2387600"/>
          </a:xfrm>
        </p:spPr>
        <p:txBody>
          <a:bodyPr/>
          <a:lstStyle/>
          <a:p>
            <a:r>
              <a:rPr lang="en-US" dirty="0"/>
              <a:t>Using MicroSD Cards for Storage</a:t>
            </a:r>
          </a:p>
        </p:txBody>
      </p:sp>
      <p:sp>
        <p:nvSpPr>
          <p:cNvPr id="3" name="Subtitle 2">
            <a:extLst>
              <a:ext uri="{FF2B5EF4-FFF2-40B4-BE49-F238E27FC236}">
                <a16:creationId xmlns:a16="http://schemas.microsoft.com/office/drawing/2014/main" id="{261E5F81-8D21-43B5-9DCC-5C7CE274C3D7}"/>
              </a:ext>
            </a:extLst>
          </p:cNvPr>
          <p:cNvSpPr>
            <a:spLocks noGrp="1"/>
          </p:cNvSpPr>
          <p:nvPr>
            <p:ph type="subTitle" idx="1"/>
          </p:nvPr>
        </p:nvSpPr>
        <p:spPr>
          <a:xfrm>
            <a:off x="1143000" y="3602038"/>
            <a:ext cx="6858000" cy="1655762"/>
          </a:xfrm>
        </p:spPr>
        <p:txBody>
          <a:bodyPr/>
          <a:lstStyle/>
          <a:p>
            <a:r>
              <a:rPr lang="en-US" dirty="0"/>
              <a:t>Using the SD Card, SD Library, and basics of </a:t>
            </a:r>
            <a:r>
              <a:rPr lang="en-US"/>
              <a:t>data formats</a:t>
            </a:r>
            <a:endParaRPr lang="en-US" dirty="0"/>
          </a:p>
        </p:txBody>
      </p:sp>
    </p:spTree>
    <p:extLst>
      <p:ext uri="{BB962C8B-B14F-4D97-AF65-F5344CB8AC3E}">
        <p14:creationId xmlns:p14="http://schemas.microsoft.com/office/powerpoint/2010/main" val="20346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84A21-C171-E2F3-B485-A85822B7E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52F0-8600-CF27-95DF-D3DDEA52ACD0}"/>
              </a:ext>
            </a:extLst>
          </p:cNvPr>
          <p:cNvSpPr>
            <a:spLocks noGrp="1"/>
          </p:cNvSpPr>
          <p:nvPr>
            <p:ph type="title"/>
          </p:nvPr>
        </p:nvSpPr>
        <p:spPr/>
        <p:txBody>
          <a:bodyPr/>
          <a:lstStyle/>
          <a:p>
            <a:r>
              <a:rPr lang="en-US" dirty="0"/>
              <a:t>SD Library: Basics</a:t>
            </a:r>
          </a:p>
        </p:txBody>
      </p:sp>
      <p:sp>
        <p:nvSpPr>
          <p:cNvPr id="3" name="Content Placeholder 2">
            <a:extLst>
              <a:ext uri="{FF2B5EF4-FFF2-40B4-BE49-F238E27FC236}">
                <a16:creationId xmlns:a16="http://schemas.microsoft.com/office/drawing/2014/main" id="{E4234FB6-EDF4-F338-4EE5-58DA4AC3943F}"/>
              </a:ext>
            </a:extLst>
          </p:cNvPr>
          <p:cNvSpPr>
            <a:spLocks noGrp="1"/>
          </p:cNvSpPr>
          <p:nvPr>
            <p:ph idx="1"/>
          </p:nvPr>
        </p:nvSpPr>
        <p:spPr/>
        <p:txBody>
          <a:bodyPr>
            <a:normAutofit fontScale="92500" lnSpcReduction="20000"/>
          </a:bodyPr>
          <a:lstStyle/>
          <a:p>
            <a:r>
              <a:rPr lang="en-US" dirty="0"/>
              <a:t>The Library should have been installed with the </a:t>
            </a:r>
            <a:r>
              <a:rPr lang="en-US" dirty="0" err="1"/>
              <a:t>Adafruit_GPS</a:t>
            </a:r>
            <a:r>
              <a:rPr lang="en-US" dirty="0"/>
              <a:t> library and is just called SD</a:t>
            </a:r>
          </a:p>
          <a:p>
            <a:pPr lvl="1"/>
            <a:r>
              <a:rPr lang="en-US" dirty="0">
                <a:hlinkClick r:id="rId2"/>
              </a:rPr>
              <a:t>https://docs.arduino.cc/libraries/sd/</a:t>
            </a:r>
            <a:endParaRPr lang="en-US" dirty="0"/>
          </a:p>
          <a:p>
            <a:r>
              <a:rPr lang="en-US" dirty="0"/>
              <a:t>The Library introduces two new variable types (classes)</a:t>
            </a:r>
          </a:p>
          <a:p>
            <a:r>
              <a:rPr lang="en-US" dirty="0"/>
              <a:t>SD Class</a:t>
            </a:r>
          </a:p>
          <a:p>
            <a:pPr lvl="1"/>
            <a:r>
              <a:rPr lang="en-US" dirty="0"/>
              <a:t>This is used to set up communication and deal with the SD card and file system</a:t>
            </a:r>
          </a:p>
          <a:p>
            <a:r>
              <a:rPr lang="en-US" dirty="0"/>
              <a:t>File Class</a:t>
            </a:r>
          </a:p>
          <a:p>
            <a:pPr lvl="1"/>
            <a:r>
              <a:rPr lang="en-US" dirty="0"/>
              <a:t> This is an individual file, so used for reading, writing, data, and closing </a:t>
            </a:r>
          </a:p>
          <a:p>
            <a:pPr lvl="1"/>
            <a:r>
              <a:rPr lang="en-US" dirty="0"/>
              <a:t>We can read data from the files using the library, but usually it is simpler just eject the card and look at the data on a computer </a:t>
            </a:r>
          </a:p>
          <a:p>
            <a:pPr lvl="1"/>
            <a:endParaRPr lang="en-US" dirty="0"/>
          </a:p>
          <a:p>
            <a:endParaRPr lang="en-US" dirty="0"/>
          </a:p>
        </p:txBody>
      </p:sp>
      <p:sp>
        <p:nvSpPr>
          <p:cNvPr id="4" name="Date Placeholder 3">
            <a:extLst>
              <a:ext uri="{FF2B5EF4-FFF2-40B4-BE49-F238E27FC236}">
                <a16:creationId xmlns:a16="http://schemas.microsoft.com/office/drawing/2014/main" id="{ABD6E859-8E41-7457-4A65-6DE8A3C6D4DD}"/>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6CBF5BBD-9641-92F0-3ADE-F99DD966A086}"/>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B555E117-824C-202C-CFE0-AD54BDFFD27C}"/>
              </a:ext>
            </a:extLst>
          </p:cNvPr>
          <p:cNvSpPr>
            <a:spLocks noGrp="1"/>
          </p:cNvSpPr>
          <p:nvPr>
            <p:ph type="sldNum" sz="quarter" idx="12"/>
          </p:nvPr>
        </p:nvSpPr>
        <p:spPr/>
        <p:txBody>
          <a:bodyPr/>
          <a:lstStyle/>
          <a:p>
            <a:fld id="{051A5AE0-1AD9-412A-BC4E-80B6F8A423A1}" type="slidenum">
              <a:rPr lang="en-US" smtClean="0"/>
              <a:t>10</a:t>
            </a:fld>
            <a:endParaRPr lang="en-US"/>
          </a:p>
        </p:txBody>
      </p:sp>
    </p:spTree>
    <p:extLst>
      <p:ext uri="{BB962C8B-B14F-4D97-AF65-F5344CB8AC3E}">
        <p14:creationId xmlns:p14="http://schemas.microsoft.com/office/powerpoint/2010/main" val="231155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4C08-581D-7BF8-7F5E-C9E2EE53DB82}"/>
              </a:ext>
            </a:extLst>
          </p:cNvPr>
          <p:cNvSpPr>
            <a:spLocks noGrp="1"/>
          </p:cNvSpPr>
          <p:nvPr>
            <p:ph type="title"/>
          </p:nvPr>
        </p:nvSpPr>
        <p:spPr/>
        <p:txBody>
          <a:bodyPr/>
          <a:lstStyle/>
          <a:p>
            <a:r>
              <a:rPr lang="en-US" dirty="0"/>
              <a:t>SD Library: Limitations</a:t>
            </a:r>
          </a:p>
        </p:txBody>
      </p:sp>
      <p:sp>
        <p:nvSpPr>
          <p:cNvPr id="3" name="Content Placeholder 2">
            <a:extLst>
              <a:ext uri="{FF2B5EF4-FFF2-40B4-BE49-F238E27FC236}">
                <a16:creationId xmlns:a16="http://schemas.microsoft.com/office/drawing/2014/main" id="{C2597FFB-CCF2-6DE2-E7DD-0ADD5CAEA101}"/>
              </a:ext>
            </a:extLst>
          </p:cNvPr>
          <p:cNvSpPr>
            <a:spLocks noGrp="1"/>
          </p:cNvSpPr>
          <p:nvPr>
            <p:ph idx="1"/>
          </p:nvPr>
        </p:nvSpPr>
        <p:spPr/>
        <p:txBody>
          <a:bodyPr>
            <a:normAutofit fontScale="92500" lnSpcReduction="20000"/>
          </a:bodyPr>
          <a:lstStyle/>
          <a:p>
            <a:r>
              <a:rPr lang="en-US" dirty="0"/>
              <a:t>Card must be FAT32 or FAT16</a:t>
            </a:r>
          </a:p>
          <a:p>
            <a:pPr lvl="1"/>
            <a:r>
              <a:rPr lang="en-US" dirty="0" err="1"/>
              <a:t>ExFAT</a:t>
            </a:r>
            <a:r>
              <a:rPr lang="en-US" dirty="0"/>
              <a:t> cards will not be recognized</a:t>
            </a:r>
          </a:p>
          <a:p>
            <a:pPr lvl="1"/>
            <a:r>
              <a:rPr lang="en-US" dirty="0"/>
              <a:t>Maximum Storage size will be 32 GB (which should be sufficient for a full 4 hours of flight time)</a:t>
            </a:r>
          </a:p>
          <a:p>
            <a:r>
              <a:rPr lang="en-US" dirty="0"/>
              <a:t>File names must follow the 8.3 Name Format</a:t>
            </a:r>
          </a:p>
          <a:p>
            <a:pPr lvl="1"/>
            <a:r>
              <a:rPr lang="en-US" dirty="0"/>
              <a:t>(Up to) 8 Characters – a period – 3 more characters</a:t>
            </a:r>
          </a:p>
          <a:p>
            <a:pPr lvl="1"/>
            <a:r>
              <a:rPr lang="en-US" dirty="0"/>
              <a:t>Letters, numbers, dashes (-), and underscores _ : Ok</a:t>
            </a:r>
          </a:p>
          <a:p>
            <a:pPr lvl="1"/>
            <a:r>
              <a:rPr lang="en-US" dirty="0"/>
              <a:t>Avoid spaces, additional periods, special characters ($, &amp;, *, etc.)</a:t>
            </a:r>
          </a:p>
          <a:p>
            <a:pPr lvl="1"/>
            <a:r>
              <a:rPr lang="en-US" dirty="0"/>
              <a:t>Recommend numbering your data files (DATA0.csv, DATA1.csv, DATA2.csv …) or using times (GPS_1215.dat, GPS_1225.dat, ..)</a:t>
            </a:r>
          </a:p>
          <a:p>
            <a:pPr lvl="1"/>
            <a:r>
              <a:rPr lang="en-US" dirty="0"/>
              <a:t>The 3 characters after the period are called a file extension</a:t>
            </a:r>
          </a:p>
          <a:p>
            <a:r>
              <a:rPr lang="en-US" dirty="0"/>
              <a:t>The SD library can work with subfolders, but it is not necessary or recommended</a:t>
            </a:r>
          </a:p>
        </p:txBody>
      </p:sp>
      <p:sp>
        <p:nvSpPr>
          <p:cNvPr id="4" name="Date Placeholder 3">
            <a:extLst>
              <a:ext uri="{FF2B5EF4-FFF2-40B4-BE49-F238E27FC236}">
                <a16:creationId xmlns:a16="http://schemas.microsoft.com/office/drawing/2014/main" id="{AE5DE542-9378-450C-13D8-909F02EC490F}"/>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45939780-CB18-7BB9-2276-01EDB6D4A66F}"/>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E5366EFE-7C36-3D50-1F30-C1DEEE2955A0}"/>
              </a:ext>
            </a:extLst>
          </p:cNvPr>
          <p:cNvSpPr>
            <a:spLocks noGrp="1"/>
          </p:cNvSpPr>
          <p:nvPr>
            <p:ph type="sldNum" sz="quarter" idx="12"/>
          </p:nvPr>
        </p:nvSpPr>
        <p:spPr/>
        <p:txBody>
          <a:bodyPr/>
          <a:lstStyle/>
          <a:p>
            <a:fld id="{051A5AE0-1AD9-412A-BC4E-80B6F8A423A1}" type="slidenum">
              <a:rPr lang="en-US" smtClean="0"/>
              <a:t>11</a:t>
            </a:fld>
            <a:endParaRPr lang="en-US"/>
          </a:p>
        </p:txBody>
      </p:sp>
    </p:spTree>
    <p:extLst>
      <p:ext uri="{BB962C8B-B14F-4D97-AF65-F5344CB8AC3E}">
        <p14:creationId xmlns:p14="http://schemas.microsoft.com/office/powerpoint/2010/main" val="194586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1BF3C-25FC-2774-7D6D-240DB70F3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1557E-3220-8767-EF57-6D3DD0E9D940}"/>
              </a:ext>
            </a:extLst>
          </p:cNvPr>
          <p:cNvSpPr>
            <a:spLocks noGrp="1"/>
          </p:cNvSpPr>
          <p:nvPr>
            <p:ph type="title"/>
          </p:nvPr>
        </p:nvSpPr>
        <p:spPr/>
        <p:txBody>
          <a:bodyPr/>
          <a:lstStyle/>
          <a:p>
            <a:r>
              <a:rPr lang="en-US" dirty="0"/>
              <a:t>SD Library:</a:t>
            </a:r>
            <a:br>
              <a:rPr lang="en-US" dirty="0"/>
            </a:br>
            <a:r>
              <a:rPr lang="en-US" dirty="0"/>
              <a:t>SD Important Functions</a:t>
            </a:r>
          </a:p>
        </p:txBody>
      </p:sp>
      <p:sp>
        <p:nvSpPr>
          <p:cNvPr id="3" name="Content Placeholder 2">
            <a:extLst>
              <a:ext uri="{FF2B5EF4-FFF2-40B4-BE49-F238E27FC236}">
                <a16:creationId xmlns:a16="http://schemas.microsoft.com/office/drawing/2014/main" id="{0A076EFD-8283-5A7E-CFD0-0650D8DB1A35}"/>
              </a:ext>
            </a:extLst>
          </p:cNvPr>
          <p:cNvSpPr>
            <a:spLocks noGrp="1"/>
          </p:cNvSpPr>
          <p:nvPr>
            <p:ph idx="1"/>
          </p:nvPr>
        </p:nvSpPr>
        <p:spPr>
          <a:xfrm>
            <a:off x="628650" y="1536191"/>
            <a:ext cx="7886700" cy="4640771"/>
          </a:xfrm>
        </p:spPr>
        <p:txBody>
          <a:bodyPr>
            <a:normAutofit fontScale="92500" lnSpcReduction="20000"/>
          </a:bodyPr>
          <a:lstStyle/>
          <a:p>
            <a:r>
              <a:rPr lang="en-US" dirty="0"/>
              <a:t>begin(CS_PIN)</a:t>
            </a:r>
          </a:p>
          <a:p>
            <a:pPr lvl="1"/>
            <a:r>
              <a:rPr lang="en-US" dirty="0"/>
              <a:t>Used to start communication with SD card, you must give it the correct pin for the Chip Select (which will be 10 for the </a:t>
            </a:r>
            <a:r>
              <a:rPr lang="en-US" dirty="0" err="1"/>
              <a:t>Adafruit_GPS</a:t>
            </a:r>
            <a:r>
              <a:rPr lang="en-US" dirty="0"/>
              <a:t>) – </a:t>
            </a:r>
            <a:r>
              <a:rPr lang="en-US" b="1" dirty="0"/>
              <a:t>Will not error if you forget the CS Pin, will instead just fail to communicate</a:t>
            </a:r>
            <a:endParaRPr lang="en-US" dirty="0"/>
          </a:p>
          <a:p>
            <a:pPr lvl="1"/>
            <a:r>
              <a:rPr lang="en-US" dirty="0"/>
              <a:t>Returns either a 1 (success) or 0 (failure)</a:t>
            </a:r>
          </a:p>
          <a:p>
            <a:r>
              <a:rPr lang="en-US" dirty="0"/>
              <a:t>open (Filename, mode)</a:t>
            </a:r>
          </a:p>
          <a:p>
            <a:pPr lvl="1"/>
            <a:r>
              <a:rPr lang="en-US" dirty="0"/>
              <a:t>Filename is the name you would like to open, can be an existing file or a new file (which will create the file)</a:t>
            </a:r>
          </a:p>
          <a:p>
            <a:pPr lvl="1"/>
            <a:r>
              <a:rPr lang="en-US" dirty="0"/>
              <a:t>Mode is used to open a file for reading or writing; two constants exist </a:t>
            </a:r>
            <a:r>
              <a:rPr lang="en-US" b="1" dirty="0"/>
              <a:t>FILE_WRITE</a:t>
            </a:r>
            <a:r>
              <a:rPr lang="en-US" dirty="0"/>
              <a:t> and </a:t>
            </a:r>
            <a:r>
              <a:rPr lang="en-US" b="1" dirty="0"/>
              <a:t>FILE_READ</a:t>
            </a:r>
          </a:p>
          <a:p>
            <a:pPr lvl="1"/>
            <a:r>
              <a:rPr lang="en-US" dirty="0"/>
              <a:t>Will return a File variable for the opened file, so will want to place that in a variable to actually write data</a:t>
            </a:r>
          </a:p>
          <a:p>
            <a:r>
              <a:rPr lang="en-US" dirty="0"/>
              <a:t>exists(Filename)</a:t>
            </a:r>
          </a:p>
          <a:p>
            <a:pPr lvl="1"/>
            <a:r>
              <a:rPr lang="en-US" dirty="0"/>
              <a:t>Determines if the file already exists on the SD card</a:t>
            </a:r>
          </a:p>
        </p:txBody>
      </p:sp>
      <p:sp>
        <p:nvSpPr>
          <p:cNvPr id="4" name="Date Placeholder 3">
            <a:extLst>
              <a:ext uri="{FF2B5EF4-FFF2-40B4-BE49-F238E27FC236}">
                <a16:creationId xmlns:a16="http://schemas.microsoft.com/office/drawing/2014/main" id="{C1F40EB1-882A-3A62-98DD-22737137F732}"/>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1AA5B62C-EB4D-05BF-46BA-E59448119B12}"/>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348774CE-6CBA-687B-6724-835309D65406}"/>
              </a:ext>
            </a:extLst>
          </p:cNvPr>
          <p:cNvSpPr>
            <a:spLocks noGrp="1"/>
          </p:cNvSpPr>
          <p:nvPr>
            <p:ph type="sldNum" sz="quarter" idx="12"/>
          </p:nvPr>
        </p:nvSpPr>
        <p:spPr/>
        <p:txBody>
          <a:bodyPr/>
          <a:lstStyle/>
          <a:p>
            <a:fld id="{051A5AE0-1AD9-412A-BC4E-80B6F8A423A1}" type="slidenum">
              <a:rPr lang="en-US" smtClean="0"/>
              <a:t>12</a:t>
            </a:fld>
            <a:endParaRPr lang="en-US"/>
          </a:p>
        </p:txBody>
      </p:sp>
    </p:spTree>
    <p:extLst>
      <p:ext uri="{BB962C8B-B14F-4D97-AF65-F5344CB8AC3E}">
        <p14:creationId xmlns:p14="http://schemas.microsoft.com/office/powerpoint/2010/main" val="46832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E19A1-4CBE-2ED5-E122-56DD6320E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B1E7F-2612-F28D-7D9E-582AC6580CCE}"/>
              </a:ext>
            </a:extLst>
          </p:cNvPr>
          <p:cNvSpPr>
            <a:spLocks noGrp="1"/>
          </p:cNvSpPr>
          <p:nvPr>
            <p:ph type="title"/>
          </p:nvPr>
        </p:nvSpPr>
        <p:spPr/>
        <p:txBody>
          <a:bodyPr/>
          <a:lstStyle/>
          <a:p>
            <a:r>
              <a:rPr lang="en-US" dirty="0"/>
              <a:t>SD Library:</a:t>
            </a:r>
            <a:br>
              <a:rPr lang="en-US" dirty="0"/>
            </a:br>
            <a:r>
              <a:rPr lang="en-US" dirty="0"/>
              <a:t>File Functions</a:t>
            </a:r>
          </a:p>
        </p:txBody>
      </p:sp>
      <p:sp>
        <p:nvSpPr>
          <p:cNvPr id="3" name="Content Placeholder 2">
            <a:extLst>
              <a:ext uri="{FF2B5EF4-FFF2-40B4-BE49-F238E27FC236}">
                <a16:creationId xmlns:a16="http://schemas.microsoft.com/office/drawing/2014/main" id="{97336AF9-9F20-525A-14BA-DDC8EEE1E07E}"/>
              </a:ext>
            </a:extLst>
          </p:cNvPr>
          <p:cNvSpPr>
            <a:spLocks noGrp="1"/>
          </p:cNvSpPr>
          <p:nvPr>
            <p:ph idx="1"/>
          </p:nvPr>
        </p:nvSpPr>
        <p:spPr/>
        <p:txBody>
          <a:bodyPr>
            <a:normAutofit fontScale="85000" lnSpcReduction="10000"/>
          </a:bodyPr>
          <a:lstStyle/>
          <a:p>
            <a:r>
              <a:rPr lang="en-US" dirty="0"/>
              <a:t>print(data) and </a:t>
            </a:r>
            <a:r>
              <a:rPr lang="en-US" dirty="0" err="1"/>
              <a:t>println</a:t>
            </a:r>
            <a:r>
              <a:rPr lang="en-US" dirty="0"/>
              <a:t>(data)</a:t>
            </a:r>
          </a:p>
          <a:p>
            <a:pPr lvl="1"/>
            <a:r>
              <a:rPr lang="en-US" dirty="0"/>
              <a:t>These functions work similarly to the serial port functions, but instead of writing the data to the file they are called on, write the data as character strings by default, just like </a:t>
            </a:r>
            <a:r>
              <a:rPr lang="en-US" dirty="0" err="1"/>
              <a:t>Serial.print</a:t>
            </a:r>
            <a:r>
              <a:rPr lang="en-US" dirty="0"/>
              <a:t>()</a:t>
            </a:r>
          </a:p>
          <a:p>
            <a:pPr lvl="1"/>
            <a:r>
              <a:rPr lang="en-US" dirty="0" err="1"/>
              <a:t>println</a:t>
            </a:r>
            <a:r>
              <a:rPr lang="en-US" dirty="0"/>
              <a:t>() adds the &lt;</a:t>
            </a:r>
            <a:r>
              <a:rPr lang="en-US" dirty="0" err="1"/>
              <a:t>cr</a:t>
            </a:r>
            <a:r>
              <a:rPr lang="en-US" dirty="0"/>
              <a:t>&gt;&lt;</a:t>
            </a:r>
            <a:r>
              <a:rPr lang="en-US" dirty="0" err="1"/>
              <a:t>nl</a:t>
            </a:r>
            <a:r>
              <a:rPr lang="en-US" dirty="0"/>
              <a:t>&gt; so that the next data will be written on a new line in the file</a:t>
            </a:r>
          </a:p>
          <a:p>
            <a:r>
              <a:rPr lang="en-US" dirty="0"/>
              <a:t>flush()</a:t>
            </a:r>
          </a:p>
          <a:p>
            <a:pPr lvl="1"/>
            <a:r>
              <a:rPr lang="en-US" dirty="0"/>
              <a:t>By default, the library saves the characters to a buffer and waits until full to send to the SD card</a:t>
            </a:r>
          </a:p>
          <a:p>
            <a:pPr lvl="1"/>
            <a:r>
              <a:rPr lang="en-US" dirty="0"/>
              <a:t>This function forces any data to be sent to the SD card when called, similar to forcing a save</a:t>
            </a:r>
          </a:p>
          <a:p>
            <a:r>
              <a:rPr lang="en-US" dirty="0"/>
              <a:t>close()</a:t>
            </a:r>
          </a:p>
          <a:p>
            <a:pPr lvl="1"/>
            <a:r>
              <a:rPr lang="en-US" dirty="0"/>
              <a:t>Flushes any data and then closes the file</a:t>
            </a:r>
          </a:p>
          <a:p>
            <a:pPr lvl="1"/>
            <a:r>
              <a:rPr lang="en-US" dirty="0"/>
              <a:t>Will have to call open again before writing new data</a:t>
            </a:r>
          </a:p>
        </p:txBody>
      </p:sp>
      <p:sp>
        <p:nvSpPr>
          <p:cNvPr id="4" name="Date Placeholder 3">
            <a:extLst>
              <a:ext uri="{FF2B5EF4-FFF2-40B4-BE49-F238E27FC236}">
                <a16:creationId xmlns:a16="http://schemas.microsoft.com/office/drawing/2014/main" id="{4C2CE59C-7D0A-30BC-918A-7287E0577B63}"/>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E60E6CFF-6E69-FF33-EAC4-E8D049C87FF7}"/>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62248F1D-110C-509A-07AA-2E194B71E0BA}"/>
              </a:ext>
            </a:extLst>
          </p:cNvPr>
          <p:cNvSpPr>
            <a:spLocks noGrp="1"/>
          </p:cNvSpPr>
          <p:nvPr>
            <p:ph type="sldNum" sz="quarter" idx="12"/>
          </p:nvPr>
        </p:nvSpPr>
        <p:spPr/>
        <p:txBody>
          <a:bodyPr/>
          <a:lstStyle/>
          <a:p>
            <a:fld id="{051A5AE0-1AD9-412A-BC4E-80B6F8A423A1}" type="slidenum">
              <a:rPr lang="en-US" smtClean="0"/>
              <a:t>13</a:t>
            </a:fld>
            <a:endParaRPr lang="en-US"/>
          </a:p>
        </p:txBody>
      </p:sp>
    </p:spTree>
    <p:extLst>
      <p:ext uri="{BB962C8B-B14F-4D97-AF65-F5344CB8AC3E}">
        <p14:creationId xmlns:p14="http://schemas.microsoft.com/office/powerpoint/2010/main" val="319633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DB30-9E26-4E2C-98EF-63544CA46CEE}"/>
              </a:ext>
            </a:extLst>
          </p:cNvPr>
          <p:cNvSpPr>
            <a:spLocks noGrp="1"/>
          </p:cNvSpPr>
          <p:nvPr>
            <p:ph type="title"/>
          </p:nvPr>
        </p:nvSpPr>
        <p:spPr>
          <a:xfrm>
            <a:off x="1608992" y="136524"/>
            <a:ext cx="5877658" cy="1325563"/>
          </a:xfrm>
        </p:spPr>
        <p:txBody>
          <a:bodyPr>
            <a:normAutofit/>
          </a:bodyPr>
          <a:lstStyle/>
          <a:p>
            <a:r>
              <a:rPr lang="en-NZ" dirty="0"/>
              <a:t>General Process</a:t>
            </a:r>
            <a:br>
              <a:rPr lang="en-NZ" dirty="0"/>
            </a:br>
            <a:r>
              <a:rPr lang="en-NZ" dirty="0"/>
              <a:t>Data to SD Card</a:t>
            </a:r>
            <a:endParaRPr lang="en-US" dirty="0"/>
          </a:p>
        </p:txBody>
      </p:sp>
      <p:sp>
        <p:nvSpPr>
          <p:cNvPr id="3" name="Content Placeholder 2">
            <a:extLst>
              <a:ext uri="{FF2B5EF4-FFF2-40B4-BE49-F238E27FC236}">
                <a16:creationId xmlns:a16="http://schemas.microsoft.com/office/drawing/2014/main" id="{9DBB3F9F-5644-4026-B61D-33C62E9B94DA}"/>
              </a:ext>
            </a:extLst>
          </p:cNvPr>
          <p:cNvSpPr>
            <a:spLocks noGrp="1"/>
          </p:cNvSpPr>
          <p:nvPr>
            <p:ph idx="1"/>
          </p:nvPr>
        </p:nvSpPr>
        <p:spPr>
          <a:xfrm>
            <a:off x="628650" y="1825625"/>
            <a:ext cx="7886700" cy="4351338"/>
          </a:xfrm>
        </p:spPr>
        <p:txBody>
          <a:bodyPr>
            <a:normAutofit lnSpcReduction="10000"/>
          </a:bodyPr>
          <a:lstStyle/>
          <a:p>
            <a:r>
              <a:rPr lang="en-US" dirty="0"/>
              <a:t>SD card communication initialized in setup()</a:t>
            </a:r>
          </a:p>
          <a:p>
            <a:pPr lvl="1"/>
            <a:r>
              <a:rPr lang="en-US" dirty="0" err="1"/>
              <a:t>SD.begin</a:t>
            </a:r>
            <a:r>
              <a:rPr lang="en-US" dirty="0"/>
              <a:t>(CS);</a:t>
            </a:r>
          </a:p>
          <a:p>
            <a:r>
              <a:rPr lang="en-US" dirty="0"/>
              <a:t>Open/create SD file</a:t>
            </a:r>
          </a:p>
          <a:p>
            <a:pPr lvl="1"/>
            <a:r>
              <a:rPr lang="en-US" dirty="0" err="1"/>
              <a:t>myFile</a:t>
            </a:r>
            <a:r>
              <a:rPr lang="en-US" dirty="0"/>
              <a:t> = </a:t>
            </a:r>
            <a:r>
              <a:rPr lang="en-US" dirty="0" err="1"/>
              <a:t>SD.open</a:t>
            </a:r>
            <a:r>
              <a:rPr lang="en-US" dirty="0"/>
              <a:t>(filename, FILE_WRITE);</a:t>
            </a:r>
          </a:p>
          <a:p>
            <a:r>
              <a:rPr lang="en-US" dirty="0"/>
              <a:t>Write data to the file – same as printing to Serial Monitor</a:t>
            </a:r>
          </a:p>
          <a:p>
            <a:pPr lvl="1"/>
            <a:r>
              <a:rPr lang="en-US" dirty="0" err="1"/>
              <a:t>myFile.println</a:t>
            </a:r>
            <a:r>
              <a:rPr lang="en-US" dirty="0"/>
              <a:t>(“This sentence will be written to my SD file”);</a:t>
            </a:r>
          </a:p>
          <a:p>
            <a:pPr lvl="1"/>
            <a:r>
              <a:rPr lang="en-US" dirty="0"/>
              <a:t>May want to occasionally call flush()</a:t>
            </a:r>
          </a:p>
          <a:p>
            <a:r>
              <a:rPr lang="en-US" dirty="0"/>
              <a:t>When finished, close the file</a:t>
            </a:r>
          </a:p>
          <a:p>
            <a:pPr lvl="1"/>
            <a:r>
              <a:rPr lang="en-US" dirty="0" err="1"/>
              <a:t>myFile.close</a:t>
            </a:r>
            <a:r>
              <a:rPr lang="en-US" dirty="0"/>
              <a:t>()</a:t>
            </a:r>
          </a:p>
          <a:p>
            <a:endParaRPr lang="en-US" dirty="0"/>
          </a:p>
          <a:p>
            <a:endParaRPr lang="en-US" dirty="0"/>
          </a:p>
        </p:txBody>
      </p:sp>
      <p:sp>
        <p:nvSpPr>
          <p:cNvPr id="4" name="Date Placeholder 3">
            <a:extLst>
              <a:ext uri="{FF2B5EF4-FFF2-40B4-BE49-F238E27FC236}">
                <a16:creationId xmlns:a16="http://schemas.microsoft.com/office/drawing/2014/main" id="{C7C06F22-D991-D46F-BEBB-269AD407B068}"/>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A508D6C1-D8A2-5DED-AC4C-5EEF99F94472}"/>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355DCED7-9532-802C-8CEA-B2EE6748F764}"/>
              </a:ext>
            </a:extLst>
          </p:cNvPr>
          <p:cNvSpPr>
            <a:spLocks noGrp="1"/>
          </p:cNvSpPr>
          <p:nvPr>
            <p:ph type="sldNum" sz="quarter" idx="12"/>
          </p:nvPr>
        </p:nvSpPr>
        <p:spPr/>
        <p:txBody>
          <a:bodyPr/>
          <a:lstStyle/>
          <a:p>
            <a:fld id="{051A5AE0-1AD9-412A-BC4E-80B6F8A423A1}" type="slidenum">
              <a:rPr lang="en-US" smtClean="0"/>
              <a:t>14</a:t>
            </a:fld>
            <a:endParaRPr lang="en-US"/>
          </a:p>
        </p:txBody>
      </p:sp>
    </p:spTree>
    <p:extLst>
      <p:ext uri="{BB962C8B-B14F-4D97-AF65-F5344CB8AC3E}">
        <p14:creationId xmlns:p14="http://schemas.microsoft.com/office/powerpoint/2010/main" val="312082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DB30-9E26-4E2C-98EF-63544CA46CEE}"/>
              </a:ext>
            </a:extLst>
          </p:cNvPr>
          <p:cNvSpPr>
            <a:spLocks noGrp="1"/>
          </p:cNvSpPr>
          <p:nvPr>
            <p:ph type="title"/>
          </p:nvPr>
        </p:nvSpPr>
        <p:spPr>
          <a:xfrm>
            <a:off x="1608992" y="136524"/>
            <a:ext cx="5877658" cy="1325563"/>
          </a:xfrm>
        </p:spPr>
        <p:txBody>
          <a:bodyPr>
            <a:normAutofit/>
          </a:bodyPr>
          <a:lstStyle/>
          <a:p>
            <a:r>
              <a:rPr lang="en-US" dirty="0"/>
              <a:t>File Extensions</a:t>
            </a:r>
          </a:p>
        </p:txBody>
      </p:sp>
      <p:sp>
        <p:nvSpPr>
          <p:cNvPr id="3" name="Content Placeholder 2">
            <a:extLst>
              <a:ext uri="{FF2B5EF4-FFF2-40B4-BE49-F238E27FC236}">
                <a16:creationId xmlns:a16="http://schemas.microsoft.com/office/drawing/2014/main" id="{9DBB3F9F-5644-4026-B61D-33C62E9B94DA}"/>
              </a:ext>
            </a:extLst>
          </p:cNvPr>
          <p:cNvSpPr>
            <a:spLocks noGrp="1"/>
          </p:cNvSpPr>
          <p:nvPr>
            <p:ph idx="1"/>
          </p:nvPr>
        </p:nvSpPr>
        <p:spPr>
          <a:xfrm>
            <a:off x="628647" y="1589872"/>
            <a:ext cx="7886700" cy="2069986"/>
          </a:xfrm>
        </p:spPr>
        <p:txBody>
          <a:bodyPr>
            <a:normAutofit fontScale="55000" lnSpcReduction="20000"/>
          </a:bodyPr>
          <a:lstStyle/>
          <a:p>
            <a:r>
              <a:rPr lang="en-US" dirty="0"/>
              <a:t>The file extension just tells your computer what program to use to try and open the file (.docx for Word, .xlsx for Excel, .mp4 for VLC media player)</a:t>
            </a:r>
          </a:p>
          <a:p>
            <a:r>
              <a:rPr lang="en-US" dirty="0"/>
              <a:t>We will be saving our data as a string of characters rather than the raw binary bytes</a:t>
            </a:r>
          </a:p>
          <a:p>
            <a:pPr lvl="1"/>
            <a:r>
              <a:rPr lang="en-US" dirty="0"/>
              <a:t>We can always open the data in Notepad to look at it or copy it, but we can make our lives easier with the .csv extension</a:t>
            </a:r>
          </a:p>
          <a:p>
            <a:r>
              <a:rPr lang="en-US" dirty="0"/>
              <a:t>CSV is a comma-separated values file</a:t>
            </a:r>
          </a:p>
          <a:p>
            <a:pPr lvl="1"/>
            <a:r>
              <a:rPr lang="en-US" dirty="0"/>
              <a:t>Will open in Excel by default, you can then save as XLSX to save formulas or graphs</a:t>
            </a:r>
          </a:p>
          <a:p>
            <a:pPr lvl="1"/>
            <a:r>
              <a:rPr lang="en-US" dirty="0"/>
              <a:t>Each line of text will be a separate row</a:t>
            </a:r>
          </a:p>
          <a:p>
            <a:pPr lvl="1"/>
            <a:r>
              <a:rPr lang="en-US" dirty="0"/>
              <a:t>Commas separate the data into separate columns</a:t>
            </a:r>
          </a:p>
        </p:txBody>
      </p:sp>
      <p:grpSp>
        <p:nvGrpSpPr>
          <p:cNvPr id="18" name="Group 17">
            <a:extLst>
              <a:ext uri="{FF2B5EF4-FFF2-40B4-BE49-F238E27FC236}">
                <a16:creationId xmlns:a16="http://schemas.microsoft.com/office/drawing/2014/main" id="{20D63579-DCDC-43DE-986A-A31631B22639}"/>
              </a:ext>
            </a:extLst>
          </p:cNvPr>
          <p:cNvGrpSpPr/>
          <p:nvPr/>
        </p:nvGrpSpPr>
        <p:grpSpPr>
          <a:xfrm>
            <a:off x="561753" y="3895611"/>
            <a:ext cx="8020489" cy="2192850"/>
            <a:chOff x="259645" y="4151362"/>
            <a:chExt cx="8020489" cy="2192850"/>
          </a:xfrm>
        </p:grpSpPr>
        <p:sp>
          <p:nvSpPr>
            <p:cNvPr id="10" name="TextBox 9">
              <a:extLst>
                <a:ext uri="{FF2B5EF4-FFF2-40B4-BE49-F238E27FC236}">
                  <a16:creationId xmlns:a16="http://schemas.microsoft.com/office/drawing/2014/main" id="{2DEB0037-B11F-41C2-9965-DD6DD061F080}"/>
                </a:ext>
              </a:extLst>
            </p:cNvPr>
            <p:cNvSpPr txBox="1"/>
            <p:nvPr/>
          </p:nvSpPr>
          <p:spPr>
            <a:xfrm>
              <a:off x="810072" y="6113380"/>
              <a:ext cx="6919634" cy="230832"/>
            </a:xfrm>
            <a:prstGeom prst="rect">
              <a:avLst/>
            </a:prstGeom>
            <a:noFill/>
          </p:spPr>
          <p:txBody>
            <a:bodyPr wrap="square" rtlCol="0">
              <a:spAutoFit/>
            </a:bodyPr>
            <a:lstStyle/>
            <a:p>
              <a:r>
                <a:rPr lang="en-US" sz="900" dirty="0"/>
                <a:t>This is an example of a .csv file.  Left – opened in a notepad.  Right – opened in Excel, the commas are used to separate the columns. </a:t>
              </a:r>
            </a:p>
          </p:txBody>
        </p:sp>
        <p:grpSp>
          <p:nvGrpSpPr>
            <p:cNvPr id="17" name="Group 16">
              <a:extLst>
                <a:ext uri="{FF2B5EF4-FFF2-40B4-BE49-F238E27FC236}">
                  <a16:creationId xmlns:a16="http://schemas.microsoft.com/office/drawing/2014/main" id="{6C87F070-00E1-466E-93CB-89F248F41736}"/>
                </a:ext>
              </a:extLst>
            </p:cNvPr>
            <p:cNvGrpSpPr/>
            <p:nvPr/>
          </p:nvGrpSpPr>
          <p:grpSpPr>
            <a:xfrm>
              <a:off x="259645" y="4151362"/>
              <a:ext cx="8020489" cy="1924319"/>
              <a:chOff x="331362" y="4236726"/>
              <a:chExt cx="8020489" cy="1924319"/>
            </a:xfrm>
          </p:grpSpPr>
          <p:pic>
            <p:nvPicPr>
              <p:cNvPr id="12" name="Picture 11">
                <a:extLst>
                  <a:ext uri="{FF2B5EF4-FFF2-40B4-BE49-F238E27FC236}">
                    <a16:creationId xmlns:a16="http://schemas.microsoft.com/office/drawing/2014/main" id="{B95D7313-BD98-4649-BD42-10BB3C363685}"/>
                  </a:ext>
                </a:extLst>
              </p:cNvPr>
              <p:cNvPicPr>
                <a:picLocks noChangeAspect="1"/>
              </p:cNvPicPr>
              <p:nvPr/>
            </p:nvPicPr>
            <p:blipFill rotWithShape="1">
              <a:blip r:embed="rId2">
                <a:extLst>
                  <a:ext uri="{28A0092B-C50C-407E-A947-70E740481C1C}">
                    <a14:useLocalDpi xmlns:a14="http://schemas.microsoft.com/office/drawing/2010/main" val="0"/>
                  </a:ext>
                </a:extLst>
              </a:blip>
              <a:srcRect r="24333"/>
              <a:stretch/>
            </p:blipFill>
            <p:spPr>
              <a:xfrm>
                <a:off x="331362" y="4236726"/>
                <a:ext cx="3604145" cy="1924319"/>
              </a:xfrm>
              <a:prstGeom prst="rect">
                <a:avLst/>
              </a:prstGeom>
            </p:spPr>
          </p:pic>
          <p:pic>
            <p:nvPicPr>
              <p:cNvPr id="16" name="Picture 15">
                <a:extLst>
                  <a:ext uri="{FF2B5EF4-FFF2-40B4-BE49-F238E27FC236}">
                    <a16:creationId xmlns:a16="http://schemas.microsoft.com/office/drawing/2014/main" id="{571CD598-F0AC-4F42-92EA-12DBB0F98E9D}"/>
                  </a:ext>
                </a:extLst>
              </p:cNvPr>
              <p:cNvPicPr>
                <a:picLocks noChangeAspect="1"/>
              </p:cNvPicPr>
              <p:nvPr/>
            </p:nvPicPr>
            <p:blipFill rotWithShape="1">
              <a:blip r:embed="rId3">
                <a:extLst>
                  <a:ext uri="{28A0092B-C50C-407E-A947-70E740481C1C}">
                    <a14:useLocalDpi xmlns:a14="http://schemas.microsoft.com/office/drawing/2010/main" val="0"/>
                  </a:ext>
                </a:extLst>
              </a:blip>
              <a:srcRect r="36265" b="21162"/>
              <a:stretch/>
            </p:blipFill>
            <p:spPr>
              <a:xfrm>
                <a:off x="3950076" y="4238765"/>
                <a:ext cx="4401775" cy="1920240"/>
              </a:xfrm>
              <a:prstGeom prst="rect">
                <a:avLst/>
              </a:prstGeom>
            </p:spPr>
          </p:pic>
        </p:grpSp>
      </p:grpSp>
      <p:sp>
        <p:nvSpPr>
          <p:cNvPr id="4" name="Date Placeholder 3">
            <a:extLst>
              <a:ext uri="{FF2B5EF4-FFF2-40B4-BE49-F238E27FC236}">
                <a16:creationId xmlns:a16="http://schemas.microsoft.com/office/drawing/2014/main" id="{40E419C2-8BF3-AFA4-D546-6AC1076466C7}"/>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3F835D3C-F487-203E-EB9E-28D40F882799}"/>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8F9EC743-6F1B-5D5E-266F-E4E4DB9FE7BB}"/>
              </a:ext>
            </a:extLst>
          </p:cNvPr>
          <p:cNvSpPr>
            <a:spLocks noGrp="1"/>
          </p:cNvSpPr>
          <p:nvPr>
            <p:ph type="sldNum" sz="quarter" idx="12"/>
          </p:nvPr>
        </p:nvSpPr>
        <p:spPr/>
        <p:txBody>
          <a:bodyPr/>
          <a:lstStyle/>
          <a:p>
            <a:fld id="{051A5AE0-1AD9-412A-BC4E-80B6F8A423A1}" type="slidenum">
              <a:rPr lang="en-US" smtClean="0"/>
              <a:t>15</a:t>
            </a:fld>
            <a:endParaRPr lang="en-US"/>
          </a:p>
        </p:txBody>
      </p:sp>
    </p:spTree>
    <p:extLst>
      <p:ext uri="{BB962C8B-B14F-4D97-AF65-F5344CB8AC3E}">
        <p14:creationId xmlns:p14="http://schemas.microsoft.com/office/powerpoint/2010/main" val="28462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7E40-62E1-4AF9-8ED1-4179FB4820C8}"/>
              </a:ext>
            </a:extLst>
          </p:cNvPr>
          <p:cNvSpPr>
            <a:spLocks noGrp="1"/>
          </p:cNvSpPr>
          <p:nvPr>
            <p:ph type="title"/>
          </p:nvPr>
        </p:nvSpPr>
        <p:spPr>
          <a:xfrm>
            <a:off x="1608992" y="136524"/>
            <a:ext cx="5877658" cy="1325563"/>
          </a:xfrm>
        </p:spPr>
        <p:txBody>
          <a:bodyPr/>
          <a:lstStyle/>
          <a:p>
            <a:r>
              <a:rPr lang="en-US" dirty="0"/>
              <a:t>Designing a Data Format</a:t>
            </a:r>
          </a:p>
        </p:txBody>
      </p:sp>
      <p:sp>
        <p:nvSpPr>
          <p:cNvPr id="3" name="Content Placeholder 2">
            <a:extLst>
              <a:ext uri="{FF2B5EF4-FFF2-40B4-BE49-F238E27FC236}">
                <a16:creationId xmlns:a16="http://schemas.microsoft.com/office/drawing/2014/main" id="{6F9B10F5-AC86-45F9-AE69-7C052D2116CF}"/>
              </a:ext>
            </a:extLst>
          </p:cNvPr>
          <p:cNvSpPr>
            <a:spLocks noGrp="1"/>
          </p:cNvSpPr>
          <p:nvPr>
            <p:ph idx="1"/>
          </p:nvPr>
        </p:nvSpPr>
        <p:spPr>
          <a:xfrm>
            <a:off x="100584" y="1591056"/>
            <a:ext cx="9153144" cy="3383280"/>
          </a:xfrm>
        </p:spPr>
        <p:txBody>
          <a:bodyPr>
            <a:normAutofit fontScale="62500" lnSpcReduction="20000"/>
          </a:bodyPr>
          <a:lstStyle/>
          <a:p>
            <a:r>
              <a:rPr lang="en-US" dirty="0"/>
              <a:t>You will choose how you organize and write your data in your files</a:t>
            </a:r>
          </a:p>
          <a:p>
            <a:r>
              <a:rPr lang="en-US" dirty="0"/>
              <a:t>Plain text allows you to easily view the data and can often spot if an error occurred during writing</a:t>
            </a:r>
          </a:p>
          <a:p>
            <a:r>
              <a:rPr lang="en-US" dirty="0"/>
              <a:t>At the beginning of each file, write the column names as the first line</a:t>
            </a:r>
          </a:p>
          <a:p>
            <a:r>
              <a:rPr lang="en-US" dirty="0"/>
              <a:t>Consider a start and stop marker (could literally be “START” and “STOP”) so you can tell if data finished writing</a:t>
            </a:r>
          </a:p>
          <a:p>
            <a:r>
              <a:rPr lang="en-US" dirty="0"/>
              <a:t>Think about decimal places, by default print() will show 2 for floats, do you need + and – signs</a:t>
            </a:r>
          </a:p>
          <a:p>
            <a:r>
              <a:rPr lang="en-US" dirty="0"/>
              <a:t>If your data points become disordered (a software error caused you to write data on the first file), is there anything in the data to allow you to resort (timestamp each datapoint)?</a:t>
            </a:r>
          </a:p>
          <a:p>
            <a:pPr lvl="1"/>
            <a:r>
              <a:rPr lang="en-US" dirty="0"/>
              <a:t>Maybe a column for </a:t>
            </a:r>
            <a:r>
              <a:rPr lang="en-US" dirty="0" err="1"/>
              <a:t>filenumber</a:t>
            </a:r>
            <a:r>
              <a:rPr lang="en-US" dirty="0"/>
              <a:t>, a column for data point, etc.</a:t>
            </a:r>
          </a:p>
          <a:p>
            <a:r>
              <a:rPr lang="en-US" dirty="0"/>
              <a:t>How much space does your data take up, is your SD card large enough</a:t>
            </a:r>
          </a:p>
        </p:txBody>
      </p:sp>
      <p:pic>
        <p:nvPicPr>
          <p:cNvPr id="8" name="Picture 7">
            <a:extLst>
              <a:ext uri="{FF2B5EF4-FFF2-40B4-BE49-F238E27FC236}">
                <a16:creationId xmlns:a16="http://schemas.microsoft.com/office/drawing/2014/main" id="{19D8AC1E-5965-463F-AAEA-10CFFE110134}"/>
              </a:ext>
            </a:extLst>
          </p:cNvPr>
          <p:cNvPicPr>
            <a:picLocks noChangeAspect="1"/>
          </p:cNvPicPr>
          <p:nvPr/>
        </p:nvPicPr>
        <p:blipFill>
          <a:blip r:embed="rId2"/>
          <a:stretch>
            <a:fillRect/>
          </a:stretch>
        </p:blipFill>
        <p:spPr>
          <a:xfrm>
            <a:off x="2997507" y="4774434"/>
            <a:ext cx="3460443" cy="1581917"/>
          </a:xfrm>
          <a:prstGeom prst="rect">
            <a:avLst/>
          </a:prstGeom>
        </p:spPr>
      </p:pic>
      <p:sp>
        <p:nvSpPr>
          <p:cNvPr id="4" name="Date Placeholder 3">
            <a:extLst>
              <a:ext uri="{FF2B5EF4-FFF2-40B4-BE49-F238E27FC236}">
                <a16:creationId xmlns:a16="http://schemas.microsoft.com/office/drawing/2014/main" id="{0921352E-FCCE-5A49-DBD5-4D371241B2BB}"/>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277836B6-2943-F2CE-06DE-BE7E843BEB94}"/>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FD383C89-B56E-F668-6E08-2DDA3B85A52F}"/>
              </a:ext>
            </a:extLst>
          </p:cNvPr>
          <p:cNvSpPr>
            <a:spLocks noGrp="1"/>
          </p:cNvSpPr>
          <p:nvPr>
            <p:ph type="sldNum" sz="quarter" idx="12"/>
          </p:nvPr>
        </p:nvSpPr>
        <p:spPr/>
        <p:txBody>
          <a:bodyPr/>
          <a:lstStyle/>
          <a:p>
            <a:fld id="{051A5AE0-1AD9-412A-BC4E-80B6F8A423A1}" type="slidenum">
              <a:rPr lang="en-US" smtClean="0"/>
              <a:t>16</a:t>
            </a:fld>
            <a:endParaRPr lang="en-US"/>
          </a:p>
        </p:txBody>
      </p:sp>
    </p:spTree>
    <p:extLst>
      <p:ext uri="{BB962C8B-B14F-4D97-AF65-F5344CB8AC3E}">
        <p14:creationId xmlns:p14="http://schemas.microsoft.com/office/powerpoint/2010/main" val="355999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EAE6997-90FB-4039-9847-5E3CC658FCF3}"/>
              </a:ext>
            </a:extLst>
          </p:cNvPr>
          <p:cNvSpPr>
            <a:spLocks noGrp="1" noChangeArrowheads="1"/>
          </p:cNvSpPr>
          <p:nvPr>
            <p:ph type="title"/>
          </p:nvPr>
        </p:nvSpPr>
        <p:spPr>
          <a:xfrm>
            <a:off x="1608992" y="136524"/>
            <a:ext cx="5877658" cy="1325563"/>
          </a:xfrm>
        </p:spPr>
        <p:txBody>
          <a:bodyPr/>
          <a:lstStyle/>
          <a:p>
            <a:r>
              <a:rPr lang="en-US" altLang="en-US" dirty="0"/>
              <a:t>Volatile vs. Nonvolatile</a:t>
            </a:r>
          </a:p>
        </p:txBody>
      </p:sp>
      <p:sp>
        <p:nvSpPr>
          <p:cNvPr id="24582" name="Content Placeholder 6">
            <a:extLst>
              <a:ext uri="{FF2B5EF4-FFF2-40B4-BE49-F238E27FC236}">
                <a16:creationId xmlns:a16="http://schemas.microsoft.com/office/drawing/2014/main" id="{600A7AE1-B841-4C81-9AE3-C87110FF30EE}"/>
              </a:ext>
            </a:extLst>
          </p:cNvPr>
          <p:cNvSpPr>
            <a:spLocks noGrp="1" noChangeArrowheads="1"/>
          </p:cNvSpPr>
          <p:nvPr>
            <p:ph idx="1"/>
          </p:nvPr>
        </p:nvSpPr>
        <p:spPr>
          <a:xfrm>
            <a:off x="628650" y="1825625"/>
            <a:ext cx="7886700" cy="4351338"/>
          </a:xfrm>
        </p:spPr>
        <p:txBody>
          <a:bodyPr>
            <a:normAutofit/>
          </a:bodyPr>
          <a:lstStyle/>
          <a:p>
            <a:r>
              <a:rPr lang="en-US" altLang="en-US" dirty="0"/>
              <a:t>There are two main types of memory:</a:t>
            </a:r>
          </a:p>
          <a:p>
            <a:pPr lvl="1"/>
            <a:r>
              <a:rPr lang="en-US" altLang="en-US" dirty="0"/>
              <a:t> Volatile and Non-Volatile</a:t>
            </a:r>
          </a:p>
          <a:p>
            <a:r>
              <a:rPr lang="en-US" altLang="en-US" dirty="0"/>
              <a:t>Volatile Memory resets when power is lost</a:t>
            </a:r>
          </a:p>
          <a:p>
            <a:pPr lvl="1"/>
            <a:r>
              <a:rPr lang="en-US" altLang="en-US" dirty="0"/>
              <a:t>Ex. RAM on the Arduino where program variables are stored</a:t>
            </a:r>
          </a:p>
          <a:p>
            <a:r>
              <a:rPr lang="en-US" altLang="en-US" dirty="0"/>
              <a:t>By contrast, Non-Volatile Memory keeps its data until overwritten or erased</a:t>
            </a:r>
          </a:p>
          <a:p>
            <a:pPr lvl="1"/>
            <a:r>
              <a:rPr lang="en-US" altLang="en-US" dirty="0"/>
              <a:t>Ex. Flash memory – where the code is uploaded on the Arduino (256 KB of storage)</a:t>
            </a:r>
          </a:p>
          <a:p>
            <a:pPr marL="0" indent="0">
              <a:buNone/>
            </a:pPr>
            <a:endParaRPr lang="en-US" altLang="en-US" dirty="0"/>
          </a:p>
        </p:txBody>
      </p:sp>
      <p:sp>
        <p:nvSpPr>
          <p:cNvPr id="2" name="Date Placeholder 1">
            <a:extLst>
              <a:ext uri="{FF2B5EF4-FFF2-40B4-BE49-F238E27FC236}">
                <a16:creationId xmlns:a16="http://schemas.microsoft.com/office/drawing/2014/main" id="{E4A0F590-0929-BA10-B144-B3009FCB0469}"/>
              </a:ext>
            </a:extLst>
          </p:cNvPr>
          <p:cNvSpPr>
            <a:spLocks noGrp="1"/>
          </p:cNvSpPr>
          <p:nvPr>
            <p:ph type="dt" sz="half" idx="10"/>
          </p:nvPr>
        </p:nvSpPr>
        <p:spPr/>
        <p:txBody>
          <a:bodyPr/>
          <a:lstStyle/>
          <a:p>
            <a:r>
              <a:rPr lang="en-US"/>
              <a:t>LSU rev20251027</a:t>
            </a:r>
          </a:p>
        </p:txBody>
      </p:sp>
      <p:sp>
        <p:nvSpPr>
          <p:cNvPr id="3" name="Footer Placeholder 2">
            <a:extLst>
              <a:ext uri="{FF2B5EF4-FFF2-40B4-BE49-F238E27FC236}">
                <a16:creationId xmlns:a16="http://schemas.microsoft.com/office/drawing/2014/main" id="{5354C0C4-80E8-5185-149F-81E1D6FB0203}"/>
              </a:ext>
            </a:extLst>
          </p:cNvPr>
          <p:cNvSpPr>
            <a:spLocks noGrp="1"/>
          </p:cNvSpPr>
          <p:nvPr>
            <p:ph type="ftr" sz="quarter" idx="11"/>
          </p:nvPr>
        </p:nvSpPr>
        <p:spPr/>
        <p:txBody>
          <a:bodyPr/>
          <a:lstStyle/>
          <a:p>
            <a:r>
              <a:rPr lang="en-US"/>
              <a:t>L04.06 Using the SD CArd</a:t>
            </a:r>
          </a:p>
        </p:txBody>
      </p:sp>
      <p:sp>
        <p:nvSpPr>
          <p:cNvPr id="4" name="Slide Number Placeholder 3">
            <a:extLst>
              <a:ext uri="{FF2B5EF4-FFF2-40B4-BE49-F238E27FC236}">
                <a16:creationId xmlns:a16="http://schemas.microsoft.com/office/drawing/2014/main" id="{232820C7-3400-64AC-66FC-F99B22BA62E2}"/>
              </a:ext>
            </a:extLst>
          </p:cNvPr>
          <p:cNvSpPr>
            <a:spLocks noGrp="1"/>
          </p:cNvSpPr>
          <p:nvPr>
            <p:ph type="sldNum" sz="quarter" idx="12"/>
          </p:nvPr>
        </p:nvSpPr>
        <p:spPr/>
        <p:txBody>
          <a:bodyPr/>
          <a:lstStyle/>
          <a:p>
            <a:fld id="{051A5AE0-1AD9-412A-BC4E-80B6F8A423A1}" type="slidenum">
              <a:rPr lang="en-US" smtClean="0"/>
              <a:t>2</a:t>
            </a:fld>
            <a:endParaRPr lang="en-US"/>
          </a:p>
        </p:txBody>
      </p:sp>
    </p:spTree>
    <p:extLst>
      <p:ext uri="{BB962C8B-B14F-4D97-AF65-F5344CB8AC3E}">
        <p14:creationId xmlns:p14="http://schemas.microsoft.com/office/powerpoint/2010/main" val="219884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BC1C11A-F636-47A8-9070-7BCE63EA653F}"/>
              </a:ext>
            </a:extLst>
          </p:cNvPr>
          <p:cNvSpPr>
            <a:spLocks noGrp="1" noChangeArrowheads="1"/>
          </p:cNvSpPr>
          <p:nvPr>
            <p:ph type="title"/>
          </p:nvPr>
        </p:nvSpPr>
        <p:spPr>
          <a:xfrm>
            <a:off x="1582614" y="136524"/>
            <a:ext cx="5904035" cy="1325563"/>
          </a:xfrm>
        </p:spPr>
        <p:txBody>
          <a:bodyPr/>
          <a:lstStyle/>
          <a:p>
            <a:r>
              <a:rPr lang="en-US" altLang="en-US" dirty="0"/>
              <a:t>SD Cards</a:t>
            </a:r>
          </a:p>
        </p:txBody>
      </p:sp>
      <p:sp>
        <p:nvSpPr>
          <p:cNvPr id="19462" name="Content Placeholder 6">
            <a:extLst>
              <a:ext uri="{FF2B5EF4-FFF2-40B4-BE49-F238E27FC236}">
                <a16:creationId xmlns:a16="http://schemas.microsoft.com/office/drawing/2014/main" id="{C33B160D-9CDB-47FF-8002-C6B74E3565D1}"/>
              </a:ext>
            </a:extLst>
          </p:cNvPr>
          <p:cNvSpPr>
            <a:spLocks noGrp="1" noChangeArrowheads="1"/>
          </p:cNvSpPr>
          <p:nvPr>
            <p:ph sz="half" idx="1"/>
          </p:nvPr>
        </p:nvSpPr>
        <p:spPr>
          <a:xfrm>
            <a:off x="162306" y="1700784"/>
            <a:ext cx="5296662" cy="4631627"/>
          </a:xfrm>
        </p:spPr>
        <p:txBody>
          <a:bodyPr>
            <a:normAutofit fontScale="92500" lnSpcReduction="20000"/>
          </a:bodyPr>
          <a:lstStyle/>
          <a:p>
            <a:r>
              <a:rPr lang="en-US" altLang="en-US" dirty="0"/>
              <a:t>The Secure Digital (SD) standard dates back to 1999</a:t>
            </a:r>
          </a:p>
          <a:p>
            <a:r>
              <a:rPr lang="en-US" altLang="en-US" dirty="0"/>
              <a:t>In the early 2000s, SD storage was expensive for not much storage size</a:t>
            </a:r>
          </a:p>
          <a:p>
            <a:pPr lvl="1"/>
            <a:r>
              <a:rPr lang="en-US" altLang="en-US" dirty="0"/>
              <a:t>~$365 for 64 MB of storage</a:t>
            </a:r>
          </a:p>
          <a:p>
            <a:r>
              <a:rPr lang="en-US" altLang="en-US" dirty="0"/>
              <a:t>SD Cards are now inexpensive, lightweight, and small, so they are excellent for our needs</a:t>
            </a:r>
          </a:p>
          <a:p>
            <a:pPr lvl="1"/>
            <a:r>
              <a:rPr lang="en-US" altLang="en-US" dirty="0"/>
              <a:t>A 32 GB microSD card &lt;$10 </a:t>
            </a:r>
          </a:p>
          <a:p>
            <a:r>
              <a:rPr lang="en-US" altLang="en-US" dirty="0"/>
              <a:t> Comes in 3 sizes</a:t>
            </a:r>
          </a:p>
          <a:p>
            <a:pPr lvl="1"/>
            <a:r>
              <a:rPr lang="en-US" altLang="en-US" dirty="0"/>
              <a:t> Full-sized – Often, the slot size on computers and older devices</a:t>
            </a:r>
          </a:p>
          <a:p>
            <a:pPr lvl="1"/>
            <a:r>
              <a:rPr lang="en-US" altLang="en-US" dirty="0"/>
              <a:t>Mini – Very uncommon</a:t>
            </a:r>
          </a:p>
          <a:p>
            <a:pPr lvl="1"/>
            <a:r>
              <a:rPr lang="en-US" altLang="en-US" dirty="0"/>
              <a:t>Micro – Most commonly used today</a:t>
            </a:r>
          </a:p>
        </p:txBody>
      </p:sp>
      <p:pic>
        <p:nvPicPr>
          <p:cNvPr id="21511" name="Picture 1">
            <a:extLst>
              <a:ext uri="{FF2B5EF4-FFF2-40B4-BE49-F238E27FC236}">
                <a16:creationId xmlns:a16="http://schemas.microsoft.com/office/drawing/2014/main" id="{FE8ABDEF-2A66-44B4-8E9E-74BDCD7A6E6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20714" y="1738312"/>
            <a:ext cx="2892933" cy="417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408853DB-236A-73D2-F4A7-8248F842F534}"/>
              </a:ext>
            </a:extLst>
          </p:cNvPr>
          <p:cNvSpPr>
            <a:spLocks noGrp="1"/>
          </p:cNvSpPr>
          <p:nvPr>
            <p:ph type="dt" sz="half" idx="10"/>
          </p:nvPr>
        </p:nvSpPr>
        <p:spPr/>
        <p:txBody>
          <a:bodyPr/>
          <a:lstStyle/>
          <a:p>
            <a:r>
              <a:rPr lang="en-US"/>
              <a:t>LSU rev20251027</a:t>
            </a:r>
          </a:p>
        </p:txBody>
      </p:sp>
      <p:sp>
        <p:nvSpPr>
          <p:cNvPr id="3" name="Footer Placeholder 2">
            <a:extLst>
              <a:ext uri="{FF2B5EF4-FFF2-40B4-BE49-F238E27FC236}">
                <a16:creationId xmlns:a16="http://schemas.microsoft.com/office/drawing/2014/main" id="{19F4552A-E15D-A773-6A19-833F8E01737F}"/>
              </a:ext>
            </a:extLst>
          </p:cNvPr>
          <p:cNvSpPr>
            <a:spLocks noGrp="1"/>
          </p:cNvSpPr>
          <p:nvPr>
            <p:ph type="ftr" sz="quarter" idx="11"/>
          </p:nvPr>
        </p:nvSpPr>
        <p:spPr/>
        <p:txBody>
          <a:bodyPr/>
          <a:lstStyle/>
          <a:p>
            <a:r>
              <a:rPr lang="en-US"/>
              <a:t>L04.06 Using the SD CArd</a:t>
            </a:r>
          </a:p>
        </p:txBody>
      </p:sp>
      <p:sp>
        <p:nvSpPr>
          <p:cNvPr id="4" name="Slide Number Placeholder 3">
            <a:extLst>
              <a:ext uri="{FF2B5EF4-FFF2-40B4-BE49-F238E27FC236}">
                <a16:creationId xmlns:a16="http://schemas.microsoft.com/office/drawing/2014/main" id="{E8A89805-BF60-98F5-6FE7-7592754BFCA3}"/>
              </a:ext>
            </a:extLst>
          </p:cNvPr>
          <p:cNvSpPr>
            <a:spLocks noGrp="1"/>
          </p:cNvSpPr>
          <p:nvPr>
            <p:ph type="sldNum" sz="quarter" idx="12"/>
          </p:nvPr>
        </p:nvSpPr>
        <p:spPr/>
        <p:txBody>
          <a:bodyPr/>
          <a:lstStyle/>
          <a:p>
            <a:fld id="{051A5AE0-1AD9-412A-BC4E-80B6F8A423A1}" type="slidenum">
              <a:rPr lang="en-US" smtClean="0"/>
              <a:t>3</a:t>
            </a:fld>
            <a:endParaRPr lang="en-US"/>
          </a:p>
        </p:txBody>
      </p:sp>
    </p:spTree>
    <p:extLst>
      <p:ext uri="{BB962C8B-B14F-4D97-AF65-F5344CB8AC3E}">
        <p14:creationId xmlns:p14="http://schemas.microsoft.com/office/powerpoint/2010/main" val="180109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A454-512A-4BC4-B69C-8D7F020AA505}"/>
              </a:ext>
            </a:extLst>
          </p:cNvPr>
          <p:cNvSpPr>
            <a:spLocks noGrp="1"/>
          </p:cNvSpPr>
          <p:nvPr>
            <p:ph type="title"/>
          </p:nvPr>
        </p:nvSpPr>
        <p:spPr>
          <a:xfrm>
            <a:off x="1582614" y="136524"/>
            <a:ext cx="5904035" cy="1325563"/>
          </a:xfrm>
        </p:spPr>
        <p:txBody>
          <a:bodyPr/>
          <a:lstStyle/>
          <a:p>
            <a:r>
              <a:rPr lang="en-US" dirty="0"/>
              <a:t>Class Markings</a:t>
            </a:r>
          </a:p>
        </p:txBody>
      </p:sp>
      <p:sp>
        <p:nvSpPr>
          <p:cNvPr id="3" name="Content Placeholder 2">
            <a:extLst>
              <a:ext uri="{FF2B5EF4-FFF2-40B4-BE49-F238E27FC236}">
                <a16:creationId xmlns:a16="http://schemas.microsoft.com/office/drawing/2014/main" id="{E02206D0-42C9-4396-BE0A-83C9151A7E19}"/>
              </a:ext>
            </a:extLst>
          </p:cNvPr>
          <p:cNvSpPr>
            <a:spLocks noGrp="1"/>
          </p:cNvSpPr>
          <p:nvPr>
            <p:ph sz="half" idx="1"/>
          </p:nvPr>
        </p:nvSpPr>
        <p:spPr>
          <a:xfrm>
            <a:off x="0" y="1825624"/>
            <a:ext cx="4958334" cy="4684903"/>
          </a:xfrm>
        </p:spPr>
        <p:txBody>
          <a:bodyPr>
            <a:normAutofit fontScale="92500" lnSpcReduction="20000"/>
          </a:bodyPr>
          <a:lstStyle/>
          <a:p>
            <a:r>
              <a:rPr lang="en-US" dirty="0"/>
              <a:t>SD Cards will have two types of markings, for speed and Storage Capacity</a:t>
            </a:r>
          </a:p>
          <a:p>
            <a:r>
              <a:rPr lang="en-US" dirty="0"/>
              <a:t>Speed Markings (shown on the top)</a:t>
            </a:r>
          </a:p>
          <a:p>
            <a:pPr lvl="1"/>
            <a:r>
              <a:rPr lang="en-US" dirty="0"/>
              <a:t>These are not critical for our applications since the lowest speed is much faster than the Arduino</a:t>
            </a:r>
          </a:p>
          <a:p>
            <a:r>
              <a:rPr lang="en-US" dirty="0"/>
              <a:t>The capacity will be marked by nothing (2 GB Max), HC(32 GB Max), XC(2 TB Max), or UC(128 TB Max)</a:t>
            </a:r>
          </a:p>
          <a:p>
            <a:pPr lvl="1"/>
            <a:r>
              <a:rPr lang="en-US" dirty="0"/>
              <a:t>These are important because they determine the </a:t>
            </a:r>
            <a:r>
              <a:rPr lang="en-US" b="1" dirty="0"/>
              <a:t>File System</a:t>
            </a:r>
            <a:r>
              <a:rPr lang="en-US" dirty="0"/>
              <a:t> and the Arduino Library is only compatible with two file systems</a:t>
            </a:r>
            <a:endParaRPr lang="en-US" b="1" dirty="0"/>
          </a:p>
        </p:txBody>
      </p:sp>
      <p:pic>
        <p:nvPicPr>
          <p:cNvPr id="9" name="Content Placeholder 8">
            <a:extLst>
              <a:ext uri="{FF2B5EF4-FFF2-40B4-BE49-F238E27FC236}">
                <a16:creationId xmlns:a16="http://schemas.microsoft.com/office/drawing/2014/main" id="{2B5BABE9-C284-4BD8-9489-55CE56BAB7CE}"/>
              </a:ext>
            </a:extLst>
          </p:cNvPr>
          <p:cNvPicPr>
            <a:picLocks noGrp="1" noChangeAspect="1"/>
          </p:cNvPicPr>
          <p:nvPr>
            <p:ph sz="half" idx="2"/>
          </p:nvPr>
        </p:nvPicPr>
        <p:blipFill>
          <a:blip r:embed="rId2"/>
          <a:stretch>
            <a:fillRect/>
          </a:stretch>
        </p:blipFill>
        <p:spPr>
          <a:xfrm>
            <a:off x="4958334" y="1623957"/>
            <a:ext cx="3886200" cy="2285261"/>
          </a:xfrm>
        </p:spPr>
      </p:pic>
      <p:pic>
        <p:nvPicPr>
          <p:cNvPr id="14" name="Content Placeholder 3">
            <a:extLst>
              <a:ext uri="{FF2B5EF4-FFF2-40B4-BE49-F238E27FC236}">
                <a16:creationId xmlns:a16="http://schemas.microsoft.com/office/drawing/2014/main" id="{7B53C6BA-2D50-D4B9-F5AB-ACA4567DB203}"/>
              </a:ext>
            </a:extLst>
          </p:cNvPr>
          <p:cNvPicPr>
            <a:picLocks noChangeAspect="1"/>
          </p:cNvPicPr>
          <p:nvPr/>
        </p:nvPicPr>
        <p:blipFill>
          <a:blip r:embed="rId3"/>
          <a:stretch>
            <a:fillRect/>
          </a:stretch>
        </p:blipFill>
        <p:spPr>
          <a:xfrm>
            <a:off x="4958334" y="4516848"/>
            <a:ext cx="3886200" cy="717195"/>
          </a:xfrm>
          <a:prstGeom prst="rect">
            <a:avLst/>
          </a:prstGeom>
        </p:spPr>
      </p:pic>
      <p:sp>
        <p:nvSpPr>
          <p:cNvPr id="15" name="TextBox 14">
            <a:extLst>
              <a:ext uri="{FF2B5EF4-FFF2-40B4-BE49-F238E27FC236}">
                <a16:creationId xmlns:a16="http://schemas.microsoft.com/office/drawing/2014/main" id="{3D779D60-3EC7-2D2E-ECA9-545797F05406}"/>
              </a:ext>
            </a:extLst>
          </p:cNvPr>
          <p:cNvSpPr txBox="1"/>
          <p:nvPr/>
        </p:nvSpPr>
        <p:spPr>
          <a:xfrm>
            <a:off x="4888611" y="3659035"/>
            <a:ext cx="3751326" cy="369332"/>
          </a:xfrm>
          <a:prstGeom prst="rect">
            <a:avLst/>
          </a:prstGeom>
          <a:noFill/>
        </p:spPr>
        <p:txBody>
          <a:bodyPr wrap="square" rtlCol="0">
            <a:spAutoFit/>
          </a:bodyPr>
          <a:lstStyle/>
          <a:p>
            <a:r>
              <a:rPr lang="en-US" dirty="0"/>
              <a:t>Speed markings</a:t>
            </a:r>
          </a:p>
        </p:txBody>
      </p:sp>
      <p:sp>
        <p:nvSpPr>
          <p:cNvPr id="16" name="TextBox 15">
            <a:extLst>
              <a:ext uri="{FF2B5EF4-FFF2-40B4-BE49-F238E27FC236}">
                <a16:creationId xmlns:a16="http://schemas.microsoft.com/office/drawing/2014/main" id="{3B041834-8141-F5E1-9BEA-7BF8027794C8}"/>
              </a:ext>
            </a:extLst>
          </p:cNvPr>
          <p:cNvSpPr txBox="1"/>
          <p:nvPr/>
        </p:nvSpPr>
        <p:spPr>
          <a:xfrm>
            <a:off x="4958334" y="5171585"/>
            <a:ext cx="3751326" cy="646331"/>
          </a:xfrm>
          <a:prstGeom prst="rect">
            <a:avLst/>
          </a:prstGeom>
          <a:noFill/>
        </p:spPr>
        <p:txBody>
          <a:bodyPr wrap="square" rtlCol="0">
            <a:spAutoFit/>
          </a:bodyPr>
          <a:lstStyle/>
          <a:p>
            <a:r>
              <a:rPr lang="en-US" dirty="0"/>
              <a:t>Capacity standard markings in increasing size</a:t>
            </a:r>
          </a:p>
        </p:txBody>
      </p:sp>
      <p:sp>
        <p:nvSpPr>
          <p:cNvPr id="17" name="Oval 16">
            <a:extLst>
              <a:ext uri="{FF2B5EF4-FFF2-40B4-BE49-F238E27FC236}">
                <a16:creationId xmlns:a16="http://schemas.microsoft.com/office/drawing/2014/main" id="{40130004-2668-62A4-86B7-27ACE9D3825E}"/>
              </a:ext>
            </a:extLst>
          </p:cNvPr>
          <p:cNvSpPr/>
          <p:nvPr/>
        </p:nvSpPr>
        <p:spPr>
          <a:xfrm>
            <a:off x="5047488" y="4419939"/>
            <a:ext cx="814104" cy="814104"/>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9148F1-FEBA-DA32-A94B-BDB31126E0BA}"/>
              </a:ext>
            </a:extLst>
          </p:cNvPr>
          <p:cNvSpPr/>
          <p:nvPr/>
        </p:nvSpPr>
        <p:spPr>
          <a:xfrm>
            <a:off x="5950170" y="4437165"/>
            <a:ext cx="814104" cy="814104"/>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4E037DA7-6687-8F66-D76E-8E0FCA923BCF}"/>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E4A03D4A-BC47-65D0-39EC-11282D7DE041}"/>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6A0F6DFB-6754-CE66-6847-1777CAA25831}"/>
              </a:ext>
            </a:extLst>
          </p:cNvPr>
          <p:cNvSpPr>
            <a:spLocks noGrp="1"/>
          </p:cNvSpPr>
          <p:nvPr>
            <p:ph type="sldNum" sz="quarter" idx="12"/>
          </p:nvPr>
        </p:nvSpPr>
        <p:spPr/>
        <p:txBody>
          <a:bodyPr/>
          <a:lstStyle/>
          <a:p>
            <a:fld id="{051A5AE0-1AD9-412A-BC4E-80B6F8A423A1}" type="slidenum">
              <a:rPr lang="en-US" smtClean="0"/>
              <a:t>4</a:t>
            </a:fld>
            <a:endParaRPr lang="en-US"/>
          </a:p>
        </p:txBody>
      </p:sp>
    </p:spTree>
    <p:extLst>
      <p:ext uri="{BB962C8B-B14F-4D97-AF65-F5344CB8AC3E}">
        <p14:creationId xmlns:p14="http://schemas.microsoft.com/office/powerpoint/2010/main" val="309690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406440A-3A49-4C7F-8F07-D4A42011442E}"/>
              </a:ext>
            </a:extLst>
          </p:cNvPr>
          <p:cNvSpPr>
            <a:spLocks noGrp="1" noChangeArrowheads="1"/>
          </p:cNvSpPr>
          <p:nvPr>
            <p:ph type="title"/>
          </p:nvPr>
        </p:nvSpPr>
        <p:spPr>
          <a:xfrm>
            <a:off x="1582614" y="136524"/>
            <a:ext cx="5904035" cy="1325563"/>
          </a:xfrm>
        </p:spPr>
        <p:txBody>
          <a:bodyPr/>
          <a:lstStyle/>
          <a:p>
            <a:r>
              <a:rPr lang="en-US" altLang="en-US"/>
              <a:t>SD Cards File Systems</a:t>
            </a:r>
          </a:p>
        </p:txBody>
      </p:sp>
      <p:sp>
        <p:nvSpPr>
          <p:cNvPr id="24582" name="Content Placeholder 6">
            <a:extLst>
              <a:ext uri="{FF2B5EF4-FFF2-40B4-BE49-F238E27FC236}">
                <a16:creationId xmlns:a16="http://schemas.microsoft.com/office/drawing/2014/main" id="{9B2615D8-1014-44F6-BC7C-20323BCFDCA6}"/>
              </a:ext>
            </a:extLst>
          </p:cNvPr>
          <p:cNvSpPr>
            <a:spLocks noGrp="1" noChangeArrowheads="1"/>
          </p:cNvSpPr>
          <p:nvPr>
            <p:ph sz="half" idx="1"/>
          </p:nvPr>
        </p:nvSpPr>
        <p:spPr>
          <a:xfrm>
            <a:off x="0" y="1691640"/>
            <a:ext cx="4514850" cy="4873752"/>
          </a:xfrm>
        </p:spPr>
        <p:txBody>
          <a:bodyPr>
            <a:normAutofit fontScale="70000" lnSpcReduction="20000"/>
          </a:bodyPr>
          <a:lstStyle/>
          <a:p>
            <a:r>
              <a:rPr lang="en-US" altLang="en-US" dirty="0"/>
              <a:t>An SD card (or any storage device) stores data in files and folders just like your computer</a:t>
            </a:r>
          </a:p>
          <a:p>
            <a:r>
              <a:rPr lang="en-US" altLang="en-US" dirty="0"/>
              <a:t>The file system is how the data for those files is organized, accessed, written, etc.</a:t>
            </a:r>
          </a:p>
          <a:p>
            <a:r>
              <a:rPr lang="en-US" altLang="en-US" dirty="0"/>
              <a:t>The file system places maximum limits on the total storage size and on the single file size</a:t>
            </a:r>
          </a:p>
          <a:p>
            <a:r>
              <a:rPr lang="en-US" altLang="en-US" dirty="0"/>
              <a:t>For SD cards you are likely to encounter one of the versions of the </a:t>
            </a:r>
            <a:r>
              <a:rPr lang="en-US" altLang="en-US" b="1" dirty="0"/>
              <a:t>F</a:t>
            </a:r>
            <a:r>
              <a:rPr lang="en-US" altLang="en-US" dirty="0"/>
              <a:t>ile </a:t>
            </a:r>
            <a:r>
              <a:rPr lang="en-US" altLang="en-US" b="1" dirty="0"/>
              <a:t>A</a:t>
            </a:r>
            <a:r>
              <a:rPr lang="en-US" altLang="en-US" dirty="0"/>
              <a:t>llocation </a:t>
            </a:r>
            <a:r>
              <a:rPr lang="en-US" altLang="en-US" b="1" dirty="0"/>
              <a:t>T</a:t>
            </a:r>
            <a:r>
              <a:rPr lang="en-US" altLang="en-US" dirty="0"/>
              <a:t>able (FAT)</a:t>
            </a:r>
          </a:p>
          <a:p>
            <a:pPr lvl="1"/>
            <a:r>
              <a:rPr lang="en-US" altLang="en-US" dirty="0"/>
              <a:t>Total Size Under 2GB: FAT16 </a:t>
            </a:r>
          </a:p>
          <a:p>
            <a:pPr lvl="1"/>
            <a:r>
              <a:rPr lang="en-US" altLang="en-US" dirty="0"/>
              <a:t>2- 32 GB: FAT32</a:t>
            </a:r>
          </a:p>
          <a:p>
            <a:pPr lvl="1"/>
            <a:r>
              <a:rPr lang="en-US" altLang="en-US" dirty="0"/>
              <a:t>&gt;32 GB: </a:t>
            </a:r>
            <a:r>
              <a:rPr lang="en-US" altLang="en-US" dirty="0" err="1"/>
              <a:t>exFAT</a:t>
            </a:r>
            <a:endParaRPr lang="en-US" altLang="en-US" dirty="0"/>
          </a:p>
          <a:p>
            <a:r>
              <a:rPr lang="en-US" altLang="en-US" dirty="0"/>
              <a:t>Some utilities will allow you to choose other formats, but they may not work properly with all cards</a:t>
            </a:r>
          </a:p>
        </p:txBody>
      </p:sp>
      <p:pic>
        <p:nvPicPr>
          <p:cNvPr id="4" name="Picture 3">
            <a:extLst>
              <a:ext uri="{FF2B5EF4-FFF2-40B4-BE49-F238E27FC236}">
                <a16:creationId xmlns:a16="http://schemas.microsoft.com/office/drawing/2014/main" id="{DAAF7694-E4C6-A13F-1D3C-12DECAB5F14B}"/>
              </a:ext>
            </a:extLst>
          </p:cNvPr>
          <p:cNvPicPr>
            <a:picLocks noChangeAspect="1"/>
          </p:cNvPicPr>
          <p:nvPr/>
        </p:nvPicPr>
        <p:blipFill>
          <a:blip r:embed="rId3"/>
          <a:stretch>
            <a:fillRect/>
          </a:stretch>
        </p:blipFill>
        <p:spPr>
          <a:xfrm>
            <a:off x="6924997" y="1691640"/>
            <a:ext cx="2324424" cy="4229690"/>
          </a:xfrm>
          <a:prstGeom prst="rect">
            <a:avLst/>
          </a:prstGeom>
        </p:spPr>
      </p:pic>
      <p:pic>
        <p:nvPicPr>
          <p:cNvPr id="13" name="Content Placeholder 12">
            <a:extLst>
              <a:ext uri="{FF2B5EF4-FFF2-40B4-BE49-F238E27FC236}">
                <a16:creationId xmlns:a16="http://schemas.microsoft.com/office/drawing/2014/main" id="{B24600FE-BE6E-1A60-F5B3-22B320E4E9B5}"/>
              </a:ext>
            </a:extLst>
          </p:cNvPr>
          <p:cNvPicPr>
            <a:picLocks noGrp="1" noChangeAspect="1"/>
          </p:cNvPicPr>
          <p:nvPr>
            <p:ph sz="half" idx="2"/>
          </p:nvPr>
        </p:nvPicPr>
        <p:blipFill>
          <a:blip r:embed="rId4"/>
          <a:stretch>
            <a:fillRect/>
          </a:stretch>
        </p:blipFill>
        <p:spPr>
          <a:xfrm>
            <a:off x="4534694" y="1667824"/>
            <a:ext cx="2295845" cy="4277322"/>
          </a:xfrm>
          <a:prstGeom prst="rect">
            <a:avLst/>
          </a:prstGeom>
        </p:spPr>
      </p:pic>
      <p:sp>
        <p:nvSpPr>
          <p:cNvPr id="14" name="Oval 13">
            <a:extLst>
              <a:ext uri="{FF2B5EF4-FFF2-40B4-BE49-F238E27FC236}">
                <a16:creationId xmlns:a16="http://schemas.microsoft.com/office/drawing/2014/main" id="{5B888D2F-E299-B2ED-E4E9-B1D86B3353C3}"/>
              </a:ext>
            </a:extLst>
          </p:cNvPr>
          <p:cNvSpPr/>
          <p:nvPr/>
        </p:nvSpPr>
        <p:spPr>
          <a:xfrm>
            <a:off x="4534694" y="2532888"/>
            <a:ext cx="923544" cy="45173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E269656-5559-56C0-2147-A3C721A1C01F}"/>
              </a:ext>
            </a:extLst>
          </p:cNvPr>
          <p:cNvSpPr/>
          <p:nvPr/>
        </p:nvSpPr>
        <p:spPr>
          <a:xfrm>
            <a:off x="6924997" y="2532888"/>
            <a:ext cx="923544" cy="45173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011F2CF-D2CD-1862-BA24-3DC32BE5C0A2}"/>
              </a:ext>
            </a:extLst>
          </p:cNvPr>
          <p:cNvSpPr txBox="1"/>
          <p:nvPr/>
        </p:nvSpPr>
        <p:spPr>
          <a:xfrm>
            <a:off x="4629152" y="5990032"/>
            <a:ext cx="4112512" cy="461665"/>
          </a:xfrm>
          <a:prstGeom prst="rect">
            <a:avLst/>
          </a:prstGeom>
          <a:noFill/>
        </p:spPr>
        <p:txBody>
          <a:bodyPr wrap="square" rtlCol="0">
            <a:spAutoFit/>
          </a:bodyPr>
          <a:lstStyle/>
          <a:p>
            <a:r>
              <a:rPr lang="en-US" sz="1200" dirty="0"/>
              <a:t>Two SD cards as shown in the Windows file format utility, notice the two different file systems</a:t>
            </a:r>
          </a:p>
        </p:txBody>
      </p:sp>
      <p:sp>
        <p:nvSpPr>
          <p:cNvPr id="2" name="Date Placeholder 1">
            <a:extLst>
              <a:ext uri="{FF2B5EF4-FFF2-40B4-BE49-F238E27FC236}">
                <a16:creationId xmlns:a16="http://schemas.microsoft.com/office/drawing/2014/main" id="{36C68FD6-0229-1EFE-2EC8-42FD806A7CB6}"/>
              </a:ext>
            </a:extLst>
          </p:cNvPr>
          <p:cNvSpPr>
            <a:spLocks noGrp="1"/>
          </p:cNvSpPr>
          <p:nvPr>
            <p:ph type="dt" sz="half" idx="10"/>
          </p:nvPr>
        </p:nvSpPr>
        <p:spPr/>
        <p:txBody>
          <a:bodyPr/>
          <a:lstStyle/>
          <a:p>
            <a:r>
              <a:rPr lang="en-US"/>
              <a:t>LSU rev20251027</a:t>
            </a:r>
          </a:p>
        </p:txBody>
      </p:sp>
      <p:sp>
        <p:nvSpPr>
          <p:cNvPr id="3" name="Footer Placeholder 2">
            <a:extLst>
              <a:ext uri="{FF2B5EF4-FFF2-40B4-BE49-F238E27FC236}">
                <a16:creationId xmlns:a16="http://schemas.microsoft.com/office/drawing/2014/main" id="{8DEE0B7C-DB0A-B4CB-5671-B8B01CBED1DC}"/>
              </a:ext>
            </a:extLst>
          </p:cNvPr>
          <p:cNvSpPr>
            <a:spLocks noGrp="1"/>
          </p:cNvSpPr>
          <p:nvPr>
            <p:ph type="ftr" sz="quarter" idx="11"/>
          </p:nvPr>
        </p:nvSpPr>
        <p:spPr/>
        <p:txBody>
          <a:bodyPr/>
          <a:lstStyle/>
          <a:p>
            <a:r>
              <a:rPr lang="en-US"/>
              <a:t>L04.06 Using the SD CArd</a:t>
            </a:r>
          </a:p>
        </p:txBody>
      </p:sp>
      <p:sp>
        <p:nvSpPr>
          <p:cNvPr id="5" name="Slide Number Placeholder 4">
            <a:extLst>
              <a:ext uri="{FF2B5EF4-FFF2-40B4-BE49-F238E27FC236}">
                <a16:creationId xmlns:a16="http://schemas.microsoft.com/office/drawing/2014/main" id="{519E241A-F409-98F8-338F-954D38226C0E}"/>
              </a:ext>
            </a:extLst>
          </p:cNvPr>
          <p:cNvSpPr>
            <a:spLocks noGrp="1"/>
          </p:cNvSpPr>
          <p:nvPr>
            <p:ph type="sldNum" sz="quarter" idx="12"/>
          </p:nvPr>
        </p:nvSpPr>
        <p:spPr/>
        <p:txBody>
          <a:bodyPr/>
          <a:lstStyle/>
          <a:p>
            <a:fld id="{051A5AE0-1AD9-412A-BC4E-80B6F8A423A1}" type="slidenum">
              <a:rPr lang="en-US" smtClean="0"/>
              <a:t>5</a:t>
            </a:fld>
            <a:endParaRPr lang="en-US"/>
          </a:p>
        </p:txBody>
      </p:sp>
    </p:spTree>
    <p:extLst>
      <p:ext uri="{BB962C8B-B14F-4D97-AF65-F5344CB8AC3E}">
        <p14:creationId xmlns:p14="http://schemas.microsoft.com/office/powerpoint/2010/main" val="377671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7769DC-3DD0-406D-8B96-DC705988F86C}"/>
              </a:ext>
            </a:extLst>
          </p:cNvPr>
          <p:cNvSpPr>
            <a:spLocks noGrp="1"/>
          </p:cNvSpPr>
          <p:nvPr>
            <p:ph type="title"/>
          </p:nvPr>
        </p:nvSpPr>
        <p:spPr>
          <a:xfrm>
            <a:off x="1582614" y="136524"/>
            <a:ext cx="5904035" cy="1325563"/>
          </a:xfrm>
        </p:spPr>
        <p:txBody>
          <a:bodyPr>
            <a:normAutofit/>
          </a:bodyPr>
          <a:lstStyle/>
          <a:p>
            <a:r>
              <a:rPr lang="en-US" dirty="0"/>
              <a:t>Using the SD Formatting Utility</a:t>
            </a:r>
          </a:p>
        </p:txBody>
      </p:sp>
      <p:sp>
        <p:nvSpPr>
          <p:cNvPr id="8" name="Content Placeholder 7">
            <a:extLst>
              <a:ext uri="{FF2B5EF4-FFF2-40B4-BE49-F238E27FC236}">
                <a16:creationId xmlns:a16="http://schemas.microsoft.com/office/drawing/2014/main" id="{C03F9F6A-0690-4C1A-BD17-37603BD78712}"/>
              </a:ext>
            </a:extLst>
          </p:cNvPr>
          <p:cNvSpPr>
            <a:spLocks noGrp="1"/>
          </p:cNvSpPr>
          <p:nvPr>
            <p:ph sz="half" idx="1"/>
          </p:nvPr>
        </p:nvSpPr>
        <p:spPr>
          <a:xfrm>
            <a:off x="210312" y="1825624"/>
            <a:ext cx="5010912" cy="4739767"/>
          </a:xfrm>
        </p:spPr>
        <p:txBody>
          <a:bodyPr>
            <a:normAutofit fontScale="85000" lnSpcReduction="20000"/>
          </a:bodyPr>
          <a:lstStyle/>
          <a:p>
            <a:r>
              <a:rPr lang="en-US" dirty="0"/>
              <a:t>At some point, you may need to format the SD to reset it</a:t>
            </a:r>
          </a:p>
          <a:p>
            <a:pPr lvl="1"/>
            <a:r>
              <a:rPr lang="en-US" dirty="0"/>
              <a:t>A Downloadable </a:t>
            </a:r>
            <a:r>
              <a:rPr lang="en-US" dirty="0">
                <a:hlinkClick r:id="rId2"/>
              </a:rPr>
              <a:t>Utility</a:t>
            </a:r>
            <a:r>
              <a:rPr lang="en-US" dirty="0"/>
              <a:t> from the SD card Association</a:t>
            </a:r>
          </a:p>
          <a:p>
            <a:pPr lvl="1"/>
            <a:r>
              <a:rPr lang="en-US" dirty="0"/>
              <a:t>You operating system will also have some kind of formatting tool</a:t>
            </a:r>
          </a:p>
          <a:p>
            <a:r>
              <a:rPr lang="en-US" dirty="0"/>
              <a:t>Formatting the card will completely erase all the data on the card</a:t>
            </a:r>
          </a:p>
          <a:p>
            <a:r>
              <a:rPr lang="en-US" dirty="0"/>
              <a:t>When the SD card is inserted into the computer, the Card should appear under the </a:t>
            </a:r>
            <a:r>
              <a:rPr lang="en-US" b="1" dirty="0"/>
              <a:t>Select card</a:t>
            </a:r>
            <a:r>
              <a:rPr lang="en-US" dirty="0"/>
              <a:t> dropdown</a:t>
            </a:r>
          </a:p>
          <a:p>
            <a:pPr lvl="1"/>
            <a:r>
              <a:rPr lang="en-US" dirty="0"/>
              <a:t>Card Information will update, showing the size, label, and Capacity type </a:t>
            </a:r>
          </a:p>
          <a:p>
            <a:pPr lvl="1"/>
            <a:r>
              <a:rPr lang="en-US" dirty="0"/>
              <a:t>The label is just the text name the card displays and is not critical</a:t>
            </a:r>
          </a:p>
        </p:txBody>
      </p:sp>
      <p:pic>
        <p:nvPicPr>
          <p:cNvPr id="11" name="Content Placeholder 10">
            <a:extLst>
              <a:ext uri="{FF2B5EF4-FFF2-40B4-BE49-F238E27FC236}">
                <a16:creationId xmlns:a16="http://schemas.microsoft.com/office/drawing/2014/main" id="{2C894165-42F6-42AE-ABA9-90123AFC195B}"/>
              </a:ext>
            </a:extLst>
          </p:cNvPr>
          <p:cNvPicPr>
            <a:picLocks noGrp="1" noChangeAspect="1"/>
          </p:cNvPicPr>
          <p:nvPr>
            <p:ph sz="half" idx="2"/>
          </p:nvPr>
        </p:nvPicPr>
        <p:blipFill>
          <a:blip r:embed="rId3"/>
          <a:stretch>
            <a:fillRect/>
          </a:stretch>
        </p:blipFill>
        <p:spPr>
          <a:xfrm>
            <a:off x="5273802" y="1779904"/>
            <a:ext cx="3791479" cy="4143953"/>
          </a:xfrm>
        </p:spPr>
      </p:pic>
      <p:sp>
        <p:nvSpPr>
          <p:cNvPr id="2" name="Date Placeholder 1">
            <a:extLst>
              <a:ext uri="{FF2B5EF4-FFF2-40B4-BE49-F238E27FC236}">
                <a16:creationId xmlns:a16="http://schemas.microsoft.com/office/drawing/2014/main" id="{7A953196-9352-0F4E-F4D0-A77DFA44BB48}"/>
              </a:ext>
            </a:extLst>
          </p:cNvPr>
          <p:cNvSpPr>
            <a:spLocks noGrp="1"/>
          </p:cNvSpPr>
          <p:nvPr>
            <p:ph type="dt" sz="half" idx="10"/>
          </p:nvPr>
        </p:nvSpPr>
        <p:spPr/>
        <p:txBody>
          <a:bodyPr/>
          <a:lstStyle/>
          <a:p>
            <a:r>
              <a:rPr lang="en-US"/>
              <a:t>LSU rev20251027</a:t>
            </a:r>
          </a:p>
        </p:txBody>
      </p:sp>
      <p:sp>
        <p:nvSpPr>
          <p:cNvPr id="3" name="Footer Placeholder 2">
            <a:extLst>
              <a:ext uri="{FF2B5EF4-FFF2-40B4-BE49-F238E27FC236}">
                <a16:creationId xmlns:a16="http://schemas.microsoft.com/office/drawing/2014/main" id="{6BA2EBB2-D179-98FB-419B-F443CB632041}"/>
              </a:ext>
            </a:extLst>
          </p:cNvPr>
          <p:cNvSpPr>
            <a:spLocks noGrp="1"/>
          </p:cNvSpPr>
          <p:nvPr>
            <p:ph type="ftr" sz="quarter" idx="11"/>
          </p:nvPr>
        </p:nvSpPr>
        <p:spPr/>
        <p:txBody>
          <a:bodyPr/>
          <a:lstStyle/>
          <a:p>
            <a:r>
              <a:rPr lang="en-US"/>
              <a:t>L04.06 Using the SD CArd</a:t>
            </a:r>
          </a:p>
        </p:txBody>
      </p:sp>
      <p:sp>
        <p:nvSpPr>
          <p:cNvPr id="4" name="Slide Number Placeholder 3">
            <a:extLst>
              <a:ext uri="{FF2B5EF4-FFF2-40B4-BE49-F238E27FC236}">
                <a16:creationId xmlns:a16="http://schemas.microsoft.com/office/drawing/2014/main" id="{D002DCB1-90CD-D8B8-4300-92818B49A66F}"/>
              </a:ext>
            </a:extLst>
          </p:cNvPr>
          <p:cNvSpPr>
            <a:spLocks noGrp="1"/>
          </p:cNvSpPr>
          <p:nvPr>
            <p:ph type="sldNum" sz="quarter" idx="12"/>
          </p:nvPr>
        </p:nvSpPr>
        <p:spPr/>
        <p:txBody>
          <a:bodyPr/>
          <a:lstStyle/>
          <a:p>
            <a:fld id="{051A5AE0-1AD9-412A-BC4E-80B6F8A423A1}" type="slidenum">
              <a:rPr lang="en-US" smtClean="0"/>
              <a:t>6</a:t>
            </a:fld>
            <a:endParaRPr lang="en-US"/>
          </a:p>
        </p:txBody>
      </p:sp>
    </p:spTree>
    <p:extLst>
      <p:ext uri="{BB962C8B-B14F-4D97-AF65-F5344CB8AC3E}">
        <p14:creationId xmlns:p14="http://schemas.microsoft.com/office/powerpoint/2010/main" val="97393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446A-3780-49D8-A37D-DE434C242C6B}"/>
              </a:ext>
            </a:extLst>
          </p:cNvPr>
          <p:cNvSpPr>
            <a:spLocks noGrp="1"/>
          </p:cNvSpPr>
          <p:nvPr>
            <p:ph type="title"/>
          </p:nvPr>
        </p:nvSpPr>
        <p:spPr>
          <a:xfrm>
            <a:off x="1582614" y="136524"/>
            <a:ext cx="5904035" cy="1325563"/>
          </a:xfrm>
        </p:spPr>
        <p:txBody>
          <a:bodyPr/>
          <a:lstStyle/>
          <a:p>
            <a:r>
              <a:rPr lang="en-US" dirty="0"/>
              <a:t>After Formatting</a:t>
            </a:r>
          </a:p>
        </p:txBody>
      </p:sp>
      <p:sp>
        <p:nvSpPr>
          <p:cNvPr id="3" name="Content Placeholder 2">
            <a:extLst>
              <a:ext uri="{FF2B5EF4-FFF2-40B4-BE49-F238E27FC236}">
                <a16:creationId xmlns:a16="http://schemas.microsoft.com/office/drawing/2014/main" id="{D105B19D-478F-42C6-87AF-FCAFDAFBA40C}"/>
              </a:ext>
            </a:extLst>
          </p:cNvPr>
          <p:cNvSpPr>
            <a:spLocks noGrp="1"/>
          </p:cNvSpPr>
          <p:nvPr>
            <p:ph sz="half" idx="1"/>
          </p:nvPr>
        </p:nvSpPr>
        <p:spPr>
          <a:xfrm>
            <a:off x="0" y="1591056"/>
            <a:ext cx="4514850" cy="4585907"/>
          </a:xfrm>
        </p:spPr>
        <p:txBody>
          <a:bodyPr>
            <a:normAutofit fontScale="77500" lnSpcReduction="20000"/>
          </a:bodyPr>
          <a:lstStyle/>
          <a:p>
            <a:r>
              <a:rPr lang="en-US" dirty="0"/>
              <a:t>The utility will automatically select the appropriate file system for the size card</a:t>
            </a:r>
          </a:p>
          <a:p>
            <a:pPr lvl="1"/>
            <a:r>
              <a:rPr lang="en-US" dirty="0"/>
              <a:t>It does not allow you to manually choose</a:t>
            </a:r>
          </a:p>
          <a:p>
            <a:r>
              <a:rPr lang="en-US" dirty="0"/>
              <a:t> Quick formatting will just mark the old data as free to overwrite</a:t>
            </a:r>
          </a:p>
          <a:p>
            <a:r>
              <a:rPr lang="en-US" dirty="0"/>
              <a:t>Overwrite will actually write blank data (takes longer but may be desired for security reasons)</a:t>
            </a:r>
          </a:p>
          <a:p>
            <a:r>
              <a:rPr lang="en-US" dirty="0"/>
              <a:t>After formatting, you should get a completion message</a:t>
            </a:r>
          </a:p>
          <a:p>
            <a:pPr lvl="1"/>
            <a:r>
              <a:rPr lang="en-US" dirty="0"/>
              <a:t>Could fail, for example if the card is removed part of the way </a:t>
            </a:r>
            <a:r>
              <a:rPr lang="en-US" dirty="0" err="1"/>
              <a:t>throug</a:t>
            </a:r>
            <a:endParaRPr lang="en-US" dirty="0"/>
          </a:p>
          <a:p>
            <a:r>
              <a:rPr lang="en-US" dirty="0"/>
              <a:t>You can see here that the 32GB SD card was formatted in FAT32</a:t>
            </a:r>
          </a:p>
        </p:txBody>
      </p:sp>
      <p:pic>
        <p:nvPicPr>
          <p:cNvPr id="9" name="Content Placeholder 8">
            <a:extLst>
              <a:ext uri="{FF2B5EF4-FFF2-40B4-BE49-F238E27FC236}">
                <a16:creationId xmlns:a16="http://schemas.microsoft.com/office/drawing/2014/main" id="{BFE22685-1357-4DCA-B00D-6F15AFDECC48}"/>
              </a:ext>
            </a:extLst>
          </p:cNvPr>
          <p:cNvPicPr>
            <a:picLocks noGrp="1" noChangeAspect="1"/>
          </p:cNvPicPr>
          <p:nvPr>
            <p:ph sz="half" idx="2"/>
          </p:nvPr>
        </p:nvPicPr>
        <p:blipFill>
          <a:blip r:embed="rId2"/>
          <a:stretch>
            <a:fillRect/>
          </a:stretch>
        </p:blipFill>
        <p:spPr>
          <a:xfrm>
            <a:off x="4666984" y="1910264"/>
            <a:ext cx="3810532" cy="4182059"/>
          </a:xfrm>
        </p:spPr>
      </p:pic>
      <p:sp>
        <p:nvSpPr>
          <p:cNvPr id="4" name="Date Placeholder 3">
            <a:extLst>
              <a:ext uri="{FF2B5EF4-FFF2-40B4-BE49-F238E27FC236}">
                <a16:creationId xmlns:a16="http://schemas.microsoft.com/office/drawing/2014/main" id="{8CC6A5CC-6D16-8A3E-D4B4-C4E89D4DDE0F}"/>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1FA4B66C-B6EE-CAF0-89DB-4A68A24E7E43}"/>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ACECFCA8-8B9D-2438-35BB-D36FA5B63C6C}"/>
              </a:ext>
            </a:extLst>
          </p:cNvPr>
          <p:cNvSpPr>
            <a:spLocks noGrp="1"/>
          </p:cNvSpPr>
          <p:nvPr>
            <p:ph type="sldNum" sz="quarter" idx="12"/>
          </p:nvPr>
        </p:nvSpPr>
        <p:spPr/>
        <p:txBody>
          <a:bodyPr/>
          <a:lstStyle/>
          <a:p>
            <a:fld id="{051A5AE0-1AD9-412A-BC4E-80B6F8A423A1}" type="slidenum">
              <a:rPr lang="en-US" smtClean="0"/>
              <a:t>7</a:t>
            </a:fld>
            <a:endParaRPr lang="en-US"/>
          </a:p>
        </p:txBody>
      </p:sp>
    </p:spTree>
    <p:extLst>
      <p:ext uri="{BB962C8B-B14F-4D97-AF65-F5344CB8AC3E}">
        <p14:creationId xmlns:p14="http://schemas.microsoft.com/office/powerpoint/2010/main" val="16891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DB30-9E26-4E2C-98EF-63544CA46CEE}"/>
              </a:ext>
            </a:extLst>
          </p:cNvPr>
          <p:cNvSpPr>
            <a:spLocks noGrp="1"/>
          </p:cNvSpPr>
          <p:nvPr>
            <p:ph type="title"/>
          </p:nvPr>
        </p:nvSpPr>
        <p:spPr/>
        <p:txBody>
          <a:bodyPr/>
          <a:lstStyle/>
          <a:p>
            <a:r>
              <a:rPr lang="en-US" dirty="0"/>
              <a:t>SD Card Slot</a:t>
            </a:r>
          </a:p>
        </p:txBody>
      </p:sp>
      <p:sp>
        <p:nvSpPr>
          <p:cNvPr id="3" name="Content Placeholder 2">
            <a:extLst>
              <a:ext uri="{FF2B5EF4-FFF2-40B4-BE49-F238E27FC236}">
                <a16:creationId xmlns:a16="http://schemas.microsoft.com/office/drawing/2014/main" id="{9DBB3F9F-5644-4026-B61D-33C62E9B94DA}"/>
              </a:ext>
            </a:extLst>
          </p:cNvPr>
          <p:cNvSpPr>
            <a:spLocks noGrp="1"/>
          </p:cNvSpPr>
          <p:nvPr>
            <p:ph sz="half" idx="1"/>
          </p:nvPr>
        </p:nvSpPr>
        <p:spPr>
          <a:xfrm>
            <a:off x="91440" y="1825624"/>
            <a:ext cx="5102352" cy="4694047"/>
          </a:xfrm>
        </p:spPr>
        <p:txBody>
          <a:bodyPr>
            <a:normAutofit fontScale="70000" lnSpcReduction="20000"/>
          </a:bodyPr>
          <a:lstStyle/>
          <a:p>
            <a:r>
              <a:rPr lang="en-US" dirty="0"/>
              <a:t>The GPS shield has a microSD card slot</a:t>
            </a:r>
          </a:p>
          <a:p>
            <a:pPr lvl="1"/>
            <a:r>
              <a:rPr lang="en-US" dirty="0"/>
              <a:t>The card should be inserted contacts down, labeled side up</a:t>
            </a:r>
          </a:p>
          <a:p>
            <a:pPr lvl="1"/>
            <a:r>
              <a:rPr lang="en-US" dirty="0"/>
              <a:t>Cards are keyed and should fully slide in the correct orientation</a:t>
            </a:r>
          </a:p>
          <a:p>
            <a:r>
              <a:rPr lang="en-US" dirty="0"/>
              <a:t>Communication between the Mega and the SD card uses SPI</a:t>
            </a:r>
          </a:p>
          <a:p>
            <a:pPr lvl="1"/>
            <a:r>
              <a:rPr lang="en-US" dirty="0"/>
              <a:t>The SD Card uses 3.3V Logic, the chip next to the slot is a level shifter</a:t>
            </a:r>
          </a:p>
          <a:p>
            <a:r>
              <a:rPr lang="en-US" dirty="0"/>
              <a:t>When inserting the card, ensure that it latches with a click</a:t>
            </a:r>
          </a:p>
          <a:p>
            <a:pPr lvl="1"/>
            <a:r>
              <a:rPr lang="en-US" dirty="0"/>
              <a:t>To release, you just press the card in again</a:t>
            </a:r>
          </a:p>
          <a:p>
            <a:r>
              <a:rPr lang="en-US" dirty="0"/>
              <a:t>If not fully inserted, the Arduino will not be able to communicate the card, no data will be logged</a:t>
            </a:r>
          </a:p>
          <a:p>
            <a:r>
              <a:rPr lang="en-US" dirty="0"/>
              <a:t>To read the data, just eject the card and insert it into a computer (may need an adapter) and open the files</a:t>
            </a:r>
          </a:p>
        </p:txBody>
      </p:sp>
      <p:sp>
        <p:nvSpPr>
          <p:cNvPr id="10" name="TextBox 9">
            <a:extLst>
              <a:ext uri="{FF2B5EF4-FFF2-40B4-BE49-F238E27FC236}">
                <a16:creationId xmlns:a16="http://schemas.microsoft.com/office/drawing/2014/main" id="{BEAAD0B2-11FA-4CF1-8FA0-7354900331EA}"/>
              </a:ext>
            </a:extLst>
          </p:cNvPr>
          <p:cNvSpPr txBox="1"/>
          <p:nvPr/>
        </p:nvSpPr>
        <p:spPr>
          <a:xfrm>
            <a:off x="5257800" y="5809783"/>
            <a:ext cx="3886200" cy="276999"/>
          </a:xfrm>
          <a:prstGeom prst="rect">
            <a:avLst/>
          </a:prstGeom>
          <a:noFill/>
        </p:spPr>
        <p:txBody>
          <a:bodyPr wrap="square" rtlCol="0">
            <a:spAutoFit/>
          </a:bodyPr>
          <a:lstStyle/>
          <a:p>
            <a:r>
              <a:rPr lang="en-US" sz="1200" dirty="0"/>
              <a:t>The Adafruit Ultimate GPS Logger Shield’s microSD socket.  </a:t>
            </a:r>
          </a:p>
        </p:txBody>
      </p:sp>
      <p:pic>
        <p:nvPicPr>
          <p:cNvPr id="15" name="Content Placeholder 14">
            <a:extLst>
              <a:ext uri="{FF2B5EF4-FFF2-40B4-BE49-F238E27FC236}">
                <a16:creationId xmlns:a16="http://schemas.microsoft.com/office/drawing/2014/main" id="{880BDCE7-8C7A-4C25-B9B7-C8A2E0B69A3E}"/>
              </a:ext>
            </a:extLst>
          </p:cNvPr>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7407" t="19167" r="28889" b="38472"/>
          <a:stretch/>
        </p:blipFill>
        <p:spPr>
          <a:xfrm rot="10800000">
            <a:off x="5257800" y="1729105"/>
            <a:ext cx="3886200" cy="4087177"/>
          </a:xfrm>
          <a:prstGeom prst="rect">
            <a:avLst/>
          </a:prstGeom>
        </p:spPr>
      </p:pic>
      <p:sp>
        <p:nvSpPr>
          <p:cNvPr id="4" name="Date Placeholder 3">
            <a:extLst>
              <a:ext uri="{FF2B5EF4-FFF2-40B4-BE49-F238E27FC236}">
                <a16:creationId xmlns:a16="http://schemas.microsoft.com/office/drawing/2014/main" id="{06C5E3AD-84B0-72A8-73C9-C3C123BE950D}"/>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11331841-86B0-3636-5564-211835066C61}"/>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1C4D4907-3206-33B9-1C38-EA20ED700BC3}"/>
              </a:ext>
            </a:extLst>
          </p:cNvPr>
          <p:cNvSpPr>
            <a:spLocks noGrp="1"/>
          </p:cNvSpPr>
          <p:nvPr>
            <p:ph type="sldNum" sz="quarter" idx="12"/>
          </p:nvPr>
        </p:nvSpPr>
        <p:spPr/>
        <p:txBody>
          <a:bodyPr/>
          <a:lstStyle/>
          <a:p>
            <a:fld id="{051A5AE0-1AD9-412A-BC4E-80B6F8A423A1}" type="slidenum">
              <a:rPr lang="en-US" smtClean="0"/>
              <a:t>8</a:t>
            </a:fld>
            <a:endParaRPr lang="en-US"/>
          </a:p>
        </p:txBody>
      </p:sp>
    </p:spTree>
    <p:extLst>
      <p:ext uri="{BB962C8B-B14F-4D97-AF65-F5344CB8AC3E}">
        <p14:creationId xmlns:p14="http://schemas.microsoft.com/office/powerpoint/2010/main" val="177196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DB30-9E26-4E2C-98EF-63544CA46CEE}"/>
              </a:ext>
            </a:extLst>
          </p:cNvPr>
          <p:cNvSpPr>
            <a:spLocks noGrp="1"/>
          </p:cNvSpPr>
          <p:nvPr>
            <p:ph type="title"/>
          </p:nvPr>
        </p:nvSpPr>
        <p:spPr>
          <a:xfrm>
            <a:off x="1582614" y="136524"/>
            <a:ext cx="5904035" cy="1325563"/>
          </a:xfrm>
        </p:spPr>
        <p:txBody>
          <a:bodyPr>
            <a:normAutofit/>
          </a:bodyPr>
          <a:lstStyle/>
          <a:p>
            <a:r>
              <a:rPr lang="en-US" dirty="0"/>
              <a:t>SD Card Physical Pins</a:t>
            </a:r>
          </a:p>
        </p:txBody>
      </p:sp>
      <p:sp>
        <p:nvSpPr>
          <p:cNvPr id="3" name="Content Placeholder 2">
            <a:extLst>
              <a:ext uri="{FF2B5EF4-FFF2-40B4-BE49-F238E27FC236}">
                <a16:creationId xmlns:a16="http://schemas.microsoft.com/office/drawing/2014/main" id="{9DBB3F9F-5644-4026-B61D-33C62E9B94DA}"/>
              </a:ext>
            </a:extLst>
          </p:cNvPr>
          <p:cNvSpPr>
            <a:spLocks noGrp="1"/>
          </p:cNvSpPr>
          <p:nvPr>
            <p:ph sz="half" idx="1"/>
          </p:nvPr>
        </p:nvSpPr>
        <p:spPr>
          <a:xfrm>
            <a:off x="192024" y="1563624"/>
            <a:ext cx="4645152" cy="4736592"/>
          </a:xfrm>
        </p:spPr>
        <p:txBody>
          <a:bodyPr>
            <a:normAutofit lnSpcReduction="10000"/>
          </a:bodyPr>
          <a:lstStyle/>
          <a:p>
            <a:r>
              <a:rPr lang="en-US" dirty="0"/>
              <a:t>SPI communication requires 4 lines:  MISO, MOSI, Clock, and Chip Select</a:t>
            </a:r>
          </a:p>
          <a:p>
            <a:r>
              <a:rPr lang="en-US" dirty="0"/>
              <a:t>MISO, MOSI, and Clock are on the middle 6 pins connected to 50, 51, and 52</a:t>
            </a:r>
          </a:p>
          <a:p>
            <a:r>
              <a:rPr lang="en-US" dirty="0"/>
              <a:t>CS is pin 10, on the right header</a:t>
            </a:r>
          </a:p>
          <a:p>
            <a:pPr lvl="1"/>
            <a:r>
              <a:rPr lang="en-US" dirty="0"/>
              <a:t>Although this is a free parameter in the library, only pin 10 is wired to the SD on the shield, using another pin would require wiring a jumper</a:t>
            </a:r>
          </a:p>
        </p:txBody>
      </p:sp>
      <p:pic>
        <p:nvPicPr>
          <p:cNvPr id="11" name="Content Placeholder 10">
            <a:extLst>
              <a:ext uri="{FF2B5EF4-FFF2-40B4-BE49-F238E27FC236}">
                <a16:creationId xmlns:a16="http://schemas.microsoft.com/office/drawing/2014/main" id="{21200CF4-3199-3EED-75CB-E0C6D29CD02C}"/>
              </a:ext>
            </a:extLst>
          </p:cNvPr>
          <p:cNvPicPr>
            <a:picLocks noGrp="1" noChangeAspect="1"/>
          </p:cNvPicPr>
          <p:nvPr>
            <p:ph sz="half" idx="2"/>
          </p:nvPr>
        </p:nvPicPr>
        <p:blipFill>
          <a:blip r:embed="rId2"/>
          <a:stretch>
            <a:fillRect/>
          </a:stretch>
        </p:blipFill>
        <p:spPr>
          <a:xfrm rot="5400000">
            <a:off x="4713731" y="2311534"/>
            <a:ext cx="3886200" cy="2611427"/>
          </a:xfrm>
        </p:spPr>
      </p:pic>
      <p:sp>
        <p:nvSpPr>
          <p:cNvPr id="18" name="Rectangle 17">
            <a:extLst>
              <a:ext uri="{FF2B5EF4-FFF2-40B4-BE49-F238E27FC236}">
                <a16:creationId xmlns:a16="http://schemas.microsoft.com/office/drawing/2014/main" id="{41236C21-250A-237A-3CD6-D0C8D5B7BE7F}"/>
              </a:ext>
            </a:extLst>
          </p:cNvPr>
          <p:cNvSpPr/>
          <p:nvPr/>
        </p:nvSpPr>
        <p:spPr>
          <a:xfrm>
            <a:off x="5421984" y="4629370"/>
            <a:ext cx="1317144" cy="11089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17537F-E284-9C49-69D7-834FADB70E73}"/>
              </a:ext>
            </a:extLst>
          </p:cNvPr>
          <p:cNvSpPr/>
          <p:nvPr/>
        </p:nvSpPr>
        <p:spPr>
          <a:xfrm>
            <a:off x="7040880" y="2340863"/>
            <a:ext cx="1133856" cy="3566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F71FFA0-AB54-5C76-A410-1C9A3E0598B9}"/>
              </a:ext>
            </a:extLst>
          </p:cNvPr>
          <p:cNvSpPr>
            <a:spLocks noGrp="1"/>
          </p:cNvSpPr>
          <p:nvPr>
            <p:ph type="dt" sz="half" idx="10"/>
          </p:nvPr>
        </p:nvSpPr>
        <p:spPr/>
        <p:txBody>
          <a:bodyPr/>
          <a:lstStyle/>
          <a:p>
            <a:r>
              <a:rPr lang="en-US"/>
              <a:t>LSU rev20251027</a:t>
            </a:r>
          </a:p>
        </p:txBody>
      </p:sp>
      <p:sp>
        <p:nvSpPr>
          <p:cNvPr id="5" name="Footer Placeholder 4">
            <a:extLst>
              <a:ext uri="{FF2B5EF4-FFF2-40B4-BE49-F238E27FC236}">
                <a16:creationId xmlns:a16="http://schemas.microsoft.com/office/drawing/2014/main" id="{F8B6AEA1-5569-DC9E-8E81-901231AAE106}"/>
              </a:ext>
            </a:extLst>
          </p:cNvPr>
          <p:cNvSpPr>
            <a:spLocks noGrp="1"/>
          </p:cNvSpPr>
          <p:nvPr>
            <p:ph type="ftr" sz="quarter" idx="11"/>
          </p:nvPr>
        </p:nvSpPr>
        <p:spPr/>
        <p:txBody>
          <a:bodyPr/>
          <a:lstStyle/>
          <a:p>
            <a:r>
              <a:rPr lang="en-US"/>
              <a:t>L04.06 Using the SD CArd</a:t>
            </a:r>
          </a:p>
        </p:txBody>
      </p:sp>
      <p:sp>
        <p:nvSpPr>
          <p:cNvPr id="6" name="Slide Number Placeholder 5">
            <a:extLst>
              <a:ext uri="{FF2B5EF4-FFF2-40B4-BE49-F238E27FC236}">
                <a16:creationId xmlns:a16="http://schemas.microsoft.com/office/drawing/2014/main" id="{6FE25DED-95A6-6157-5FD0-A50096EA1791}"/>
              </a:ext>
            </a:extLst>
          </p:cNvPr>
          <p:cNvSpPr>
            <a:spLocks noGrp="1"/>
          </p:cNvSpPr>
          <p:nvPr>
            <p:ph type="sldNum" sz="quarter" idx="12"/>
          </p:nvPr>
        </p:nvSpPr>
        <p:spPr/>
        <p:txBody>
          <a:bodyPr/>
          <a:lstStyle/>
          <a:p>
            <a:fld id="{051A5AE0-1AD9-412A-BC4E-80B6F8A423A1}" type="slidenum">
              <a:rPr lang="en-US" smtClean="0"/>
              <a:t>9</a:t>
            </a:fld>
            <a:endParaRPr lang="en-US"/>
          </a:p>
        </p:txBody>
      </p:sp>
    </p:spTree>
    <p:extLst>
      <p:ext uri="{BB962C8B-B14F-4D97-AF65-F5344CB8AC3E}">
        <p14:creationId xmlns:p14="http://schemas.microsoft.com/office/powerpoint/2010/main" val="1244686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3562</TotalTime>
  <Words>1879</Words>
  <Application>Microsoft Office PowerPoint</Application>
  <PresentationFormat>On-screen Show (4:3)</PresentationFormat>
  <Paragraphs>185</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Using MicroSD Cards for Storage</vt:lpstr>
      <vt:lpstr>Volatile vs. Nonvolatile</vt:lpstr>
      <vt:lpstr>SD Cards</vt:lpstr>
      <vt:lpstr>Class Markings</vt:lpstr>
      <vt:lpstr>SD Cards File Systems</vt:lpstr>
      <vt:lpstr>Using the SD Formatting Utility</vt:lpstr>
      <vt:lpstr>After Formatting</vt:lpstr>
      <vt:lpstr>SD Card Slot</vt:lpstr>
      <vt:lpstr>SD Card Physical Pins</vt:lpstr>
      <vt:lpstr>SD Library: Basics</vt:lpstr>
      <vt:lpstr>SD Library: Limitations</vt:lpstr>
      <vt:lpstr>SD Library: SD Important Functions</vt:lpstr>
      <vt:lpstr>SD Library: File Functions</vt:lpstr>
      <vt:lpstr>General Process Data to SD Card</vt:lpstr>
      <vt:lpstr>File Extensions</vt:lpstr>
      <vt:lpstr>Designing a Data Format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Student Ballooning Course</dc:title>
  <dc:creator>Aaron P Ryan</dc:creator>
  <cp:lastModifiedBy>Aaron P Ryan</cp:lastModifiedBy>
  <cp:revision>59</cp:revision>
  <dcterms:created xsi:type="dcterms:W3CDTF">2021-08-10T15:07:14Z</dcterms:created>
  <dcterms:modified xsi:type="dcterms:W3CDTF">2025-11-03T21:14:13Z</dcterms:modified>
</cp:coreProperties>
</file>