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74" r:id="rId4"/>
    <p:sldId id="271" r:id="rId5"/>
    <p:sldId id="272" r:id="rId6"/>
    <p:sldId id="288" r:id="rId7"/>
    <p:sldId id="289" r:id="rId8"/>
    <p:sldId id="290" r:id="rId9"/>
    <p:sldId id="270" r:id="rId10"/>
    <p:sldId id="277" r:id="rId11"/>
    <p:sldId id="291" r:id="rId12"/>
    <p:sldId id="276" r:id="rId13"/>
    <p:sldId id="275" r:id="rId14"/>
    <p:sldId id="266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v20251027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sparkfun.com/assets/a/3/2/f/a/NMEA_Reference_Manual-Rev2.1-Dec07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navcen.uscg.gov/gps-constellation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8072-6F08-4345-985A-D8EC37FA1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(Headings)"/>
              </a:rPr>
              <a:t>The Global Positioning System (GPS)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22211-2B34-4C39-BF37-2C358CD10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3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93B3-31F1-43A0-B762-EE5F4E55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Atmospheric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540A-407A-46E5-9F87-F2F3A04B9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569092"/>
            <a:ext cx="4805691" cy="47872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GPS signal is not traveling through a vacuum to the receiver but has to travel through the layers of the atmosphere </a:t>
            </a:r>
          </a:p>
          <a:p>
            <a:r>
              <a:rPr lang="en-US" dirty="0"/>
              <a:t>In the ionosphere(layer of charged particles in the atmosphere), signals of different frequencies are deflected or travel at slightly different speeds</a:t>
            </a:r>
          </a:p>
          <a:p>
            <a:pPr lvl="1"/>
            <a:r>
              <a:rPr lang="en-US" dirty="0"/>
              <a:t>These effects can be measured by ground stations and corrections broadcast to receivers</a:t>
            </a:r>
          </a:p>
          <a:p>
            <a:r>
              <a:rPr lang="en-US" dirty="0"/>
              <a:t>In the troposphere (lowest region of the atmosphere) changes in humidity and air pressure also cause slight variations in signal speed</a:t>
            </a:r>
          </a:p>
          <a:p>
            <a:pPr lvl="1"/>
            <a:r>
              <a:rPr lang="en-US" dirty="0"/>
              <a:t>These are localized to specific weather between a satellite and receiver, so are difficult to correct</a:t>
            </a:r>
          </a:p>
        </p:txBody>
      </p:sp>
      <p:pic>
        <p:nvPicPr>
          <p:cNvPr id="14" name="Picture 2" descr="Exaggerated view of GPS signal geometric pathsÂ ">
            <a:extLst>
              <a:ext uri="{FF2B5EF4-FFF2-40B4-BE49-F238E27FC236}">
                <a16:creationId xmlns:a16="http://schemas.microsoft.com/office/drawing/2014/main" id="{87896067-1F7A-4C92-A784-38834CD19D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13333" r="13348" b="9930"/>
          <a:stretch/>
        </p:blipFill>
        <p:spPr bwMode="auto">
          <a:xfrm>
            <a:off x="5409152" y="1673839"/>
            <a:ext cx="3032478" cy="37347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C1312-7504-43EC-895D-62C03539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v20251027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DDB7F-7112-4E71-A831-F63BDA6E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L04.02 The Global Positioning System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3CE4-2DB4-4E29-BCAC-2ED26251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D0063C-78C4-4965-9510-2CEC38E9D78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E7175-4CBA-421A-B479-E74310EC20C9}"/>
              </a:ext>
            </a:extLst>
          </p:cNvPr>
          <p:cNvSpPr txBox="1"/>
          <p:nvPr/>
        </p:nvSpPr>
        <p:spPr>
          <a:xfrm>
            <a:off x="5409152" y="5620348"/>
            <a:ext cx="3295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Shown is an exaggerated view of the GPS signal path.  Notice that the delay can be measured by a reference station and a correction broadcast to a mobile receiver</a:t>
            </a:r>
          </a:p>
        </p:txBody>
      </p:sp>
    </p:spTree>
    <p:extLst>
      <p:ext uri="{BB962C8B-B14F-4D97-AF65-F5344CB8AC3E}">
        <p14:creationId xmlns:p14="http://schemas.microsoft.com/office/powerpoint/2010/main" val="21301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6328-A815-4C75-AB59-01B3F73E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Clock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48B2F-BE65-4916-B65D-449CA7228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Satellite clock errors:  GPS satellites have atomic clocks on board</a:t>
            </a:r>
          </a:p>
          <a:p>
            <a:pPr lvl="1"/>
            <a:r>
              <a:rPr lang="en-US" dirty="0"/>
              <a:t>These are extremely accurate but can drift over time</a:t>
            </a:r>
          </a:p>
          <a:p>
            <a:pPr lvl="1"/>
            <a:r>
              <a:rPr lang="en-US" dirty="0"/>
              <a:t>The errors are minimized by calculating clock corrections at fixed monitoring stations. These monitoring stations transmit their corrections + the GPS signal to GPS receivers</a:t>
            </a:r>
          </a:p>
          <a:p>
            <a:r>
              <a:rPr lang="en-US" dirty="0"/>
              <a:t>Receiver clock errors:  GPS receivers don’t have atomic clocks; they have quartz crystal clocks </a:t>
            </a:r>
          </a:p>
          <a:p>
            <a:pPr lvl="1"/>
            <a:r>
              <a:rPr lang="en-US" dirty="0"/>
              <a:t>The accuracy of these clocks varies from receiver to receiver</a:t>
            </a:r>
          </a:p>
          <a:p>
            <a:pPr lvl="1"/>
            <a:r>
              <a:rPr lang="en-US" dirty="0"/>
              <a:t>The error from this clock can be corrected by comparing the arrival times of two satellites whose transmission times are known exactly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3ED72-944F-4673-9F99-2E29E27A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v20251027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2D48-C5C2-46EC-9318-9DC16894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31593-788A-4AD0-ACA4-51951B87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D0063C-78C4-4965-9510-2CEC38E9D7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C114-8D78-483C-889C-9266A814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Signal Blockage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66127-1DA4-4CBF-AC10-AE3C78A2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5944"/>
            <a:ext cx="6115050" cy="49069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signal has to get to the receiver to be used</a:t>
            </a:r>
          </a:p>
          <a:p>
            <a:r>
              <a:rPr lang="en-US" dirty="0"/>
              <a:t>Satellite signals can be blocked by buildings, bridges, trees, etc.</a:t>
            </a:r>
          </a:p>
          <a:p>
            <a:r>
              <a:rPr lang="en-US" dirty="0"/>
              <a:t>Reflected signals also cause errors; this is called multipath. The original signal is blocked, but the receiver receives a reflected signal, and the reflected signal’s path will be longer</a:t>
            </a:r>
          </a:p>
          <a:p>
            <a:r>
              <a:rPr lang="en-US" dirty="0"/>
              <a:t>Using GPS indoors or near buildings, the signal will be degraded</a:t>
            </a:r>
          </a:p>
          <a:p>
            <a:pPr lvl="1"/>
            <a:r>
              <a:rPr lang="en-US" dirty="0"/>
              <a:t>Having difficulty inside? Move the receiver closer to a window</a:t>
            </a:r>
          </a:p>
          <a:p>
            <a:pPr lvl="1"/>
            <a:r>
              <a:rPr lang="en-US" dirty="0"/>
              <a:t>This is not a concern during flight, but receiving signals in the lab can be a challenge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98F2DB8-71CB-4CEB-BA0E-0F84EB22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755238-AC65-4A36-B7D4-C7D6E245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0590D5-58CC-4696-8878-C8F4B4F5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3F854-A5C7-4A8D-AD48-7845060AA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53" y="1506821"/>
            <a:ext cx="3112167" cy="27034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70D3BC-9D8B-420C-96C3-571C4307CA76}"/>
              </a:ext>
            </a:extLst>
          </p:cNvPr>
          <p:cNvSpPr txBox="1">
            <a:spLocks/>
          </p:cNvSpPr>
          <p:nvPr/>
        </p:nvSpPr>
        <p:spPr>
          <a:xfrm>
            <a:off x="628650" y="3494649"/>
            <a:ext cx="5603840" cy="22184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5E527-FBB7-414D-A6E7-9676C0567D9C}"/>
              </a:ext>
            </a:extLst>
          </p:cNvPr>
          <p:cNvSpPr txBox="1"/>
          <p:nvPr/>
        </p:nvSpPr>
        <p:spPr>
          <a:xfrm>
            <a:off x="6115050" y="4210227"/>
            <a:ext cx="2755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The direct GPS signal is blocked from the receiver by a tall building. Another GPS signal is reflected off a second building and is then received. This effect is greatly exaggerated in the picture.</a:t>
            </a:r>
          </a:p>
        </p:txBody>
      </p:sp>
    </p:spTree>
    <p:extLst>
      <p:ext uri="{BB962C8B-B14F-4D97-AF65-F5344CB8AC3E}">
        <p14:creationId xmlns:p14="http://schemas.microsoft.com/office/powerpoint/2010/main" val="234300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890F-77C7-42A2-9C29-DC3FBD7A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Satellite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1D6B9-FF62-434F-9D5B-2078727B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0" y="1594799"/>
            <a:ext cx="5677452" cy="46905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These effects cause uncertainty </a:t>
            </a:r>
          </a:p>
          <a:p>
            <a:r>
              <a:rPr lang="en-US" dirty="0"/>
              <a:t>Geometric Dilution of Precision (DOP) is an error caused by the position of the  satellites</a:t>
            </a:r>
          </a:p>
          <a:p>
            <a:r>
              <a:rPr lang="en-US" dirty="0"/>
              <a:t>The figure shows this effect</a:t>
            </a:r>
          </a:p>
          <a:p>
            <a:pPr lvl="1"/>
            <a:r>
              <a:rPr lang="en-US" dirty="0"/>
              <a:t>In A, someone has measured their distance from two satellites and draws circles with corresponding radii</a:t>
            </a:r>
          </a:p>
          <a:p>
            <a:pPr lvl="1"/>
            <a:r>
              <a:rPr lang="en-US" dirty="0"/>
              <a:t>In B, error causes the circles to have thickness, but because of the position of the receiver, the possible region (in green) is small</a:t>
            </a:r>
          </a:p>
          <a:p>
            <a:pPr lvl="1"/>
            <a:r>
              <a:rPr lang="en-US" dirty="0"/>
              <a:t>In C, the distance error is the same, but now the overlapping region is much larger, so the positions are less well known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1FD0F-9FA1-4EF2-A74B-CFEA49BA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7CDD9-C76B-4957-BBAB-F31CAE62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355DD-3A85-492A-A9D7-78BBA1EB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https://upload.wikimedia.org/wikipedia/commons/thumb/7/7b/Geometric_Dilution_Of_Precision.svg/220px-Geometric_Dilution_Of_Precision.svg.png">
            <a:extLst>
              <a:ext uri="{FF2B5EF4-FFF2-40B4-BE49-F238E27FC236}">
                <a16:creationId xmlns:a16="http://schemas.microsoft.com/office/drawing/2014/main" id="{3377FF82-775A-494D-A1D3-B7B137C1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59" y="1594799"/>
            <a:ext cx="3109980" cy="25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7485E-6637-4D4A-8BF7-5B04F1D3FF2F}"/>
              </a:ext>
            </a:extLst>
          </p:cNvPr>
          <p:cNvSpPr txBox="1"/>
          <p:nvPr/>
        </p:nvSpPr>
        <p:spPr>
          <a:xfrm>
            <a:off x="5884460" y="4229632"/>
            <a:ext cx="282977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 example of DOP.  A user knows the distances between themselves and two satellites (red and blue dots)</a:t>
            </a:r>
          </a:p>
          <a:p>
            <a:pPr marL="171450" indent="-171450">
              <a:buAutoNum type="alphaUcParenR"/>
            </a:pPr>
            <a:r>
              <a:rPr lang="en-US" sz="1100" dirty="0"/>
              <a:t>With perfect precision, the user knows their exact position.</a:t>
            </a:r>
          </a:p>
          <a:p>
            <a:pPr marL="171450" indent="-171450">
              <a:buAutoNum type="alphaUcParenR"/>
            </a:pPr>
            <a:r>
              <a:rPr lang="en-US" sz="1100" dirty="0"/>
              <a:t>For a given error, the circles gain some thickness. In B, there is a small region of uncertainty</a:t>
            </a:r>
          </a:p>
          <a:p>
            <a:pPr marL="171450" indent="-171450">
              <a:buAutoNum type="alphaUcParenR"/>
            </a:pPr>
            <a:r>
              <a:rPr lang="en-US" sz="1100" dirty="0"/>
              <a:t>In C, the same error give a much larger Dilution of Precision, solely do to the location</a:t>
            </a:r>
          </a:p>
        </p:txBody>
      </p:sp>
    </p:spTree>
    <p:extLst>
      <p:ext uri="{BB962C8B-B14F-4D97-AF65-F5344CB8AC3E}">
        <p14:creationId xmlns:p14="http://schemas.microsoft.com/office/powerpoint/2010/main" val="378491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4B86-EAB4-4FE3-9B71-AC7894D3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 (Headings)"/>
              </a:rPr>
              <a:t>GPS Receiver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2070-0FFC-40A8-B312-3C02598F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7983"/>
            <a:ext cx="7886700" cy="41634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standard output for a GPS receiver is an ASCII text string over UART</a:t>
            </a:r>
          </a:p>
          <a:p>
            <a:r>
              <a:rPr lang="en-US" dirty="0"/>
              <a:t>The standard format for the transmitted information is a National Marine Electronics Association (NMEA) sentence</a:t>
            </a:r>
          </a:p>
          <a:p>
            <a:pPr lvl="1"/>
            <a:r>
              <a:rPr lang="en-US" dirty="0"/>
              <a:t>Usually spoken Knee - Mah</a:t>
            </a:r>
          </a:p>
          <a:p>
            <a:r>
              <a:rPr lang="en-US" dirty="0"/>
              <a:t>Each NMEA Sentence is a text string of predefined data in order, separated by commas </a:t>
            </a:r>
          </a:p>
          <a:p>
            <a:pPr lvl="1"/>
            <a:r>
              <a:rPr lang="en-US" dirty="0"/>
              <a:t>Different NMEA sentences will have different information</a:t>
            </a:r>
          </a:p>
          <a:p>
            <a:r>
              <a:rPr lang="en-US" dirty="0"/>
              <a:t>Starts with a $ and ends with &lt;CR&gt;&lt;LF&gt;</a:t>
            </a:r>
          </a:p>
          <a:p>
            <a:r>
              <a:rPr lang="en-US" dirty="0"/>
              <a:t>Several references are available online giving the format 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https://cdn.sparkfun.com/assets/a/3/2/f/a/NMEA_Reference_Manual-Rev2.1-Dec07.pdf</a:t>
            </a:r>
            <a:r>
              <a:rPr lang="en-US" dirty="0"/>
              <a:t> </a:t>
            </a:r>
            <a:endParaRPr lang="en-US" sz="1700" dirty="0"/>
          </a:p>
          <a:p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4051E6-B567-47CE-82A3-98B5DD8E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6591B-64D6-4A8D-A1B6-652DDAF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CE674-9BD2-4EF3-A3E2-CFCE09D7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6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9E71-99CF-422D-BD34-F5D430D5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Common NMEA Sentences: </a:t>
            </a:r>
            <a:br>
              <a:rPr lang="en-US" dirty="0"/>
            </a:br>
            <a:r>
              <a:rPr lang="en-US" dirty="0"/>
              <a:t>Information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1217D-0B2C-4C61-B924-0A93870E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656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dirty="0"/>
              <a:t>There are many different NMEA sentences but here are the most common (with GGA </a:t>
            </a:r>
          </a:p>
          <a:p>
            <a:r>
              <a:rPr lang="en-US" sz="3600" dirty="0"/>
              <a:t>RMC – Recommended Minimum</a:t>
            </a:r>
          </a:p>
          <a:p>
            <a:pPr lvl="1"/>
            <a:r>
              <a:rPr lang="en-US" sz="2900" dirty="0"/>
              <a:t>Time, status, latitude, longitude, speed, track angle, date, magnetic variation</a:t>
            </a:r>
          </a:p>
          <a:p>
            <a:r>
              <a:rPr lang="en-US" sz="3600" dirty="0"/>
              <a:t>GGA – Essential data</a:t>
            </a:r>
          </a:p>
          <a:p>
            <a:pPr lvl="1"/>
            <a:r>
              <a:rPr lang="en-US" sz="2900" dirty="0"/>
              <a:t>Time, latitude, longitude, fix quality, number of satellites being tracked, HDOP, altitude, height of geoid, time since last DGPS update, DGPS station ID number</a:t>
            </a:r>
          </a:p>
          <a:p>
            <a:r>
              <a:rPr lang="en-US" sz="3600" dirty="0"/>
              <a:t>GLL – Geographic Latitude and Longitude</a:t>
            </a:r>
          </a:p>
          <a:p>
            <a:pPr lvl="1"/>
            <a:r>
              <a:rPr lang="en-US" sz="2900" dirty="0"/>
              <a:t>Latitude, longitude, time, status</a:t>
            </a:r>
          </a:p>
          <a:p>
            <a:r>
              <a:rPr lang="en-US" sz="3600" dirty="0"/>
              <a:t>GSV – Satellites in View</a:t>
            </a:r>
          </a:p>
          <a:p>
            <a:pPr lvl="1"/>
            <a:r>
              <a:rPr lang="en-US" sz="2900" dirty="0"/>
              <a:t>Number of satellites in view, satellite PRN number, elevation, azimuth, Signal Strength</a:t>
            </a:r>
          </a:p>
          <a:p>
            <a:pPr marL="0" indent="0">
              <a:buNone/>
            </a:pPr>
            <a:r>
              <a:rPr lang="en-US" sz="3300" b="1" dirty="0"/>
              <a:t>Notice how is we want a date AND an altitude we need both GGA and RMC</a:t>
            </a:r>
          </a:p>
          <a:p>
            <a:endParaRPr lang="en-US" sz="3300" dirty="0"/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AE2F-A738-47BC-88FD-E077B86F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A590B-554D-4F32-BD08-4CBEE7E8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C0139-C6BA-4A2D-AD0A-4E393616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D62F-C42B-4EE8-8936-5B9F7784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08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Example NMEA Sentence: </a:t>
            </a:r>
            <a:br>
              <a:rPr lang="en-US" b="1" dirty="0"/>
            </a:br>
            <a:r>
              <a:rPr lang="en-US" b="1" dirty="0"/>
              <a:t>GGA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A8102-A09A-4A43-A6A7-FCE461006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69" y="1852891"/>
            <a:ext cx="8679977" cy="4071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1900" dirty="0"/>
              <a:t>$GPGGA,002153.000,3342.6618,N,11751.3858,W,1,10,1.2,27.0,M,-34.2,M,,0000*5E</a:t>
            </a:r>
            <a:endParaRPr lang="en-NZ" sz="1900" dirty="0"/>
          </a:p>
          <a:p>
            <a:pPr marL="0" indent="0">
              <a:buNone/>
            </a:pPr>
            <a:r>
              <a:rPr lang="en-NZ" sz="2400" dirty="0"/>
              <a:t>$</a:t>
            </a:r>
            <a:r>
              <a:rPr lang="en-NZ" sz="2400" dirty="0" err="1"/>
              <a:t>GPGGA,hhmmss,llll.ll,a,yyyy.yy,a,N,xx,H.H,A.A,M,g.g,M,S.S,IIII</a:t>
            </a:r>
            <a:r>
              <a:rPr lang="en-NZ" sz="2400" dirty="0"/>
              <a:t>*</a:t>
            </a:r>
            <a:r>
              <a:rPr lang="en-NZ" sz="2400" dirty="0" err="1"/>
              <a:t>hh</a:t>
            </a:r>
            <a:endParaRPr lang="en-NZ" sz="2400" dirty="0"/>
          </a:p>
          <a:p>
            <a:pPr marL="0" indent="0">
              <a:buNone/>
            </a:pPr>
            <a:r>
              <a:rPr lang="en-US" sz="2400" dirty="0"/>
              <a:t>     1       ,       2      ,  3   ,4,      5    , 6, 7,8,   9,   10, 11,12,13,14,15    16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/>
              <a:t> 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GPGGA		Message ID, indicates GGS. For a GNSS fix (GPS + other constellations) will be GNGGA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 err="1"/>
              <a:t>hhmmss.ss</a:t>
            </a:r>
            <a:r>
              <a:rPr lang="en-NZ" sz="1100" dirty="0"/>
              <a:t>	Time of fix </a:t>
            </a:r>
            <a:r>
              <a:rPr lang="en-NZ" sz="1100" dirty="0" err="1"/>
              <a:t>hh:mm:ss</a:t>
            </a:r>
            <a:r>
              <a:rPr lang="en-NZ" sz="1100" dirty="0"/>
              <a:t> UTC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 err="1"/>
              <a:t>llll.ll</a:t>
            </a:r>
            <a:r>
              <a:rPr lang="en-NZ" sz="1100" dirty="0"/>
              <a:t>		Latitude:   </a:t>
            </a:r>
            <a:r>
              <a:rPr lang="en-NZ" sz="1100" dirty="0" err="1"/>
              <a:t>ll</a:t>
            </a:r>
            <a:r>
              <a:rPr lang="en-NZ" sz="1100" dirty="0"/>
              <a:t> degrees 07.038 minutes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a		Direction.  N = North.  S = South.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 err="1"/>
              <a:t>yyyy.yy</a:t>
            </a:r>
            <a:r>
              <a:rPr lang="en-NZ" sz="1100" dirty="0"/>
              <a:t>	Longitude:   11 degrees 31.000 minutes.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a		Direction.  E = East.  W = West.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N		Fix quality: 0 = no fix. 1 = GPS fix. 2 = Differential GPS fix.  4 = Real-Time Kinematic (RTK) fixed integers. 				 5 = RTK float integers.  6 = Dead reckoning.  7 = Manual input mode.  8 = Simulator.  9 = WAAS. Ours will be 0, 1 or 2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xx		Number of satellites being tracked (0 to 12)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H.H		Horizontal dilution of position as unitless number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A.A		Altitude above Mean Sea Level (MSL)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M		Meters (units for altitude)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 err="1"/>
              <a:t>g.g</a:t>
            </a:r>
            <a:r>
              <a:rPr lang="en-NZ" sz="1100" dirty="0"/>
              <a:t>		Relationship between geoid and WGS84 ellipsoid, this is a correction for the earth not being a sphere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M		Meters (units for 11)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S.S		Time (seconds) since last DGPS update, this is a position correction from a ground station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III		DGPS station ID number, an ID for the ground station used in the correction</a:t>
            </a:r>
            <a:endParaRPr lang="en-US" sz="11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100" dirty="0"/>
              <a:t>*</a:t>
            </a:r>
            <a:r>
              <a:rPr lang="en-NZ" sz="1100" dirty="0" err="1"/>
              <a:t>hh</a:t>
            </a:r>
            <a:r>
              <a:rPr lang="en-NZ" sz="1100" dirty="0"/>
              <a:t>		Checksum in hex, this is the result of a checksum calculation on the previous bytes in the string, by repeating the calculation you 		can verify you did not miss any characters in the string</a:t>
            </a:r>
            <a:endParaRPr lang="en-US" sz="11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EE6236-D2D3-46CB-97FA-2AB20398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AC449-AEBC-4CCE-A98F-F360E989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E1FE6-804B-437F-851A-812599E7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E565-E34B-427B-AA2B-0C9E3CD3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 (Headings)"/>
              </a:rPr>
              <a:t>What is GPS?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81821-E7EF-4CE6-9971-48BC7A72D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(Global Positioning System) uses a constellation of satellites that orbit the Earth</a:t>
            </a:r>
          </a:p>
          <a:p>
            <a:r>
              <a:rPr lang="en-US" dirty="0"/>
              <a:t>A GPS receiver receives highly precise timing signals from these satellites and calculates its position in 3-dimensional space (Latitude, Longitude, and Altitude)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0142E1-3DE9-4F7D-9596-37B7A327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C1F4C-C14A-495A-89D4-EAE08A9B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72854-F6D4-4BE4-ABBB-E3AE58B6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E7DB-DEDE-4271-AC65-B3CB0931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GPS Satellite Constellation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F773-030D-419F-AFDD-2C203BEF2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688" y="1825625"/>
            <a:ext cx="434416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Minimum operation  of the GPS system is a 24-slot constellation (6 orbits x 4 slots)</a:t>
            </a:r>
          </a:p>
          <a:p>
            <a:pPr lvl="1"/>
            <a:r>
              <a:rPr lang="en-US" sz="2000" dirty="0"/>
              <a:t>Normal operation is 31 active satellites</a:t>
            </a:r>
          </a:p>
          <a:p>
            <a:r>
              <a:rPr lang="en-US" sz="2400" dirty="0"/>
              <a:t>These satellites orbit in 1 of 6 orbital planes</a:t>
            </a:r>
          </a:p>
          <a:p>
            <a:pPr lvl="1"/>
            <a:r>
              <a:rPr lang="en-US" sz="1800" dirty="0"/>
              <a:t>These planes have an altitude of ~20,000 km </a:t>
            </a:r>
          </a:p>
          <a:p>
            <a:pPr lvl="1"/>
            <a:r>
              <a:rPr lang="en-US" sz="1800" dirty="0"/>
              <a:t>Each satellite orbits the Earth twice a day (12-hour orbit)</a:t>
            </a:r>
          </a:p>
          <a:p>
            <a:r>
              <a:rPr lang="en-US" sz="2200" dirty="0"/>
              <a:t>The current status of the constellation, along with status messages, can be viewed online</a:t>
            </a:r>
          </a:p>
          <a:p>
            <a:pPr lvl="1"/>
            <a:r>
              <a:rPr lang="en-US" sz="1800" dirty="0">
                <a:hlinkClick r:id="rId2"/>
              </a:rPr>
              <a:t>https://www.navcen.uscg.gov/gps-constellation</a:t>
            </a:r>
            <a:r>
              <a:rPr lang="en-US" sz="1800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774F8C-657B-482A-AEB3-D03785C7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2195D-7726-4C8F-9E56-57EFBA4F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1D3A1-F3CB-493F-AB0F-BB613DF2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C3CEF-225E-4DE3-B086-005A320821BD}"/>
              </a:ext>
            </a:extLst>
          </p:cNvPr>
          <p:cNvSpPr txBox="1"/>
          <p:nvPr/>
        </p:nvSpPr>
        <p:spPr>
          <a:xfrm>
            <a:off x="5043489" y="5517272"/>
            <a:ext cx="373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24-slot satellite constellation.  This configuration should ensure at least 6 satellites are visible form any point on Earth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93884B6-B30D-46B3-9CAE-D001E011A3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058194"/>
            <a:ext cx="3886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AAE3-BAA0-4F76-A231-62ED82D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GPS Operation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078D-A7D0-4FAD-9C06-B5FCA4833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825625"/>
            <a:ext cx="8534400" cy="4351338"/>
          </a:xfrm>
        </p:spPr>
        <p:txBody>
          <a:bodyPr>
            <a:normAutofit/>
          </a:bodyPr>
          <a:lstStyle/>
          <a:p>
            <a:r>
              <a:rPr lang="en-US" dirty="0"/>
              <a:t>Civilian Restrictions</a:t>
            </a:r>
          </a:p>
          <a:p>
            <a:pPr lvl="1"/>
            <a:r>
              <a:rPr lang="en-US" dirty="0"/>
              <a:t>Receivers capable of operating above 18 km </a:t>
            </a:r>
            <a:r>
              <a:rPr lang="en-US" b="1" dirty="0"/>
              <a:t>AND</a:t>
            </a:r>
            <a:r>
              <a:rPr lang="en-US" dirty="0"/>
              <a:t> 515 m/s could be used as weapons guidance and require a State Department export license</a:t>
            </a:r>
          </a:p>
          <a:p>
            <a:pPr lvl="1"/>
            <a:r>
              <a:rPr lang="en-US" dirty="0"/>
              <a:t>A GPS should disable itself when it exceeds these limits</a:t>
            </a:r>
          </a:p>
          <a:p>
            <a:pPr lvl="1"/>
            <a:r>
              <a:rPr lang="en-US" dirty="0"/>
              <a:t>Some receivers would shut themselves off with either condition, leading to failure during balloon flights</a:t>
            </a:r>
          </a:p>
          <a:p>
            <a:pPr lvl="1"/>
            <a:r>
              <a:rPr lang="en-US" dirty="0"/>
              <a:t>A balloon payload will travel below the speed limitation, so receivers should function throughout the flight</a:t>
            </a:r>
          </a:p>
          <a:p>
            <a:pPr lvl="1"/>
            <a:r>
              <a:rPr lang="en-US" dirty="0"/>
              <a:t>We have occasionally seen the Adafruit GPS fail at 10 km, but this seems to be unrelated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E538FB-1E2A-4F3D-8A2C-7C8C0DA9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v20251027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A2F45-06EB-43C7-BF57-F3D7C755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ED5EA-D2F1-43BE-9290-A91364C2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D0063C-78C4-4965-9510-2CEC38E9D7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1A88-C1C3-40AD-896B-6D259D6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Other Satellite Positioning Systems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9F48-5E29-49FC-A2EA-73644150F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" y="1825625"/>
            <a:ext cx="87904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Russia – GLONASS (Global Navigation Satellite System)</a:t>
            </a:r>
          </a:p>
          <a:p>
            <a:pPr lvl="1"/>
            <a:r>
              <a:rPr lang="en-US" sz="1600" dirty="0"/>
              <a:t>Global coverage since the 2000s</a:t>
            </a:r>
          </a:p>
          <a:p>
            <a:r>
              <a:rPr lang="en-US" sz="2000" dirty="0"/>
              <a:t>European Union – GALILEO </a:t>
            </a:r>
          </a:p>
          <a:p>
            <a:pPr lvl="1"/>
            <a:r>
              <a:rPr lang="en-US" sz="1600" dirty="0"/>
              <a:t>25 - Active satellites as of 2025</a:t>
            </a:r>
          </a:p>
          <a:p>
            <a:r>
              <a:rPr lang="en-US" sz="2000" dirty="0"/>
              <a:t>China – </a:t>
            </a:r>
            <a:r>
              <a:rPr lang="en-US" sz="2000" dirty="0" err="1"/>
              <a:t>BeiDou</a:t>
            </a:r>
            <a:r>
              <a:rPr lang="en-US" sz="2000" dirty="0"/>
              <a:t> Navigational Satellite System</a:t>
            </a:r>
          </a:p>
          <a:p>
            <a:pPr lvl="1"/>
            <a:r>
              <a:rPr lang="en-US" sz="1600" dirty="0"/>
              <a:t>Global coverage since December 27, 2018</a:t>
            </a:r>
          </a:p>
          <a:p>
            <a:r>
              <a:rPr lang="en-US" sz="2000" dirty="0"/>
              <a:t>Japan – QZAA (Quasi-Zenith Satellite System)</a:t>
            </a:r>
          </a:p>
          <a:p>
            <a:pPr lvl="1"/>
            <a:r>
              <a:rPr lang="en-US" sz="1600" dirty="0"/>
              <a:t>Currently, only 4 satellites in orbit – regional coverage</a:t>
            </a:r>
          </a:p>
          <a:p>
            <a:r>
              <a:rPr lang="en-US" sz="2000" dirty="0"/>
              <a:t>India – NAVIC (Navigation with Indian Constellation)</a:t>
            </a:r>
          </a:p>
          <a:p>
            <a:pPr lvl="1"/>
            <a:r>
              <a:rPr lang="en-US" sz="1600" dirty="0"/>
              <a:t>Currently 7 satellites in orbit – regional coverage</a:t>
            </a:r>
          </a:p>
          <a:p>
            <a:endParaRPr lang="en-US" sz="2000" dirty="0"/>
          </a:p>
          <a:p>
            <a:r>
              <a:rPr lang="en-US" sz="2000" dirty="0"/>
              <a:t>Multi-Constellation receivers use the term </a:t>
            </a:r>
            <a:r>
              <a:rPr lang="en-US" sz="2000" b="1" dirty="0"/>
              <a:t>Global Navigation Satellite System </a:t>
            </a:r>
            <a:r>
              <a:rPr lang="en-US" sz="2000" dirty="0"/>
              <a:t>(GNSS)</a:t>
            </a:r>
          </a:p>
          <a:p>
            <a:r>
              <a:rPr lang="en-US" sz="2000" dirty="0"/>
              <a:t>Because of technology improvements, even inexpensive receivers like the Adafruit GPS can receive multiple constellations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946550-DE34-4EC3-8BAF-94922E68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altLang="en-US"/>
              <a:t>LSU v20251027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34C72-B0D9-4FEA-B943-B38744BB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EB3-9AD8-4825-912D-FFE756E2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D0063C-78C4-4965-9510-2CEC38E9D7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5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ilateration gps satellites">
            <a:extLst>
              <a:ext uri="{FF2B5EF4-FFF2-40B4-BE49-F238E27FC236}">
                <a16:creationId xmlns:a16="http://schemas.microsoft.com/office/drawing/2014/main" id="{D9BB0B1D-DA54-4D78-AEB6-02A8E4F09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r="25559" b="9772"/>
          <a:stretch/>
        </p:blipFill>
        <p:spPr bwMode="auto">
          <a:xfrm>
            <a:off x="6115050" y="1608800"/>
            <a:ext cx="2706900" cy="32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573B9-F196-4D40-AACF-5737243C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 (Headings)"/>
              </a:rPr>
              <a:t>How Does GPS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2DB6-8787-43F5-8B70-92F8D1FB7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12" y="1524401"/>
            <a:ext cx="6286873" cy="4831949"/>
          </a:xfrm>
        </p:spPr>
        <p:txBody>
          <a:bodyPr>
            <a:noAutofit/>
          </a:bodyPr>
          <a:lstStyle/>
          <a:p>
            <a:r>
              <a:rPr lang="en-US" dirty="0"/>
              <a:t>GPS satellites broadcast radio signals that include their location and time</a:t>
            </a:r>
          </a:p>
          <a:p>
            <a:pPr lvl="1"/>
            <a:r>
              <a:rPr lang="en-US" dirty="0"/>
              <a:t>Satellites’ time is very accurate due to atomic clocks onboard</a:t>
            </a:r>
          </a:p>
          <a:p>
            <a:r>
              <a:rPr lang="en-US" dirty="0"/>
              <a:t>GPS devices receive these signals and use the arrival time to calculate the distance between themselves and a satellite</a:t>
            </a:r>
          </a:p>
          <a:p>
            <a:pPr lvl="1"/>
            <a:r>
              <a:rPr lang="en-US" dirty="0"/>
              <a:t>So the distance D from the orbiting satellite can be calculated</a:t>
            </a:r>
          </a:p>
          <a:p>
            <a:pPr lvl="1"/>
            <a:r>
              <a:rPr lang="en-US" sz="2800" dirty="0"/>
              <a:t>D = speed of light * (t</a:t>
            </a:r>
            <a:r>
              <a:rPr lang="en-US" sz="2800" baseline="-25000" dirty="0"/>
              <a:t> received </a:t>
            </a:r>
            <a:r>
              <a:rPr lang="en-US" sz="2800" dirty="0"/>
              <a:t>– t</a:t>
            </a:r>
            <a:r>
              <a:rPr lang="en-US" sz="2800" baseline="-25000" dirty="0"/>
              <a:t> transmitted</a:t>
            </a:r>
            <a:r>
              <a:rPr lang="en-US" sz="2800" dirty="0"/>
              <a:t>)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5A305D-F024-43B6-B85D-BFA2BF49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CA0B4-8D10-4075-AA39-B42583A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7B64A-276B-4BC9-AE6F-535E0499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1C8E7-9EF3-4008-A5B0-241B8B9661B4}"/>
              </a:ext>
            </a:extLst>
          </p:cNvPr>
          <p:cNvSpPr txBox="1"/>
          <p:nvPr/>
        </p:nvSpPr>
        <p:spPr>
          <a:xfrm>
            <a:off x="6533485" y="5010433"/>
            <a:ext cx="212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Each Satellite broadcasts its location and time of broadcast</a:t>
            </a:r>
          </a:p>
        </p:txBody>
      </p:sp>
    </p:spTree>
    <p:extLst>
      <p:ext uri="{BB962C8B-B14F-4D97-AF65-F5344CB8AC3E}">
        <p14:creationId xmlns:p14="http://schemas.microsoft.com/office/powerpoint/2010/main" val="253826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A2D8-A12E-40DC-A137-193C52DB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Trilateration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28F1-6E5A-43F7-BA30-784FCE88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63" y="1715026"/>
            <a:ext cx="5739342" cy="4615988"/>
          </a:xfrm>
        </p:spPr>
        <p:txBody>
          <a:bodyPr>
            <a:normAutofit/>
          </a:bodyPr>
          <a:lstStyle/>
          <a:p>
            <a:r>
              <a:rPr lang="en-US" dirty="0"/>
              <a:t>For each satellite, draw a circle of radius D around it</a:t>
            </a:r>
          </a:p>
          <a:p>
            <a:r>
              <a:rPr lang="en-US" dirty="0"/>
              <a:t>The GPS receiver must be somewhere on the circle</a:t>
            </a:r>
          </a:p>
          <a:p>
            <a:pPr lvl="1"/>
            <a:r>
              <a:rPr lang="en-US" dirty="0"/>
              <a:t> The same process is repeated for all actively tracked satellites</a:t>
            </a:r>
          </a:p>
          <a:p>
            <a:r>
              <a:rPr lang="en-US" dirty="0"/>
              <a:t>Since the GPS receiver must be somewhere on each sphere, the intersection of these circles is the receiver’s 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1B65D-F275-4ABE-A23F-CBB3E39A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9EB1-E755-4732-9FE5-73CB2569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45379-E7CF-47C3-AFB9-23EC0357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C3ECF1-4694-43AB-B40D-8E680D96FF30}"/>
              </a:ext>
            </a:extLst>
          </p:cNvPr>
          <p:cNvGrpSpPr/>
          <p:nvPr/>
        </p:nvGrpSpPr>
        <p:grpSpPr>
          <a:xfrm>
            <a:off x="5989740" y="2155660"/>
            <a:ext cx="2774659" cy="2437209"/>
            <a:chOff x="8296712" y="2054429"/>
            <a:chExt cx="3246539" cy="2933700"/>
          </a:xfrm>
        </p:grpSpPr>
        <p:pic>
          <p:nvPicPr>
            <p:cNvPr id="3074" name="Picture 2" descr="trilateration satellite broadcast">
              <a:extLst>
                <a:ext uri="{FF2B5EF4-FFF2-40B4-BE49-F238E27FC236}">
                  <a16:creationId xmlns:a16="http://schemas.microsoft.com/office/drawing/2014/main" id="{39B9BC32-3CBE-48BF-B91A-D0E77D217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5" r="10816"/>
            <a:stretch/>
          </p:blipFill>
          <p:spPr bwMode="auto">
            <a:xfrm>
              <a:off x="8296712" y="2054429"/>
              <a:ext cx="3246539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443FA8-2EBB-4819-AB8B-C429A10990ED}"/>
                </a:ext>
              </a:extLst>
            </p:cNvPr>
            <p:cNvCxnSpPr/>
            <p:nvPr/>
          </p:nvCxnSpPr>
          <p:spPr>
            <a:xfrm flipH="1">
              <a:off x="8610600" y="3355596"/>
              <a:ext cx="541789" cy="5285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AF7149-48E5-497A-822A-352F87AFA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5601" y="2793534"/>
              <a:ext cx="750115" cy="60121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31F4-4651-420C-9633-523F6CF75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9127" y="4121790"/>
              <a:ext cx="104864" cy="802548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53B7CA-051B-41EF-A567-93EAFA11AA08}"/>
                </a:ext>
              </a:extLst>
            </p:cNvPr>
            <p:cNvSpPr txBox="1"/>
            <p:nvPr/>
          </p:nvSpPr>
          <p:spPr>
            <a:xfrm>
              <a:off x="8809025" y="3619849"/>
              <a:ext cx="356744" cy="263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b="1" dirty="0">
                  <a:solidFill>
                    <a:schemeClr val="accent1"/>
                  </a:solidFill>
                </a:rPr>
                <a:t>D1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B6165D-FE06-4106-BBE5-5781BE451E92}"/>
                </a:ext>
              </a:extLst>
            </p:cNvPr>
            <p:cNvSpPr txBox="1"/>
            <p:nvPr/>
          </p:nvSpPr>
          <p:spPr>
            <a:xfrm>
              <a:off x="10471559" y="4392259"/>
              <a:ext cx="356744" cy="263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b="1" dirty="0">
                  <a:solidFill>
                    <a:srgbClr val="00B050"/>
                  </a:solidFill>
                </a:rPr>
                <a:t>D2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026293-667F-4A6B-BF82-B7EC9EF83B9D}"/>
                </a:ext>
              </a:extLst>
            </p:cNvPr>
            <p:cNvSpPr txBox="1"/>
            <p:nvPr/>
          </p:nvSpPr>
          <p:spPr>
            <a:xfrm>
              <a:off x="10922352" y="2793534"/>
              <a:ext cx="356744" cy="263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b="1" dirty="0">
                  <a:solidFill>
                    <a:schemeClr val="accent2"/>
                  </a:solidFill>
                </a:rPr>
                <a:t>D3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55377DA-618F-4395-9BE4-33CBB38F07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81151" y="3355596"/>
              <a:ext cx="429936" cy="104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87F84E4-2A47-48B8-89E1-42C258B1CC30}"/>
              </a:ext>
            </a:extLst>
          </p:cNvPr>
          <p:cNvSpPr txBox="1"/>
          <p:nvPr/>
        </p:nvSpPr>
        <p:spPr>
          <a:xfrm>
            <a:off x="5946034" y="4908811"/>
            <a:ext cx="3197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circles represent the distance from each satellite.  The intersection of the three circles, as shown by the red arrow, is the location of the GPS receiver</a:t>
            </a:r>
          </a:p>
        </p:txBody>
      </p:sp>
    </p:spTree>
    <p:extLst>
      <p:ext uri="{BB962C8B-B14F-4D97-AF65-F5344CB8AC3E}">
        <p14:creationId xmlns:p14="http://schemas.microsoft.com/office/powerpoint/2010/main" val="327717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4D53-746A-492B-AF80-6B41F0DB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22" y="34528"/>
            <a:ext cx="6125228" cy="1325563"/>
          </a:xfrm>
        </p:spPr>
        <p:txBody>
          <a:bodyPr/>
          <a:lstStyle/>
          <a:p>
            <a:pPr algn="ctr"/>
            <a:r>
              <a:rPr lang="en-US" dirty="0"/>
              <a:t>Trilateration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C4B6-C0B7-4FA7-9329-029959A5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97" y="1773020"/>
            <a:ext cx="5254823" cy="458333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3D, so each satellite is the center of a sphere, not a circle</a:t>
            </a:r>
          </a:p>
          <a:p>
            <a:pPr lvl="1"/>
            <a:r>
              <a:rPr lang="en-US" dirty="0"/>
              <a:t>The intersection point of 3 spheres has two possible positions</a:t>
            </a:r>
          </a:p>
          <a:p>
            <a:r>
              <a:rPr lang="en-US" dirty="0"/>
              <a:t>To achieve a fix in 3 dimensions, a GPS receiver must track 4 satellites at a minimum</a:t>
            </a:r>
          </a:p>
          <a:p>
            <a:r>
              <a:rPr lang="en-US" sz="3100" dirty="0"/>
              <a:t>With 3 satellites in view, a GPS receiver can determine its latitude and longitude by assuming it is “close” to the surface of the Earth</a:t>
            </a:r>
          </a:p>
          <a:p>
            <a:pPr lvl="1"/>
            <a:r>
              <a:rPr lang="en-US" sz="2600" dirty="0"/>
              <a:t>This is called a 2D fix</a:t>
            </a:r>
          </a:p>
          <a:p>
            <a:r>
              <a:rPr lang="en-US" sz="3100" dirty="0"/>
              <a:t>With 4 satellites, a GPS receiver can find its latitude, longitude, and altitude</a:t>
            </a:r>
          </a:p>
          <a:p>
            <a:pPr lvl="1"/>
            <a:r>
              <a:rPr lang="en-US" sz="2600" dirty="0"/>
              <a:t>This is called a 3D fix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EE70-6E2E-4EFF-A95F-F91D4E8C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9D5B-0D87-4AA2-BF5D-45DC72C9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11AD-B2DB-4FF4-AB3C-8E80F159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2" descr="gps trilateration">
            <a:extLst>
              <a:ext uri="{FF2B5EF4-FFF2-40B4-BE49-F238E27FC236}">
                <a16:creationId xmlns:a16="http://schemas.microsoft.com/office/drawing/2014/main" id="{496214A3-4DDE-4561-85C4-EE18BB2BE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2197" r="50898" b="3067"/>
          <a:stretch/>
        </p:blipFill>
        <p:spPr bwMode="auto">
          <a:xfrm>
            <a:off x="6537077" y="2739241"/>
            <a:ext cx="2465884" cy="23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E8890-2B0A-41B1-8C06-917573B7942E}"/>
              </a:ext>
            </a:extLst>
          </p:cNvPr>
          <p:cNvSpPr txBox="1"/>
          <p:nvPr/>
        </p:nvSpPr>
        <p:spPr>
          <a:xfrm>
            <a:off x="5693664" y="5230368"/>
            <a:ext cx="3173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Top – The intersection of 3 spheres is two points, not one point. This means 3 satellites are not enough to obtain a 3D fix</a:t>
            </a:r>
          </a:p>
          <a:p>
            <a:r>
              <a:rPr lang="en-US" sz="1000" dirty="0"/>
              <a:t>Bottom – Shown are the spheres that represent the distance from each satellite.  It is the intersection of 4 spheres that give a GPS receiver its position</a:t>
            </a:r>
          </a:p>
        </p:txBody>
      </p:sp>
      <p:pic>
        <p:nvPicPr>
          <p:cNvPr id="6146" name="Picture 2" descr="http://mason.gmu.edu/~rdonoso/P2Fig1.png">
            <a:extLst>
              <a:ext uri="{FF2B5EF4-FFF2-40B4-BE49-F238E27FC236}">
                <a16:creationId xmlns:a16="http://schemas.microsoft.com/office/drawing/2014/main" id="{74D54522-0DE9-4E3D-A5E6-D09CC52AE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3140" r="10033" b="8465"/>
          <a:stretch/>
        </p:blipFill>
        <p:spPr bwMode="auto">
          <a:xfrm>
            <a:off x="5582123" y="1360091"/>
            <a:ext cx="1662320" cy="15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2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C6F6-F6E5-4A56-B8A4-E3D19444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GPS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402DD-483B-446C-B4EF-A7640A92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72" y="1699567"/>
            <a:ext cx="7886700" cy="44969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Because GPS requires such precise timing, the accuracy of position is by </a:t>
            </a:r>
          </a:p>
          <a:p>
            <a:pPr lvl="1"/>
            <a:r>
              <a:rPr lang="en-US" dirty="0"/>
              <a:t>Atmospheric Conditions</a:t>
            </a:r>
          </a:p>
          <a:p>
            <a:pPr lvl="1"/>
            <a:r>
              <a:rPr lang="en-US" dirty="0"/>
              <a:t>Clock Errors</a:t>
            </a:r>
          </a:p>
          <a:p>
            <a:pPr lvl="1"/>
            <a:r>
              <a:rPr lang="en-US" dirty="0"/>
              <a:t>Signal Blockage and Multipathing</a:t>
            </a:r>
          </a:p>
          <a:p>
            <a:pPr lvl="1"/>
            <a:r>
              <a:rPr lang="en-US" dirty="0"/>
              <a:t>Satellite Geometry (Dilution of Precision)</a:t>
            </a:r>
          </a:p>
          <a:p>
            <a:r>
              <a:rPr lang="en-US" dirty="0"/>
              <a:t>Most smartphone GPS are accurate to within ~5m (16ft). This accuracy gets worse near large objects, such as buildings and trees</a:t>
            </a:r>
          </a:p>
          <a:p>
            <a:r>
              <a:rPr lang="en-US" dirty="0"/>
              <a:t>High precision GPS receivers can be accurate to within a few centimeters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F87B4A-17BB-4807-B931-BFCC8FB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LSU v20251027</a:t>
            </a:r>
            <a:endParaRPr lang="en-US" alt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59335-9EE1-490D-894E-B7538C70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L04.02 The Global Positioning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4FA34-B0EE-4B41-84A2-EA10093B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063C-78C4-4965-9510-2CEC38E9D7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69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3354</TotalTime>
  <Words>2043</Words>
  <Application>Microsoft Office PowerPoint</Application>
  <PresentationFormat>On-screen Show (4:3)</PresentationFormat>
  <Paragraphs>189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(Headings)</vt:lpstr>
      <vt:lpstr>Calibri Light</vt:lpstr>
      <vt:lpstr>Office Theme</vt:lpstr>
      <vt:lpstr>The Global Positioning System (GPS)</vt:lpstr>
      <vt:lpstr>What is GPS?</vt:lpstr>
      <vt:lpstr>GPS Satellite Constellation</vt:lpstr>
      <vt:lpstr>GPS Operation Restrictions</vt:lpstr>
      <vt:lpstr>Other Satellite Positioning Systems </vt:lpstr>
      <vt:lpstr>How Does GPS Work?</vt:lpstr>
      <vt:lpstr>Trilateration</vt:lpstr>
      <vt:lpstr>Trilateration Continued</vt:lpstr>
      <vt:lpstr>GPS Accuracy</vt:lpstr>
      <vt:lpstr>Atmospheric Conditions</vt:lpstr>
      <vt:lpstr>Clock Errors</vt:lpstr>
      <vt:lpstr>Signal Blockage</vt:lpstr>
      <vt:lpstr>Satellite Geometry</vt:lpstr>
      <vt:lpstr>GPS Receiver Output</vt:lpstr>
      <vt:lpstr>Common NMEA Sentences:  Information provided</vt:lpstr>
      <vt:lpstr>Example NMEA Sentence:  GGA Layout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50</cp:revision>
  <dcterms:created xsi:type="dcterms:W3CDTF">2021-08-10T15:07:14Z</dcterms:created>
  <dcterms:modified xsi:type="dcterms:W3CDTF">2025-11-06T13:11:57Z</dcterms:modified>
</cp:coreProperties>
</file>