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9"/>
  </p:notesMasterIdLst>
  <p:sldIdLst>
    <p:sldId id="256" r:id="rId2"/>
    <p:sldId id="257" r:id="rId3"/>
    <p:sldId id="263" r:id="rId4"/>
    <p:sldId id="264" r:id="rId5"/>
    <p:sldId id="265" r:id="rId6"/>
    <p:sldId id="267" r:id="rId7"/>
    <p:sldId id="270" r:id="rId8"/>
    <p:sldId id="271" r:id="rId9"/>
    <p:sldId id="278" r:id="rId10"/>
    <p:sldId id="277" r:id="rId11"/>
    <p:sldId id="272" r:id="rId12"/>
    <p:sldId id="273" r:id="rId13"/>
    <p:sldId id="276" r:id="rId14"/>
    <p:sldId id="279" r:id="rId15"/>
    <p:sldId id="283" r:id="rId16"/>
    <p:sldId id="289" r:id="rId17"/>
    <p:sldId id="29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1" autoAdjust="0"/>
    <p:restoredTop sz="94660"/>
  </p:normalViewPr>
  <p:slideViewPr>
    <p:cSldViewPr snapToGrid="0">
      <p:cViewPr varScale="1">
        <p:scale>
          <a:sx n="120" d="100"/>
          <a:sy n="120" d="100"/>
        </p:scale>
        <p:origin x="13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0EB0F-D822-47B4-A76D-DE5DEE5F1A39}" type="datetimeFigureOut">
              <a:rPr lang="en-US" smtClean="0"/>
              <a:t>11/6/2025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0B20-8A3A-4F9D-9C57-0A55D485C3F7}" type="slidenum">
              <a:rPr lang="en-US" smtClean="0"/>
              <a:t>‹#›</a:t>
            </a:fld>
            <a:endParaRPr lang="en-US"/>
          </a:p>
        </p:txBody>
      </p:sp>
    </p:spTree>
    <p:extLst>
      <p:ext uri="{BB962C8B-B14F-4D97-AF65-F5344CB8AC3E}">
        <p14:creationId xmlns:p14="http://schemas.microsoft.com/office/powerpoint/2010/main" val="420994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LSU v20251027</a:t>
            </a:r>
          </a:p>
        </p:txBody>
      </p:sp>
      <p:sp>
        <p:nvSpPr>
          <p:cNvPr id="5" name="Footer Placeholder 4"/>
          <p:cNvSpPr>
            <a:spLocks noGrp="1"/>
          </p:cNvSpPr>
          <p:nvPr>
            <p:ph type="ftr" sz="quarter" idx="11"/>
          </p:nvPr>
        </p:nvSpPr>
        <p:spPr/>
        <p:txBody>
          <a:bodyPr/>
          <a:lstStyle/>
          <a:p>
            <a:r>
              <a:rPr lang="en-US"/>
              <a:t>L04.01 The Adafruit GPS Logger Shield</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7378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175" y="123581"/>
            <a:ext cx="6077171" cy="1325563"/>
          </a:xfr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v20251027</a:t>
            </a:r>
          </a:p>
        </p:txBody>
      </p:sp>
      <p:sp>
        <p:nvSpPr>
          <p:cNvPr id="5" name="Footer Placeholder 4"/>
          <p:cNvSpPr>
            <a:spLocks noGrp="1"/>
          </p:cNvSpPr>
          <p:nvPr>
            <p:ph type="ftr" sz="quarter" idx="11"/>
          </p:nvPr>
        </p:nvSpPr>
        <p:spPr/>
        <p:txBody>
          <a:bodyPr/>
          <a:lstStyle/>
          <a:p>
            <a:r>
              <a:rPr lang="en-US"/>
              <a:t>L04.01 The Adafruit GPS Logger Shield</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2391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v20251027</a:t>
            </a:r>
          </a:p>
        </p:txBody>
      </p:sp>
      <p:sp>
        <p:nvSpPr>
          <p:cNvPr id="5" name="Footer Placeholder 4"/>
          <p:cNvSpPr>
            <a:spLocks noGrp="1"/>
          </p:cNvSpPr>
          <p:nvPr>
            <p:ph type="ftr" sz="quarter" idx="11"/>
          </p:nvPr>
        </p:nvSpPr>
        <p:spPr/>
        <p:txBody>
          <a:bodyPr/>
          <a:lstStyle/>
          <a:p>
            <a:r>
              <a:rPr lang="en-US"/>
              <a:t>L04.01 The Adafruit GPS Logger Shield</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37814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8992" y="136524"/>
            <a:ext cx="5877658"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LSU v20251027</a:t>
            </a:r>
          </a:p>
        </p:txBody>
      </p:sp>
      <p:sp>
        <p:nvSpPr>
          <p:cNvPr id="5" name="Footer Placeholder 4"/>
          <p:cNvSpPr>
            <a:spLocks noGrp="1"/>
          </p:cNvSpPr>
          <p:nvPr>
            <p:ph type="ftr" sz="quarter" idx="11"/>
          </p:nvPr>
        </p:nvSpPr>
        <p:spPr/>
        <p:txBody>
          <a:bodyPr/>
          <a:lstStyle/>
          <a:p>
            <a:r>
              <a:rPr lang="en-US"/>
              <a:t>L04.01 The Adafruit GPS Logger Shield</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09609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LSU v20251027</a:t>
            </a:r>
          </a:p>
        </p:txBody>
      </p:sp>
      <p:sp>
        <p:nvSpPr>
          <p:cNvPr id="5" name="Footer Placeholder 4"/>
          <p:cNvSpPr>
            <a:spLocks noGrp="1"/>
          </p:cNvSpPr>
          <p:nvPr>
            <p:ph type="ftr" sz="quarter" idx="11"/>
          </p:nvPr>
        </p:nvSpPr>
        <p:spPr/>
        <p:txBody>
          <a:bodyPr/>
          <a:lstStyle/>
          <a:p>
            <a:r>
              <a:rPr lang="en-US"/>
              <a:t>L04.01 The Adafruit GPS Logger Shield</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368580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LSU v20251027</a:t>
            </a:r>
          </a:p>
        </p:txBody>
      </p:sp>
      <p:sp>
        <p:nvSpPr>
          <p:cNvPr id="6" name="Footer Placeholder 5"/>
          <p:cNvSpPr>
            <a:spLocks noGrp="1"/>
          </p:cNvSpPr>
          <p:nvPr>
            <p:ph type="ftr" sz="quarter" idx="11"/>
          </p:nvPr>
        </p:nvSpPr>
        <p:spPr/>
        <p:txBody>
          <a:bodyPr/>
          <a:lstStyle/>
          <a:p>
            <a:r>
              <a:rPr lang="en-US"/>
              <a:t>L04.01 The Adafruit GPS Logger Shield</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30052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8654" y="104775"/>
            <a:ext cx="6040931"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LSU v20251027</a:t>
            </a:r>
          </a:p>
        </p:txBody>
      </p:sp>
      <p:sp>
        <p:nvSpPr>
          <p:cNvPr id="8" name="Footer Placeholder 7"/>
          <p:cNvSpPr>
            <a:spLocks noGrp="1"/>
          </p:cNvSpPr>
          <p:nvPr>
            <p:ph type="ftr" sz="quarter" idx="11"/>
          </p:nvPr>
        </p:nvSpPr>
        <p:spPr/>
        <p:txBody>
          <a:bodyPr/>
          <a:lstStyle/>
          <a:p>
            <a:r>
              <a:rPr lang="en-US"/>
              <a:t>L04.01 The Adafruit GPS Logger Shield</a:t>
            </a:r>
          </a:p>
        </p:txBody>
      </p:sp>
      <p:sp>
        <p:nvSpPr>
          <p:cNvPr id="9" name="Slide Number Placeholder 8"/>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1011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238" y="136524"/>
            <a:ext cx="5930412" cy="1325563"/>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LSU v20251027</a:t>
            </a:r>
          </a:p>
        </p:txBody>
      </p:sp>
      <p:sp>
        <p:nvSpPr>
          <p:cNvPr id="4" name="Footer Placeholder 3"/>
          <p:cNvSpPr>
            <a:spLocks noGrp="1"/>
          </p:cNvSpPr>
          <p:nvPr>
            <p:ph type="ftr" sz="quarter" idx="11"/>
          </p:nvPr>
        </p:nvSpPr>
        <p:spPr/>
        <p:txBody>
          <a:bodyPr/>
          <a:lstStyle/>
          <a:p>
            <a:r>
              <a:rPr lang="en-US"/>
              <a:t>L04.01 The Adafruit GPS Logger Shield</a:t>
            </a:r>
          </a:p>
        </p:txBody>
      </p:sp>
      <p:sp>
        <p:nvSpPr>
          <p:cNvPr id="5" name="Slide Number Placeholder 4"/>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6583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LSU v20251027</a:t>
            </a:r>
          </a:p>
        </p:txBody>
      </p:sp>
      <p:sp>
        <p:nvSpPr>
          <p:cNvPr id="3" name="Footer Placeholder 2"/>
          <p:cNvSpPr>
            <a:spLocks noGrp="1"/>
          </p:cNvSpPr>
          <p:nvPr>
            <p:ph type="ftr" sz="quarter" idx="11"/>
          </p:nvPr>
        </p:nvSpPr>
        <p:spPr/>
        <p:txBody>
          <a:bodyPr/>
          <a:lstStyle/>
          <a:p>
            <a:r>
              <a:rPr lang="en-US"/>
              <a:t>L04.01 The Adafruit GPS Logger Shield</a:t>
            </a:r>
          </a:p>
        </p:txBody>
      </p:sp>
      <p:sp>
        <p:nvSpPr>
          <p:cNvPr id="4" name="Slide Number Placeholder 3"/>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614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v20251027</a:t>
            </a:r>
          </a:p>
        </p:txBody>
      </p:sp>
      <p:sp>
        <p:nvSpPr>
          <p:cNvPr id="6" name="Footer Placeholder 5"/>
          <p:cNvSpPr>
            <a:spLocks noGrp="1"/>
          </p:cNvSpPr>
          <p:nvPr>
            <p:ph type="ftr" sz="quarter" idx="11"/>
          </p:nvPr>
        </p:nvSpPr>
        <p:spPr/>
        <p:txBody>
          <a:bodyPr/>
          <a:lstStyle/>
          <a:p>
            <a:r>
              <a:rPr lang="en-US"/>
              <a:t>L04.01 The Adafruit GPS Logger Shield</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405885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v20251027</a:t>
            </a:r>
          </a:p>
        </p:txBody>
      </p:sp>
      <p:sp>
        <p:nvSpPr>
          <p:cNvPr id="6" name="Footer Placeholder 5"/>
          <p:cNvSpPr>
            <a:spLocks noGrp="1"/>
          </p:cNvSpPr>
          <p:nvPr>
            <p:ph type="ftr" sz="quarter" idx="11"/>
          </p:nvPr>
        </p:nvSpPr>
        <p:spPr/>
        <p:txBody>
          <a:bodyPr/>
          <a:lstStyle/>
          <a:p>
            <a:r>
              <a:rPr lang="en-US"/>
              <a:t>L04.01 The Adafruit GPS Logger Shield</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6979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7904" y="139437"/>
            <a:ext cx="607161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LSU v20251027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L04.01 The Adafruit GPS Logger Shield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A5AE0-1AD9-412A-BC4E-80B6F8A423A1}"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1116225A-7BBF-4F39-BDF3-A1D1C1F29D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89520" y="91440"/>
            <a:ext cx="1463040" cy="1340826"/>
          </a:xfrm>
          <a:prstGeom prst="rect">
            <a:avLst/>
          </a:prstGeom>
        </p:spPr>
      </p:pic>
      <p:pic>
        <p:nvPicPr>
          <p:cNvPr id="9" name="Picture 8" descr="Arrow&#10;&#10;Description automatically generated with medium confidence">
            <a:extLst>
              <a:ext uri="{FF2B5EF4-FFF2-40B4-BE49-F238E27FC236}">
                <a16:creationId xmlns:a16="http://schemas.microsoft.com/office/drawing/2014/main" id="{5A3F1057-C68F-194E-C64A-796C40BF2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1440" y="91440"/>
            <a:ext cx="1426464" cy="1421558"/>
          </a:xfrm>
          <a:prstGeom prst="rect">
            <a:avLst/>
          </a:prstGeom>
        </p:spPr>
      </p:pic>
    </p:spTree>
    <p:extLst>
      <p:ext uri="{BB962C8B-B14F-4D97-AF65-F5344CB8AC3E}">
        <p14:creationId xmlns:p14="http://schemas.microsoft.com/office/powerpoint/2010/main" val="3053755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ormAutofit/>
          </a:bodyPr>
          <a:lstStyle/>
          <a:p>
            <a:r>
              <a:rPr lang="en-US" dirty="0"/>
              <a:t>Expanding the Arduino</a:t>
            </a:r>
          </a:p>
        </p:txBody>
      </p:sp>
      <p:sp>
        <p:nvSpPr>
          <p:cNvPr id="12" name="Subtitle 11">
            <a:extLst>
              <a:ext uri="{FF2B5EF4-FFF2-40B4-BE49-F238E27FC236}">
                <a16:creationId xmlns:a16="http://schemas.microsoft.com/office/drawing/2014/main" id="{C612F64E-144B-CB5C-A60F-389BAEB06A35}"/>
              </a:ext>
            </a:extLst>
          </p:cNvPr>
          <p:cNvSpPr>
            <a:spLocks noGrp="1"/>
          </p:cNvSpPr>
          <p:nvPr>
            <p:ph type="subTitle" idx="1"/>
          </p:nvPr>
        </p:nvSpPr>
        <p:spPr/>
        <p:txBody>
          <a:bodyPr/>
          <a:lstStyle/>
          <a:p>
            <a:r>
              <a:rPr lang="en-US" dirty="0"/>
              <a:t>Adafruit GPS Logger Shield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a:xfrm>
            <a:off x="1608992" y="136524"/>
            <a:ext cx="5877658" cy="1325563"/>
          </a:xfrm>
        </p:spPr>
        <p:txBody>
          <a:bodyPr>
            <a:normAutofit/>
          </a:bodyPr>
          <a:lstStyle/>
          <a:p>
            <a:r>
              <a:rPr lang="en-US" dirty="0"/>
              <a:t>Direct Connect/Software Serial Switch</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28650" y="1825625"/>
            <a:ext cx="7886700" cy="4351338"/>
          </a:xfrm>
        </p:spPr>
        <p:txBody>
          <a:bodyPr>
            <a:normAutofit fontScale="92500"/>
          </a:bodyPr>
          <a:lstStyle/>
          <a:p>
            <a:r>
              <a:rPr lang="en-US" dirty="0"/>
              <a:t>Direct Connect connects the Shield to the Arduino’s Serial 0 channel(TX0, RX0)</a:t>
            </a:r>
          </a:p>
          <a:p>
            <a:pPr lvl="1"/>
            <a:r>
              <a:rPr lang="en-US" dirty="0"/>
              <a:t>In general, we want to use TX0, RX0 for computer to Arduino communications</a:t>
            </a:r>
          </a:p>
          <a:p>
            <a:pPr lvl="1"/>
            <a:r>
              <a:rPr lang="en-US" dirty="0"/>
              <a:t>Direct connect does allow us to communicate directly with the GPS on the Serial Monitor, bypassing the Arduino</a:t>
            </a:r>
          </a:p>
          <a:p>
            <a:r>
              <a:rPr lang="en-US" dirty="0"/>
              <a:t>Software Serial connects the GPS to pins 7 and 8 of the Arduino and TX and RX on the breakout</a:t>
            </a:r>
          </a:p>
          <a:p>
            <a:pPr lvl="1"/>
            <a:r>
              <a:rPr lang="en-US" dirty="0"/>
              <a:t>We will install jumpers that allow us to connect this output to Serial1, Serial2, or Serial3</a:t>
            </a:r>
          </a:p>
          <a:p>
            <a:pPr lvl="1"/>
            <a:r>
              <a:rPr lang="en-US" dirty="0"/>
              <a:t>This arrangement is based on the Arduino UNO, which only has one Hardware serial port on pins 0 and 1</a:t>
            </a:r>
          </a:p>
        </p:txBody>
      </p:sp>
      <p:sp>
        <p:nvSpPr>
          <p:cNvPr id="13" name="Date Placeholder 12">
            <a:extLst>
              <a:ext uri="{FF2B5EF4-FFF2-40B4-BE49-F238E27FC236}">
                <a16:creationId xmlns:a16="http://schemas.microsoft.com/office/drawing/2014/main" id="{61ECC879-FF47-72BD-83EE-3D6A3E6B6DC7}"/>
              </a:ext>
            </a:extLst>
          </p:cNvPr>
          <p:cNvSpPr>
            <a:spLocks noGrp="1"/>
          </p:cNvSpPr>
          <p:nvPr>
            <p:ph type="dt" sz="half" idx="10"/>
          </p:nvPr>
        </p:nvSpPr>
        <p:spPr/>
        <p:txBody>
          <a:bodyPr/>
          <a:lstStyle/>
          <a:p>
            <a:r>
              <a:rPr lang="en-US"/>
              <a:t>LSU v20251027</a:t>
            </a:r>
          </a:p>
        </p:txBody>
      </p:sp>
      <p:sp>
        <p:nvSpPr>
          <p:cNvPr id="14" name="Footer Placeholder 13">
            <a:extLst>
              <a:ext uri="{FF2B5EF4-FFF2-40B4-BE49-F238E27FC236}">
                <a16:creationId xmlns:a16="http://schemas.microsoft.com/office/drawing/2014/main" id="{D287E608-C381-0ED7-1DCE-3B1B2AED448D}"/>
              </a:ext>
            </a:extLst>
          </p:cNvPr>
          <p:cNvSpPr>
            <a:spLocks noGrp="1"/>
          </p:cNvSpPr>
          <p:nvPr>
            <p:ph type="ftr" sz="quarter" idx="11"/>
          </p:nvPr>
        </p:nvSpPr>
        <p:spPr/>
        <p:txBody>
          <a:bodyPr/>
          <a:lstStyle/>
          <a:p>
            <a:r>
              <a:rPr lang="en-US"/>
              <a:t>L04.01 The Adafruit GPS Logger Shield</a:t>
            </a:r>
          </a:p>
        </p:txBody>
      </p:sp>
      <p:sp>
        <p:nvSpPr>
          <p:cNvPr id="15" name="Slide Number Placeholder 14">
            <a:extLst>
              <a:ext uri="{FF2B5EF4-FFF2-40B4-BE49-F238E27FC236}">
                <a16:creationId xmlns:a16="http://schemas.microsoft.com/office/drawing/2014/main" id="{756F0930-718B-D30B-B559-D526863357F0}"/>
              </a:ext>
            </a:extLst>
          </p:cNvPr>
          <p:cNvSpPr>
            <a:spLocks noGrp="1"/>
          </p:cNvSpPr>
          <p:nvPr>
            <p:ph type="sldNum" sz="quarter" idx="12"/>
          </p:nvPr>
        </p:nvSpPr>
        <p:spPr/>
        <p:txBody>
          <a:bodyPr/>
          <a:lstStyle/>
          <a:p>
            <a:fld id="{051A5AE0-1AD9-412A-BC4E-80B6F8A423A1}" type="slidenum">
              <a:rPr lang="en-US" smtClean="0"/>
              <a:t>10</a:t>
            </a:fld>
            <a:endParaRPr lang="en-US"/>
          </a:p>
        </p:txBody>
      </p:sp>
    </p:spTree>
    <p:extLst>
      <p:ext uri="{BB962C8B-B14F-4D97-AF65-F5344CB8AC3E}">
        <p14:creationId xmlns:p14="http://schemas.microsoft.com/office/powerpoint/2010/main" val="357681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1582614" y="136524"/>
            <a:ext cx="5904035" cy="1325563"/>
          </a:xfrm>
        </p:spPr>
        <p:txBody>
          <a:bodyPr/>
          <a:lstStyle/>
          <a:p>
            <a:r>
              <a:rPr lang="en-US" dirty="0"/>
              <a:t>Coin Cell Battery Holder</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sz="half" idx="1"/>
          </p:nvPr>
        </p:nvSpPr>
        <p:spPr>
          <a:xfrm>
            <a:off x="164308" y="1733550"/>
            <a:ext cx="4370322" cy="4351338"/>
          </a:xfrm>
        </p:spPr>
        <p:txBody>
          <a:bodyPr>
            <a:normAutofit fontScale="85000" lnSpcReduction="20000"/>
          </a:bodyPr>
          <a:lstStyle/>
          <a:p>
            <a:r>
              <a:rPr lang="en-US" dirty="0"/>
              <a:t>The GPS has a number of settings that can be changed by sending it commands</a:t>
            </a:r>
          </a:p>
          <a:p>
            <a:r>
              <a:rPr lang="en-US" dirty="0"/>
              <a:t>If the GPS loses power, it will return to the default settings</a:t>
            </a:r>
          </a:p>
          <a:p>
            <a:r>
              <a:rPr lang="en-US" dirty="0"/>
              <a:t>By installing a battery in the coin-cell slot, the GPS will keep its settings on restart</a:t>
            </a:r>
          </a:p>
          <a:p>
            <a:r>
              <a:rPr lang="en-US" dirty="0"/>
              <a:t>This will also allow the GPS’s internal clock to be accurate even with no satellite fix, assuming it had a fix in the past</a:t>
            </a:r>
          </a:p>
          <a:p>
            <a:pPr lvl="1"/>
            <a:r>
              <a:rPr lang="en-US" dirty="0"/>
              <a:t>It will automatically set its time when it gets a satellite fix</a:t>
            </a:r>
          </a:p>
        </p:txBody>
      </p:sp>
      <p:sp>
        <p:nvSpPr>
          <p:cNvPr id="10" name="TextBox 9">
            <a:extLst>
              <a:ext uri="{FF2B5EF4-FFF2-40B4-BE49-F238E27FC236}">
                <a16:creationId xmlns:a16="http://schemas.microsoft.com/office/drawing/2014/main" id="{8FA2690B-2CAC-42B4-88C7-3CA50FC4573E}"/>
              </a:ext>
            </a:extLst>
          </p:cNvPr>
          <p:cNvSpPr txBox="1"/>
          <p:nvPr/>
        </p:nvSpPr>
        <p:spPr>
          <a:xfrm>
            <a:off x="4572000" y="5215621"/>
            <a:ext cx="4057650" cy="1077218"/>
          </a:xfrm>
          <a:prstGeom prst="rect">
            <a:avLst/>
          </a:prstGeom>
          <a:noFill/>
        </p:spPr>
        <p:txBody>
          <a:bodyPr wrap="square" rtlCol="0">
            <a:spAutoFit/>
          </a:bodyPr>
          <a:lstStyle/>
          <a:p>
            <a:r>
              <a:rPr lang="en-US" sz="1600" dirty="0"/>
              <a:t>The Adafruit Ultimate GPS Logger Shield’s coin cell battery holder.  Notice the + sign on the top indicating the battery should be installed positive side up.</a:t>
            </a:r>
          </a:p>
        </p:txBody>
      </p:sp>
      <p:sp>
        <p:nvSpPr>
          <p:cNvPr id="17" name="Date Placeholder 16">
            <a:extLst>
              <a:ext uri="{FF2B5EF4-FFF2-40B4-BE49-F238E27FC236}">
                <a16:creationId xmlns:a16="http://schemas.microsoft.com/office/drawing/2014/main" id="{C8A435AE-17B6-5F26-C011-5783C3B12072}"/>
              </a:ext>
            </a:extLst>
          </p:cNvPr>
          <p:cNvSpPr>
            <a:spLocks noGrp="1"/>
          </p:cNvSpPr>
          <p:nvPr>
            <p:ph type="dt" sz="half" idx="10"/>
          </p:nvPr>
        </p:nvSpPr>
        <p:spPr/>
        <p:txBody>
          <a:bodyPr/>
          <a:lstStyle/>
          <a:p>
            <a:r>
              <a:rPr lang="en-US"/>
              <a:t>LSU v20251027</a:t>
            </a:r>
          </a:p>
        </p:txBody>
      </p:sp>
      <p:sp>
        <p:nvSpPr>
          <p:cNvPr id="18" name="Footer Placeholder 17">
            <a:extLst>
              <a:ext uri="{FF2B5EF4-FFF2-40B4-BE49-F238E27FC236}">
                <a16:creationId xmlns:a16="http://schemas.microsoft.com/office/drawing/2014/main" id="{DEB5DA6B-8A17-4419-5B3A-2F82C0EF8AB4}"/>
              </a:ext>
            </a:extLst>
          </p:cNvPr>
          <p:cNvSpPr>
            <a:spLocks noGrp="1"/>
          </p:cNvSpPr>
          <p:nvPr>
            <p:ph type="ftr" sz="quarter" idx="11"/>
          </p:nvPr>
        </p:nvSpPr>
        <p:spPr/>
        <p:txBody>
          <a:bodyPr/>
          <a:lstStyle/>
          <a:p>
            <a:r>
              <a:rPr lang="en-US"/>
              <a:t>L04.01 The Adafruit GPS Logger Shield</a:t>
            </a:r>
          </a:p>
        </p:txBody>
      </p:sp>
      <p:sp>
        <p:nvSpPr>
          <p:cNvPr id="19" name="Slide Number Placeholder 18">
            <a:extLst>
              <a:ext uri="{FF2B5EF4-FFF2-40B4-BE49-F238E27FC236}">
                <a16:creationId xmlns:a16="http://schemas.microsoft.com/office/drawing/2014/main" id="{735961C5-ECFE-7DA1-9F21-FE4C276DDD79}"/>
              </a:ext>
            </a:extLst>
          </p:cNvPr>
          <p:cNvSpPr>
            <a:spLocks noGrp="1"/>
          </p:cNvSpPr>
          <p:nvPr>
            <p:ph type="sldNum" sz="quarter" idx="12"/>
          </p:nvPr>
        </p:nvSpPr>
        <p:spPr/>
        <p:txBody>
          <a:bodyPr/>
          <a:lstStyle/>
          <a:p>
            <a:fld id="{051A5AE0-1AD9-412A-BC4E-80B6F8A423A1}" type="slidenum">
              <a:rPr lang="en-US" smtClean="0"/>
              <a:t>11</a:t>
            </a:fld>
            <a:endParaRPr lang="en-US"/>
          </a:p>
        </p:txBody>
      </p:sp>
      <p:pic>
        <p:nvPicPr>
          <p:cNvPr id="4" name="Content Placeholder 3">
            <a:extLst>
              <a:ext uri="{FF2B5EF4-FFF2-40B4-BE49-F238E27FC236}">
                <a16:creationId xmlns:a16="http://schemas.microsoft.com/office/drawing/2014/main" id="{91153F30-57AC-4173-83A5-35B2AB9BD95B}"/>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16481" t="32639" r="22222" b="20833"/>
          <a:stretch/>
        </p:blipFill>
        <p:spPr>
          <a:xfrm rot="10800000">
            <a:off x="4534631" y="1411759"/>
            <a:ext cx="3758469" cy="3803862"/>
          </a:xfrm>
          <a:prstGeom prst="rect">
            <a:avLst/>
          </a:prstGeom>
        </p:spPr>
      </p:pic>
    </p:spTree>
    <p:extLst>
      <p:ext uri="{BB962C8B-B14F-4D97-AF65-F5344CB8AC3E}">
        <p14:creationId xmlns:p14="http://schemas.microsoft.com/office/powerpoint/2010/main" val="198305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1582614" y="136524"/>
            <a:ext cx="5904035" cy="1325563"/>
          </a:xfrm>
        </p:spPr>
        <p:txBody>
          <a:bodyPr/>
          <a:lstStyle/>
          <a:p>
            <a:r>
              <a:rPr lang="en-US" dirty="0"/>
              <a:t>LEDs on GPS Shield</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sz="half" idx="1"/>
          </p:nvPr>
        </p:nvSpPr>
        <p:spPr>
          <a:xfrm>
            <a:off x="173519" y="1462086"/>
            <a:ext cx="4398481" cy="4660751"/>
          </a:xfrm>
        </p:spPr>
        <p:txBody>
          <a:bodyPr>
            <a:normAutofit/>
          </a:bodyPr>
          <a:lstStyle/>
          <a:p>
            <a:r>
              <a:rPr lang="en-US" dirty="0"/>
              <a:t>There are 3 different LEDs on the GPS shield</a:t>
            </a:r>
          </a:p>
          <a:p>
            <a:pPr lvl="1"/>
            <a:r>
              <a:rPr lang="en-US" dirty="0"/>
              <a:t>Green (PWR)</a:t>
            </a:r>
          </a:p>
          <a:p>
            <a:pPr lvl="2"/>
            <a:r>
              <a:rPr lang="en-US" dirty="0"/>
              <a:t>Power LED.  If it’s not on, the shield doesn’t have power</a:t>
            </a:r>
          </a:p>
          <a:p>
            <a:pPr lvl="1"/>
            <a:r>
              <a:rPr lang="en-US" dirty="0"/>
              <a:t>Yellow (L13, same as built-in Arduino LED)</a:t>
            </a:r>
          </a:p>
          <a:p>
            <a:pPr lvl="1"/>
            <a:r>
              <a:rPr lang="en-US" dirty="0"/>
              <a:t>Red (GPS Fix Status )</a:t>
            </a:r>
          </a:p>
          <a:p>
            <a:pPr lvl="2"/>
            <a:r>
              <a:rPr lang="en-US" dirty="0"/>
              <a:t>Blinking every second, GPS does not have a fix</a:t>
            </a:r>
          </a:p>
          <a:p>
            <a:pPr lvl="2"/>
            <a:r>
              <a:rPr lang="en-US" dirty="0"/>
              <a:t>Blinking once every 15 seconds, GPS has a fix</a:t>
            </a:r>
          </a:p>
        </p:txBody>
      </p:sp>
      <p:sp>
        <p:nvSpPr>
          <p:cNvPr id="10" name="TextBox 9">
            <a:extLst>
              <a:ext uri="{FF2B5EF4-FFF2-40B4-BE49-F238E27FC236}">
                <a16:creationId xmlns:a16="http://schemas.microsoft.com/office/drawing/2014/main" id="{E9168224-570E-4FCB-9217-475BBE437472}"/>
              </a:ext>
            </a:extLst>
          </p:cNvPr>
          <p:cNvSpPr txBox="1"/>
          <p:nvPr/>
        </p:nvSpPr>
        <p:spPr>
          <a:xfrm>
            <a:off x="5036343" y="4846230"/>
            <a:ext cx="3062600" cy="276999"/>
          </a:xfrm>
          <a:prstGeom prst="rect">
            <a:avLst/>
          </a:prstGeom>
          <a:noFill/>
        </p:spPr>
        <p:txBody>
          <a:bodyPr wrap="square" rtlCol="0">
            <a:spAutoFit/>
          </a:bodyPr>
          <a:lstStyle/>
          <a:p>
            <a:r>
              <a:rPr lang="en-US" sz="1200" dirty="0"/>
              <a:t>3 indicator LEDS are located </a:t>
            </a:r>
          </a:p>
        </p:txBody>
      </p:sp>
      <p:sp>
        <p:nvSpPr>
          <p:cNvPr id="17" name="Date Placeholder 16">
            <a:extLst>
              <a:ext uri="{FF2B5EF4-FFF2-40B4-BE49-F238E27FC236}">
                <a16:creationId xmlns:a16="http://schemas.microsoft.com/office/drawing/2014/main" id="{DC7915E8-F7BE-DADE-83C7-5FD8F2324C34}"/>
              </a:ext>
            </a:extLst>
          </p:cNvPr>
          <p:cNvSpPr>
            <a:spLocks noGrp="1"/>
          </p:cNvSpPr>
          <p:nvPr>
            <p:ph type="dt" sz="half" idx="10"/>
          </p:nvPr>
        </p:nvSpPr>
        <p:spPr/>
        <p:txBody>
          <a:bodyPr/>
          <a:lstStyle/>
          <a:p>
            <a:r>
              <a:rPr lang="en-US"/>
              <a:t>LSU v20251027</a:t>
            </a:r>
          </a:p>
        </p:txBody>
      </p:sp>
      <p:sp>
        <p:nvSpPr>
          <p:cNvPr id="18" name="Footer Placeholder 17">
            <a:extLst>
              <a:ext uri="{FF2B5EF4-FFF2-40B4-BE49-F238E27FC236}">
                <a16:creationId xmlns:a16="http://schemas.microsoft.com/office/drawing/2014/main" id="{27A61BD3-2805-0B60-33D4-FD8710D8B5D7}"/>
              </a:ext>
            </a:extLst>
          </p:cNvPr>
          <p:cNvSpPr>
            <a:spLocks noGrp="1"/>
          </p:cNvSpPr>
          <p:nvPr>
            <p:ph type="ftr" sz="quarter" idx="11"/>
          </p:nvPr>
        </p:nvSpPr>
        <p:spPr/>
        <p:txBody>
          <a:bodyPr/>
          <a:lstStyle/>
          <a:p>
            <a:r>
              <a:rPr lang="en-US"/>
              <a:t>L04.01 The Adafruit GPS Logger Shield</a:t>
            </a:r>
          </a:p>
        </p:txBody>
      </p:sp>
      <p:sp>
        <p:nvSpPr>
          <p:cNvPr id="19" name="Slide Number Placeholder 18">
            <a:extLst>
              <a:ext uri="{FF2B5EF4-FFF2-40B4-BE49-F238E27FC236}">
                <a16:creationId xmlns:a16="http://schemas.microsoft.com/office/drawing/2014/main" id="{4E958B1A-A38A-C55F-5444-969A7136B06E}"/>
              </a:ext>
            </a:extLst>
          </p:cNvPr>
          <p:cNvSpPr>
            <a:spLocks noGrp="1"/>
          </p:cNvSpPr>
          <p:nvPr>
            <p:ph type="sldNum" sz="quarter" idx="12"/>
          </p:nvPr>
        </p:nvSpPr>
        <p:spPr/>
        <p:txBody>
          <a:bodyPr/>
          <a:lstStyle/>
          <a:p>
            <a:fld id="{051A5AE0-1AD9-412A-BC4E-80B6F8A423A1}" type="slidenum">
              <a:rPr lang="en-US" smtClean="0"/>
              <a:t>12</a:t>
            </a:fld>
            <a:endParaRPr lang="en-US"/>
          </a:p>
        </p:txBody>
      </p:sp>
      <p:pic>
        <p:nvPicPr>
          <p:cNvPr id="4" name="Content Placeholder 3">
            <a:extLst>
              <a:ext uri="{FF2B5EF4-FFF2-40B4-BE49-F238E27FC236}">
                <a16:creationId xmlns:a16="http://schemas.microsoft.com/office/drawing/2014/main" id="{6D5335E5-8E42-484F-9330-8D65904B43C9}"/>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4445" t="54861" r="30555" b="21389"/>
          <a:stretch/>
        </p:blipFill>
        <p:spPr>
          <a:xfrm>
            <a:off x="4853143" y="2513708"/>
            <a:ext cx="3886200" cy="2237508"/>
          </a:xfrm>
          <a:prstGeom prst="rect">
            <a:avLst/>
          </a:prstGeom>
        </p:spPr>
      </p:pic>
    </p:spTree>
    <p:extLst>
      <p:ext uri="{BB962C8B-B14F-4D97-AF65-F5344CB8AC3E}">
        <p14:creationId xmlns:p14="http://schemas.microsoft.com/office/powerpoint/2010/main" val="387118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07E0-6F5D-4F7C-8738-8CD5A512A5BF}"/>
              </a:ext>
            </a:extLst>
          </p:cNvPr>
          <p:cNvSpPr>
            <a:spLocks noGrp="1"/>
          </p:cNvSpPr>
          <p:nvPr>
            <p:ph type="title"/>
          </p:nvPr>
        </p:nvSpPr>
        <p:spPr>
          <a:xfrm>
            <a:off x="1582614" y="136524"/>
            <a:ext cx="5904035" cy="1325563"/>
          </a:xfrm>
        </p:spPr>
        <p:txBody>
          <a:bodyPr/>
          <a:lstStyle/>
          <a:p>
            <a:r>
              <a:rPr lang="en-US" dirty="0"/>
              <a:t>Prototyping and </a:t>
            </a:r>
            <a:br>
              <a:rPr lang="en-US" dirty="0"/>
            </a:br>
            <a:r>
              <a:rPr lang="en-US" dirty="0"/>
              <a:t>Breakout Areas</a:t>
            </a:r>
          </a:p>
        </p:txBody>
      </p:sp>
      <p:sp>
        <p:nvSpPr>
          <p:cNvPr id="3" name="Content Placeholder 2">
            <a:extLst>
              <a:ext uri="{FF2B5EF4-FFF2-40B4-BE49-F238E27FC236}">
                <a16:creationId xmlns:a16="http://schemas.microsoft.com/office/drawing/2014/main" id="{31C48B2F-9929-4D13-B39C-4ACE6D941AB1}"/>
              </a:ext>
            </a:extLst>
          </p:cNvPr>
          <p:cNvSpPr>
            <a:spLocks noGrp="1"/>
          </p:cNvSpPr>
          <p:nvPr>
            <p:ph sz="half" idx="1"/>
          </p:nvPr>
        </p:nvSpPr>
        <p:spPr>
          <a:xfrm>
            <a:off x="185737" y="1600200"/>
            <a:ext cx="4614863" cy="4576763"/>
          </a:xfrm>
        </p:spPr>
        <p:txBody>
          <a:bodyPr>
            <a:normAutofit fontScale="85000" lnSpcReduction="10000"/>
          </a:bodyPr>
          <a:lstStyle/>
          <a:p>
            <a:r>
              <a:rPr lang="en-US" dirty="0"/>
              <a:t>There is a small prototyping area on the GPS shield</a:t>
            </a:r>
          </a:p>
          <a:p>
            <a:r>
              <a:rPr lang="en-US" dirty="0"/>
              <a:t>Next to the Prototyping area are six breakouts</a:t>
            </a:r>
          </a:p>
          <a:p>
            <a:pPr lvl="1"/>
            <a:r>
              <a:rPr lang="en-US" dirty="0"/>
              <a:t>3V:  3.3 volts but comes from a 5V to 3.3V regulator on the GPS shield not the Arduino 3.3V</a:t>
            </a:r>
          </a:p>
          <a:p>
            <a:pPr lvl="1"/>
            <a:r>
              <a:rPr lang="en-US" dirty="0"/>
              <a:t>CD:  Detects if an SD card is physically installed</a:t>
            </a:r>
          </a:p>
          <a:p>
            <a:pPr lvl="1"/>
            <a:r>
              <a:rPr lang="en-US" dirty="0"/>
              <a:t>CCS:  Card chip select line.  It is connected to digital 10 </a:t>
            </a:r>
          </a:p>
          <a:p>
            <a:pPr lvl="1"/>
            <a:r>
              <a:rPr lang="en-US" dirty="0"/>
              <a:t>PPS:  This is a pulse per second output when the GPS has a fix</a:t>
            </a:r>
          </a:p>
          <a:p>
            <a:pPr lvl="1"/>
            <a:r>
              <a:rPr lang="en-US" dirty="0"/>
              <a:t>TX:  GPS “Soft-Serial” transmit line</a:t>
            </a:r>
          </a:p>
          <a:p>
            <a:pPr lvl="1"/>
            <a:r>
              <a:rPr lang="en-US" dirty="0"/>
              <a:t>RX:  GPS “Soft Serial” receive line</a:t>
            </a:r>
          </a:p>
        </p:txBody>
      </p:sp>
      <p:pic>
        <p:nvPicPr>
          <p:cNvPr id="8" name="Content Placeholder 7">
            <a:extLst>
              <a:ext uri="{FF2B5EF4-FFF2-40B4-BE49-F238E27FC236}">
                <a16:creationId xmlns:a16="http://schemas.microsoft.com/office/drawing/2014/main" id="{90D5108E-0FC6-E5B4-85CB-5AFFF642F649}"/>
              </a:ext>
            </a:extLst>
          </p:cNvPr>
          <p:cNvPicPr>
            <a:picLocks noGrp="1" noChangeAspect="1"/>
          </p:cNvPicPr>
          <p:nvPr>
            <p:ph sz="half" idx="2"/>
          </p:nvPr>
        </p:nvPicPr>
        <p:blipFill>
          <a:blip r:embed="rId2"/>
          <a:stretch>
            <a:fillRect/>
          </a:stretch>
        </p:blipFill>
        <p:spPr>
          <a:xfrm rot="5400000">
            <a:off x="5219229" y="1928035"/>
            <a:ext cx="3391373" cy="3343742"/>
          </a:xfrm>
          <a:prstGeom prst="rect">
            <a:avLst/>
          </a:prstGeom>
        </p:spPr>
      </p:pic>
      <p:sp>
        <p:nvSpPr>
          <p:cNvPr id="10" name="TextBox 9">
            <a:extLst>
              <a:ext uri="{FF2B5EF4-FFF2-40B4-BE49-F238E27FC236}">
                <a16:creationId xmlns:a16="http://schemas.microsoft.com/office/drawing/2014/main" id="{D49315AE-16A9-4B33-8D5E-B55DA190F6CF}"/>
              </a:ext>
            </a:extLst>
          </p:cNvPr>
          <p:cNvSpPr txBox="1"/>
          <p:nvPr/>
        </p:nvSpPr>
        <p:spPr>
          <a:xfrm>
            <a:off x="5014912" y="5470659"/>
            <a:ext cx="3571875" cy="646331"/>
          </a:xfrm>
          <a:prstGeom prst="rect">
            <a:avLst/>
          </a:prstGeom>
          <a:noFill/>
        </p:spPr>
        <p:txBody>
          <a:bodyPr wrap="square" rtlCol="0">
            <a:spAutoFit/>
          </a:bodyPr>
          <a:lstStyle/>
          <a:p>
            <a:r>
              <a:rPr lang="en-US" sz="900" dirty="0"/>
              <a:t>Figure 6:  Shown is the prototyping and breakout areas on the Adafruit Ultimate GPS Logger Shield.  The red dashed box is surrounding the prototyping area.  The yellow dashed box surrounds the breakout area.  The RX and TX breakout pins are used for Software Serial communication</a:t>
            </a:r>
          </a:p>
        </p:txBody>
      </p:sp>
      <p:sp>
        <p:nvSpPr>
          <p:cNvPr id="11" name="Rectangle 10">
            <a:extLst>
              <a:ext uri="{FF2B5EF4-FFF2-40B4-BE49-F238E27FC236}">
                <a16:creationId xmlns:a16="http://schemas.microsoft.com/office/drawing/2014/main" id="{F7DD16C5-34EF-44C4-86F7-A720E272E1ED}"/>
              </a:ext>
            </a:extLst>
          </p:cNvPr>
          <p:cNvSpPr/>
          <p:nvPr/>
        </p:nvSpPr>
        <p:spPr>
          <a:xfrm>
            <a:off x="5271853" y="1943100"/>
            <a:ext cx="2657710" cy="3288198"/>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C173A7B-70CC-4F5B-96B8-371D62B8DA25}"/>
              </a:ext>
            </a:extLst>
          </p:cNvPr>
          <p:cNvSpPr/>
          <p:nvPr/>
        </p:nvSpPr>
        <p:spPr>
          <a:xfrm>
            <a:off x="8143874" y="2768797"/>
            <a:ext cx="442913" cy="1731765"/>
          </a:xfrm>
          <a:prstGeom prst="rect">
            <a:avLst/>
          </a:prstGeom>
          <a:no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18">
            <a:extLst>
              <a:ext uri="{FF2B5EF4-FFF2-40B4-BE49-F238E27FC236}">
                <a16:creationId xmlns:a16="http://schemas.microsoft.com/office/drawing/2014/main" id="{73BD91BE-EFD4-E398-A6DC-9040E0E1787C}"/>
              </a:ext>
            </a:extLst>
          </p:cNvPr>
          <p:cNvSpPr>
            <a:spLocks noGrp="1"/>
          </p:cNvSpPr>
          <p:nvPr>
            <p:ph type="dt" sz="half" idx="10"/>
          </p:nvPr>
        </p:nvSpPr>
        <p:spPr/>
        <p:txBody>
          <a:bodyPr/>
          <a:lstStyle/>
          <a:p>
            <a:r>
              <a:rPr lang="en-US"/>
              <a:t>LSU v20251027</a:t>
            </a:r>
          </a:p>
        </p:txBody>
      </p:sp>
      <p:sp>
        <p:nvSpPr>
          <p:cNvPr id="20" name="Footer Placeholder 19">
            <a:extLst>
              <a:ext uri="{FF2B5EF4-FFF2-40B4-BE49-F238E27FC236}">
                <a16:creationId xmlns:a16="http://schemas.microsoft.com/office/drawing/2014/main" id="{09B6568B-9AE8-C0BA-8BD2-914F1EF208E8}"/>
              </a:ext>
            </a:extLst>
          </p:cNvPr>
          <p:cNvSpPr>
            <a:spLocks noGrp="1"/>
          </p:cNvSpPr>
          <p:nvPr>
            <p:ph type="ftr" sz="quarter" idx="11"/>
          </p:nvPr>
        </p:nvSpPr>
        <p:spPr/>
        <p:txBody>
          <a:bodyPr/>
          <a:lstStyle/>
          <a:p>
            <a:r>
              <a:rPr lang="en-US"/>
              <a:t>L04.01 The Adafruit GPS Logger Shield</a:t>
            </a:r>
          </a:p>
        </p:txBody>
      </p:sp>
      <p:sp>
        <p:nvSpPr>
          <p:cNvPr id="21" name="Slide Number Placeholder 20">
            <a:extLst>
              <a:ext uri="{FF2B5EF4-FFF2-40B4-BE49-F238E27FC236}">
                <a16:creationId xmlns:a16="http://schemas.microsoft.com/office/drawing/2014/main" id="{1DD99734-E425-F54B-1C49-C5FAC6B0C652}"/>
              </a:ext>
            </a:extLst>
          </p:cNvPr>
          <p:cNvSpPr>
            <a:spLocks noGrp="1"/>
          </p:cNvSpPr>
          <p:nvPr>
            <p:ph type="sldNum" sz="quarter" idx="12"/>
          </p:nvPr>
        </p:nvSpPr>
        <p:spPr/>
        <p:txBody>
          <a:bodyPr/>
          <a:lstStyle/>
          <a:p>
            <a:fld id="{051A5AE0-1AD9-412A-BC4E-80B6F8A423A1}" type="slidenum">
              <a:rPr lang="en-US" smtClean="0"/>
              <a:t>13</a:t>
            </a:fld>
            <a:endParaRPr lang="en-US"/>
          </a:p>
        </p:txBody>
      </p:sp>
    </p:spTree>
    <p:extLst>
      <p:ext uri="{BB962C8B-B14F-4D97-AF65-F5344CB8AC3E}">
        <p14:creationId xmlns:p14="http://schemas.microsoft.com/office/powerpoint/2010/main" val="2282552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DB30-9E26-4E2C-98EF-63544CA46CEE}"/>
              </a:ext>
            </a:extLst>
          </p:cNvPr>
          <p:cNvSpPr>
            <a:spLocks noGrp="1"/>
          </p:cNvSpPr>
          <p:nvPr>
            <p:ph type="title"/>
          </p:nvPr>
        </p:nvSpPr>
        <p:spPr>
          <a:xfrm>
            <a:off x="1582614" y="136524"/>
            <a:ext cx="5904035" cy="1325563"/>
          </a:xfrm>
        </p:spPr>
        <p:txBody>
          <a:bodyPr/>
          <a:lstStyle/>
          <a:p>
            <a:r>
              <a:rPr lang="en-US" dirty="0"/>
              <a:t>SD Card</a:t>
            </a:r>
          </a:p>
        </p:txBody>
      </p:sp>
      <p:sp>
        <p:nvSpPr>
          <p:cNvPr id="3" name="Content Placeholder 2">
            <a:extLst>
              <a:ext uri="{FF2B5EF4-FFF2-40B4-BE49-F238E27FC236}">
                <a16:creationId xmlns:a16="http://schemas.microsoft.com/office/drawing/2014/main" id="{9DBB3F9F-5644-4026-B61D-33C62E9B94DA}"/>
              </a:ext>
            </a:extLst>
          </p:cNvPr>
          <p:cNvSpPr>
            <a:spLocks noGrp="1"/>
          </p:cNvSpPr>
          <p:nvPr>
            <p:ph sz="half" idx="1"/>
          </p:nvPr>
        </p:nvSpPr>
        <p:spPr>
          <a:xfrm>
            <a:off x="368300" y="1825625"/>
            <a:ext cx="4146550" cy="4351338"/>
          </a:xfrm>
        </p:spPr>
        <p:txBody>
          <a:bodyPr>
            <a:normAutofit fontScale="92500" lnSpcReduction="20000"/>
          </a:bodyPr>
          <a:lstStyle/>
          <a:p>
            <a:r>
              <a:rPr lang="en-US" dirty="0"/>
              <a:t>The GPS shield has a microSD card slot</a:t>
            </a:r>
          </a:p>
          <a:p>
            <a:r>
              <a:rPr lang="en-US" dirty="0"/>
              <a:t>Allows the storage of flight data payloads</a:t>
            </a:r>
          </a:p>
          <a:p>
            <a:r>
              <a:rPr lang="en-US" dirty="0"/>
              <a:t>Communication between the Mega and the SD card uses the SPI protocol</a:t>
            </a:r>
          </a:p>
          <a:p>
            <a:r>
              <a:rPr lang="en-US" dirty="0"/>
              <a:t>SD card slides in and locks, press it in again to release</a:t>
            </a:r>
          </a:p>
          <a:p>
            <a:r>
              <a:rPr lang="en-US" dirty="0"/>
              <a:t>Data is saved in regular files on the SD card, allowing reading of flight data by </a:t>
            </a:r>
          </a:p>
        </p:txBody>
      </p:sp>
      <p:pic>
        <p:nvPicPr>
          <p:cNvPr id="4" name="Content Placeholder 3">
            <a:extLst>
              <a:ext uri="{FF2B5EF4-FFF2-40B4-BE49-F238E27FC236}">
                <a16:creationId xmlns:a16="http://schemas.microsoft.com/office/drawing/2014/main" id="{9F2DC9FF-9F0B-36EC-38D8-B25C36C14FCF}"/>
              </a:ext>
            </a:extLst>
          </p:cNvPr>
          <p:cNvPicPr>
            <a:picLocks noGrp="1" noChangeAspect="1"/>
          </p:cNvPicPr>
          <p:nvPr>
            <p:ph sz="half" idx="2"/>
          </p:nvPr>
        </p:nvPicPr>
        <p:blipFill>
          <a:blip r:embed="rId2"/>
          <a:stretch>
            <a:fillRect/>
          </a:stretch>
        </p:blipFill>
        <p:spPr>
          <a:xfrm>
            <a:off x="5070989" y="1561729"/>
            <a:ext cx="3174321" cy="3341758"/>
          </a:xfrm>
          <a:prstGeom prst="rect">
            <a:avLst/>
          </a:prstGeom>
        </p:spPr>
      </p:pic>
      <p:sp>
        <p:nvSpPr>
          <p:cNvPr id="10" name="TextBox 9">
            <a:extLst>
              <a:ext uri="{FF2B5EF4-FFF2-40B4-BE49-F238E27FC236}">
                <a16:creationId xmlns:a16="http://schemas.microsoft.com/office/drawing/2014/main" id="{BEAAD0B2-11FA-4CF1-8FA0-7354900331EA}"/>
              </a:ext>
            </a:extLst>
          </p:cNvPr>
          <p:cNvSpPr txBox="1"/>
          <p:nvPr/>
        </p:nvSpPr>
        <p:spPr>
          <a:xfrm>
            <a:off x="5201514" y="5055216"/>
            <a:ext cx="3174321" cy="830997"/>
          </a:xfrm>
          <a:prstGeom prst="rect">
            <a:avLst/>
          </a:prstGeom>
          <a:noFill/>
        </p:spPr>
        <p:txBody>
          <a:bodyPr wrap="square" rtlCol="0">
            <a:spAutoFit/>
          </a:bodyPr>
          <a:lstStyle/>
          <a:p>
            <a:r>
              <a:rPr lang="en-US" sz="1200" dirty="0"/>
              <a:t>The Adafruit Ultimate GPS Logger Shield’s microSD socket. The SD card will latch once fully inserted with a click. To eject, simply push the card in again</a:t>
            </a:r>
          </a:p>
        </p:txBody>
      </p:sp>
      <p:sp>
        <p:nvSpPr>
          <p:cNvPr id="16" name="Date Placeholder 15">
            <a:extLst>
              <a:ext uri="{FF2B5EF4-FFF2-40B4-BE49-F238E27FC236}">
                <a16:creationId xmlns:a16="http://schemas.microsoft.com/office/drawing/2014/main" id="{254BE38E-CA14-568E-2E4C-680114EBD51E}"/>
              </a:ext>
            </a:extLst>
          </p:cNvPr>
          <p:cNvSpPr>
            <a:spLocks noGrp="1"/>
          </p:cNvSpPr>
          <p:nvPr>
            <p:ph type="dt" sz="half" idx="10"/>
          </p:nvPr>
        </p:nvSpPr>
        <p:spPr/>
        <p:txBody>
          <a:bodyPr/>
          <a:lstStyle/>
          <a:p>
            <a:r>
              <a:rPr lang="en-US"/>
              <a:t>LSU v20251027</a:t>
            </a:r>
          </a:p>
        </p:txBody>
      </p:sp>
      <p:sp>
        <p:nvSpPr>
          <p:cNvPr id="17" name="Footer Placeholder 16">
            <a:extLst>
              <a:ext uri="{FF2B5EF4-FFF2-40B4-BE49-F238E27FC236}">
                <a16:creationId xmlns:a16="http://schemas.microsoft.com/office/drawing/2014/main" id="{0C895284-AB62-B290-0DAF-BD438686C92F}"/>
              </a:ext>
            </a:extLst>
          </p:cNvPr>
          <p:cNvSpPr>
            <a:spLocks noGrp="1"/>
          </p:cNvSpPr>
          <p:nvPr>
            <p:ph type="ftr" sz="quarter" idx="11"/>
          </p:nvPr>
        </p:nvSpPr>
        <p:spPr/>
        <p:txBody>
          <a:bodyPr/>
          <a:lstStyle/>
          <a:p>
            <a:r>
              <a:rPr lang="en-US"/>
              <a:t>L04.01 The Adafruit GPS Logger Shield</a:t>
            </a:r>
          </a:p>
        </p:txBody>
      </p:sp>
      <p:sp>
        <p:nvSpPr>
          <p:cNvPr id="18" name="Slide Number Placeholder 17">
            <a:extLst>
              <a:ext uri="{FF2B5EF4-FFF2-40B4-BE49-F238E27FC236}">
                <a16:creationId xmlns:a16="http://schemas.microsoft.com/office/drawing/2014/main" id="{BCE92D6D-F823-9ADA-0CD2-C2BE4C21ED80}"/>
              </a:ext>
            </a:extLst>
          </p:cNvPr>
          <p:cNvSpPr>
            <a:spLocks noGrp="1"/>
          </p:cNvSpPr>
          <p:nvPr>
            <p:ph type="sldNum" sz="quarter" idx="12"/>
          </p:nvPr>
        </p:nvSpPr>
        <p:spPr/>
        <p:txBody>
          <a:bodyPr/>
          <a:lstStyle/>
          <a:p>
            <a:fld id="{051A5AE0-1AD9-412A-BC4E-80B6F8A423A1}" type="slidenum">
              <a:rPr lang="en-US" smtClean="0"/>
              <a:t>14</a:t>
            </a:fld>
            <a:endParaRPr lang="en-US"/>
          </a:p>
        </p:txBody>
      </p:sp>
    </p:spTree>
    <p:extLst>
      <p:ext uri="{BB962C8B-B14F-4D97-AF65-F5344CB8AC3E}">
        <p14:creationId xmlns:p14="http://schemas.microsoft.com/office/powerpoint/2010/main" val="177196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DB30-9E26-4E2C-98EF-63544CA46CEE}"/>
              </a:ext>
            </a:extLst>
          </p:cNvPr>
          <p:cNvSpPr>
            <a:spLocks noGrp="1"/>
          </p:cNvSpPr>
          <p:nvPr>
            <p:ph type="title"/>
          </p:nvPr>
        </p:nvSpPr>
        <p:spPr>
          <a:xfrm>
            <a:off x="1582614" y="136524"/>
            <a:ext cx="5904035" cy="1325563"/>
          </a:xfrm>
        </p:spPr>
        <p:txBody>
          <a:bodyPr>
            <a:normAutofit/>
          </a:bodyPr>
          <a:lstStyle/>
          <a:p>
            <a:r>
              <a:rPr lang="en-US" dirty="0"/>
              <a:t>SD Card Communications</a:t>
            </a:r>
          </a:p>
        </p:txBody>
      </p:sp>
      <p:sp>
        <p:nvSpPr>
          <p:cNvPr id="3" name="Content Placeholder 2">
            <a:extLst>
              <a:ext uri="{FF2B5EF4-FFF2-40B4-BE49-F238E27FC236}">
                <a16:creationId xmlns:a16="http://schemas.microsoft.com/office/drawing/2014/main" id="{9DBB3F9F-5644-4026-B61D-33C62E9B94DA}"/>
              </a:ext>
            </a:extLst>
          </p:cNvPr>
          <p:cNvSpPr>
            <a:spLocks noGrp="1"/>
          </p:cNvSpPr>
          <p:nvPr>
            <p:ph sz="half" idx="1"/>
          </p:nvPr>
        </p:nvSpPr>
        <p:spPr>
          <a:xfrm>
            <a:off x="203200" y="1825625"/>
            <a:ext cx="4311650" cy="4351338"/>
          </a:xfrm>
        </p:spPr>
        <p:txBody>
          <a:bodyPr>
            <a:normAutofit fontScale="85000" lnSpcReduction="20000"/>
          </a:bodyPr>
          <a:lstStyle/>
          <a:p>
            <a:r>
              <a:rPr lang="en-US" dirty="0"/>
              <a:t>SPI communication requires 4 lines:  MISO, MOSI, Clock, and Chip Select</a:t>
            </a:r>
          </a:p>
          <a:p>
            <a:r>
              <a:rPr lang="en-US" dirty="0"/>
              <a:t>On the Mega2560, MISO, MOSI, and SCK are digital pins 50, 51, and 52</a:t>
            </a:r>
          </a:p>
          <a:p>
            <a:pPr lvl="1"/>
            <a:r>
              <a:rPr lang="en-US" dirty="0"/>
              <a:t>This connection is made via the 6-pin header in the middle of the Arduino</a:t>
            </a:r>
          </a:p>
          <a:p>
            <a:pPr lvl="1"/>
            <a:r>
              <a:rPr lang="en-US" dirty="0"/>
              <a:t>The header should be soldered with the sockets down to mate with the pins on the Arduino</a:t>
            </a:r>
          </a:p>
          <a:p>
            <a:r>
              <a:rPr lang="en-US" dirty="0"/>
              <a:t>CS is freely selectable in software, but the SD card is connected to pin 10, so that should be chosen in software</a:t>
            </a:r>
          </a:p>
        </p:txBody>
      </p:sp>
      <p:sp>
        <p:nvSpPr>
          <p:cNvPr id="14" name="Date Placeholder 13">
            <a:extLst>
              <a:ext uri="{FF2B5EF4-FFF2-40B4-BE49-F238E27FC236}">
                <a16:creationId xmlns:a16="http://schemas.microsoft.com/office/drawing/2014/main" id="{68DA2533-10C7-9CC1-E966-8224E3921A96}"/>
              </a:ext>
            </a:extLst>
          </p:cNvPr>
          <p:cNvSpPr>
            <a:spLocks noGrp="1"/>
          </p:cNvSpPr>
          <p:nvPr>
            <p:ph type="dt" sz="half" idx="10"/>
          </p:nvPr>
        </p:nvSpPr>
        <p:spPr/>
        <p:txBody>
          <a:bodyPr/>
          <a:lstStyle/>
          <a:p>
            <a:r>
              <a:rPr lang="en-US"/>
              <a:t>LSU v20251027</a:t>
            </a:r>
          </a:p>
        </p:txBody>
      </p:sp>
      <p:sp>
        <p:nvSpPr>
          <p:cNvPr id="15" name="Footer Placeholder 14">
            <a:extLst>
              <a:ext uri="{FF2B5EF4-FFF2-40B4-BE49-F238E27FC236}">
                <a16:creationId xmlns:a16="http://schemas.microsoft.com/office/drawing/2014/main" id="{54453262-C7BD-DA65-1A4A-A4B35EA48A78}"/>
              </a:ext>
            </a:extLst>
          </p:cNvPr>
          <p:cNvSpPr>
            <a:spLocks noGrp="1"/>
          </p:cNvSpPr>
          <p:nvPr>
            <p:ph type="ftr" sz="quarter" idx="11"/>
          </p:nvPr>
        </p:nvSpPr>
        <p:spPr/>
        <p:txBody>
          <a:bodyPr/>
          <a:lstStyle/>
          <a:p>
            <a:r>
              <a:rPr lang="en-US"/>
              <a:t>L04.01 The Adafruit GPS Logger Shield</a:t>
            </a:r>
          </a:p>
        </p:txBody>
      </p:sp>
      <p:sp>
        <p:nvSpPr>
          <p:cNvPr id="16" name="Slide Number Placeholder 15">
            <a:extLst>
              <a:ext uri="{FF2B5EF4-FFF2-40B4-BE49-F238E27FC236}">
                <a16:creationId xmlns:a16="http://schemas.microsoft.com/office/drawing/2014/main" id="{ECBE3E00-431B-4AD0-79B5-A952A8B67D2E}"/>
              </a:ext>
            </a:extLst>
          </p:cNvPr>
          <p:cNvSpPr>
            <a:spLocks noGrp="1"/>
          </p:cNvSpPr>
          <p:nvPr>
            <p:ph type="sldNum" sz="quarter" idx="12"/>
          </p:nvPr>
        </p:nvSpPr>
        <p:spPr/>
        <p:txBody>
          <a:bodyPr/>
          <a:lstStyle/>
          <a:p>
            <a:fld id="{051A5AE0-1AD9-412A-BC4E-80B6F8A423A1}" type="slidenum">
              <a:rPr lang="en-US" smtClean="0"/>
              <a:t>15</a:t>
            </a:fld>
            <a:endParaRPr lang="en-US"/>
          </a:p>
        </p:txBody>
      </p:sp>
      <p:pic>
        <p:nvPicPr>
          <p:cNvPr id="7" name="Content Placeholder 6">
            <a:extLst>
              <a:ext uri="{FF2B5EF4-FFF2-40B4-BE49-F238E27FC236}">
                <a16:creationId xmlns:a16="http://schemas.microsoft.com/office/drawing/2014/main" id="{6BD33509-2088-1528-3E84-D43A7A590E64}"/>
              </a:ext>
            </a:extLst>
          </p:cNvPr>
          <p:cNvPicPr>
            <a:picLocks noGrp="1" noChangeAspect="1"/>
          </p:cNvPicPr>
          <p:nvPr>
            <p:ph sz="half" idx="2"/>
          </p:nvPr>
        </p:nvPicPr>
        <p:blipFill>
          <a:blip r:embed="rId2"/>
          <a:stretch>
            <a:fillRect/>
          </a:stretch>
        </p:blipFill>
        <p:spPr>
          <a:xfrm>
            <a:off x="5170285" y="1736189"/>
            <a:ext cx="2905530" cy="1991003"/>
          </a:xfrm>
          <a:prstGeom prst="rect">
            <a:avLst/>
          </a:prstGeom>
        </p:spPr>
      </p:pic>
      <p:pic>
        <p:nvPicPr>
          <p:cNvPr id="12" name="Content Placeholder 11" descr="A blue circuit board with yellow wires&#10;&#10;Description automatically generated">
            <a:extLst>
              <a:ext uri="{FF2B5EF4-FFF2-40B4-BE49-F238E27FC236}">
                <a16:creationId xmlns:a16="http://schemas.microsoft.com/office/drawing/2014/main" id="{91FB23EC-9BCA-2B19-4F09-60D4319B7B12}"/>
              </a:ext>
            </a:extLst>
          </p:cNvPr>
          <p:cNvPicPr>
            <a:picLocks noChangeAspect="1"/>
          </p:cNvPicPr>
          <p:nvPr/>
        </p:nvPicPr>
        <p:blipFill>
          <a:blip r:embed="rId3">
            <a:extLst>
              <a:ext uri="{28A0092B-C50C-407E-A947-70E740481C1C}">
                <a14:useLocalDpi xmlns:a14="http://schemas.microsoft.com/office/drawing/2010/main" val="0"/>
              </a:ext>
            </a:extLst>
          </a:blip>
          <a:srcRect l="3504" t="4232" r="1898" b="50012"/>
          <a:stretch>
            <a:fillRect/>
          </a:stretch>
        </p:blipFill>
        <p:spPr>
          <a:xfrm>
            <a:off x="5170285" y="3809087"/>
            <a:ext cx="3086100" cy="1991003"/>
          </a:xfrm>
          <a:prstGeom prst="rect">
            <a:avLst/>
          </a:prstGeom>
        </p:spPr>
      </p:pic>
      <p:sp>
        <p:nvSpPr>
          <p:cNvPr id="11" name="Rectangle: Rounded Corners 10">
            <a:extLst>
              <a:ext uri="{FF2B5EF4-FFF2-40B4-BE49-F238E27FC236}">
                <a16:creationId xmlns:a16="http://schemas.microsoft.com/office/drawing/2014/main" id="{1866AD42-BAF4-CBDA-27A4-734A4D124DCB}"/>
              </a:ext>
            </a:extLst>
          </p:cNvPr>
          <p:cNvSpPr/>
          <p:nvPr/>
        </p:nvSpPr>
        <p:spPr>
          <a:xfrm>
            <a:off x="6300187" y="3888165"/>
            <a:ext cx="826295" cy="79057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68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4AD2-E6B7-0945-D20E-00386D579527}"/>
              </a:ext>
            </a:extLst>
          </p:cNvPr>
          <p:cNvSpPr>
            <a:spLocks noGrp="1"/>
          </p:cNvSpPr>
          <p:nvPr>
            <p:ph type="title"/>
          </p:nvPr>
        </p:nvSpPr>
        <p:spPr>
          <a:xfrm>
            <a:off x="1538654" y="104775"/>
            <a:ext cx="6040931" cy="1325563"/>
          </a:xfrm>
        </p:spPr>
        <p:txBody>
          <a:bodyPr>
            <a:normAutofit/>
          </a:bodyPr>
          <a:lstStyle/>
          <a:p>
            <a:r>
              <a:rPr lang="en-US" dirty="0"/>
              <a:t>Identifying Old Revision (No longer used)</a:t>
            </a:r>
          </a:p>
        </p:txBody>
      </p:sp>
      <p:sp>
        <p:nvSpPr>
          <p:cNvPr id="7" name="Text Placeholder 6">
            <a:extLst>
              <a:ext uri="{FF2B5EF4-FFF2-40B4-BE49-F238E27FC236}">
                <a16:creationId xmlns:a16="http://schemas.microsoft.com/office/drawing/2014/main" id="{4D3F9490-6B6B-B3E2-1635-3D942479655C}"/>
              </a:ext>
            </a:extLst>
          </p:cNvPr>
          <p:cNvSpPr>
            <a:spLocks noGrp="1"/>
          </p:cNvSpPr>
          <p:nvPr>
            <p:ph type="body" idx="1"/>
          </p:nvPr>
        </p:nvSpPr>
        <p:spPr>
          <a:xfrm>
            <a:off x="630635" y="1683011"/>
            <a:ext cx="3868340" cy="961055"/>
          </a:xfrm>
        </p:spPr>
        <p:txBody>
          <a:bodyPr vert="horz" lIns="91440" tIns="45720" rIns="91440" bIns="45720" rtlCol="0" anchor="b">
            <a:noAutofit/>
          </a:bodyPr>
          <a:lstStyle/>
          <a:p>
            <a:r>
              <a:rPr lang="en-US" sz="2000" dirty="0"/>
              <a:t>Old Revision</a:t>
            </a:r>
          </a:p>
          <a:p>
            <a:r>
              <a:rPr lang="en-US" sz="2000" b="0" dirty="0"/>
              <a:t>Lacks 6-Pin Header below GPS</a:t>
            </a:r>
          </a:p>
          <a:p>
            <a:r>
              <a:rPr lang="en-US" sz="2000" dirty="0">
                <a:solidFill>
                  <a:srgbClr val="FF0000"/>
                </a:solidFill>
              </a:rPr>
              <a:t>Do not use</a:t>
            </a:r>
          </a:p>
        </p:txBody>
      </p:sp>
      <p:pic>
        <p:nvPicPr>
          <p:cNvPr id="12" name="Content Placeholder 11" descr="A blue circuit board with many small holes&#10;&#10;Description automatically generated">
            <a:extLst>
              <a:ext uri="{FF2B5EF4-FFF2-40B4-BE49-F238E27FC236}">
                <a16:creationId xmlns:a16="http://schemas.microsoft.com/office/drawing/2014/main" id="{65A38A2D-0308-8619-B1D8-DCBB4845B1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238" y="2896739"/>
            <a:ext cx="3868737" cy="2901259"/>
          </a:xfrm>
        </p:spPr>
      </p:pic>
      <p:sp>
        <p:nvSpPr>
          <p:cNvPr id="9" name="Text Placeholder 8">
            <a:extLst>
              <a:ext uri="{FF2B5EF4-FFF2-40B4-BE49-F238E27FC236}">
                <a16:creationId xmlns:a16="http://schemas.microsoft.com/office/drawing/2014/main" id="{D10E440B-F0E7-3FC1-20A7-1530A496CAE4}"/>
              </a:ext>
            </a:extLst>
          </p:cNvPr>
          <p:cNvSpPr>
            <a:spLocks noGrp="1"/>
          </p:cNvSpPr>
          <p:nvPr>
            <p:ph type="body" sz="quarter" idx="3"/>
          </p:nvPr>
        </p:nvSpPr>
        <p:spPr>
          <a:xfrm>
            <a:off x="4597842" y="1774031"/>
            <a:ext cx="4182386" cy="1128712"/>
          </a:xfrm>
        </p:spPr>
        <p:txBody>
          <a:bodyPr>
            <a:noAutofit/>
          </a:bodyPr>
          <a:lstStyle/>
          <a:p>
            <a:r>
              <a:rPr lang="en-US" sz="2000" dirty="0"/>
              <a:t>New Revision</a:t>
            </a:r>
          </a:p>
          <a:p>
            <a:r>
              <a:rPr lang="en-US" sz="2000" b="0" dirty="0"/>
              <a:t>Modified Prototyping Area with 6 Pin ICSP header</a:t>
            </a:r>
          </a:p>
          <a:p>
            <a:r>
              <a:rPr lang="en-US" sz="2000" dirty="0">
                <a:solidFill>
                  <a:srgbClr val="FF0000"/>
                </a:solidFill>
              </a:rPr>
              <a:t>This is the current version</a:t>
            </a:r>
          </a:p>
        </p:txBody>
      </p:sp>
      <p:pic>
        <p:nvPicPr>
          <p:cNvPr id="18" name="Content Placeholder 17" descr="A blue circuit board with wires&#10;&#10;Description automatically generated">
            <a:extLst>
              <a:ext uri="{FF2B5EF4-FFF2-40B4-BE49-F238E27FC236}">
                <a16:creationId xmlns:a16="http://schemas.microsoft.com/office/drawing/2014/main" id="{F2B32EF0-097A-F92B-97F3-285C16A366F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89596"/>
            <a:ext cx="3887788" cy="2915546"/>
          </a:xfrm>
        </p:spPr>
      </p:pic>
      <p:sp>
        <p:nvSpPr>
          <p:cNvPr id="19" name="Rectangle: Rounded Corners 18">
            <a:extLst>
              <a:ext uri="{FF2B5EF4-FFF2-40B4-BE49-F238E27FC236}">
                <a16:creationId xmlns:a16="http://schemas.microsoft.com/office/drawing/2014/main" id="{B87E5B57-E76F-4638-5FE2-2DAB4477E878}"/>
              </a:ext>
            </a:extLst>
          </p:cNvPr>
          <p:cNvSpPr/>
          <p:nvPr/>
        </p:nvSpPr>
        <p:spPr>
          <a:xfrm>
            <a:off x="7305674" y="3971926"/>
            <a:ext cx="457201" cy="50482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16">
            <a:extLst>
              <a:ext uri="{FF2B5EF4-FFF2-40B4-BE49-F238E27FC236}">
                <a16:creationId xmlns:a16="http://schemas.microsoft.com/office/drawing/2014/main" id="{B7BD4839-4542-4951-A6D4-1785AF85758A}"/>
              </a:ext>
            </a:extLst>
          </p:cNvPr>
          <p:cNvSpPr>
            <a:spLocks noGrp="1"/>
          </p:cNvSpPr>
          <p:nvPr>
            <p:ph type="dt" sz="half" idx="10"/>
          </p:nvPr>
        </p:nvSpPr>
        <p:spPr/>
        <p:txBody>
          <a:bodyPr/>
          <a:lstStyle/>
          <a:p>
            <a:r>
              <a:rPr lang="en-US"/>
              <a:t>LSU v20251027</a:t>
            </a:r>
          </a:p>
        </p:txBody>
      </p:sp>
      <p:sp>
        <p:nvSpPr>
          <p:cNvPr id="20" name="Footer Placeholder 19">
            <a:extLst>
              <a:ext uri="{FF2B5EF4-FFF2-40B4-BE49-F238E27FC236}">
                <a16:creationId xmlns:a16="http://schemas.microsoft.com/office/drawing/2014/main" id="{ED54354E-8822-4236-8C73-607A8A8D5CE6}"/>
              </a:ext>
            </a:extLst>
          </p:cNvPr>
          <p:cNvSpPr>
            <a:spLocks noGrp="1"/>
          </p:cNvSpPr>
          <p:nvPr>
            <p:ph type="ftr" sz="quarter" idx="11"/>
          </p:nvPr>
        </p:nvSpPr>
        <p:spPr/>
        <p:txBody>
          <a:bodyPr/>
          <a:lstStyle/>
          <a:p>
            <a:r>
              <a:rPr lang="en-US"/>
              <a:t>L04.01 The Adafruit GPS Logger Shield</a:t>
            </a:r>
          </a:p>
        </p:txBody>
      </p:sp>
      <p:sp>
        <p:nvSpPr>
          <p:cNvPr id="21" name="Slide Number Placeholder 20">
            <a:extLst>
              <a:ext uri="{FF2B5EF4-FFF2-40B4-BE49-F238E27FC236}">
                <a16:creationId xmlns:a16="http://schemas.microsoft.com/office/drawing/2014/main" id="{28E748DB-15A8-4938-9B56-22E237FA451D}"/>
              </a:ext>
            </a:extLst>
          </p:cNvPr>
          <p:cNvSpPr>
            <a:spLocks noGrp="1"/>
          </p:cNvSpPr>
          <p:nvPr>
            <p:ph type="sldNum" sz="quarter" idx="12"/>
          </p:nvPr>
        </p:nvSpPr>
        <p:spPr/>
        <p:txBody>
          <a:bodyPr/>
          <a:lstStyle/>
          <a:p>
            <a:fld id="{051A5AE0-1AD9-412A-BC4E-80B6F8A423A1}" type="slidenum">
              <a:rPr lang="en-US" smtClean="0"/>
              <a:t>16</a:t>
            </a:fld>
            <a:endParaRPr lang="en-US"/>
          </a:p>
        </p:txBody>
      </p:sp>
    </p:spTree>
    <p:extLst>
      <p:ext uri="{BB962C8B-B14F-4D97-AF65-F5344CB8AC3E}">
        <p14:creationId xmlns:p14="http://schemas.microsoft.com/office/powerpoint/2010/main" val="2642691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F408-F86F-B331-458A-6CDE737DB908}"/>
              </a:ext>
            </a:extLst>
          </p:cNvPr>
          <p:cNvSpPr>
            <a:spLocks noGrp="1"/>
          </p:cNvSpPr>
          <p:nvPr>
            <p:ph type="title"/>
          </p:nvPr>
        </p:nvSpPr>
        <p:spPr>
          <a:xfrm>
            <a:off x="1582614" y="136524"/>
            <a:ext cx="5904035" cy="1325563"/>
          </a:xfrm>
        </p:spPr>
        <p:txBody>
          <a:bodyPr/>
          <a:lstStyle/>
          <a:p>
            <a:r>
              <a:rPr lang="en-US" dirty="0"/>
              <a:t>SPI Jumpers</a:t>
            </a:r>
          </a:p>
        </p:txBody>
      </p:sp>
      <p:sp>
        <p:nvSpPr>
          <p:cNvPr id="7" name="Content Placeholder 6">
            <a:extLst>
              <a:ext uri="{FF2B5EF4-FFF2-40B4-BE49-F238E27FC236}">
                <a16:creationId xmlns:a16="http://schemas.microsoft.com/office/drawing/2014/main" id="{89BDD796-8A8D-04BE-B693-F6027004FB5E}"/>
              </a:ext>
            </a:extLst>
          </p:cNvPr>
          <p:cNvSpPr>
            <a:spLocks noGrp="1"/>
          </p:cNvSpPr>
          <p:nvPr>
            <p:ph sz="half" idx="1"/>
          </p:nvPr>
        </p:nvSpPr>
        <p:spPr>
          <a:xfrm>
            <a:off x="203200" y="1825625"/>
            <a:ext cx="4311650" cy="4351338"/>
          </a:xfrm>
        </p:spPr>
        <p:txBody>
          <a:bodyPr>
            <a:normAutofit fontScale="85000" lnSpcReduction="10000"/>
          </a:bodyPr>
          <a:lstStyle/>
          <a:p>
            <a:r>
              <a:rPr lang="en-US" dirty="0"/>
              <a:t>New board revision also has jumpers on the back side to connect SPI to pins 11, 12, and 13</a:t>
            </a:r>
          </a:p>
          <a:p>
            <a:pPr lvl="1"/>
            <a:r>
              <a:rPr lang="en-US" dirty="0"/>
              <a:t>This is how the old board worked</a:t>
            </a:r>
          </a:p>
          <a:p>
            <a:r>
              <a:rPr lang="en-US" dirty="0"/>
              <a:t>The chevron-shaped pads circled in red to the right</a:t>
            </a:r>
          </a:p>
          <a:p>
            <a:r>
              <a:rPr lang="en-US" dirty="0"/>
              <a:t>To connect, you would simply bridge across the pads</a:t>
            </a:r>
          </a:p>
          <a:p>
            <a:pPr lvl="1"/>
            <a:r>
              <a:rPr lang="en-US" dirty="0"/>
              <a:t>This would be done to use with an UNO or if you had a shield that blocked the 6-pin header</a:t>
            </a:r>
          </a:p>
          <a:p>
            <a:pPr lvl="1"/>
            <a:r>
              <a:rPr lang="en-US" dirty="0"/>
              <a:t>Should not be needed for standard </a:t>
            </a:r>
            <a:r>
              <a:rPr lang="en-US" dirty="0" err="1"/>
              <a:t>LaACES</a:t>
            </a:r>
            <a:r>
              <a:rPr lang="en-US" dirty="0"/>
              <a:t> config</a:t>
            </a:r>
          </a:p>
        </p:txBody>
      </p:sp>
      <p:pic>
        <p:nvPicPr>
          <p:cNvPr id="10" name="Content Placeholder 9" descr="A black and gold circuit board&#10;&#10;Description automatically generated">
            <a:extLst>
              <a:ext uri="{FF2B5EF4-FFF2-40B4-BE49-F238E27FC236}">
                <a16:creationId xmlns:a16="http://schemas.microsoft.com/office/drawing/2014/main" id="{C898104E-F87F-A536-87E9-6ED320784511}"/>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034" r="16989"/>
          <a:stretch/>
        </p:blipFill>
        <p:spPr>
          <a:xfrm>
            <a:off x="4629149" y="1825626"/>
            <a:ext cx="4527113" cy="3811706"/>
          </a:xfrm>
        </p:spPr>
      </p:pic>
      <p:sp>
        <p:nvSpPr>
          <p:cNvPr id="11" name="Rectangle: Rounded Corners 10">
            <a:extLst>
              <a:ext uri="{FF2B5EF4-FFF2-40B4-BE49-F238E27FC236}">
                <a16:creationId xmlns:a16="http://schemas.microsoft.com/office/drawing/2014/main" id="{D915DC28-C235-6292-E1B3-EF8C53DDF6DB}"/>
              </a:ext>
            </a:extLst>
          </p:cNvPr>
          <p:cNvSpPr/>
          <p:nvPr/>
        </p:nvSpPr>
        <p:spPr>
          <a:xfrm>
            <a:off x="6619875" y="4543426"/>
            <a:ext cx="623888" cy="24765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14">
            <a:extLst>
              <a:ext uri="{FF2B5EF4-FFF2-40B4-BE49-F238E27FC236}">
                <a16:creationId xmlns:a16="http://schemas.microsoft.com/office/drawing/2014/main" id="{2F07A878-AFB5-1E9A-9FF3-4D7EFF5CB956}"/>
              </a:ext>
            </a:extLst>
          </p:cNvPr>
          <p:cNvSpPr>
            <a:spLocks noGrp="1"/>
          </p:cNvSpPr>
          <p:nvPr>
            <p:ph type="dt" sz="half" idx="10"/>
          </p:nvPr>
        </p:nvSpPr>
        <p:spPr/>
        <p:txBody>
          <a:bodyPr/>
          <a:lstStyle/>
          <a:p>
            <a:r>
              <a:rPr lang="en-US"/>
              <a:t>LSU v20251027</a:t>
            </a:r>
          </a:p>
        </p:txBody>
      </p:sp>
      <p:sp>
        <p:nvSpPr>
          <p:cNvPr id="16" name="Footer Placeholder 15">
            <a:extLst>
              <a:ext uri="{FF2B5EF4-FFF2-40B4-BE49-F238E27FC236}">
                <a16:creationId xmlns:a16="http://schemas.microsoft.com/office/drawing/2014/main" id="{DE48E676-78C1-2158-726C-41B5F0E0ACB6}"/>
              </a:ext>
            </a:extLst>
          </p:cNvPr>
          <p:cNvSpPr>
            <a:spLocks noGrp="1"/>
          </p:cNvSpPr>
          <p:nvPr>
            <p:ph type="ftr" sz="quarter" idx="11"/>
          </p:nvPr>
        </p:nvSpPr>
        <p:spPr/>
        <p:txBody>
          <a:bodyPr/>
          <a:lstStyle/>
          <a:p>
            <a:r>
              <a:rPr lang="en-US"/>
              <a:t>L04.01 The Adafruit GPS Logger Shield</a:t>
            </a:r>
          </a:p>
        </p:txBody>
      </p:sp>
      <p:sp>
        <p:nvSpPr>
          <p:cNvPr id="17" name="Slide Number Placeholder 16">
            <a:extLst>
              <a:ext uri="{FF2B5EF4-FFF2-40B4-BE49-F238E27FC236}">
                <a16:creationId xmlns:a16="http://schemas.microsoft.com/office/drawing/2014/main" id="{5B35ED2B-8DBF-3F55-6C1C-D755B024D66D}"/>
              </a:ext>
            </a:extLst>
          </p:cNvPr>
          <p:cNvSpPr>
            <a:spLocks noGrp="1"/>
          </p:cNvSpPr>
          <p:nvPr>
            <p:ph type="sldNum" sz="quarter" idx="12"/>
          </p:nvPr>
        </p:nvSpPr>
        <p:spPr/>
        <p:txBody>
          <a:bodyPr/>
          <a:lstStyle/>
          <a:p>
            <a:fld id="{051A5AE0-1AD9-412A-BC4E-80B6F8A423A1}" type="slidenum">
              <a:rPr lang="en-US" smtClean="0"/>
              <a:t>17</a:t>
            </a:fld>
            <a:endParaRPr lang="en-US"/>
          </a:p>
        </p:txBody>
      </p:sp>
    </p:spTree>
    <p:extLst>
      <p:ext uri="{BB962C8B-B14F-4D97-AF65-F5344CB8AC3E}">
        <p14:creationId xmlns:p14="http://schemas.microsoft.com/office/powerpoint/2010/main" val="117520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992" y="136524"/>
            <a:ext cx="5877658" cy="1325563"/>
          </a:xfrm>
        </p:spPr>
        <p:txBody>
          <a:bodyPr/>
          <a:lstStyle/>
          <a:p>
            <a:r>
              <a:rPr lang="en-US" dirty="0"/>
              <a:t>Expanding the Arduino Mega</a:t>
            </a:r>
          </a:p>
        </p:txBody>
      </p:sp>
      <p:sp>
        <p:nvSpPr>
          <p:cNvPr id="3" name="Content Placeholder 2"/>
          <p:cNvSpPr>
            <a:spLocks noGrp="1"/>
          </p:cNvSpPr>
          <p:nvPr>
            <p:ph idx="1"/>
          </p:nvPr>
        </p:nvSpPr>
        <p:spPr>
          <a:xfrm>
            <a:off x="628650" y="1825625"/>
            <a:ext cx="7886700" cy="4351338"/>
          </a:xfrm>
        </p:spPr>
        <p:txBody>
          <a:bodyPr/>
          <a:lstStyle/>
          <a:p>
            <a:r>
              <a:rPr lang="en-US" dirty="0"/>
              <a:t>You can enhance your project by adding additional boards to the microcontroller stack</a:t>
            </a:r>
          </a:p>
          <a:p>
            <a:pPr lvl="1"/>
            <a:r>
              <a:rPr lang="en-US" dirty="0"/>
              <a:t>The Arduino header layout has a standard pin footprint</a:t>
            </a:r>
          </a:p>
          <a:p>
            <a:pPr lvl="1"/>
            <a:r>
              <a:rPr lang="en-US" dirty="0"/>
              <a:t>These boards are called “Shields”</a:t>
            </a:r>
          </a:p>
          <a:p>
            <a:pPr lvl="1"/>
            <a:r>
              <a:rPr lang="en-US" dirty="0"/>
              <a:t>Commercial shields are available to perform specific tasks – Like combination SD card and GPS Shield we will use</a:t>
            </a:r>
          </a:p>
          <a:p>
            <a:pPr lvl="1"/>
            <a:r>
              <a:rPr lang="en-US" dirty="0"/>
              <a:t>They can be used for prototyping before adding a more permanent component to your PCB</a:t>
            </a:r>
          </a:p>
          <a:p>
            <a:pPr lvl="1"/>
            <a:r>
              <a:rPr lang="en-US" dirty="0"/>
              <a:t>Custom shields can be designed, like the </a:t>
            </a:r>
            <a:r>
              <a:rPr lang="en-US" dirty="0" err="1"/>
              <a:t>MegaSat</a:t>
            </a:r>
            <a:r>
              <a:rPr lang="en-US" dirty="0"/>
              <a:t> Shield we provide teams, to include a base set of sensors</a:t>
            </a:r>
          </a:p>
        </p:txBody>
      </p:sp>
      <p:sp>
        <p:nvSpPr>
          <p:cNvPr id="13" name="Date Placeholder 12">
            <a:extLst>
              <a:ext uri="{FF2B5EF4-FFF2-40B4-BE49-F238E27FC236}">
                <a16:creationId xmlns:a16="http://schemas.microsoft.com/office/drawing/2014/main" id="{A805C45B-D101-0469-287D-573D9DEED729}"/>
              </a:ext>
            </a:extLst>
          </p:cNvPr>
          <p:cNvSpPr>
            <a:spLocks noGrp="1"/>
          </p:cNvSpPr>
          <p:nvPr>
            <p:ph type="dt" sz="half" idx="10"/>
          </p:nvPr>
        </p:nvSpPr>
        <p:spPr/>
        <p:txBody>
          <a:bodyPr/>
          <a:lstStyle/>
          <a:p>
            <a:r>
              <a:rPr lang="en-US"/>
              <a:t>LSU v20251027</a:t>
            </a:r>
          </a:p>
        </p:txBody>
      </p:sp>
      <p:sp>
        <p:nvSpPr>
          <p:cNvPr id="14" name="Footer Placeholder 13">
            <a:extLst>
              <a:ext uri="{FF2B5EF4-FFF2-40B4-BE49-F238E27FC236}">
                <a16:creationId xmlns:a16="http://schemas.microsoft.com/office/drawing/2014/main" id="{8061A73C-F6E1-8A4A-465E-4B3908D3ED4D}"/>
              </a:ext>
            </a:extLst>
          </p:cNvPr>
          <p:cNvSpPr>
            <a:spLocks noGrp="1"/>
          </p:cNvSpPr>
          <p:nvPr>
            <p:ph type="ftr" sz="quarter" idx="11"/>
          </p:nvPr>
        </p:nvSpPr>
        <p:spPr/>
        <p:txBody>
          <a:bodyPr/>
          <a:lstStyle/>
          <a:p>
            <a:r>
              <a:rPr lang="en-US"/>
              <a:t>L04.01 The Adafruit GPS Logger Shield</a:t>
            </a:r>
          </a:p>
        </p:txBody>
      </p:sp>
      <p:sp>
        <p:nvSpPr>
          <p:cNvPr id="15" name="Slide Number Placeholder 14">
            <a:extLst>
              <a:ext uri="{FF2B5EF4-FFF2-40B4-BE49-F238E27FC236}">
                <a16:creationId xmlns:a16="http://schemas.microsoft.com/office/drawing/2014/main" id="{BF0461CE-0D30-D3CA-C30B-494B1ACB8CED}"/>
              </a:ext>
            </a:extLst>
          </p:cNvPr>
          <p:cNvSpPr>
            <a:spLocks noGrp="1"/>
          </p:cNvSpPr>
          <p:nvPr>
            <p:ph type="sldNum" sz="quarter" idx="12"/>
          </p:nvPr>
        </p:nvSpPr>
        <p:spPr/>
        <p:txBody>
          <a:bodyPr/>
          <a:lstStyle/>
          <a:p>
            <a:fld id="{051A5AE0-1AD9-412A-BC4E-80B6F8A423A1}"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normAutofit/>
          </a:bodyPr>
          <a:lstStyle/>
          <a:p>
            <a:r>
              <a:rPr lang="en-US" dirty="0"/>
              <a:t>Adafruit Ultimate GPS Logger Shield</a:t>
            </a:r>
          </a:p>
        </p:txBody>
      </p:sp>
      <p:sp>
        <p:nvSpPr>
          <p:cNvPr id="3" name="Content Placeholder 2"/>
          <p:cNvSpPr>
            <a:spLocks noGrp="1"/>
          </p:cNvSpPr>
          <p:nvPr>
            <p:ph sz="half" idx="1"/>
          </p:nvPr>
        </p:nvSpPr>
        <p:spPr>
          <a:xfrm>
            <a:off x="55981" y="1825624"/>
            <a:ext cx="4458869" cy="4397375"/>
          </a:xfrm>
        </p:spPr>
        <p:txBody>
          <a:bodyPr/>
          <a:lstStyle/>
          <a:p>
            <a:r>
              <a:rPr lang="en-US" dirty="0"/>
              <a:t>This shield has a GPS receiver and an SD card for storing data</a:t>
            </a:r>
          </a:p>
          <a:p>
            <a:r>
              <a:rPr lang="en-US" dirty="0"/>
              <a:t>Footprint designed for Arduino Uno, but can be used with other boards (like our Mega)</a:t>
            </a:r>
          </a:p>
          <a:p>
            <a:r>
              <a:rPr lang="en-US" dirty="0"/>
              <a:t>Because it is half-length, usually will mount it to the top of the stack</a:t>
            </a:r>
          </a:p>
        </p:txBody>
      </p:sp>
      <p:pic>
        <p:nvPicPr>
          <p:cNvPr id="1026" name="Picture 2">
            <a:extLst>
              <a:ext uri="{FF2B5EF4-FFF2-40B4-BE49-F238E27FC236}">
                <a16:creationId xmlns:a16="http://schemas.microsoft.com/office/drawing/2014/main" id="{3B559E7F-DF0A-4F0E-A200-3ACC12EF53C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p:blipFill>
        <p:spPr bwMode="auto">
          <a:xfrm>
            <a:off x="4514849" y="1825625"/>
            <a:ext cx="4458869" cy="3346450"/>
          </a:xfr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1C5EEA7C-6A96-7BFC-1DEA-607FCA7FA476}"/>
              </a:ext>
            </a:extLst>
          </p:cNvPr>
          <p:cNvSpPr>
            <a:spLocks noGrp="1"/>
          </p:cNvSpPr>
          <p:nvPr>
            <p:ph type="dt" sz="half" idx="10"/>
          </p:nvPr>
        </p:nvSpPr>
        <p:spPr/>
        <p:txBody>
          <a:bodyPr/>
          <a:lstStyle/>
          <a:p>
            <a:r>
              <a:rPr lang="en-US"/>
              <a:t>LSU v20251027</a:t>
            </a:r>
          </a:p>
        </p:txBody>
      </p:sp>
      <p:sp>
        <p:nvSpPr>
          <p:cNvPr id="15" name="Footer Placeholder 14">
            <a:extLst>
              <a:ext uri="{FF2B5EF4-FFF2-40B4-BE49-F238E27FC236}">
                <a16:creationId xmlns:a16="http://schemas.microsoft.com/office/drawing/2014/main" id="{89D44954-C41C-E0E0-AC46-4655ACF44F5A}"/>
              </a:ext>
            </a:extLst>
          </p:cNvPr>
          <p:cNvSpPr>
            <a:spLocks noGrp="1"/>
          </p:cNvSpPr>
          <p:nvPr>
            <p:ph type="ftr" sz="quarter" idx="11"/>
          </p:nvPr>
        </p:nvSpPr>
        <p:spPr/>
        <p:txBody>
          <a:bodyPr/>
          <a:lstStyle/>
          <a:p>
            <a:r>
              <a:rPr lang="en-US"/>
              <a:t>L04.01 The Adafruit GPS Logger Shield</a:t>
            </a:r>
          </a:p>
        </p:txBody>
      </p:sp>
      <p:sp>
        <p:nvSpPr>
          <p:cNvPr id="16" name="Slide Number Placeholder 15">
            <a:extLst>
              <a:ext uri="{FF2B5EF4-FFF2-40B4-BE49-F238E27FC236}">
                <a16:creationId xmlns:a16="http://schemas.microsoft.com/office/drawing/2014/main" id="{BA4873DC-A19A-6760-8BB0-529C90DDC2BC}"/>
              </a:ext>
            </a:extLst>
          </p:cNvPr>
          <p:cNvSpPr>
            <a:spLocks noGrp="1"/>
          </p:cNvSpPr>
          <p:nvPr>
            <p:ph type="sldNum" sz="quarter" idx="12"/>
          </p:nvPr>
        </p:nvSpPr>
        <p:spPr/>
        <p:txBody>
          <a:bodyPr/>
          <a:lstStyle/>
          <a:p>
            <a:fld id="{051A5AE0-1AD9-412A-BC4E-80B6F8A423A1}"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lstStyle/>
          <a:p>
            <a:r>
              <a:rPr lang="en-US" dirty="0"/>
              <a:t>Proto-Shields</a:t>
            </a:r>
          </a:p>
        </p:txBody>
      </p:sp>
      <p:sp>
        <p:nvSpPr>
          <p:cNvPr id="3" name="Content Placeholder 2"/>
          <p:cNvSpPr>
            <a:spLocks noGrp="1"/>
          </p:cNvSpPr>
          <p:nvPr>
            <p:ph sz="half" idx="1"/>
          </p:nvPr>
        </p:nvSpPr>
        <p:spPr>
          <a:xfrm>
            <a:off x="0" y="1825625"/>
            <a:ext cx="4514850" cy="4351338"/>
          </a:xfrm>
        </p:spPr>
        <p:txBody>
          <a:bodyPr>
            <a:normAutofit fontScale="92500" lnSpcReduction="10000"/>
          </a:bodyPr>
          <a:lstStyle/>
          <a:p>
            <a:r>
              <a:rPr lang="en-US" dirty="0"/>
              <a:t>Contain pads for soldering a semi-permanent version of a circuit you want to add to the microcontroller stack</a:t>
            </a:r>
          </a:p>
          <a:p>
            <a:pPr lvl="1"/>
            <a:r>
              <a:rPr lang="en-US" dirty="0"/>
              <a:t>Take care when selecting, often the pads will not have any internal connections requiring jumper wires for all connections</a:t>
            </a:r>
          </a:p>
          <a:p>
            <a:r>
              <a:rPr lang="en-US" dirty="0"/>
              <a:t>Will have the standard header layout to connect to Arduino</a:t>
            </a:r>
          </a:p>
          <a:p>
            <a:r>
              <a:rPr lang="en-US" dirty="0"/>
              <a:t>Allows a flight-ready soldered circuit without having to do a full PCB design</a:t>
            </a:r>
          </a:p>
        </p:txBody>
      </p:sp>
      <p:sp>
        <p:nvSpPr>
          <p:cNvPr id="5" name="TextBox 4"/>
          <p:cNvSpPr txBox="1"/>
          <p:nvPr/>
        </p:nvSpPr>
        <p:spPr>
          <a:xfrm>
            <a:off x="5143500" y="5982010"/>
            <a:ext cx="2468946" cy="261610"/>
          </a:xfrm>
          <a:prstGeom prst="rect">
            <a:avLst/>
          </a:prstGeom>
          <a:noFill/>
        </p:spPr>
        <p:txBody>
          <a:bodyPr wrap="none" rtlCol="0">
            <a:spAutoFit/>
          </a:bodyPr>
          <a:lstStyle/>
          <a:p>
            <a:r>
              <a:rPr lang="en-US" sz="1100" dirty="0"/>
              <a:t>An Arduino </a:t>
            </a:r>
            <a:r>
              <a:rPr lang="en-US" sz="1100" dirty="0" err="1"/>
              <a:t>Protoshield</a:t>
            </a:r>
            <a:r>
              <a:rPr lang="en-US" sz="1100" dirty="0"/>
              <a:t> (not assembled)</a:t>
            </a:r>
          </a:p>
        </p:txBody>
      </p:sp>
      <p:sp>
        <p:nvSpPr>
          <p:cNvPr id="16" name="Date Placeholder 15">
            <a:extLst>
              <a:ext uri="{FF2B5EF4-FFF2-40B4-BE49-F238E27FC236}">
                <a16:creationId xmlns:a16="http://schemas.microsoft.com/office/drawing/2014/main" id="{8EEF14E5-D234-6311-79EC-2EF00796C3F6}"/>
              </a:ext>
            </a:extLst>
          </p:cNvPr>
          <p:cNvSpPr>
            <a:spLocks noGrp="1"/>
          </p:cNvSpPr>
          <p:nvPr>
            <p:ph type="dt" sz="half" idx="10"/>
          </p:nvPr>
        </p:nvSpPr>
        <p:spPr/>
        <p:txBody>
          <a:bodyPr/>
          <a:lstStyle/>
          <a:p>
            <a:r>
              <a:rPr lang="en-US"/>
              <a:t>LSU v20251027</a:t>
            </a:r>
          </a:p>
        </p:txBody>
      </p:sp>
      <p:sp>
        <p:nvSpPr>
          <p:cNvPr id="17" name="Footer Placeholder 16">
            <a:extLst>
              <a:ext uri="{FF2B5EF4-FFF2-40B4-BE49-F238E27FC236}">
                <a16:creationId xmlns:a16="http://schemas.microsoft.com/office/drawing/2014/main" id="{533A339E-8B83-90F9-BFCB-F5D3E0FEF751}"/>
              </a:ext>
            </a:extLst>
          </p:cNvPr>
          <p:cNvSpPr>
            <a:spLocks noGrp="1"/>
          </p:cNvSpPr>
          <p:nvPr>
            <p:ph type="ftr" sz="quarter" idx="11"/>
          </p:nvPr>
        </p:nvSpPr>
        <p:spPr/>
        <p:txBody>
          <a:bodyPr/>
          <a:lstStyle/>
          <a:p>
            <a:r>
              <a:rPr lang="en-US"/>
              <a:t>L04.01 The Adafruit GPS Logger Shield</a:t>
            </a:r>
          </a:p>
        </p:txBody>
      </p:sp>
      <p:sp>
        <p:nvSpPr>
          <p:cNvPr id="18" name="Slide Number Placeholder 17">
            <a:extLst>
              <a:ext uri="{FF2B5EF4-FFF2-40B4-BE49-F238E27FC236}">
                <a16:creationId xmlns:a16="http://schemas.microsoft.com/office/drawing/2014/main" id="{A8A1BCD9-4429-8D06-965E-5DDA5F31A41F}"/>
              </a:ext>
            </a:extLst>
          </p:cNvPr>
          <p:cNvSpPr>
            <a:spLocks noGrp="1"/>
          </p:cNvSpPr>
          <p:nvPr>
            <p:ph type="sldNum" sz="quarter" idx="12"/>
          </p:nvPr>
        </p:nvSpPr>
        <p:spPr/>
        <p:txBody>
          <a:bodyPr/>
          <a:lstStyle/>
          <a:p>
            <a:fld id="{051A5AE0-1AD9-412A-BC4E-80B6F8A423A1}" type="slidenum">
              <a:rPr lang="en-US" smtClean="0"/>
              <a:t>4</a:t>
            </a:fld>
            <a:endParaRPr lang="en-US"/>
          </a:p>
        </p:txBody>
      </p:sp>
      <p:pic>
        <p:nvPicPr>
          <p:cNvPr id="6" name="Picture 2"/>
          <p:cNvPicPr>
            <a:picLocks noGrp="1" noChangeAspect="1" noChangeArrowheads="1"/>
          </p:cNvPicPr>
          <p:nvPr>
            <p:ph sz="half" idx="2"/>
          </p:nvPr>
        </p:nvPicPr>
        <p:blipFill>
          <a:blip r:embed="rId2" cstate="print"/>
          <a:srcRect/>
          <a:stretch>
            <a:fillRect/>
          </a:stretch>
        </p:blipFill>
        <p:spPr bwMode="auto">
          <a:xfrm>
            <a:off x="4629150" y="2199965"/>
            <a:ext cx="3886200" cy="360265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lstStyle/>
          <a:p>
            <a:r>
              <a:rPr lang="en-US" dirty="0" err="1"/>
              <a:t>LaACES</a:t>
            </a:r>
            <a:r>
              <a:rPr lang="en-US" dirty="0"/>
              <a:t> </a:t>
            </a:r>
            <a:r>
              <a:rPr lang="en-US" dirty="0" err="1"/>
              <a:t>MegaSat</a:t>
            </a:r>
            <a:endParaRPr lang="en-US" dirty="0"/>
          </a:p>
        </p:txBody>
      </p:sp>
      <p:sp>
        <p:nvSpPr>
          <p:cNvPr id="3" name="Content Placeholder 2"/>
          <p:cNvSpPr>
            <a:spLocks noGrp="1"/>
          </p:cNvSpPr>
          <p:nvPr>
            <p:ph sz="half" idx="1"/>
          </p:nvPr>
        </p:nvSpPr>
        <p:spPr>
          <a:xfrm>
            <a:off x="0" y="1644937"/>
            <a:ext cx="4413250" cy="4621720"/>
          </a:xfrm>
        </p:spPr>
        <p:txBody>
          <a:bodyPr>
            <a:normAutofit/>
          </a:bodyPr>
          <a:lstStyle/>
          <a:p>
            <a:r>
              <a:rPr lang="en-US" dirty="0"/>
              <a:t>The </a:t>
            </a:r>
            <a:r>
              <a:rPr lang="en-US" dirty="0" err="1"/>
              <a:t>MegaSat</a:t>
            </a:r>
            <a:r>
              <a:rPr lang="en-US" dirty="0"/>
              <a:t> was designed by the LSU physics department as a custom shield for teams to have a baseline payload</a:t>
            </a:r>
          </a:p>
          <a:p>
            <a:r>
              <a:rPr lang="en-US" dirty="0"/>
              <a:t>Contains a base set of environmental sensors common to many payloads</a:t>
            </a:r>
          </a:p>
          <a:p>
            <a:r>
              <a:rPr lang="en-US" dirty="0"/>
              <a:t>Also provide breakout interfaces for adding additional detectors</a:t>
            </a:r>
          </a:p>
        </p:txBody>
      </p:sp>
      <p:sp>
        <p:nvSpPr>
          <p:cNvPr id="5" name="TextBox 4"/>
          <p:cNvSpPr txBox="1"/>
          <p:nvPr/>
        </p:nvSpPr>
        <p:spPr>
          <a:xfrm>
            <a:off x="4705350" y="5353819"/>
            <a:ext cx="3505200" cy="600164"/>
          </a:xfrm>
          <a:prstGeom prst="rect">
            <a:avLst/>
          </a:prstGeom>
          <a:noFill/>
        </p:spPr>
        <p:txBody>
          <a:bodyPr wrap="square" rtlCol="0">
            <a:spAutoFit/>
          </a:bodyPr>
          <a:lstStyle/>
          <a:p>
            <a:r>
              <a:rPr lang="en-US" sz="1100" dirty="0"/>
              <a:t>An assembled </a:t>
            </a:r>
            <a:r>
              <a:rPr lang="en-US" sz="1100" dirty="0" err="1"/>
              <a:t>MegaSat</a:t>
            </a:r>
            <a:r>
              <a:rPr lang="en-US" sz="1100" dirty="0"/>
              <a:t> prototype board assembled in the stack with the GPS shield and Arduino (on bottom), note this is an older version of the board,</a:t>
            </a:r>
          </a:p>
        </p:txBody>
      </p:sp>
      <p:sp>
        <p:nvSpPr>
          <p:cNvPr id="17" name="Date Placeholder 16">
            <a:extLst>
              <a:ext uri="{FF2B5EF4-FFF2-40B4-BE49-F238E27FC236}">
                <a16:creationId xmlns:a16="http://schemas.microsoft.com/office/drawing/2014/main" id="{29480335-3F6D-7135-EA94-918DBB66CB1A}"/>
              </a:ext>
            </a:extLst>
          </p:cNvPr>
          <p:cNvSpPr>
            <a:spLocks noGrp="1"/>
          </p:cNvSpPr>
          <p:nvPr>
            <p:ph type="dt" sz="half" idx="10"/>
          </p:nvPr>
        </p:nvSpPr>
        <p:spPr/>
        <p:txBody>
          <a:bodyPr/>
          <a:lstStyle/>
          <a:p>
            <a:r>
              <a:rPr lang="en-US"/>
              <a:t>LSU v20251027</a:t>
            </a:r>
          </a:p>
        </p:txBody>
      </p:sp>
      <p:sp>
        <p:nvSpPr>
          <p:cNvPr id="18" name="Footer Placeholder 17">
            <a:extLst>
              <a:ext uri="{FF2B5EF4-FFF2-40B4-BE49-F238E27FC236}">
                <a16:creationId xmlns:a16="http://schemas.microsoft.com/office/drawing/2014/main" id="{61A05118-24CA-9C8A-88C7-D11F98E3319E}"/>
              </a:ext>
            </a:extLst>
          </p:cNvPr>
          <p:cNvSpPr>
            <a:spLocks noGrp="1"/>
          </p:cNvSpPr>
          <p:nvPr>
            <p:ph type="ftr" sz="quarter" idx="11"/>
          </p:nvPr>
        </p:nvSpPr>
        <p:spPr/>
        <p:txBody>
          <a:bodyPr/>
          <a:lstStyle/>
          <a:p>
            <a:r>
              <a:rPr lang="en-US"/>
              <a:t>L04.01 The Adafruit GPS Logger Shield</a:t>
            </a:r>
          </a:p>
        </p:txBody>
      </p:sp>
      <p:sp>
        <p:nvSpPr>
          <p:cNvPr id="19" name="Slide Number Placeholder 18">
            <a:extLst>
              <a:ext uri="{FF2B5EF4-FFF2-40B4-BE49-F238E27FC236}">
                <a16:creationId xmlns:a16="http://schemas.microsoft.com/office/drawing/2014/main" id="{A9E8902F-BCAE-8569-9B8D-26D591F956EB}"/>
              </a:ext>
            </a:extLst>
          </p:cNvPr>
          <p:cNvSpPr>
            <a:spLocks noGrp="1"/>
          </p:cNvSpPr>
          <p:nvPr>
            <p:ph type="sldNum" sz="quarter" idx="12"/>
          </p:nvPr>
        </p:nvSpPr>
        <p:spPr/>
        <p:txBody>
          <a:bodyPr/>
          <a:lstStyle/>
          <a:p>
            <a:fld id="{051A5AE0-1AD9-412A-BC4E-80B6F8A423A1}" type="slidenum">
              <a:rPr lang="en-US" smtClean="0"/>
              <a:t>5</a:t>
            </a:fld>
            <a:endParaRPr lang="en-US"/>
          </a:p>
        </p:txBody>
      </p:sp>
      <p:pic>
        <p:nvPicPr>
          <p:cNvPr id="6" name="Picture 2"/>
          <p:cNvPicPr>
            <a:picLocks noGrp="1" noChangeAspect="1" noChangeArrowheads="1"/>
          </p:cNvPicPr>
          <p:nvPr>
            <p:ph sz="half" idx="2"/>
          </p:nvPr>
        </p:nvPicPr>
        <p:blipFill>
          <a:blip r:embed="rId2" cstate="print"/>
          <a:srcRect/>
          <a:stretch>
            <a:fillRect/>
          </a:stretch>
        </p:blipFill>
        <p:spPr bwMode="auto">
          <a:xfrm>
            <a:off x="4413250" y="1995100"/>
            <a:ext cx="3886200" cy="3217963"/>
          </a:xfrm>
          <a:prstGeom prst="rect">
            <a:avLst/>
          </a:prstGeom>
          <a:noFill/>
          <a:ln w="9525">
            <a:solidFill>
              <a:schemeClr val="accent1"/>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992" y="136524"/>
            <a:ext cx="5877658" cy="1325563"/>
          </a:xfrm>
        </p:spPr>
        <p:txBody>
          <a:bodyPr/>
          <a:lstStyle/>
          <a:p>
            <a:r>
              <a:rPr lang="en-US" dirty="0"/>
              <a:t>Selecting Shields</a:t>
            </a:r>
          </a:p>
        </p:txBody>
      </p:sp>
      <p:sp>
        <p:nvSpPr>
          <p:cNvPr id="3" name="Content Placeholder 2"/>
          <p:cNvSpPr>
            <a:spLocks noGrp="1"/>
          </p:cNvSpPr>
          <p:nvPr>
            <p:ph idx="1"/>
          </p:nvPr>
        </p:nvSpPr>
        <p:spPr>
          <a:xfrm>
            <a:off x="628650" y="1825625"/>
            <a:ext cx="7886700" cy="4351338"/>
          </a:xfrm>
        </p:spPr>
        <p:txBody>
          <a:bodyPr>
            <a:normAutofit fontScale="92500" lnSpcReduction="10000"/>
          </a:bodyPr>
          <a:lstStyle/>
          <a:p>
            <a:r>
              <a:rPr lang="en-US" dirty="0"/>
              <a:t>Shields that perform specific functions are available from retailers such as Adafruit, </a:t>
            </a:r>
            <a:r>
              <a:rPr lang="en-US" dirty="0" err="1"/>
              <a:t>Sparkfun</a:t>
            </a:r>
            <a:r>
              <a:rPr lang="en-US" dirty="0"/>
              <a:t>, and Amazon</a:t>
            </a:r>
          </a:p>
          <a:p>
            <a:pPr lvl="1"/>
            <a:r>
              <a:rPr lang="en-US" dirty="0"/>
              <a:t>Often, these manufacturers will have written Arduino libraries for these</a:t>
            </a:r>
          </a:p>
          <a:p>
            <a:r>
              <a:rPr lang="en-US" dirty="0"/>
              <a:t>When using multiple shields, you must keep track of which pins are being used by which shields to avoid conflicts</a:t>
            </a:r>
          </a:p>
          <a:p>
            <a:r>
              <a:rPr lang="en-US" dirty="0"/>
              <a:t>Make sure you select a shield that is compatible with your microcontroller</a:t>
            </a:r>
          </a:p>
          <a:p>
            <a:pPr lvl="1"/>
            <a:r>
              <a:rPr lang="en-US" dirty="0"/>
              <a:t>There are differences between the Arduino Mega and other Arduino microcontrollers, such as the UNO, so some shields are not automatically interchangeable</a:t>
            </a:r>
          </a:p>
          <a:p>
            <a:endParaRPr lang="en-US" dirty="0"/>
          </a:p>
          <a:p>
            <a:endParaRPr lang="en-US" dirty="0"/>
          </a:p>
          <a:p>
            <a:endParaRPr lang="en-US" dirty="0"/>
          </a:p>
        </p:txBody>
      </p:sp>
      <p:sp>
        <p:nvSpPr>
          <p:cNvPr id="13" name="Date Placeholder 12">
            <a:extLst>
              <a:ext uri="{FF2B5EF4-FFF2-40B4-BE49-F238E27FC236}">
                <a16:creationId xmlns:a16="http://schemas.microsoft.com/office/drawing/2014/main" id="{B7616733-ED4C-D9FC-5382-0BB59E930CDA}"/>
              </a:ext>
            </a:extLst>
          </p:cNvPr>
          <p:cNvSpPr>
            <a:spLocks noGrp="1"/>
          </p:cNvSpPr>
          <p:nvPr>
            <p:ph type="dt" sz="half" idx="10"/>
          </p:nvPr>
        </p:nvSpPr>
        <p:spPr/>
        <p:txBody>
          <a:bodyPr/>
          <a:lstStyle/>
          <a:p>
            <a:r>
              <a:rPr lang="en-US"/>
              <a:t>LSU v20251027</a:t>
            </a:r>
          </a:p>
        </p:txBody>
      </p:sp>
      <p:sp>
        <p:nvSpPr>
          <p:cNvPr id="14" name="Footer Placeholder 13">
            <a:extLst>
              <a:ext uri="{FF2B5EF4-FFF2-40B4-BE49-F238E27FC236}">
                <a16:creationId xmlns:a16="http://schemas.microsoft.com/office/drawing/2014/main" id="{A11DC4EC-DE42-5822-6AC8-8485E8D85F6B}"/>
              </a:ext>
            </a:extLst>
          </p:cNvPr>
          <p:cNvSpPr>
            <a:spLocks noGrp="1"/>
          </p:cNvSpPr>
          <p:nvPr>
            <p:ph type="ftr" sz="quarter" idx="11"/>
          </p:nvPr>
        </p:nvSpPr>
        <p:spPr/>
        <p:txBody>
          <a:bodyPr/>
          <a:lstStyle/>
          <a:p>
            <a:r>
              <a:rPr lang="en-US"/>
              <a:t>L04.01 The Adafruit GPS Logger Shield</a:t>
            </a:r>
          </a:p>
        </p:txBody>
      </p:sp>
      <p:sp>
        <p:nvSpPr>
          <p:cNvPr id="15" name="Slide Number Placeholder 14">
            <a:extLst>
              <a:ext uri="{FF2B5EF4-FFF2-40B4-BE49-F238E27FC236}">
                <a16:creationId xmlns:a16="http://schemas.microsoft.com/office/drawing/2014/main" id="{CDCE5774-7E88-B87E-C1AB-6E22ABD0F5E3}"/>
              </a:ext>
            </a:extLst>
          </p:cNvPr>
          <p:cNvSpPr>
            <a:spLocks noGrp="1"/>
          </p:cNvSpPr>
          <p:nvPr>
            <p:ph type="sldNum" sz="quarter" idx="12"/>
          </p:nvPr>
        </p:nvSpPr>
        <p:spPr/>
        <p:txBody>
          <a:bodyPr/>
          <a:lstStyle/>
          <a:p>
            <a:fld id="{051A5AE0-1AD9-412A-BC4E-80B6F8A423A1}"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1582614" y="136524"/>
            <a:ext cx="5904035" cy="1325563"/>
          </a:xfrm>
        </p:spPr>
        <p:txBody>
          <a:bodyPr>
            <a:normAutofit fontScale="90000"/>
          </a:bodyPr>
          <a:lstStyle/>
          <a:p>
            <a:r>
              <a:rPr lang="en-US" dirty="0"/>
              <a:t>Adafruit Ultimate </a:t>
            </a:r>
            <a:br>
              <a:rPr lang="en-US" dirty="0"/>
            </a:br>
            <a:r>
              <a:rPr lang="en-US" dirty="0"/>
              <a:t>GPS Logger: Major Components</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sz="half" idx="1"/>
          </p:nvPr>
        </p:nvSpPr>
        <p:spPr>
          <a:xfrm>
            <a:off x="105380" y="1752367"/>
            <a:ext cx="3886200" cy="4351338"/>
          </a:xfrm>
        </p:spPr>
        <p:txBody>
          <a:bodyPr>
            <a:normAutofit/>
          </a:bodyPr>
          <a:lstStyle/>
          <a:p>
            <a:r>
              <a:rPr lang="en-US" dirty="0"/>
              <a:t>This is the Arduino Ultimate GPS Logger Shield.  It comes with </a:t>
            </a:r>
          </a:p>
          <a:p>
            <a:pPr lvl="1"/>
            <a:r>
              <a:rPr lang="en-US" dirty="0"/>
              <a:t>microSD socket</a:t>
            </a:r>
          </a:p>
          <a:p>
            <a:pPr lvl="1"/>
            <a:r>
              <a:rPr lang="en-US" dirty="0"/>
              <a:t>Connector for external antenna</a:t>
            </a:r>
          </a:p>
          <a:p>
            <a:pPr lvl="1"/>
            <a:r>
              <a:rPr lang="en-US" dirty="0"/>
              <a:t>Antenna and GPS unit </a:t>
            </a:r>
          </a:p>
          <a:p>
            <a:pPr lvl="1"/>
            <a:r>
              <a:rPr lang="en-US" dirty="0"/>
              <a:t>Coin cell holder</a:t>
            </a:r>
          </a:p>
          <a:p>
            <a:pPr lvl="1"/>
            <a:r>
              <a:rPr lang="en-US" dirty="0"/>
              <a:t>Prototyping area with solder pads (Yellow line)</a:t>
            </a:r>
          </a:p>
        </p:txBody>
      </p:sp>
      <p:pic>
        <p:nvPicPr>
          <p:cNvPr id="5" name="Content Placeholder 4">
            <a:extLst>
              <a:ext uri="{FF2B5EF4-FFF2-40B4-BE49-F238E27FC236}">
                <a16:creationId xmlns:a16="http://schemas.microsoft.com/office/drawing/2014/main" id="{2541B59F-7A01-4084-7E9F-39D9008E6D82}"/>
              </a:ext>
            </a:extLst>
          </p:cNvPr>
          <p:cNvPicPr>
            <a:picLocks noGrp="1" noChangeAspect="1"/>
          </p:cNvPicPr>
          <p:nvPr>
            <p:ph sz="half" idx="2"/>
          </p:nvPr>
        </p:nvPicPr>
        <p:blipFill>
          <a:blip r:embed="rId2"/>
          <a:stretch>
            <a:fillRect/>
          </a:stretch>
        </p:blipFill>
        <p:spPr>
          <a:xfrm>
            <a:off x="4572000" y="1878377"/>
            <a:ext cx="4339100" cy="3376973"/>
          </a:xfrm>
          <a:prstGeom prst="rect">
            <a:avLst/>
          </a:prstGeom>
        </p:spPr>
      </p:pic>
      <p:sp>
        <p:nvSpPr>
          <p:cNvPr id="8" name="TextBox 7">
            <a:extLst>
              <a:ext uri="{FF2B5EF4-FFF2-40B4-BE49-F238E27FC236}">
                <a16:creationId xmlns:a16="http://schemas.microsoft.com/office/drawing/2014/main" id="{CE3A9FC5-C4C5-43A5-96AF-A2EC24F1E0F4}"/>
              </a:ext>
            </a:extLst>
          </p:cNvPr>
          <p:cNvSpPr txBox="1"/>
          <p:nvPr/>
        </p:nvSpPr>
        <p:spPr>
          <a:xfrm>
            <a:off x="4357315" y="5318875"/>
            <a:ext cx="4681305" cy="769441"/>
          </a:xfrm>
          <a:prstGeom prst="rect">
            <a:avLst/>
          </a:prstGeom>
          <a:noFill/>
        </p:spPr>
        <p:txBody>
          <a:bodyPr wrap="square" rtlCol="0">
            <a:spAutoFit/>
          </a:bodyPr>
          <a:lstStyle/>
          <a:p>
            <a:r>
              <a:rPr lang="en-US" sz="1100" dirty="0"/>
              <a:t>The Adafruit Ultimate GPS Logger Shield.  From top to bottom, the red arrows show the microSD socket, the external antenna connector, the GPS unit, and the coin cell battery holder.  The yellow dashed line shows the prototyping area</a:t>
            </a:r>
          </a:p>
        </p:txBody>
      </p:sp>
      <p:cxnSp>
        <p:nvCxnSpPr>
          <p:cNvPr id="10" name="Straight Arrow Connector 9">
            <a:extLst>
              <a:ext uri="{FF2B5EF4-FFF2-40B4-BE49-F238E27FC236}">
                <a16:creationId xmlns:a16="http://schemas.microsoft.com/office/drawing/2014/main" id="{21735705-CD7B-442C-9117-BAE7EA258919}"/>
              </a:ext>
            </a:extLst>
          </p:cNvPr>
          <p:cNvCxnSpPr>
            <a:cxnSpLocks/>
          </p:cNvCxnSpPr>
          <p:nvPr/>
        </p:nvCxnSpPr>
        <p:spPr>
          <a:xfrm flipV="1">
            <a:off x="2882364" y="2745670"/>
            <a:ext cx="2288164" cy="3858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252DA7-68E0-46B9-A0C2-6F5E3FCAB9F0}"/>
              </a:ext>
            </a:extLst>
          </p:cNvPr>
          <p:cNvCxnSpPr>
            <a:cxnSpLocks/>
          </p:cNvCxnSpPr>
          <p:nvPr/>
        </p:nvCxnSpPr>
        <p:spPr>
          <a:xfrm flipV="1">
            <a:off x="3782060" y="3928036"/>
            <a:ext cx="1601048" cy="3776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87AAA-1387-4D86-B0EC-C03639D29246}"/>
              </a:ext>
            </a:extLst>
          </p:cNvPr>
          <p:cNvCxnSpPr>
            <a:cxnSpLocks/>
          </p:cNvCxnSpPr>
          <p:nvPr/>
        </p:nvCxnSpPr>
        <p:spPr>
          <a:xfrm flipV="1">
            <a:off x="3665718" y="3380267"/>
            <a:ext cx="1014347" cy="1944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46557D0-22CE-437D-BE6C-6FDF217B9BCD}"/>
              </a:ext>
            </a:extLst>
          </p:cNvPr>
          <p:cNvCxnSpPr>
            <a:cxnSpLocks/>
          </p:cNvCxnSpPr>
          <p:nvPr/>
        </p:nvCxnSpPr>
        <p:spPr>
          <a:xfrm>
            <a:off x="2944553" y="4701101"/>
            <a:ext cx="2207869" cy="1417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18DCAB-B7EE-4BDF-B9CC-C7EB9B792223}"/>
              </a:ext>
            </a:extLst>
          </p:cNvPr>
          <p:cNvSpPr/>
          <p:nvPr/>
        </p:nvSpPr>
        <p:spPr>
          <a:xfrm>
            <a:off x="6140807" y="2882954"/>
            <a:ext cx="2215937" cy="1777946"/>
          </a:xfrm>
          <a:prstGeom prst="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21">
            <a:extLst>
              <a:ext uri="{FF2B5EF4-FFF2-40B4-BE49-F238E27FC236}">
                <a16:creationId xmlns:a16="http://schemas.microsoft.com/office/drawing/2014/main" id="{A69B26A5-D2D6-BDDF-1871-5AE70E0635CC}"/>
              </a:ext>
            </a:extLst>
          </p:cNvPr>
          <p:cNvSpPr>
            <a:spLocks noGrp="1"/>
          </p:cNvSpPr>
          <p:nvPr>
            <p:ph type="dt" sz="half" idx="10"/>
          </p:nvPr>
        </p:nvSpPr>
        <p:spPr/>
        <p:txBody>
          <a:bodyPr/>
          <a:lstStyle/>
          <a:p>
            <a:r>
              <a:rPr lang="en-US"/>
              <a:t>LSU v20251027</a:t>
            </a:r>
          </a:p>
        </p:txBody>
      </p:sp>
      <p:sp>
        <p:nvSpPr>
          <p:cNvPr id="23" name="Footer Placeholder 22">
            <a:extLst>
              <a:ext uri="{FF2B5EF4-FFF2-40B4-BE49-F238E27FC236}">
                <a16:creationId xmlns:a16="http://schemas.microsoft.com/office/drawing/2014/main" id="{A7DA5D34-49B2-46EB-8537-4DDACA785B3C}"/>
              </a:ext>
            </a:extLst>
          </p:cNvPr>
          <p:cNvSpPr>
            <a:spLocks noGrp="1"/>
          </p:cNvSpPr>
          <p:nvPr>
            <p:ph type="ftr" sz="quarter" idx="11"/>
          </p:nvPr>
        </p:nvSpPr>
        <p:spPr/>
        <p:txBody>
          <a:bodyPr/>
          <a:lstStyle/>
          <a:p>
            <a:r>
              <a:rPr lang="en-US"/>
              <a:t>L04.01 The Adafruit GPS Logger Shield</a:t>
            </a:r>
          </a:p>
        </p:txBody>
      </p:sp>
      <p:sp>
        <p:nvSpPr>
          <p:cNvPr id="24" name="Slide Number Placeholder 23">
            <a:extLst>
              <a:ext uri="{FF2B5EF4-FFF2-40B4-BE49-F238E27FC236}">
                <a16:creationId xmlns:a16="http://schemas.microsoft.com/office/drawing/2014/main" id="{2EEFA74A-475C-7677-3061-C69053596020}"/>
              </a:ext>
            </a:extLst>
          </p:cNvPr>
          <p:cNvSpPr>
            <a:spLocks noGrp="1"/>
          </p:cNvSpPr>
          <p:nvPr>
            <p:ph type="sldNum" sz="quarter" idx="12"/>
          </p:nvPr>
        </p:nvSpPr>
        <p:spPr/>
        <p:txBody>
          <a:bodyPr/>
          <a:lstStyle/>
          <a:p>
            <a:fld id="{051A5AE0-1AD9-412A-BC4E-80B6F8A423A1}" type="slidenum">
              <a:rPr lang="en-US" smtClean="0"/>
              <a:t>7</a:t>
            </a:fld>
            <a:endParaRPr lang="en-US"/>
          </a:p>
        </p:txBody>
      </p:sp>
    </p:spTree>
    <p:extLst>
      <p:ext uri="{BB962C8B-B14F-4D97-AF65-F5344CB8AC3E}">
        <p14:creationId xmlns:p14="http://schemas.microsoft.com/office/powerpoint/2010/main" val="66611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1582614" y="136524"/>
            <a:ext cx="5904035" cy="1325563"/>
          </a:xfrm>
        </p:spPr>
        <p:txBody>
          <a:bodyPr/>
          <a:lstStyle/>
          <a:p>
            <a:r>
              <a:rPr lang="en-US" dirty="0"/>
              <a:t>GPS Receiver and Antenna</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sz="half" idx="1"/>
          </p:nvPr>
        </p:nvSpPr>
        <p:spPr>
          <a:xfrm>
            <a:off x="126999" y="1825625"/>
            <a:ext cx="5014763" cy="4351338"/>
          </a:xfrm>
        </p:spPr>
        <p:txBody>
          <a:bodyPr>
            <a:normAutofit fontScale="85000" lnSpcReduction="10000"/>
          </a:bodyPr>
          <a:lstStyle/>
          <a:p>
            <a:r>
              <a:rPr lang="en-US" dirty="0"/>
              <a:t>The GPS shield has a built-in ceramic antenna.  For the </a:t>
            </a:r>
            <a:r>
              <a:rPr lang="en-US" dirty="0" err="1"/>
              <a:t>LaACES</a:t>
            </a:r>
            <a:r>
              <a:rPr lang="en-US" dirty="0"/>
              <a:t> payloads, this antenna should be adequate</a:t>
            </a:r>
          </a:p>
          <a:p>
            <a:pPr lvl="1"/>
            <a:r>
              <a:rPr lang="en-US" dirty="0"/>
              <a:t>This will receive GPS signal through light obstruction like foam, but should be flown on top, facing up</a:t>
            </a:r>
          </a:p>
          <a:p>
            <a:r>
              <a:rPr lang="en-US" dirty="0"/>
              <a:t>Payload shielding or sensitivity requirements may require an external antenna</a:t>
            </a:r>
          </a:p>
          <a:p>
            <a:pPr lvl="1"/>
            <a:r>
              <a:rPr lang="en-US" dirty="0"/>
              <a:t>This connector is called a </a:t>
            </a:r>
            <a:r>
              <a:rPr lang="en-US" dirty="0" err="1"/>
              <a:t>uFL</a:t>
            </a:r>
            <a:r>
              <a:rPr lang="en-US" dirty="0"/>
              <a:t> connector</a:t>
            </a:r>
          </a:p>
          <a:p>
            <a:r>
              <a:rPr lang="en-US" dirty="0"/>
              <a:t>Actual GPS receiver chip is underneath the antenna and is  </a:t>
            </a:r>
            <a:r>
              <a:rPr lang="en-US" dirty="0" err="1"/>
              <a:t>GlobalTop</a:t>
            </a:r>
            <a:r>
              <a:rPr lang="en-US" dirty="0"/>
              <a:t> PA6H</a:t>
            </a:r>
          </a:p>
        </p:txBody>
      </p:sp>
      <p:sp>
        <p:nvSpPr>
          <p:cNvPr id="10" name="TextBox 9">
            <a:extLst>
              <a:ext uri="{FF2B5EF4-FFF2-40B4-BE49-F238E27FC236}">
                <a16:creationId xmlns:a16="http://schemas.microsoft.com/office/drawing/2014/main" id="{CCA02120-538C-45FC-9A82-1D4BA9D67D53}"/>
              </a:ext>
            </a:extLst>
          </p:cNvPr>
          <p:cNvSpPr txBox="1"/>
          <p:nvPr/>
        </p:nvSpPr>
        <p:spPr>
          <a:xfrm>
            <a:off x="5141763" y="4948500"/>
            <a:ext cx="3573612" cy="646331"/>
          </a:xfrm>
          <a:prstGeom prst="rect">
            <a:avLst/>
          </a:prstGeom>
          <a:noFill/>
        </p:spPr>
        <p:txBody>
          <a:bodyPr wrap="square" rtlCol="0">
            <a:spAutoFit/>
          </a:bodyPr>
          <a:lstStyle/>
          <a:p>
            <a:r>
              <a:rPr lang="en-US" sz="1200" dirty="0"/>
              <a:t>The red arrow is pointing to the Adafruit Ultimate GPS Logger Shield’s external antenna connector.  It is located between the microSD socket and the FIX LED. </a:t>
            </a:r>
          </a:p>
        </p:txBody>
      </p:sp>
      <p:sp>
        <p:nvSpPr>
          <p:cNvPr id="18" name="Date Placeholder 17">
            <a:extLst>
              <a:ext uri="{FF2B5EF4-FFF2-40B4-BE49-F238E27FC236}">
                <a16:creationId xmlns:a16="http://schemas.microsoft.com/office/drawing/2014/main" id="{3225BF40-F110-6667-F68A-15E39E61FBE5}"/>
              </a:ext>
            </a:extLst>
          </p:cNvPr>
          <p:cNvSpPr>
            <a:spLocks noGrp="1"/>
          </p:cNvSpPr>
          <p:nvPr>
            <p:ph type="dt" sz="half" idx="10"/>
          </p:nvPr>
        </p:nvSpPr>
        <p:spPr/>
        <p:txBody>
          <a:bodyPr/>
          <a:lstStyle/>
          <a:p>
            <a:r>
              <a:rPr lang="en-US"/>
              <a:t>LSU v20251027</a:t>
            </a:r>
          </a:p>
        </p:txBody>
      </p:sp>
      <p:sp>
        <p:nvSpPr>
          <p:cNvPr id="19" name="Footer Placeholder 18">
            <a:extLst>
              <a:ext uri="{FF2B5EF4-FFF2-40B4-BE49-F238E27FC236}">
                <a16:creationId xmlns:a16="http://schemas.microsoft.com/office/drawing/2014/main" id="{48E99699-74CF-322B-38BC-9F8ED33C44E5}"/>
              </a:ext>
            </a:extLst>
          </p:cNvPr>
          <p:cNvSpPr>
            <a:spLocks noGrp="1"/>
          </p:cNvSpPr>
          <p:nvPr>
            <p:ph type="ftr" sz="quarter" idx="11"/>
          </p:nvPr>
        </p:nvSpPr>
        <p:spPr/>
        <p:txBody>
          <a:bodyPr/>
          <a:lstStyle/>
          <a:p>
            <a:r>
              <a:rPr lang="en-US"/>
              <a:t>L04.01 The Adafruit GPS Logger Shield</a:t>
            </a:r>
          </a:p>
        </p:txBody>
      </p:sp>
      <p:sp>
        <p:nvSpPr>
          <p:cNvPr id="20" name="Slide Number Placeholder 19">
            <a:extLst>
              <a:ext uri="{FF2B5EF4-FFF2-40B4-BE49-F238E27FC236}">
                <a16:creationId xmlns:a16="http://schemas.microsoft.com/office/drawing/2014/main" id="{EC62FBC1-E7D9-9C96-51BC-913F0AE0CDBE}"/>
              </a:ext>
            </a:extLst>
          </p:cNvPr>
          <p:cNvSpPr>
            <a:spLocks noGrp="1"/>
          </p:cNvSpPr>
          <p:nvPr>
            <p:ph type="sldNum" sz="quarter" idx="12"/>
          </p:nvPr>
        </p:nvSpPr>
        <p:spPr/>
        <p:txBody>
          <a:bodyPr/>
          <a:lstStyle/>
          <a:p>
            <a:fld id="{051A5AE0-1AD9-412A-BC4E-80B6F8A423A1}" type="slidenum">
              <a:rPr lang="en-US" smtClean="0"/>
              <a:t>8</a:t>
            </a:fld>
            <a:endParaRPr lang="en-US"/>
          </a:p>
        </p:txBody>
      </p:sp>
      <p:pic>
        <p:nvPicPr>
          <p:cNvPr id="4" name="Content Placeholder 3">
            <a:extLst>
              <a:ext uri="{FF2B5EF4-FFF2-40B4-BE49-F238E27FC236}">
                <a16:creationId xmlns:a16="http://schemas.microsoft.com/office/drawing/2014/main" id="{88448D1F-32F9-4733-85C8-A7DF4BC62A06}"/>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0001" t="23472" r="16666" b="35556"/>
          <a:stretch/>
        </p:blipFill>
        <p:spPr>
          <a:xfrm rot="10800000">
            <a:off x="5365235" y="1641475"/>
            <a:ext cx="2964658" cy="3036718"/>
          </a:xfrm>
          <a:prstGeom prst="rect">
            <a:avLst/>
          </a:prstGeom>
        </p:spPr>
      </p:pic>
      <p:cxnSp>
        <p:nvCxnSpPr>
          <p:cNvPr id="12" name="Straight Arrow Connector 11">
            <a:extLst>
              <a:ext uri="{FF2B5EF4-FFF2-40B4-BE49-F238E27FC236}">
                <a16:creationId xmlns:a16="http://schemas.microsoft.com/office/drawing/2014/main" id="{6E392646-67FB-4AB0-A400-354AC7525A6A}"/>
              </a:ext>
            </a:extLst>
          </p:cNvPr>
          <p:cNvCxnSpPr>
            <a:cxnSpLocks/>
          </p:cNvCxnSpPr>
          <p:nvPr/>
        </p:nvCxnSpPr>
        <p:spPr>
          <a:xfrm flipH="1" flipV="1">
            <a:off x="7486649" y="2493364"/>
            <a:ext cx="353337" cy="24501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9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a:xfrm>
            <a:off x="1582614" y="136524"/>
            <a:ext cx="5904035" cy="1325563"/>
          </a:xfrm>
        </p:spPr>
        <p:txBody>
          <a:bodyPr/>
          <a:lstStyle/>
          <a:p>
            <a:r>
              <a:rPr lang="en-US" dirty="0"/>
              <a:t>Soft-Serial/Direct Switch</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sz="half" idx="1"/>
          </p:nvPr>
        </p:nvSpPr>
        <p:spPr>
          <a:xfrm>
            <a:off x="0" y="1632939"/>
            <a:ext cx="4786686" cy="4723411"/>
          </a:xfrm>
        </p:spPr>
        <p:txBody>
          <a:bodyPr>
            <a:normAutofit fontScale="85000" lnSpcReduction="20000"/>
          </a:bodyPr>
          <a:lstStyle/>
          <a:p>
            <a:r>
              <a:rPr lang="en-US" dirty="0"/>
              <a:t>You communicate with the GPS using the UART/Serial protocol with text strings</a:t>
            </a:r>
          </a:p>
          <a:p>
            <a:r>
              <a:rPr lang="en-US" dirty="0"/>
              <a:t>Remember, UART is a one-to-one protocol, so you cannot have the Arduino, GPS, and a Laptop all connected to 1 Serial Port</a:t>
            </a:r>
          </a:p>
          <a:p>
            <a:pPr lvl="1"/>
            <a:r>
              <a:rPr lang="en-US" dirty="0"/>
              <a:t>If the Arduino is using the Serial Monitor, it will not be able to use the GPS default connection</a:t>
            </a:r>
          </a:p>
          <a:p>
            <a:r>
              <a:rPr lang="en-US" dirty="0"/>
              <a:t>The switch changes which Arduino pins the GPS is connected to</a:t>
            </a:r>
          </a:p>
          <a:p>
            <a:pPr lvl="1"/>
            <a:r>
              <a:rPr lang="en-US" dirty="0"/>
              <a:t>In “Direct”, it connects to pins 0 and 1, aka Serial (the same as the USB)</a:t>
            </a:r>
          </a:p>
          <a:p>
            <a:pPr lvl="1"/>
            <a:r>
              <a:rPr lang="en-US" dirty="0"/>
              <a:t>In “Soft-Serial”, it connects to pins 7 and 8</a:t>
            </a:r>
          </a:p>
        </p:txBody>
      </p:sp>
      <p:sp>
        <p:nvSpPr>
          <p:cNvPr id="10" name="TextBox 9">
            <a:extLst>
              <a:ext uri="{FF2B5EF4-FFF2-40B4-BE49-F238E27FC236}">
                <a16:creationId xmlns:a16="http://schemas.microsoft.com/office/drawing/2014/main" id="{D924F5DC-00FB-48E1-A1F4-661E5179CFF2}"/>
              </a:ext>
            </a:extLst>
          </p:cNvPr>
          <p:cNvSpPr txBox="1"/>
          <p:nvPr/>
        </p:nvSpPr>
        <p:spPr>
          <a:xfrm>
            <a:off x="4857750" y="4965873"/>
            <a:ext cx="4007769" cy="830997"/>
          </a:xfrm>
          <a:prstGeom prst="rect">
            <a:avLst/>
          </a:prstGeom>
          <a:noFill/>
        </p:spPr>
        <p:txBody>
          <a:bodyPr wrap="square" rtlCol="0">
            <a:spAutoFit/>
          </a:bodyPr>
          <a:lstStyle/>
          <a:p>
            <a:r>
              <a:rPr lang="en-US" sz="1200" dirty="0"/>
              <a:t>The communication switch on the Adafruit Ultimate GPS Logger Shield. The jumpers connect the RX and TX breakout pins to Arduino pins 18 and 19 allowing use of Serial1 to talk to the GPS</a:t>
            </a:r>
          </a:p>
        </p:txBody>
      </p:sp>
      <p:sp>
        <p:nvSpPr>
          <p:cNvPr id="17" name="Date Placeholder 16">
            <a:extLst>
              <a:ext uri="{FF2B5EF4-FFF2-40B4-BE49-F238E27FC236}">
                <a16:creationId xmlns:a16="http://schemas.microsoft.com/office/drawing/2014/main" id="{F50EE58C-548A-7EF3-2CD0-72E624D86925}"/>
              </a:ext>
            </a:extLst>
          </p:cNvPr>
          <p:cNvSpPr>
            <a:spLocks noGrp="1"/>
          </p:cNvSpPr>
          <p:nvPr>
            <p:ph type="dt" sz="half" idx="10"/>
          </p:nvPr>
        </p:nvSpPr>
        <p:spPr/>
        <p:txBody>
          <a:bodyPr/>
          <a:lstStyle/>
          <a:p>
            <a:r>
              <a:rPr lang="en-US"/>
              <a:t>LSU v20251027</a:t>
            </a:r>
          </a:p>
        </p:txBody>
      </p:sp>
      <p:sp>
        <p:nvSpPr>
          <p:cNvPr id="18" name="Footer Placeholder 17">
            <a:extLst>
              <a:ext uri="{FF2B5EF4-FFF2-40B4-BE49-F238E27FC236}">
                <a16:creationId xmlns:a16="http://schemas.microsoft.com/office/drawing/2014/main" id="{2568BACB-AAE7-D405-8BBD-888D2B669454}"/>
              </a:ext>
            </a:extLst>
          </p:cNvPr>
          <p:cNvSpPr>
            <a:spLocks noGrp="1"/>
          </p:cNvSpPr>
          <p:nvPr>
            <p:ph type="ftr" sz="quarter" idx="11"/>
          </p:nvPr>
        </p:nvSpPr>
        <p:spPr/>
        <p:txBody>
          <a:bodyPr/>
          <a:lstStyle/>
          <a:p>
            <a:r>
              <a:rPr lang="en-US"/>
              <a:t>L04.01 The Adafruit GPS Logger Shield</a:t>
            </a:r>
          </a:p>
        </p:txBody>
      </p:sp>
      <p:sp>
        <p:nvSpPr>
          <p:cNvPr id="19" name="Slide Number Placeholder 18">
            <a:extLst>
              <a:ext uri="{FF2B5EF4-FFF2-40B4-BE49-F238E27FC236}">
                <a16:creationId xmlns:a16="http://schemas.microsoft.com/office/drawing/2014/main" id="{9AE36161-56D3-2D1E-C5EF-250EBB7DD4BB}"/>
              </a:ext>
            </a:extLst>
          </p:cNvPr>
          <p:cNvSpPr>
            <a:spLocks noGrp="1"/>
          </p:cNvSpPr>
          <p:nvPr>
            <p:ph type="sldNum" sz="quarter" idx="12"/>
          </p:nvPr>
        </p:nvSpPr>
        <p:spPr/>
        <p:txBody>
          <a:bodyPr/>
          <a:lstStyle/>
          <a:p>
            <a:fld id="{051A5AE0-1AD9-412A-BC4E-80B6F8A423A1}" type="slidenum">
              <a:rPr lang="en-US" smtClean="0"/>
              <a:t>9</a:t>
            </a:fld>
            <a:endParaRPr lang="en-US"/>
          </a:p>
        </p:txBody>
      </p:sp>
      <p:pic>
        <p:nvPicPr>
          <p:cNvPr id="4" name="Content Placeholder 3">
            <a:extLst>
              <a:ext uri="{FF2B5EF4-FFF2-40B4-BE49-F238E27FC236}">
                <a16:creationId xmlns:a16="http://schemas.microsoft.com/office/drawing/2014/main" id="{85EAE9AA-9457-4D51-BF59-A5B115EE5180}"/>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333" t="4983" r="9815" b="15833"/>
          <a:stretch/>
        </p:blipFill>
        <p:spPr>
          <a:xfrm rot="5400000">
            <a:off x="5285595" y="1069284"/>
            <a:ext cx="3283007" cy="4510170"/>
          </a:xfrm>
          <a:prstGeom prst="rect">
            <a:avLst/>
          </a:prstGeom>
        </p:spPr>
      </p:pic>
    </p:spTree>
    <p:extLst>
      <p:ext uri="{BB962C8B-B14F-4D97-AF65-F5344CB8AC3E}">
        <p14:creationId xmlns:p14="http://schemas.microsoft.com/office/powerpoint/2010/main" val="8797159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3282</TotalTime>
  <Words>1582</Words>
  <Application>Microsoft Office PowerPoint</Application>
  <PresentationFormat>On-screen Show (4:3)</PresentationFormat>
  <Paragraphs>162</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Expanding the Arduino</vt:lpstr>
      <vt:lpstr>Expanding the Arduino Mega</vt:lpstr>
      <vt:lpstr>Adafruit Ultimate GPS Logger Shield</vt:lpstr>
      <vt:lpstr>Proto-Shields</vt:lpstr>
      <vt:lpstr>LaACES MegaSat</vt:lpstr>
      <vt:lpstr>Selecting Shields</vt:lpstr>
      <vt:lpstr>Adafruit Ultimate  GPS Logger: Major Components</vt:lpstr>
      <vt:lpstr>GPS Receiver and Antenna</vt:lpstr>
      <vt:lpstr>Soft-Serial/Direct Switch</vt:lpstr>
      <vt:lpstr>Direct Connect/Software Serial Switch</vt:lpstr>
      <vt:lpstr>Coin Cell Battery Holder</vt:lpstr>
      <vt:lpstr>LEDs on GPS Shield</vt:lpstr>
      <vt:lpstr>Prototyping and  Breakout Areas</vt:lpstr>
      <vt:lpstr>SD Card</vt:lpstr>
      <vt:lpstr>SD Card Communications</vt:lpstr>
      <vt:lpstr>Identifying Old Revision (No longer used)</vt:lpstr>
      <vt:lpstr>SPI Jumpers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Ballooning Course</dc:title>
  <dc:creator>Aaron P Ryan</dc:creator>
  <cp:lastModifiedBy>Aaron P Ryan</cp:lastModifiedBy>
  <cp:revision>55</cp:revision>
  <dcterms:created xsi:type="dcterms:W3CDTF">2021-08-10T15:07:14Z</dcterms:created>
  <dcterms:modified xsi:type="dcterms:W3CDTF">2025-11-06T12:58:22Z</dcterms:modified>
</cp:coreProperties>
</file>