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7" r:id="rId2"/>
    <p:sldId id="259" r:id="rId3"/>
    <p:sldId id="260" r:id="rId4"/>
    <p:sldId id="291" r:id="rId5"/>
    <p:sldId id="264" r:id="rId6"/>
    <p:sldId id="316" r:id="rId7"/>
    <p:sldId id="283" r:id="rId8"/>
    <p:sldId id="286" r:id="rId9"/>
    <p:sldId id="304" r:id="rId10"/>
    <p:sldId id="290" r:id="rId11"/>
    <p:sldId id="321" r:id="rId12"/>
    <p:sldId id="322" r:id="rId13"/>
    <p:sldId id="323" r:id="rId14"/>
    <p:sldId id="263" r:id="rId15"/>
    <p:sldId id="324" r:id="rId16"/>
    <p:sldId id="287" r:id="rId17"/>
    <p:sldId id="308" r:id="rId18"/>
    <p:sldId id="315" r:id="rId19"/>
    <p:sldId id="314" r:id="rId20"/>
    <p:sldId id="320" r:id="rId21"/>
    <p:sldId id="261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55C0B58-F3F7-4FEE-9435-46E4AB4A8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00CBE9-525B-4F33-97A2-FA0FC84A7F9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BB12817-0DF2-425A-86A0-CC18FFFB5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D061566-7FC4-481A-A3D9-1F7A18A0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C89D554-9911-4D9B-A6EB-6387B8A2FD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6DCB74-61DF-477A-BA96-4EF27E765F4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D5ED21B-BE8A-4EC5-8E7E-5178059F8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8FF3153-6D48-4FF2-9D5B-FA41DB8C3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FCE4B69-83A4-4414-AF44-441A5DB06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0B51998-D2AD-4602-A467-4F8ECC8BF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C5361A51-2B39-4A2E-9795-87C245A59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7D6022-AA58-4B36-B727-9A7D3A59E8FE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7276F-BEE3-4F40-9CE9-9DB5F23D5D1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05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EEBE7-53FD-132F-9CD7-CCA6E2773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F6855-CF0E-07E2-6EAF-03B28A272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4EC0FF-786C-B716-42D0-97B521067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861A4-2394-0D22-1C1D-8416B70F2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7276F-BEE3-4F40-9CE9-9DB5F23D5D1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1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FDB25-2FB1-1FB1-46EF-3E0522482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778BB2-0C8D-500D-3580-E15E9D370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B7B01-F031-0800-19EB-A06E15BF4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02FFE-160D-ABA5-F41B-0F2B0744B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7276F-BEE3-4F40-9CE9-9DB5F23D5D1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08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F6535-15BE-5236-45A0-034F83C64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19452-E63D-8DD1-9047-228FE94E7F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EA7E22-04A3-6A18-EE4E-DD92A58D8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1642-32DC-C023-B2AC-11EC688DD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7276F-BEE3-4F40-9CE9-9DB5F23D5D1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42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EF342-06D6-DBBC-5D7E-8016A7049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02DD7-7AFE-8F33-30F9-5F0CAFEB1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A0DCD-6E53-428E-FF54-B4F18F0DA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674ED-185C-F69A-708E-91B8A6D9A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7276F-BEE3-4F40-9CE9-9DB5F23D5D1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630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6053286-3FE1-4457-9BF8-13BA0D4B6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18F3653-63FC-4E36-95F3-60FF811F8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\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C9D32C4-DD0A-487C-973E-D08EDAC53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338167-6779-4D5C-8D19-22FE117CAD0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L03.10 Analog Signals and Data Acquisition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rduino.cc/language-reference/en/functions/analog-io/analogRea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docs.arduino.cc/language-reference/en/functions/analog-io/analogWrit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5A712A28-F83A-4071-86B7-32CDD4F3AE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US" altLang="en-US" dirty="0"/>
              <a:t>Lecture 03.10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324C260-13A7-DCC2-840A-8498DD37E1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Analog Signals and Data Acquisition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FBC2219-3FA8-474E-A353-57C210CB1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/>
              <a:t>ADC Resolution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FD08D0F1-ADF3-4C40-8F63-911D06AAC6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" y="1652588"/>
            <a:ext cx="8878824" cy="4524375"/>
          </a:xfrm>
        </p:spPr>
        <p:txBody>
          <a:bodyPr>
            <a:normAutofit/>
          </a:bodyPr>
          <a:lstStyle/>
          <a:p>
            <a:r>
              <a:rPr lang="en-US" altLang="en-US" dirty="0"/>
              <a:t>The number of integer bins is called the resolution of the ADC</a:t>
            </a:r>
          </a:p>
          <a:p>
            <a:r>
              <a:rPr lang="en-US" altLang="en-US" dirty="0"/>
              <a:t>Typically, this is given in bits; the Arduino Mega has a 10 10-bit ADC</a:t>
            </a:r>
          </a:p>
          <a:p>
            <a:r>
              <a:rPr lang="en-US" altLang="en-US" dirty="0"/>
              <a:t>To calculate the number of ADC bins, use the formula 2</a:t>
            </a:r>
            <a:r>
              <a:rPr lang="en-US" altLang="en-US" baseline="30000" dirty="0"/>
              <a:t>N</a:t>
            </a:r>
            <a:r>
              <a:rPr lang="en-US" altLang="en-US" dirty="0"/>
              <a:t>,</a:t>
            </a:r>
            <a:r>
              <a:rPr lang="en-US" altLang="en-US" baseline="30000" dirty="0"/>
              <a:t> </a:t>
            </a:r>
            <a:r>
              <a:rPr lang="en-US" altLang="en-US" dirty="0"/>
              <a:t>where N is the number of bits</a:t>
            </a:r>
            <a:endParaRPr lang="en-US" altLang="en-US" baseline="30000" dirty="0"/>
          </a:p>
          <a:p>
            <a:r>
              <a:rPr lang="en-US" altLang="en-US" dirty="0"/>
              <a:t>2</a:t>
            </a:r>
            <a:r>
              <a:rPr lang="en-US" altLang="en-US" baseline="30000" dirty="0"/>
              <a:t>10</a:t>
            </a:r>
            <a:r>
              <a:rPr lang="en-US" altLang="en-US" dirty="0"/>
              <a:t> = 1024, the Arduino ADC has 1024 possible values</a:t>
            </a:r>
          </a:p>
          <a:p>
            <a:pPr lvl="1"/>
            <a:r>
              <a:rPr lang="en-US" altLang="en-US" dirty="0"/>
              <a:t>Typically, the first bin is numbered 0 so the ADC values are from 0-1023</a:t>
            </a:r>
          </a:p>
        </p:txBody>
      </p:sp>
      <p:sp>
        <p:nvSpPr>
          <p:cNvPr id="18439" name="Rectangle 11">
            <a:extLst>
              <a:ext uri="{FF2B5EF4-FFF2-40B4-BE49-F238E27FC236}">
                <a16:creationId xmlns:a16="http://schemas.microsoft.com/office/drawing/2014/main" id="{3E6384E5-0AF4-4400-8891-435F1D59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0" name="Picture 10">
            <a:extLst>
              <a:ext uri="{FF2B5EF4-FFF2-40B4-BE49-F238E27FC236}">
                <a16:creationId xmlns:a16="http://schemas.microsoft.com/office/drawing/2014/main" id="{9F57AF3E-B5BF-4DC5-8C6F-77965757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2">
            <a:extLst>
              <a:ext uri="{FF2B5EF4-FFF2-40B4-BE49-F238E27FC236}">
                <a16:creationId xmlns:a16="http://schemas.microsoft.com/office/drawing/2014/main" id="{E247EF0C-A36F-4690-90FC-8B65CC996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2" name="Rectangle 14">
            <a:extLst>
              <a:ext uri="{FF2B5EF4-FFF2-40B4-BE49-F238E27FC236}">
                <a16:creationId xmlns:a16="http://schemas.microsoft.com/office/drawing/2014/main" id="{D2E297CC-595E-4F15-963D-FF2F4CEC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3" name="Picture 13">
            <a:extLst>
              <a:ext uri="{FF2B5EF4-FFF2-40B4-BE49-F238E27FC236}">
                <a16:creationId xmlns:a16="http://schemas.microsoft.com/office/drawing/2014/main" id="{12F383EF-5454-40D1-9997-75611BFE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15">
            <a:extLst>
              <a:ext uri="{FF2B5EF4-FFF2-40B4-BE49-F238E27FC236}">
                <a16:creationId xmlns:a16="http://schemas.microsoft.com/office/drawing/2014/main" id="{5AEF70FA-606E-493C-BD2A-49C423E8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5" name="Rectangle 17">
            <a:extLst>
              <a:ext uri="{FF2B5EF4-FFF2-40B4-BE49-F238E27FC236}">
                <a16:creationId xmlns:a16="http://schemas.microsoft.com/office/drawing/2014/main" id="{1D2FE998-74C9-451E-9FBD-6F987CE28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6" name="Picture 16">
            <a:extLst>
              <a:ext uri="{FF2B5EF4-FFF2-40B4-BE49-F238E27FC236}">
                <a16:creationId xmlns:a16="http://schemas.microsoft.com/office/drawing/2014/main" id="{FF73A606-96A9-4A56-BA04-79CE7338D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18">
            <a:extLst>
              <a:ext uri="{FF2B5EF4-FFF2-40B4-BE49-F238E27FC236}">
                <a16:creationId xmlns:a16="http://schemas.microsoft.com/office/drawing/2014/main" id="{3701AB04-2547-4A1C-9D4A-49D007835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8" name="Rectangle 20">
            <a:extLst>
              <a:ext uri="{FF2B5EF4-FFF2-40B4-BE49-F238E27FC236}">
                <a16:creationId xmlns:a16="http://schemas.microsoft.com/office/drawing/2014/main" id="{E63B9E60-D86B-48D9-9F13-023736729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9" name="Picture 19">
            <a:extLst>
              <a:ext uri="{FF2B5EF4-FFF2-40B4-BE49-F238E27FC236}">
                <a16:creationId xmlns:a16="http://schemas.microsoft.com/office/drawing/2014/main" id="{CD8C7E2B-F16A-40ED-82F6-227AACB2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Rectangle 21">
            <a:extLst>
              <a:ext uri="{FF2B5EF4-FFF2-40B4-BE49-F238E27FC236}">
                <a16:creationId xmlns:a16="http://schemas.microsoft.com/office/drawing/2014/main" id="{D5D21337-1AAF-4D96-A46A-1C7835ED7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4F548-9785-6839-BDC9-A6BFC2B1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0F412-05F8-B60F-9BD6-432E0B7B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4ED65-3DFF-DEE3-B448-AAEE284B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178E4-0C0C-8127-EFB3-8369368B4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ABC4D7A-1FE5-52F8-D8F6-20FA5908F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Voltage Range and Resolution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ABA4AC4A-A324-BEED-8C94-B608FE5C43C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9728" y="1652588"/>
                <a:ext cx="8878824" cy="4524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We next need to know the voltage range of the ADC</a:t>
                </a:r>
              </a:p>
              <a:p>
                <a:r>
                  <a:rPr lang="en-US" altLang="en-US" dirty="0"/>
                  <a:t>Arduino Mega ADC is 0-5V</a:t>
                </a:r>
              </a:p>
              <a:p>
                <a:pPr lvl="1"/>
                <a:r>
                  <a:rPr lang="en-US" altLang="en-US" dirty="0"/>
                  <a:t>So the ADC should read 0 ADC units at 0V and 1023 at 5V</a:t>
                </a:r>
              </a:p>
              <a:p>
                <a:pPr lvl="1"/>
                <a:r>
                  <a:rPr lang="en-US" altLang="en-US" dirty="0"/>
                  <a:t>0 and 5 values are not exact, might actually be something 0.002V and 4.997V, for example</a:t>
                </a:r>
              </a:p>
              <a:p>
                <a:r>
                  <a:rPr lang="en-US" altLang="en-US" dirty="0"/>
                  <a:t>Using the voltage range and ADC resolution, we can calculate the voltage resolution – The smallest voltage change you can measure with the ADC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alt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en-US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en-US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bins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−0</m:t>
                        </m:r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102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𝐴𝐷𝐶</m:t>
                        </m:r>
                      </m:den>
                    </m:f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=0.00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4883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 panose="02040503050406030204" pitchFamily="18" charset="0"/>
                          </a:rPr>
                          <m:t>ADC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r>
                  <a:rPr lang="en-US" altLang="en-US" dirty="0"/>
                  <a:t>So bin 0 would be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0V to 0.004883V</a:t>
                </a:r>
                <a:r>
                  <a:rPr lang="en-US" altLang="en-US" dirty="0"/>
                  <a:t>, 1  would be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0.004883V to </a:t>
                </a:r>
                <a:r>
                  <a:rPr lang="en-US" dirty="0">
                    <a:solidFill>
                      <a:srgbClr val="FF0000"/>
                    </a:solidFill>
                  </a:rPr>
                  <a:t>0.009766</a:t>
                </a:r>
                <a:r>
                  <a:rPr lang="en-US" dirty="0"/>
                  <a:t>, etc.</a:t>
                </a:r>
                <a:endParaRPr lang="en-US" altLang="en-US" dirty="0"/>
              </a:p>
            </p:txBody>
          </p:sp>
        </mc:Choice>
        <mc:Fallback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ABA4AC4A-A324-BEED-8C94-B608FE5C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" y="1652588"/>
                <a:ext cx="8878824" cy="4524375"/>
              </a:xfrm>
              <a:blipFill>
                <a:blip r:embed="rId3"/>
                <a:stretch>
                  <a:fillRect l="-1030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9" name="Rectangle 11">
            <a:extLst>
              <a:ext uri="{FF2B5EF4-FFF2-40B4-BE49-F238E27FC236}">
                <a16:creationId xmlns:a16="http://schemas.microsoft.com/office/drawing/2014/main" id="{782B8E55-A1CA-7B50-ED4E-F586FD8FD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0" name="Picture 10">
            <a:extLst>
              <a:ext uri="{FF2B5EF4-FFF2-40B4-BE49-F238E27FC236}">
                <a16:creationId xmlns:a16="http://schemas.microsoft.com/office/drawing/2014/main" id="{2CFD71D8-ED0E-2232-F2EC-FD9F3FD7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2">
            <a:extLst>
              <a:ext uri="{FF2B5EF4-FFF2-40B4-BE49-F238E27FC236}">
                <a16:creationId xmlns:a16="http://schemas.microsoft.com/office/drawing/2014/main" id="{0FE3ACC6-5C75-9A45-884B-0A3ECCC8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2" name="Rectangle 14">
            <a:extLst>
              <a:ext uri="{FF2B5EF4-FFF2-40B4-BE49-F238E27FC236}">
                <a16:creationId xmlns:a16="http://schemas.microsoft.com/office/drawing/2014/main" id="{2B213FF0-352E-D033-BC14-9ED1DDB7B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3" name="Picture 13">
            <a:extLst>
              <a:ext uri="{FF2B5EF4-FFF2-40B4-BE49-F238E27FC236}">
                <a16:creationId xmlns:a16="http://schemas.microsoft.com/office/drawing/2014/main" id="{3AF896E0-3BC1-CB08-EA2B-8FF14A99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15">
            <a:extLst>
              <a:ext uri="{FF2B5EF4-FFF2-40B4-BE49-F238E27FC236}">
                <a16:creationId xmlns:a16="http://schemas.microsoft.com/office/drawing/2014/main" id="{A278D7CC-0F41-C560-16F5-95C742BFA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5" name="Rectangle 17">
            <a:extLst>
              <a:ext uri="{FF2B5EF4-FFF2-40B4-BE49-F238E27FC236}">
                <a16:creationId xmlns:a16="http://schemas.microsoft.com/office/drawing/2014/main" id="{9615D970-FB52-6E40-7298-1EED65315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6" name="Picture 16">
            <a:extLst>
              <a:ext uri="{FF2B5EF4-FFF2-40B4-BE49-F238E27FC236}">
                <a16:creationId xmlns:a16="http://schemas.microsoft.com/office/drawing/2014/main" id="{27CD5129-1262-DEED-196A-2F9F3968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18">
            <a:extLst>
              <a:ext uri="{FF2B5EF4-FFF2-40B4-BE49-F238E27FC236}">
                <a16:creationId xmlns:a16="http://schemas.microsoft.com/office/drawing/2014/main" id="{B7502C76-4B55-B952-C891-0AE283C5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8" name="Rectangle 20">
            <a:extLst>
              <a:ext uri="{FF2B5EF4-FFF2-40B4-BE49-F238E27FC236}">
                <a16:creationId xmlns:a16="http://schemas.microsoft.com/office/drawing/2014/main" id="{6253956F-6E45-C6F2-A656-6B47163D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9" name="Picture 19">
            <a:extLst>
              <a:ext uri="{FF2B5EF4-FFF2-40B4-BE49-F238E27FC236}">
                <a16:creationId xmlns:a16="http://schemas.microsoft.com/office/drawing/2014/main" id="{41AD5ED4-2E0C-2CB3-DE54-3B99AD4A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Rectangle 21">
            <a:extLst>
              <a:ext uri="{FF2B5EF4-FFF2-40B4-BE49-F238E27FC236}">
                <a16:creationId xmlns:a16="http://schemas.microsoft.com/office/drawing/2014/main" id="{11AA006D-B8CD-0E02-7C07-0EF5B67ED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E9C18-D442-570C-0442-5BAC3BDA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9B39F-7800-F258-53F1-9E01BE22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C38FE-1F5B-32D9-795B-7E7CC5AD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0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477E3-0481-2850-96DE-2D8CD716F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FDB488F-F82A-9C99-5FD8-FDABB2B95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Physical Unit Range and Resolution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28F0FCC3-1942-9AB1-8B4F-76D55F6AE339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9728" y="1652588"/>
                <a:ext cx="8878824" cy="452437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en-US" dirty="0"/>
                  <a:t>The range and resolution are important because they set the limits on what you can measure with a combination of a sensor and ADC</a:t>
                </a:r>
              </a:p>
              <a:p>
                <a:r>
                  <a:rPr lang="en-US" altLang="en-US" dirty="0"/>
                  <a:t>Using the calibration equation, we can calculate the minimum, maximum, and resolution in physical units</a:t>
                </a:r>
              </a:p>
              <a:p>
                <a:r>
                  <a:rPr lang="en-US" altLang="en-US" dirty="0"/>
                  <a:t>Consider the diode we talked about before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err="1"/>
                  <a:t>V</a:t>
                </a:r>
                <a:r>
                  <a:rPr lang="en-US" altLang="en-US" baseline="-25000" dirty="0" err="1"/>
                  <a:t>diode</a:t>
                </a:r>
                <a:r>
                  <a:rPr lang="en-US" altLang="en-US" dirty="0"/>
                  <a:t>=-0.0014*T+0.7724V, we need the inverse: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T= -714.3 *V</a:t>
                </a:r>
                <a:r>
                  <a:rPr lang="en-US" altLang="en-US" baseline="-25000" dirty="0"/>
                  <a:t>diode</a:t>
                </a:r>
                <a:r>
                  <a:rPr lang="en-US" altLang="en-US" dirty="0"/>
                  <a:t>+551.7C</a:t>
                </a:r>
              </a:p>
              <a:p>
                <a:r>
                  <a:rPr lang="en-US" altLang="en-US" dirty="0"/>
                  <a:t>If we multiply the slope by the voltage resolution, we can get the temperature resolution (since we are talking about a change up or down, we do not care about sign)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 panose="02040503050406030204" pitchFamily="18" charset="0"/>
                      </a:rPr>
                      <m:t>.00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4883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dirty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</a:rPr>
                          <m:t>ADC</m:t>
                        </m:r>
                      </m:den>
                    </m:f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∗714.3 </m:t>
                    </m:r>
                    <m:f>
                      <m:f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=3.48°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If we plug in 0V and 5V we can predict the minimum and maximum temperatures</a:t>
                </a:r>
              </a:p>
              <a:p>
                <a:r>
                  <a:rPr lang="en-US" altLang="en-US" dirty="0">
                    <a:solidFill>
                      <a:srgbClr val="FF0000"/>
                    </a:solidFill>
                  </a:rPr>
                  <a:t>551.7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at 0V</a:t>
                </a:r>
                <a:r>
                  <a:rPr lang="en-US" altLang="en-US" dirty="0"/>
                  <a:t> and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-3019.7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at 5V</a:t>
                </a:r>
                <a:r>
                  <a:rPr lang="en-US" altLang="en-US" dirty="0"/>
                  <a:t> (we would run into issues physical issues with the diode before reaching those temperatures so we would be limited by that)</a:t>
                </a:r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28F0FCC3-1942-9AB1-8B4F-76D55F6AE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" y="1652588"/>
                <a:ext cx="8878824" cy="4524375"/>
              </a:xfrm>
              <a:blipFill>
                <a:blip r:embed="rId3"/>
                <a:stretch>
                  <a:fillRect l="-618" t="-2426" r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9" name="Rectangle 11">
            <a:extLst>
              <a:ext uri="{FF2B5EF4-FFF2-40B4-BE49-F238E27FC236}">
                <a16:creationId xmlns:a16="http://schemas.microsoft.com/office/drawing/2014/main" id="{2F9ED9AC-00AE-C72D-0BAB-5FDB42BE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0" name="Picture 10">
            <a:extLst>
              <a:ext uri="{FF2B5EF4-FFF2-40B4-BE49-F238E27FC236}">
                <a16:creationId xmlns:a16="http://schemas.microsoft.com/office/drawing/2014/main" id="{693BB9FA-D233-4D05-5CF1-3DB1FA42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2">
            <a:extLst>
              <a:ext uri="{FF2B5EF4-FFF2-40B4-BE49-F238E27FC236}">
                <a16:creationId xmlns:a16="http://schemas.microsoft.com/office/drawing/2014/main" id="{D974953D-FCEB-89BE-8EE4-23DD09590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2" name="Rectangle 14">
            <a:extLst>
              <a:ext uri="{FF2B5EF4-FFF2-40B4-BE49-F238E27FC236}">
                <a16:creationId xmlns:a16="http://schemas.microsoft.com/office/drawing/2014/main" id="{7CA7A152-27D1-CE1A-E14C-0D790464C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3" name="Picture 13">
            <a:extLst>
              <a:ext uri="{FF2B5EF4-FFF2-40B4-BE49-F238E27FC236}">
                <a16:creationId xmlns:a16="http://schemas.microsoft.com/office/drawing/2014/main" id="{50A9D6A9-3CCC-CAFB-015E-F0D17C17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15">
            <a:extLst>
              <a:ext uri="{FF2B5EF4-FFF2-40B4-BE49-F238E27FC236}">
                <a16:creationId xmlns:a16="http://schemas.microsoft.com/office/drawing/2014/main" id="{8F5F98F3-43D1-137B-106A-8E367636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5" name="Rectangle 17">
            <a:extLst>
              <a:ext uri="{FF2B5EF4-FFF2-40B4-BE49-F238E27FC236}">
                <a16:creationId xmlns:a16="http://schemas.microsoft.com/office/drawing/2014/main" id="{2A506046-884E-02CA-0E47-221BC0B83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6" name="Picture 16">
            <a:extLst>
              <a:ext uri="{FF2B5EF4-FFF2-40B4-BE49-F238E27FC236}">
                <a16:creationId xmlns:a16="http://schemas.microsoft.com/office/drawing/2014/main" id="{AB52A00E-D46B-708A-50AA-7E98A7CC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18">
            <a:extLst>
              <a:ext uri="{FF2B5EF4-FFF2-40B4-BE49-F238E27FC236}">
                <a16:creationId xmlns:a16="http://schemas.microsoft.com/office/drawing/2014/main" id="{9D9B78FF-670E-92AB-9101-87E10200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8" name="Rectangle 20">
            <a:extLst>
              <a:ext uri="{FF2B5EF4-FFF2-40B4-BE49-F238E27FC236}">
                <a16:creationId xmlns:a16="http://schemas.microsoft.com/office/drawing/2014/main" id="{91411C4E-3A13-2B61-11C1-58E67FEC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9" name="Picture 19">
            <a:extLst>
              <a:ext uri="{FF2B5EF4-FFF2-40B4-BE49-F238E27FC236}">
                <a16:creationId xmlns:a16="http://schemas.microsoft.com/office/drawing/2014/main" id="{7E52282F-7723-FB74-9C20-DFD5BC0A0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Rectangle 21">
            <a:extLst>
              <a:ext uri="{FF2B5EF4-FFF2-40B4-BE49-F238E27FC236}">
                <a16:creationId xmlns:a16="http://schemas.microsoft.com/office/drawing/2014/main" id="{A7EA6D0F-9FAC-77A1-9051-AACDF63A8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988F5-5951-CE16-71A5-08BB83605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11632-4EED-41F8-C83A-A3ED8E69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7E170-38D8-7504-6EE3-34B7C25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AD589-201A-85CC-A73D-465913659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BBA52B3-C9BC-DCE7-A4D1-969E3485D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Range and Resolution vs Requirements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1DFAF349-5172-3A95-8E48-3AD8A94D8D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9728" y="1652588"/>
                <a:ext cx="8878824" cy="452437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/>
                  <a:t>For our actual payload, you will establish a set of minimum requirements for each of your sensors based on goals and objectives</a:t>
                </a:r>
              </a:p>
              <a:p>
                <a:r>
                  <a:rPr lang="en-US" altLang="en-US" dirty="0"/>
                  <a:t>A typical temperature requirement a range of -50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to +50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with a resolution of at least 1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minimum temperature of -3000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exceeds the requirement of -50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The maximum temperature of 7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14 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exceeds the requirement of +50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But the resolution of ~3.5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is worse than the 1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1DFAF349-5172-3A95-8E48-3AD8A94D8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" y="1652588"/>
                <a:ext cx="8878824" cy="4524375"/>
              </a:xfrm>
              <a:blipFill>
                <a:blip r:embed="rId3"/>
                <a:stretch>
                  <a:fillRect l="-1235" t="-2156" r="-10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9" name="Rectangle 11">
            <a:extLst>
              <a:ext uri="{FF2B5EF4-FFF2-40B4-BE49-F238E27FC236}">
                <a16:creationId xmlns:a16="http://schemas.microsoft.com/office/drawing/2014/main" id="{0AFCC978-9EAF-7F0D-D06F-BBE09116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0" name="Picture 10">
            <a:extLst>
              <a:ext uri="{FF2B5EF4-FFF2-40B4-BE49-F238E27FC236}">
                <a16:creationId xmlns:a16="http://schemas.microsoft.com/office/drawing/2014/main" id="{35972CB4-B722-F7C9-8D77-A9D9B8CC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2">
            <a:extLst>
              <a:ext uri="{FF2B5EF4-FFF2-40B4-BE49-F238E27FC236}">
                <a16:creationId xmlns:a16="http://schemas.microsoft.com/office/drawing/2014/main" id="{2E3512A9-9A93-9458-2852-A7A22F1F5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2" name="Rectangle 14">
            <a:extLst>
              <a:ext uri="{FF2B5EF4-FFF2-40B4-BE49-F238E27FC236}">
                <a16:creationId xmlns:a16="http://schemas.microsoft.com/office/drawing/2014/main" id="{B0FC8EEF-0B43-04C6-4C6A-F75ACC58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3" name="Picture 13">
            <a:extLst>
              <a:ext uri="{FF2B5EF4-FFF2-40B4-BE49-F238E27FC236}">
                <a16:creationId xmlns:a16="http://schemas.microsoft.com/office/drawing/2014/main" id="{E9A3D4BC-2ECD-4379-C4BD-D54BB064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15">
            <a:extLst>
              <a:ext uri="{FF2B5EF4-FFF2-40B4-BE49-F238E27FC236}">
                <a16:creationId xmlns:a16="http://schemas.microsoft.com/office/drawing/2014/main" id="{5A97D013-67A6-315F-87ED-ABD87514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5" name="Rectangle 17">
            <a:extLst>
              <a:ext uri="{FF2B5EF4-FFF2-40B4-BE49-F238E27FC236}">
                <a16:creationId xmlns:a16="http://schemas.microsoft.com/office/drawing/2014/main" id="{E673B95C-6E2E-6C03-FB8E-B29D81FC1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6" name="Picture 16">
            <a:extLst>
              <a:ext uri="{FF2B5EF4-FFF2-40B4-BE49-F238E27FC236}">
                <a16:creationId xmlns:a16="http://schemas.microsoft.com/office/drawing/2014/main" id="{E5B084FF-3962-ECC9-A680-53FB0A1C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18">
            <a:extLst>
              <a:ext uri="{FF2B5EF4-FFF2-40B4-BE49-F238E27FC236}">
                <a16:creationId xmlns:a16="http://schemas.microsoft.com/office/drawing/2014/main" id="{EFB91632-F8D2-54F8-88A5-3278EA28C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8" name="Rectangle 20">
            <a:extLst>
              <a:ext uri="{FF2B5EF4-FFF2-40B4-BE49-F238E27FC236}">
                <a16:creationId xmlns:a16="http://schemas.microsoft.com/office/drawing/2014/main" id="{8BFB55F8-BFCD-54FB-1D95-F3E3EC390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9" name="Picture 19">
            <a:extLst>
              <a:ext uri="{FF2B5EF4-FFF2-40B4-BE49-F238E27FC236}">
                <a16:creationId xmlns:a16="http://schemas.microsoft.com/office/drawing/2014/main" id="{6FB85F00-B83B-11B2-361E-C052C231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Rectangle 21">
            <a:extLst>
              <a:ext uri="{FF2B5EF4-FFF2-40B4-BE49-F238E27FC236}">
                <a16:creationId xmlns:a16="http://schemas.microsoft.com/office/drawing/2014/main" id="{92ADAFCB-DA08-9106-5F88-09342AFAF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4AF0B-7387-6F8C-66D0-62A19F3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BB423-548E-8B55-723F-856528DB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3EB85-C27A-1A97-F190-45F65FBE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>
            <a:extLst>
              <a:ext uri="{FF2B5EF4-FFF2-40B4-BE49-F238E27FC236}">
                <a16:creationId xmlns:a16="http://schemas.microsoft.com/office/drawing/2014/main" id="{B6119FB9-7B87-4228-9B7A-CFB10AA01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Signal Conditioning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ED9ACEAE-766D-4A9B-9C2A-FB0824FA98B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651888"/>
            <a:ext cx="3600195" cy="4959223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These and other issues are solved by </a:t>
            </a:r>
            <a:r>
              <a:rPr lang="en-US" altLang="en-US" b="1" dirty="0"/>
              <a:t>Signal Conditioning Circuits</a:t>
            </a:r>
            <a:endParaRPr lang="en-US" altLang="en-US" dirty="0"/>
          </a:p>
          <a:p>
            <a:r>
              <a:rPr lang="en-US" altLang="en-US" dirty="0"/>
              <a:t>Signal Conditioning circuits are between the Sensor and the ADC</a:t>
            </a:r>
          </a:p>
          <a:p>
            <a:pPr lvl="1"/>
            <a:r>
              <a:rPr lang="en-US" altLang="en-US" dirty="0"/>
              <a:t>Sometimes the sensor and signal conditioning are all combined in a single component</a:t>
            </a:r>
          </a:p>
          <a:p>
            <a:r>
              <a:rPr lang="en-US" altLang="en-US" dirty="0"/>
              <a:t>The amplifying circuits we built are a type of signal conditioning</a:t>
            </a:r>
          </a:p>
          <a:p>
            <a:endParaRPr lang="en-US" alt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6EE104-DC37-5A38-2FB7-CDBA7FFFFA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00195" y="1900549"/>
            <a:ext cx="5036789" cy="2194311"/>
          </a:xfrm>
          <a:prstGeom prst="rect">
            <a:avLst/>
          </a:prstGeom>
        </p:spPr>
      </p:pic>
      <p:pic>
        <p:nvPicPr>
          <p:cNvPr id="16390" name="Picture 2">
            <a:extLst>
              <a:ext uri="{FF2B5EF4-FFF2-40B4-BE49-F238E27FC236}">
                <a16:creationId xmlns:a16="http://schemas.microsoft.com/office/drawing/2014/main" id="{6FB5CA29-71B8-4840-B507-AD8D8247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44" y="4498466"/>
            <a:ext cx="47371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5DAC77-F80D-2DDE-DBE5-BD48CC50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C7F8F-30CE-6881-CF2A-41D52F4A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AA9C8-EB7A-1C77-15AA-ED354AF9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5CAFF-7697-E5EB-3A72-F44AC854B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2C37EED-B3B2-868D-E999-40A0A6FE3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Conditioned Range and Resolution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C5A65B33-2158-D8E6-E3ED-B330F35FC48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9728" y="1652588"/>
                <a:ext cx="8961120" cy="48122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/>
                  <a:t>Does the amplified diode built meet the requirements, take an example amplified calibration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T= -7.673 *V</a:t>
                </a:r>
                <a:r>
                  <a:rPr lang="en-US" altLang="en-US" baseline="-25000" dirty="0"/>
                  <a:t>out</a:t>
                </a:r>
                <a:r>
                  <a:rPr lang="en-US" altLang="en-US" dirty="0"/>
                  <a:t>+52.88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Resolution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 panose="02040503050406030204" pitchFamily="18" charset="0"/>
                      </a:rPr>
                      <m:t>.00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4883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dirty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</a:rPr>
                          <m:t>ADC</m:t>
                        </m:r>
                      </m:den>
                    </m:f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∗7.673 </m:t>
                    </m:r>
                    <m:f>
                      <m:f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=0.0375°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 </a:t>
                </a:r>
              </a:p>
              <a:p>
                <a:r>
                  <a:rPr lang="en-US" altLang="en-US" dirty="0">
                    <a:solidFill>
                      <a:srgbClr val="FF0000"/>
                    </a:solidFill>
                  </a:rPr>
                  <a:t>52.88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at 0V</a:t>
                </a:r>
                <a:r>
                  <a:rPr lang="en-US" altLang="en-US" dirty="0"/>
                  <a:t> and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4.5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at 5V</a:t>
                </a:r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The minimum temperature of 14.5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does not meet the requirement of -50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The maximum temperature of 5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exceeds the requirement of +50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The resolution of ~0.0375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is better than the 1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We would want to adjust the amplifying circuit until we meet all 3 requirement (that is why your gain and offset should be adjustable)</a:t>
                </a:r>
              </a:p>
              <a:p>
                <a:r>
                  <a:rPr lang="en-US" altLang="en-US" dirty="0"/>
                  <a:t>Notice how you must balance the range and resolution, a lower gain gives a worse resolution but a wide range</a:t>
                </a:r>
              </a:p>
            </p:txBody>
          </p:sp>
        </mc:Choice>
        <mc:Fallback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C5A65B33-2158-D8E6-E3ED-B330F35FC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" y="1652588"/>
                <a:ext cx="8961120" cy="4812220"/>
              </a:xfrm>
              <a:blipFill>
                <a:blip r:embed="rId3"/>
                <a:stretch>
                  <a:fillRect l="-748" t="-2658" r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9" name="Rectangle 11">
            <a:extLst>
              <a:ext uri="{FF2B5EF4-FFF2-40B4-BE49-F238E27FC236}">
                <a16:creationId xmlns:a16="http://schemas.microsoft.com/office/drawing/2014/main" id="{FCC4DC23-2E64-42F3-49E6-943B25C90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0" name="Picture 10">
            <a:extLst>
              <a:ext uri="{FF2B5EF4-FFF2-40B4-BE49-F238E27FC236}">
                <a16:creationId xmlns:a16="http://schemas.microsoft.com/office/drawing/2014/main" id="{9969263F-357F-69BA-0082-A905C08A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2">
            <a:extLst>
              <a:ext uri="{FF2B5EF4-FFF2-40B4-BE49-F238E27FC236}">
                <a16:creationId xmlns:a16="http://schemas.microsoft.com/office/drawing/2014/main" id="{E90ED3B0-E9F9-3FFE-E6C7-A5656176D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2" name="Rectangle 14">
            <a:extLst>
              <a:ext uri="{FF2B5EF4-FFF2-40B4-BE49-F238E27FC236}">
                <a16:creationId xmlns:a16="http://schemas.microsoft.com/office/drawing/2014/main" id="{4AF81E43-D9AB-D37D-230C-8A0F2CD7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3" name="Picture 13">
            <a:extLst>
              <a:ext uri="{FF2B5EF4-FFF2-40B4-BE49-F238E27FC236}">
                <a16:creationId xmlns:a16="http://schemas.microsoft.com/office/drawing/2014/main" id="{83AB42ED-581C-B237-F452-698565AB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15">
            <a:extLst>
              <a:ext uri="{FF2B5EF4-FFF2-40B4-BE49-F238E27FC236}">
                <a16:creationId xmlns:a16="http://schemas.microsoft.com/office/drawing/2014/main" id="{DFAAE987-008B-0112-D9F2-C6A73882F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5" name="Rectangle 17">
            <a:extLst>
              <a:ext uri="{FF2B5EF4-FFF2-40B4-BE49-F238E27FC236}">
                <a16:creationId xmlns:a16="http://schemas.microsoft.com/office/drawing/2014/main" id="{528EC9ED-D649-52A0-CB9B-92B1D1E1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6" name="Picture 16">
            <a:extLst>
              <a:ext uri="{FF2B5EF4-FFF2-40B4-BE49-F238E27FC236}">
                <a16:creationId xmlns:a16="http://schemas.microsoft.com/office/drawing/2014/main" id="{793B7AB5-FBA2-222D-1981-397983878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18">
            <a:extLst>
              <a:ext uri="{FF2B5EF4-FFF2-40B4-BE49-F238E27FC236}">
                <a16:creationId xmlns:a16="http://schemas.microsoft.com/office/drawing/2014/main" id="{7C45FE3E-E4EA-2932-732E-D305E7F24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8" name="Rectangle 20">
            <a:extLst>
              <a:ext uri="{FF2B5EF4-FFF2-40B4-BE49-F238E27FC236}">
                <a16:creationId xmlns:a16="http://schemas.microsoft.com/office/drawing/2014/main" id="{40D03A37-DAD3-E195-30E9-2311DD0EF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9" name="Picture 19">
            <a:extLst>
              <a:ext uri="{FF2B5EF4-FFF2-40B4-BE49-F238E27FC236}">
                <a16:creationId xmlns:a16="http://schemas.microsoft.com/office/drawing/2014/main" id="{3D699F48-F968-49F4-A9BB-07E4CA45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85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Rectangle 21">
            <a:extLst>
              <a:ext uri="{FF2B5EF4-FFF2-40B4-BE49-F238E27FC236}">
                <a16:creationId xmlns:a16="http://schemas.microsoft.com/office/drawing/2014/main" id="{E2F93BA3-C39C-5124-2FE8-2D23E35E3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C237F-E5B7-00E7-94E0-069A1BE8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9B587-2C0B-2098-E5A1-80D01332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FB87E-DDAF-DB78-7905-8AA63139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13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E8B6179-8F4A-4693-97C0-6CA671C46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Sampling rate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CBFD0C1-FCAC-4D2F-B035-D415035EA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Besides the range and resolution, we also need to consider how often the ADC should sample the sensor</a:t>
            </a:r>
          </a:p>
          <a:p>
            <a:r>
              <a:rPr lang="en-US" altLang="en-US" dirty="0"/>
              <a:t>This is called the sample rate</a:t>
            </a:r>
          </a:p>
          <a:p>
            <a:pPr lvl="1"/>
            <a:r>
              <a:rPr lang="en-US" altLang="en-US" dirty="0"/>
              <a:t>The ADC requires a small amount of time, called the Conversion Time, for each measurement.</a:t>
            </a:r>
          </a:p>
          <a:p>
            <a:pPr lvl="1"/>
            <a:r>
              <a:rPr lang="en-US" altLang="en-US" dirty="0"/>
              <a:t>That sets the upper limit on the sample rate</a:t>
            </a:r>
          </a:p>
          <a:p>
            <a:pPr lvl="1"/>
            <a:r>
              <a:rPr lang="en-US" altLang="en-US" dirty="0"/>
              <a:t>To select a sample rate, you determine the fastest change you expect to see, and then double that for you sample rate</a:t>
            </a:r>
          </a:p>
          <a:p>
            <a:pPr lvl="1"/>
            <a:r>
              <a:rPr lang="en-US" altLang="en-US" dirty="0"/>
              <a:t>The doubling is called the Nyquist-Shannon sampling </a:t>
            </a:r>
            <a:r>
              <a:rPr lang="en-US" altLang="en-US" dirty="0" err="1"/>
              <a:t>theore</a:t>
            </a:r>
            <a:r>
              <a:rPr lang="en-US" altLang="en-US" dirty="0"/>
              <a:t>,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774C7-347C-813D-6A95-0C4938B3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9C22A-DB28-BB30-E17D-29EC501C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E1232-3798-9231-4533-FE8DDD8B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04BF958-1D06-4506-9C8E-2D1D9528A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Choosing Sampling Rate: 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Content Placeholder 2">
                <a:extLst>
                  <a:ext uri="{FF2B5EF4-FFF2-40B4-BE49-F238E27FC236}">
                    <a16:creationId xmlns:a16="http://schemas.microsoft.com/office/drawing/2014/main" id="{0E85DB99-02A2-424A-9165-2615B2E9E9B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en-US" dirty="0"/>
                  <a:t>The standard atmosphere shows temperature changes with altitude at a max of ~3°C/1000 ft</a:t>
                </a:r>
              </a:p>
              <a:p>
                <a:r>
                  <a:rPr lang="en-US" altLang="en-US" dirty="0"/>
                  <a:t>The average scientific balloon rises at ~1000 ft/min</a:t>
                </a:r>
              </a:p>
              <a:p>
                <a:r>
                  <a:rPr lang="en-US" altLang="en-US" dirty="0"/>
                  <a:t>This means you expect to experience temperature changes up to 3°C/min</a:t>
                </a:r>
              </a:p>
              <a:p>
                <a:r>
                  <a:rPr lang="en-US" altLang="en-US" dirty="0"/>
                  <a:t>We want to be able to measure changes of +/- 1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(matching the resolution)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1°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 °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𝑠𝑒𝑐𝑜𝑛𝑑𝑠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𝐷𝑜𝑢𝑏𝑙𝑒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𝑁𝑦𝑞𝑢𝑖𝑠𝑡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𝑠𝑎𝑚𝑝𝑙𝑒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𝑒𝑣𝑒𝑟𝑦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10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𝑠𝑒𝑐𝑜𝑛𝑑𝑠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15363" name="Content Placeholder 2">
                <a:extLst>
                  <a:ext uri="{FF2B5EF4-FFF2-40B4-BE49-F238E27FC236}">
                    <a16:creationId xmlns:a16="http://schemas.microsoft.com/office/drawing/2014/main" id="{0E85DB99-02A2-424A-9165-2615B2E9E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159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13030-5F61-0FDE-3674-FB16EB85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A1803-17F6-CD28-270C-4DDDBB3D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68EDD-F24B-DDAB-1A09-14F56238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61326" y="2526225"/>
            <a:ext cx="4352925" cy="2340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Arduino ADC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520151"/>
            <a:ext cx="4817993" cy="46568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Mega provides sixteen ADC Pins</a:t>
            </a:r>
          </a:p>
          <a:p>
            <a:r>
              <a:rPr lang="en-US" dirty="0"/>
              <a:t>Pins are numbered A0 to A15</a:t>
            </a:r>
          </a:p>
          <a:p>
            <a:r>
              <a:rPr lang="en-US" dirty="0"/>
              <a:t>Each ADC Pin is referenced to the GND pin as 0V</a:t>
            </a:r>
          </a:p>
          <a:p>
            <a:r>
              <a:rPr lang="en-US" dirty="0"/>
              <a:t>Each is a 10-bit ADC</a:t>
            </a:r>
          </a:p>
          <a:p>
            <a:r>
              <a:rPr lang="en-US" dirty="0"/>
              <a:t>0-5V Range</a:t>
            </a:r>
          </a:p>
          <a:p>
            <a:r>
              <a:rPr lang="en-US" dirty="0"/>
              <a:t>Each pin might have slightly different performance</a:t>
            </a:r>
          </a:p>
          <a:p>
            <a:pPr lvl="1"/>
            <a:r>
              <a:rPr lang="en-US" dirty="0"/>
              <a:t>0 ADC at 0.002V on A2, 0 ADC at 0.004V on A3 for example</a:t>
            </a:r>
          </a:p>
          <a:p>
            <a:r>
              <a:rPr lang="en-US" dirty="0"/>
              <a:t>Conversion time ~104 </a:t>
            </a:r>
            <a:r>
              <a:rPr lang="en-US" dirty="0" err="1"/>
              <a:t>uSeconds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3810000"/>
            <a:ext cx="228600" cy="1676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58674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Mega Analog pins are located below the power header.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DF298D81-E8C9-CF88-121D-ACA6B8D3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1109CE8-3B96-C0DE-6F05-49684B48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9661B46-DB81-6017-14E0-71BF84E1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723AF46-1F4B-4308-A3D6-E057F193A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9725" y="136526"/>
            <a:ext cx="5951965" cy="160481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Arduino ADC Function</a:t>
            </a:r>
            <a:br>
              <a:rPr lang="en-US" altLang="en-US" sz="2800" dirty="0"/>
            </a:br>
            <a:r>
              <a:rPr lang="en-US" altLang="en-US" sz="2800" dirty="0">
                <a:hlinkClick r:id="rId3"/>
              </a:rPr>
              <a:t>https://docs.arduino.cc/language-reference/en/functions/analog-io/analogRead/</a:t>
            </a:r>
            <a:r>
              <a:rPr lang="en-US" altLang="en-US" sz="2800" dirty="0"/>
              <a:t> </a:t>
            </a:r>
          </a:p>
        </p:txBody>
      </p:sp>
      <p:sp>
        <p:nvSpPr>
          <p:cNvPr id="24582" name="Content Placeholder 6">
            <a:extLst>
              <a:ext uri="{FF2B5EF4-FFF2-40B4-BE49-F238E27FC236}">
                <a16:creationId xmlns:a16="http://schemas.microsoft.com/office/drawing/2014/main" id="{2A4B1A01-8143-4EE9-B358-A58C49D071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Single function </a:t>
            </a:r>
            <a:r>
              <a:rPr lang="en-US" altLang="en-US" b="1" dirty="0" err="1"/>
              <a:t>analogRead</a:t>
            </a:r>
            <a:r>
              <a:rPr lang="en-US" altLang="en-US" b="1" dirty="0"/>
              <a:t>(pin)</a:t>
            </a:r>
          </a:p>
          <a:p>
            <a:endParaRPr lang="en-US" altLang="en-US" dirty="0"/>
          </a:p>
          <a:p>
            <a:r>
              <a:rPr lang="en-US" altLang="en-US" dirty="0"/>
              <a:t>Constants are defined for each of the analog pins to allow the use of A0 to A15 instead of a pin number</a:t>
            </a:r>
          </a:p>
          <a:p>
            <a:pPr lvl="1"/>
            <a:r>
              <a:rPr lang="en-US" altLang="en-US" dirty="0" err="1"/>
              <a:t>analogRead</a:t>
            </a:r>
            <a:r>
              <a:rPr lang="en-US" altLang="en-US" dirty="0"/>
              <a:t>(A3)</a:t>
            </a:r>
          </a:p>
          <a:p>
            <a:r>
              <a:rPr lang="en-US" altLang="en-US" dirty="0"/>
              <a:t>When called, returns the ADC bin as an integer from 0 to 1023</a:t>
            </a:r>
          </a:p>
          <a:p>
            <a:pPr lvl="1"/>
            <a:r>
              <a:rPr lang="en-US" altLang="en-US" b="1" dirty="0"/>
              <a:t>int </a:t>
            </a:r>
            <a:r>
              <a:rPr lang="en-US" altLang="en-US" b="1" dirty="0" err="1"/>
              <a:t>ADC_reading</a:t>
            </a:r>
            <a:r>
              <a:rPr lang="en-US" altLang="en-US" b="1" dirty="0"/>
              <a:t> = </a:t>
            </a:r>
            <a:r>
              <a:rPr lang="en-US" altLang="en-US" b="1" dirty="0" err="1"/>
              <a:t>analogRead</a:t>
            </a:r>
            <a:r>
              <a:rPr lang="en-US" altLang="en-US" b="1" dirty="0"/>
              <a:t> (A2); //example usage</a:t>
            </a:r>
          </a:p>
          <a:p>
            <a:r>
              <a:rPr lang="en-US" altLang="en-US" dirty="0"/>
              <a:t>Even though ADC is 10-bit, a 16-bit variable is required to store it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53B14-46B3-8E12-055D-CD0FD538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1C2DC74-04B7-8EC5-9C78-E8D3E21B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5E89A6E-C852-4590-12AD-85671DBF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6C636CE6-715E-4218-BE18-9C34693B7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Sensors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47800EE-20A6-4054-9DAD-B27C4DF78C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584" y="1636776"/>
            <a:ext cx="8915400" cy="4800600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Our ultimate goal is to study some phenomena by making measurements of some physical quantity during the balloon flight</a:t>
            </a:r>
          </a:p>
          <a:p>
            <a:r>
              <a:rPr lang="en-US" altLang="en-US" dirty="0"/>
              <a:t>So we need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Measure something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Convert that to an electrical signal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Digitize the signal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Record the digitized measurement</a:t>
            </a:r>
          </a:p>
          <a:p>
            <a:r>
              <a:rPr lang="en-US" altLang="en-US" dirty="0"/>
              <a:t>We will use some kind of sensor to accomplish steps 1 and 2</a:t>
            </a:r>
          </a:p>
          <a:p>
            <a:r>
              <a:rPr lang="en-US" altLang="en-US" dirty="0"/>
              <a:t>In this case, a sensor is a device that measures a physical property and generates an output signal corresponding to the measured quantity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360D1-5656-3329-01A1-26DE4FA2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7B2D0-B46C-6B8B-C4C7-ABE0488F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9906F-3DA0-91BF-7077-50119424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AE53-30C3-E826-D5EF-ACF48900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B87AA-F4AB-38D5-F749-B5858E884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7116"/>
            <a:ext cx="7378313" cy="1325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setting up the readout circuitry, you will likely have several intermediate calibrations at each step</a:t>
            </a:r>
          </a:p>
          <a:p>
            <a:r>
              <a:rPr lang="en-US" dirty="0"/>
              <a:t>These will allow you to set up offset and gain, or determine if your ADC will meet your requirements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3AB67-94C3-38BF-7DBE-F701640A20E9}"/>
              </a:ext>
            </a:extLst>
          </p:cNvPr>
          <p:cNvSpPr/>
          <p:nvPr/>
        </p:nvSpPr>
        <p:spPr>
          <a:xfrm>
            <a:off x="2331072" y="3428995"/>
            <a:ext cx="1113182" cy="1065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05B01-699B-0F61-7B40-B0EA9906037D}"/>
              </a:ext>
            </a:extLst>
          </p:cNvPr>
          <p:cNvSpPr/>
          <p:nvPr/>
        </p:nvSpPr>
        <p:spPr>
          <a:xfrm>
            <a:off x="4127574" y="3429000"/>
            <a:ext cx="1113182" cy="1065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 Conditioning Circuit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1F7D5-036B-6E6E-8895-06318302D276}"/>
              </a:ext>
            </a:extLst>
          </p:cNvPr>
          <p:cNvSpPr/>
          <p:nvPr/>
        </p:nvSpPr>
        <p:spPr>
          <a:xfrm>
            <a:off x="5909657" y="3428997"/>
            <a:ext cx="1113182" cy="1065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CF5A4-12DD-1165-FCDC-0DCE3C7EA798}"/>
              </a:ext>
            </a:extLst>
          </p:cNvPr>
          <p:cNvSpPr/>
          <p:nvPr/>
        </p:nvSpPr>
        <p:spPr>
          <a:xfrm>
            <a:off x="583276" y="3429000"/>
            <a:ext cx="1113182" cy="1065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Quantity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F4F47-6DCE-00BA-E548-8D2594979A60}"/>
              </a:ext>
            </a:extLst>
          </p:cNvPr>
          <p:cNvSpPr/>
          <p:nvPr/>
        </p:nvSpPr>
        <p:spPr>
          <a:xfrm>
            <a:off x="7654968" y="3428996"/>
            <a:ext cx="1113182" cy="1065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Stored Digital Value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CC9EB95-CC3C-2DE1-0061-ED6DC3936722}"/>
              </a:ext>
            </a:extLst>
          </p:cNvPr>
          <p:cNvSpPr/>
          <p:nvPr/>
        </p:nvSpPr>
        <p:spPr>
          <a:xfrm>
            <a:off x="1690991" y="3823224"/>
            <a:ext cx="632129" cy="3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FBAF8C0-DACB-E54E-3973-74A0C306DE4B}"/>
              </a:ext>
            </a:extLst>
          </p:cNvPr>
          <p:cNvSpPr/>
          <p:nvPr/>
        </p:nvSpPr>
        <p:spPr>
          <a:xfrm>
            <a:off x="3452206" y="3823224"/>
            <a:ext cx="632129" cy="3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14BF7E9-BCC2-4540-A329-E7DD0390DCAE}"/>
              </a:ext>
            </a:extLst>
          </p:cNvPr>
          <p:cNvSpPr/>
          <p:nvPr/>
        </p:nvSpPr>
        <p:spPr>
          <a:xfrm>
            <a:off x="5256010" y="3823224"/>
            <a:ext cx="632129" cy="3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B4F3606-DB65-00EB-2E0D-CD347733B35F}"/>
              </a:ext>
            </a:extLst>
          </p:cNvPr>
          <p:cNvSpPr/>
          <p:nvPr/>
        </p:nvSpPr>
        <p:spPr>
          <a:xfrm>
            <a:off x="7022839" y="3823224"/>
            <a:ext cx="632129" cy="3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6BBE5C1-4366-71E7-A168-363481455EEA}"/>
              </a:ext>
            </a:extLst>
          </p:cNvPr>
          <p:cNvSpPr txBox="1">
            <a:spLocks/>
          </p:cNvSpPr>
          <p:nvPr/>
        </p:nvSpPr>
        <p:spPr>
          <a:xfrm>
            <a:off x="278295" y="5473441"/>
            <a:ext cx="8627165" cy="998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you actually need is the final conversion between the stored number and the physical measurement, so you should always calibrate the completed system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06788CB-D76D-F6AD-1ADD-6A6AF34254B7}"/>
              </a:ext>
            </a:extLst>
          </p:cNvPr>
          <p:cNvSpPr/>
          <p:nvPr/>
        </p:nvSpPr>
        <p:spPr>
          <a:xfrm>
            <a:off x="1097280" y="4620428"/>
            <a:ext cx="6949440" cy="6704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Calibration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E42B66D1-3B33-60DF-9248-A6A1EF04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3B4B685-71DD-04E0-3799-B064423A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675F6E4-8935-5E39-942A-A134C66C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>
            <a:extLst>
              <a:ext uri="{FF2B5EF4-FFF2-40B4-BE49-F238E27FC236}">
                <a16:creationId xmlns:a16="http://schemas.microsoft.com/office/drawing/2014/main" id="{8161452A-E0E6-4084-A4F1-C1B831726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Digital to Analog Converters (DACs)</a:t>
            </a:r>
          </a:p>
        </p:txBody>
      </p:sp>
      <p:sp>
        <p:nvSpPr>
          <p:cNvPr id="21507" name="Subtitle 5">
            <a:extLst>
              <a:ext uri="{FF2B5EF4-FFF2-40B4-BE49-F238E27FC236}">
                <a16:creationId xmlns:a16="http://schemas.microsoft.com/office/drawing/2014/main" id="{B657FD0D-0613-48DC-A735-67A5218117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en-US" dirty="0"/>
              <a:t>A DAC works the reverse of the ADC; you send the DAC an integer number, and the DAC converts that to an output voltage</a:t>
            </a:r>
          </a:p>
          <a:p>
            <a:r>
              <a:rPr lang="en-US" altLang="en-US" dirty="0"/>
              <a:t>Some Arduinos include a built-in DAC, but the Arduino Mega does not</a:t>
            </a:r>
          </a:p>
          <a:p>
            <a:r>
              <a:rPr lang="en-US" altLang="en-US" dirty="0"/>
              <a:t>Instead, it uses a technique called Pulse Width Modulation to give an analog like signal on the digital pins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74AC-E0C5-AF5E-9DA3-260D1578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CC929-4F9A-F067-D1B1-90971642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B8B49-AB03-7927-A564-DFE8F09F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4414E74A-F405-4058-82E2-D3C129872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How PWM Works</a:t>
            </a:r>
            <a:br>
              <a:rPr lang="en-US" altLang="en-US" sz="2800" dirty="0">
                <a:cs typeface="Times New Roman" panose="02020603050405020304" pitchFamily="18" charset="0"/>
              </a:rPr>
            </a:br>
            <a:r>
              <a:rPr lang="en-US" altLang="en-US" sz="2800" dirty="0">
                <a:cs typeface="Times New Roman" panose="02020603050405020304" pitchFamily="18" charset="0"/>
                <a:hlinkClick r:id="rId2"/>
              </a:rPr>
              <a:t>https://docs.arduino.cc/language-reference/en/functions/analog-io/analogWrite/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1" name="Subtitle 3">
            <a:extLst>
              <a:ext uri="{FF2B5EF4-FFF2-40B4-BE49-F238E27FC236}">
                <a16:creationId xmlns:a16="http://schemas.microsoft.com/office/drawing/2014/main" id="{7B70BA3D-11A3-4640-A89D-DD7EB9D611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6"/>
            <a:ext cx="7886700" cy="2515786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altLang="en-US" sz="2000" dirty="0">
                <a:cs typeface="Times New Roman" panose="02020603050405020304" pitchFamily="18" charset="0"/>
              </a:rPr>
              <a:t>The function outputting an analog signal is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analogWrite</a:t>
            </a:r>
            <a:r>
              <a:rPr lang="en-US" altLang="en-US" sz="2000" b="1" dirty="0">
                <a:cs typeface="Times New Roman" panose="02020603050405020304" pitchFamily="18" charset="0"/>
              </a:rPr>
              <a:t>(pin, value)</a:t>
            </a:r>
          </a:p>
          <a:p>
            <a:pPr algn="l" eaLnBrk="1" hangingPunct="1"/>
            <a:r>
              <a:rPr lang="en-US" altLang="en-US" sz="2000" dirty="0">
                <a:cs typeface="Times New Roman" panose="02020603050405020304" pitchFamily="18" charset="0"/>
              </a:rPr>
              <a:t>A pulse repeats on the output pin predefined period</a:t>
            </a:r>
          </a:p>
          <a:p>
            <a:pPr algn="l" eaLnBrk="1" hangingPunct="1"/>
            <a:r>
              <a:rPr lang="en-US" altLang="en-US" sz="2000" dirty="0">
                <a:cs typeface="Times New Roman" panose="02020603050405020304" pitchFamily="18" charset="0"/>
              </a:rPr>
              <a:t>The integer value determines what percent of the time the pulse on and off (this is called the duty cycle)</a:t>
            </a:r>
          </a:p>
          <a:p>
            <a:pPr lvl="1"/>
            <a:r>
              <a:rPr lang="en-US" altLang="en-US" sz="1600" dirty="0">
                <a:cs typeface="Times New Roman" panose="02020603050405020304" pitchFamily="18" charset="0"/>
              </a:rPr>
              <a:t>At 0, it is at 0% so the pulse is always off</a:t>
            </a:r>
          </a:p>
          <a:p>
            <a:pPr lvl="1"/>
            <a:r>
              <a:rPr lang="en-US" altLang="en-US" sz="1600" dirty="0">
                <a:cs typeface="Times New Roman" panose="02020603050405020304" pitchFamily="18" charset="0"/>
              </a:rPr>
              <a:t>At 255, is at 100% so the pulse is always one</a:t>
            </a:r>
          </a:p>
          <a:p>
            <a:r>
              <a:rPr lang="en-US" altLang="en-US" sz="2000" dirty="0">
                <a:cs typeface="Times New Roman" panose="02020603050405020304" pitchFamily="18" charset="0"/>
              </a:rPr>
              <a:t>So, on average, you get a voltage between 0 and 5V</a:t>
            </a:r>
          </a:p>
          <a:p>
            <a:pPr lvl="1"/>
            <a:r>
              <a:rPr lang="en-US" altLang="en-US" sz="1600" dirty="0">
                <a:cs typeface="Times New Roman" panose="02020603050405020304" pitchFamily="18" charset="0"/>
              </a:rPr>
              <a:t>While not a true analog signal for many applications, this average will work the same</a:t>
            </a:r>
          </a:p>
        </p:txBody>
      </p:sp>
      <p:sp>
        <p:nvSpPr>
          <p:cNvPr id="22535" name="Rectangle 4">
            <a:extLst>
              <a:ext uri="{FF2B5EF4-FFF2-40B4-BE49-F238E27FC236}">
                <a16:creationId xmlns:a16="http://schemas.microsoft.com/office/drawing/2014/main" id="{8901DFCB-EADF-404A-AE3B-6DFDDE6C0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10000"/>
            <a:ext cx="632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000">
              <a:cs typeface="Times New Roman" panose="02020603050405020304" pitchFamily="18" charset="0"/>
            </a:endParaRPr>
          </a:p>
        </p:txBody>
      </p:sp>
      <p:pic>
        <p:nvPicPr>
          <p:cNvPr id="22536" name="Picture 6">
            <a:extLst>
              <a:ext uri="{FF2B5EF4-FFF2-40B4-BE49-F238E27FC236}">
                <a16:creationId xmlns:a16="http://schemas.microsoft.com/office/drawing/2014/main" id="{FC5B3094-120A-4D14-8329-CB55D3CD6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2" r="10074" b="3148"/>
          <a:stretch>
            <a:fillRect/>
          </a:stretch>
        </p:blipFill>
        <p:spPr bwMode="auto">
          <a:xfrm>
            <a:off x="781050" y="4418705"/>
            <a:ext cx="75819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E8099-420C-071E-84ED-9BFC9E5B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664BB-F10B-FF33-9F88-2719AE8F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CF53F-BE72-826F-3EB5-12DC027D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2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6741A3ED-237F-4F76-9C7F-4AEFF3F9D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Example Sensor Inputs: </a:t>
            </a:r>
            <a:br>
              <a:rPr lang="en-US" altLang="en-US" dirty="0"/>
            </a:br>
            <a:r>
              <a:rPr lang="en-US" altLang="en-US" dirty="0"/>
              <a:t>Physical Variables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B8E223-27F9-2FE3-AD5A-9D5E45630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06588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kern="0" dirty="0"/>
              <a:t>Temperature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kern="0" dirty="0"/>
              <a:t>Pressure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kern="0" dirty="0"/>
              <a:t>Humidity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kern="0" dirty="0"/>
              <a:t>Light Intensity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kern="0" dirty="0"/>
              <a:t>Radioactive Particles Counts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kern="0" dirty="0"/>
              <a:t>Acceleration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kern="0" dirty="0"/>
              <a:t>Altitude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kern="0" dirty="0"/>
              <a:t>Electric or Magnetic field strength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99F2C2D3-01D7-47F1-9545-659C0CFEF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733800"/>
            <a:ext cx="1612900" cy="161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3">
            <a:extLst>
              <a:ext uri="{FF2B5EF4-FFF2-40B4-BE49-F238E27FC236}">
                <a16:creationId xmlns:a16="http://schemas.microsoft.com/office/drawing/2014/main" id="{D6DC3DF2-3050-438C-94E4-E139AD310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255838" cy="161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Box 4">
            <a:extLst>
              <a:ext uri="{FF2B5EF4-FFF2-40B4-BE49-F238E27FC236}">
                <a16:creationId xmlns:a16="http://schemas.microsoft.com/office/drawing/2014/main" id="{FFCA55F4-B6A5-4BDE-A755-C417FBBDC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5462588"/>
            <a:ext cx="165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Pressure Sensor</a:t>
            </a:r>
          </a:p>
        </p:txBody>
      </p:sp>
      <p:sp>
        <p:nvSpPr>
          <p:cNvPr id="9224" name="TextBox 5">
            <a:extLst>
              <a:ext uri="{FF2B5EF4-FFF2-40B4-BE49-F238E27FC236}">
                <a16:creationId xmlns:a16="http://schemas.microsoft.com/office/drawing/2014/main" id="{0AC961C4-5757-493B-BBF1-FC8DA455F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5462588"/>
            <a:ext cx="154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Accelerometer</a:t>
            </a:r>
          </a:p>
        </p:txBody>
      </p:sp>
      <p:sp>
        <p:nvSpPr>
          <p:cNvPr id="9225" name="TextBox 6">
            <a:extLst>
              <a:ext uri="{FF2B5EF4-FFF2-40B4-BE49-F238E27FC236}">
                <a16:creationId xmlns:a16="http://schemas.microsoft.com/office/drawing/2014/main" id="{AB458A3C-107C-4A80-93A7-F59232AAB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462588"/>
            <a:ext cx="1614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Geiger Counter</a:t>
            </a:r>
          </a:p>
        </p:txBody>
      </p:sp>
      <p:pic>
        <p:nvPicPr>
          <p:cNvPr id="9227" name="Picture 10">
            <a:extLst>
              <a:ext uri="{FF2B5EF4-FFF2-40B4-BE49-F238E27FC236}">
                <a16:creationId xmlns:a16="http://schemas.microsoft.com/office/drawing/2014/main" id="{A87948E2-4325-4EB7-8E0D-7CB0CB76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732213"/>
            <a:ext cx="1614488" cy="1614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034F8-B0DB-44FB-16B2-4BF21418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98B90-7FB8-29C7-E5A8-99245251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2D93B-D0B4-1930-245C-169839E7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B392917-6D03-4CA1-A4C0-5BA27F84C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Electrical Signal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243B1-0E69-40AD-A4BA-5EC556F3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6192"/>
            <a:ext cx="7886700" cy="4640771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Example output signals, the electrical signal can vary in:</a:t>
            </a:r>
          </a:p>
          <a:p>
            <a:pPr lvl="1"/>
            <a:r>
              <a:rPr lang="en-US" altLang="en-US" dirty="0"/>
              <a:t>Voltage (Most common)</a:t>
            </a:r>
          </a:p>
          <a:p>
            <a:pPr lvl="1"/>
            <a:r>
              <a:rPr lang="en-US" altLang="en-US" dirty="0"/>
              <a:t>Current (ex. Photodiodes)</a:t>
            </a:r>
          </a:p>
          <a:p>
            <a:pPr lvl="1"/>
            <a:r>
              <a:rPr lang="en-US" altLang="en-US" dirty="0"/>
              <a:t>Variations with time (common when transmitting over radio)</a:t>
            </a:r>
          </a:p>
          <a:p>
            <a:pPr lvl="2"/>
            <a:r>
              <a:rPr lang="en-US" altLang="en-US" dirty="0"/>
              <a:t>Pulse Width</a:t>
            </a:r>
          </a:p>
          <a:p>
            <a:pPr lvl="2"/>
            <a:r>
              <a:rPr lang="en-US" altLang="en-US" dirty="0"/>
              <a:t>Frequency</a:t>
            </a:r>
          </a:p>
          <a:p>
            <a:pPr lvl="2"/>
            <a:r>
              <a:rPr lang="en-US" altLang="en-US" dirty="0"/>
              <a:t>Number of pulses (like a radiation counter)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The most common output you will see is an analog voltage output, just like the diode temperature sensor we built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E7972-B12F-D979-064F-C0571D9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FFC37-35AE-D745-F62E-14C88CBA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693F0-BE3D-9D0B-4B60-59634C28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6E82A355-06EB-49B4-8FE8-F105404FC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Transfer Function and Span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CB77D0-1AED-F687-D9AC-2D407FB585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dirty="0"/>
              <a:t>Example Diode Temperature sensor: </a:t>
            </a:r>
          </a:p>
          <a:p>
            <a:r>
              <a:rPr lang="en-US" altLang="en-US" dirty="0"/>
              <a:t>Transfer Function:</a:t>
            </a:r>
          </a:p>
          <a:p>
            <a:pPr marL="0" indent="0">
              <a:buNone/>
            </a:pPr>
            <a:r>
              <a:rPr lang="en-US" altLang="en-US" dirty="0" err="1"/>
              <a:t>V</a:t>
            </a:r>
            <a:r>
              <a:rPr lang="en-US" altLang="en-US" baseline="-25000" dirty="0" err="1"/>
              <a:t>diode</a:t>
            </a:r>
            <a:r>
              <a:rPr lang="en-US" altLang="en-US" dirty="0"/>
              <a:t>=-0.0014*T+0.7724V</a:t>
            </a:r>
          </a:p>
          <a:p>
            <a:pPr marL="0" indent="0">
              <a:buNone/>
            </a:pPr>
            <a:r>
              <a:rPr lang="en-US" altLang="en-US" b="1" dirty="0"/>
              <a:t>Notice this is the reverse of the calibration equation which would go from voltage to Temperature</a:t>
            </a:r>
          </a:p>
          <a:p>
            <a:r>
              <a:rPr lang="en-US" altLang="en-US" dirty="0"/>
              <a:t>Minimum Value: -50 °C (0.842V)</a:t>
            </a:r>
          </a:p>
          <a:p>
            <a:r>
              <a:rPr lang="en-US" altLang="en-US" dirty="0"/>
              <a:t>Maximum Value: +50 °C (0.702)</a:t>
            </a:r>
          </a:p>
          <a:p>
            <a:r>
              <a:rPr lang="en-US" altLang="en-US" dirty="0"/>
              <a:t>Temperature Span: 100 °C</a:t>
            </a:r>
          </a:p>
          <a:p>
            <a:r>
              <a:rPr lang="en-US" altLang="en-US" dirty="0"/>
              <a:t>Voltage Span: 0.14V 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EF8E15A-3218-5D0B-61A7-77092A541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042" y="1825625"/>
            <a:ext cx="4235958" cy="435133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100" b="1" dirty="0"/>
              <a:t>Transfer Function:</a:t>
            </a:r>
            <a:r>
              <a:rPr lang="en-US" altLang="en-US" sz="4100" dirty="0"/>
              <a:t> The mathematical relationship between the measured quantity and the output signal</a:t>
            </a:r>
            <a:endParaRPr lang="en-US" altLang="en-US" sz="41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41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100" b="1" dirty="0"/>
              <a:t>Span:</a:t>
            </a:r>
            <a:r>
              <a:rPr lang="en-US" altLang="en-US" sz="4100" dirty="0"/>
              <a:t> The width of possible values the sensor is being used for (both in physical quantity and voltage)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A2295D-19E0-367C-2594-A5145882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F84CE-2166-3D94-FC25-91CEA69C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F3DFF-8CB9-A92F-7C08-ABF3D621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28C3305-EEA6-4EFB-A8DB-63946E15C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Digital vs Analog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0FAF2-60CD-3F6A-499A-E7E609014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834769"/>
            <a:ext cx="4329755" cy="45215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Our temperature signal is an analog signal </a:t>
            </a:r>
          </a:p>
          <a:p>
            <a:pPr marL="342900" indent="-342900">
              <a:defRPr/>
            </a:pPr>
            <a:r>
              <a:rPr lang="en-US" dirty="0">
                <a:cs typeface="Times New Roman" panose="02020603050405020304" pitchFamily="18" charset="0"/>
              </a:rPr>
              <a:t>It is smooth &amp; continuous</a:t>
            </a:r>
          </a:p>
          <a:p>
            <a:pPr marL="342900" indent="-342900">
              <a:defRPr/>
            </a:pPr>
            <a:r>
              <a:rPr lang="en-US" dirty="0">
                <a:cs typeface="Times New Roman" panose="02020603050405020304" pitchFamily="18" charset="0"/>
              </a:rPr>
              <a:t>So it can take any value between the minimum and maximum</a:t>
            </a:r>
          </a:p>
          <a:p>
            <a:pPr marL="342900" indent="-342900">
              <a:defRPr/>
            </a:pPr>
            <a:r>
              <a:rPr lang="en-US" dirty="0">
                <a:cs typeface="Times New Roman" panose="02020603050405020304" pitchFamily="18" charset="0"/>
              </a:rPr>
              <a:t>Even though we can only measure ~0.001, we assume it takes values in between 0.001 and 0.002</a:t>
            </a:r>
          </a:p>
          <a:p>
            <a:pPr marL="342900" indent="-342900">
              <a:defRPr/>
            </a:pPr>
            <a:r>
              <a:rPr lang="en-US" dirty="0">
                <a:cs typeface="Times New Roman" panose="02020603050405020304" pitchFamily="18" charset="0"/>
              </a:rPr>
              <a:t>This is contrasted with Digital Signals</a:t>
            </a:r>
          </a:p>
          <a:p>
            <a:pPr marL="800100" lvl="1" indent="-342900">
              <a:defRPr/>
            </a:pPr>
            <a:r>
              <a:rPr lang="en-US" dirty="0">
                <a:cs typeface="Times New Roman" panose="02020603050405020304" pitchFamily="18" charset="0"/>
              </a:rPr>
              <a:t>Can only take values from a finite set of values</a:t>
            </a:r>
          </a:p>
          <a:p>
            <a:pPr marL="800100" lvl="1" indent="-342900">
              <a:defRPr/>
            </a:pPr>
            <a:r>
              <a:rPr lang="en-US" dirty="0">
                <a:cs typeface="Times New Roman" panose="02020603050405020304" pitchFamily="18" charset="0"/>
              </a:rPr>
              <a:t>For example: 0V or 5V</a:t>
            </a:r>
          </a:p>
          <a:p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9503892-7DF7-4D8C-AB03-8A882EB4C0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55" y="2033431"/>
            <a:ext cx="4596670" cy="273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88E95-A198-DBEA-70D1-64987D58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0B5F1-6BE6-2871-C0FE-4C69C53E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29F79-48C2-EEE7-6CD9-47FA29CE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5C71F83-DF29-4FBD-8324-261AD12C7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Converting between Analog and Digital Signal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8EBC208-FED6-4BD9-A9DE-1F00CE112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25266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We need a way to convert the analog voltage into a binary number so we can store or manipulate the data on the Arduino.</a:t>
            </a:r>
          </a:p>
          <a:p>
            <a:r>
              <a:rPr lang="en-US" altLang="en-US" dirty="0"/>
              <a:t>The device that does this is called an Analog to Digital Converter or </a:t>
            </a:r>
            <a:r>
              <a:rPr lang="en-US" altLang="en-US" b="1" dirty="0"/>
              <a:t>ADC</a:t>
            </a:r>
          </a:p>
          <a:p>
            <a:r>
              <a:rPr lang="en-US" altLang="en-US" dirty="0"/>
              <a:t>There is also the reverse, Digital to Analog Converter or </a:t>
            </a:r>
            <a:r>
              <a:rPr lang="en-US" altLang="en-US" b="1" dirty="0"/>
              <a:t>DAC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69E6B76-0925-431C-93ED-63DF76094E19}"/>
              </a:ext>
            </a:extLst>
          </p:cNvPr>
          <p:cNvSpPr/>
          <p:nvPr/>
        </p:nvSpPr>
        <p:spPr>
          <a:xfrm>
            <a:off x="3164648" y="4414838"/>
            <a:ext cx="2384235" cy="662464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ADC</a:t>
            </a:r>
          </a:p>
        </p:txBody>
      </p:sp>
      <p:sp>
        <p:nvSpPr>
          <p:cNvPr id="6154" name="TextBox 9">
            <a:extLst>
              <a:ext uri="{FF2B5EF4-FFF2-40B4-BE49-F238E27FC236}">
                <a16:creationId xmlns:a16="http://schemas.microsoft.com/office/drawing/2014/main" id="{C6202CC5-738B-42A3-BB1A-CA41A120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19588"/>
            <a:ext cx="2024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Analog Signal</a:t>
            </a:r>
          </a:p>
        </p:txBody>
      </p:sp>
      <p:sp>
        <p:nvSpPr>
          <p:cNvPr id="6155" name="TextBox 10">
            <a:extLst>
              <a:ext uri="{FF2B5EF4-FFF2-40B4-BE49-F238E27FC236}">
                <a16:creationId xmlns:a16="http://schemas.microsoft.com/office/drawing/2014/main" id="{A9DBCA6D-02C4-4264-8A99-F44EDFF44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19588"/>
            <a:ext cx="197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Digital Signal</a:t>
            </a:r>
          </a:p>
        </p:txBody>
      </p:sp>
      <p:sp>
        <p:nvSpPr>
          <p:cNvPr id="6156" name="TextBox 11">
            <a:extLst>
              <a:ext uri="{FF2B5EF4-FFF2-40B4-BE49-F238E27FC236}">
                <a16:creationId xmlns:a16="http://schemas.microsoft.com/office/drawing/2014/main" id="{F276257E-B781-4E09-8D5A-414DAB9C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233988"/>
            <a:ext cx="185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10011100001</a:t>
            </a:r>
          </a:p>
        </p:txBody>
      </p:sp>
      <p:pic>
        <p:nvPicPr>
          <p:cNvPr id="6157" name="Picture 7">
            <a:extLst>
              <a:ext uri="{FF2B5EF4-FFF2-40B4-BE49-F238E27FC236}">
                <a16:creationId xmlns:a16="http://schemas.microsoft.com/office/drawing/2014/main" id="{ACC3182B-7353-40E6-93FB-2AE0AAD9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94263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3181D0-544C-408E-B78E-612661B1561B}"/>
              </a:ext>
            </a:extLst>
          </p:cNvPr>
          <p:cNvSpPr/>
          <p:nvPr/>
        </p:nvSpPr>
        <p:spPr>
          <a:xfrm>
            <a:off x="533400" y="4191000"/>
            <a:ext cx="80772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ight Arrow 8">
            <a:extLst>
              <a:ext uri="{FF2B5EF4-FFF2-40B4-BE49-F238E27FC236}">
                <a16:creationId xmlns:a16="http://schemas.microsoft.com/office/drawing/2014/main" id="{3D613F0C-AFE9-49D8-1974-DFD763AF307F}"/>
              </a:ext>
            </a:extLst>
          </p:cNvPr>
          <p:cNvSpPr/>
          <p:nvPr/>
        </p:nvSpPr>
        <p:spPr>
          <a:xfrm flipH="1">
            <a:off x="3164647" y="5133737"/>
            <a:ext cx="2384235" cy="662464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DAC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ED28D-2A64-5954-1EEC-6769815E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73B16-488B-F967-902E-65324882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BAEEB-47E8-0733-59AA-1AA48E0E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DB917EE-4D44-4309-91B4-A92A466B2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ADC Work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4FA81C2-782C-A4F7-C468-C8108B8068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24673" y="2058558"/>
            <a:ext cx="3066554" cy="186553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E3094D-0DAF-F08B-E2A7-CEB2F349B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184" y="1841565"/>
            <a:ext cx="4185666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We begin with a varying analog signal; in this case, a sine wave</a:t>
            </a:r>
            <a:endParaRPr lang="en-US" altLang="en-US" sz="800" dirty="0"/>
          </a:p>
          <a:p>
            <a:pPr>
              <a:spcBef>
                <a:spcPct val="0"/>
              </a:spcBef>
            </a:pPr>
            <a:r>
              <a:rPr lang="en-US" altLang="en-US" dirty="0"/>
              <a:t>At a single point in time the voltage is measure, this is usually called a sample</a:t>
            </a:r>
            <a:endParaRPr lang="en-US" altLang="en-US" sz="800" dirty="0"/>
          </a:p>
          <a:p>
            <a:pPr>
              <a:spcBef>
                <a:spcPct val="0"/>
              </a:spcBef>
            </a:pPr>
            <a:r>
              <a:rPr lang="en-US" altLang="en-US" dirty="0"/>
              <a:t>Each sample gets converted to a number based on the amplitude of its voltage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BA69130F-F125-461E-AEF0-82E2E77B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77" y="4087544"/>
            <a:ext cx="2971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9128B-2546-F5EF-B9C0-AEF038CB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57394-4E5C-A96D-B815-5AC50DCE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27D6A-3E0D-2DDB-3FC7-A648A058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5D37-BEC9-42FB-A191-60BF561C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ADC Conversion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B58002-5B11-4065-94CB-1ACF2E722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36192"/>
            <a:ext cx="4514850" cy="48201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takes its voltage range and splits it up into discrete sections (called bins) that are numbered 0, 1, 2, 3, etc.</a:t>
            </a:r>
          </a:p>
          <a:p>
            <a:pPr lvl="1"/>
            <a:r>
              <a:rPr lang="en-US" dirty="0"/>
              <a:t>Normally this is linear and increasing with voltage</a:t>
            </a:r>
          </a:p>
          <a:p>
            <a:r>
              <a:rPr lang="en-US" dirty="0"/>
              <a:t>The sample voltage is compared to the minimum and maximum values for each bin to find out which one it falls in </a:t>
            </a:r>
          </a:p>
          <a:p>
            <a:r>
              <a:rPr lang="en-US" dirty="0"/>
              <a:t>ADC then sends that bin number to the microcontroller or whatever device is trying to read the voltage</a:t>
            </a:r>
          </a:p>
          <a:p>
            <a:r>
              <a:rPr lang="en-US" dirty="0"/>
              <a:t>The returned value is just a unitless number</a:t>
            </a:r>
          </a:p>
          <a:p>
            <a:pPr lvl="1"/>
            <a:r>
              <a:rPr lang="en-US" dirty="0"/>
              <a:t>Usually this will be called ADC units or Bins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81DEAA-3139-42D5-96CB-412BA8B32D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2400" y="1929383"/>
            <a:ext cx="4668179" cy="3611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CEBDC-B9E8-96AA-6738-F51AFA49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rev20250919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E6503-F770-FF44-FE80-F889B3A2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L03.10 Analog Signals and Data Acquisition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F1C99-6559-88B3-862C-1CBB16B5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3649</TotalTime>
  <Words>1979</Words>
  <Application>Microsoft Office PowerPoint</Application>
  <PresentationFormat>On-screen Show (4:3)</PresentationFormat>
  <Paragraphs>245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Lecture 03.10</vt:lpstr>
      <vt:lpstr>Sensors</vt:lpstr>
      <vt:lpstr>Example Sensor Inputs:  Physical Variables</vt:lpstr>
      <vt:lpstr>Electrical Signal Outputs</vt:lpstr>
      <vt:lpstr>Transfer Function and Span</vt:lpstr>
      <vt:lpstr>Digital vs Analog</vt:lpstr>
      <vt:lpstr>Converting between Analog and Digital Signal</vt:lpstr>
      <vt:lpstr>How Does ADC Work</vt:lpstr>
      <vt:lpstr>ADC Conversion</vt:lpstr>
      <vt:lpstr>ADC Resolution</vt:lpstr>
      <vt:lpstr>Voltage Range and Resolution</vt:lpstr>
      <vt:lpstr>Physical Unit Range and Resolution</vt:lpstr>
      <vt:lpstr>Range and Resolution vs Requirements</vt:lpstr>
      <vt:lpstr>Signal Conditioning</vt:lpstr>
      <vt:lpstr>Conditioned Range and Resolution</vt:lpstr>
      <vt:lpstr>Sampling rate</vt:lpstr>
      <vt:lpstr>Choosing Sampling Rate:  Example</vt:lpstr>
      <vt:lpstr>Arduino ADC</vt:lpstr>
      <vt:lpstr>Arduino ADC Function https://docs.arduino.cc/language-reference/en/functions/analog-io/analogRead/ </vt:lpstr>
      <vt:lpstr>Calibration</vt:lpstr>
      <vt:lpstr>Digital to Analog Converters (DACs)</vt:lpstr>
      <vt:lpstr>How PWM Works https://docs.arduino.cc/language-reference/en/functions/analog-io/analogWrite/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55</cp:revision>
  <dcterms:created xsi:type="dcterms:W3CDTF">2021-08-10T15:07:14Z</dcterms:created>
  <dcterms:modified xsi:type="dcterms:W3CDTF">2025-10-16T17:27:01Z</dcterms:modified>
</cp:coreProperties>
</file>