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311" r:id="rId3"/>
    <p:sldId id="282" r:id="rId4"/>
    <p:sldId id="281" r:id="rId5"/>
    <p:sldId id="315" r:id="rId6"/>
    <p:sldId id="313" r:id="rId7"/>
    <p:sldId id="314" r:id="rId8"/>
    <p:sldId id="303" r:id="rId9"/>
    <p:sldId id="307" r:id="rId10"/>
    <p:sldId id="306" r:id="rId11"/>
    <p:sldId id="318" r:id="rId12"/>
    <p:sldId id="317" r:id="rId13"/>
    <p:sldId id="301" r:id="rId14"/>
    <p:sldId id="31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0B20-8A3A-4F9D-9C57-0A55D485C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3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C9C80D8-68D7-464A-8576-820F74F90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76369B4-9DDD-4B30-8873-3C4CAA13D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0E035A7-713D-400F-A4B4-52EC0E918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A88ED9-36B8-4D3F-A758-FEC020F6D99B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AEF5B-A86C-2B31-69DE-68904C2A5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6674106-0E26-FA5E-7521-8F7E71A6C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BA4918F-E0DE-AB7A-7F1F-F58FD9CA5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FFE58FC-AFF7-1C12-D72B-79C3865BE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A88ED9-36B8-4D3F-A758-FEC020F6D99B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4468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rduino.cc/language-reference/en/functions/communication/seria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en/functions/communication/wir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rduino.cc/language-reference/en/functions/communication/SPI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E6D1DCFB-2474-4426-9809-6C760B316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Lecture 3.07</a:t>
            </a:r>
            <a:br>
              <a:rPr lang="en-US" altLang="en-US" dirty="0"/>
            </a:br>
            <a:r>
              <a:rPr lang="en-US" altLang="en-US" dirty="0"/>
              <a:t>Digital Communication Protocols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7A004-04C7-597C-3140-994F5F6ED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1" name="TextBox 2">
            <a:extLst>
              <a:ext uri="{FF2B5EF4-FFF2-40B4-BE49-F238E27FC236}">
                <a16:creationId xmlns:a16="http://schemas.microsoft.com/office/drawing/2014/main" id="{C407B2A0-3142-4B24-8336-3F95FE4E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39449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6EA55B4-1DDA-4B89-85ED-14015499C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Serial Library for the Arduino Mega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23E2-92E7-AC6B-5A5B-CE461A48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have already been using this library to talk to the talk our computer with </a:t>
            </a:r>
            <a:r>
              <a:rPr lang="en-US" b="1" dirty="0" err="1"/>
              <a:t>Serial.print</a:t>
            </a:r>
            <a:r>
              <a:rPr lang="en-US" b="1" dirty="0"/>
              <a:t>()</a:t>
            </a:r>
          </a:p>
          <a:p>
            <a:r>
              <a:rPr lang="en-US" dirty="0"/>
              <a:t>The reason we have to set the baud rate is that this is asynchronous </a:t>
            </a:r>
          </a:p>
          <a:p>
            <a:r>
              <a:rPr lang="en-US" dirty="0"/>
              <a:t>In addition to the computer, this is how we will talk to the GPS</a:t>
            </a:r>
          </a:p>
          <a:p>
            <a:r>
              <a:rPr lang="en-US" dirty="0"/>
              <a:t>In general, bytes are sent one at a time with the data</a:t>
            </a:r>
          </a:p>
          <a:p>
            <a:pPr lvl="1"/>
            <a:r>
              <a:rPr lang="en-US" dirty="0"/>
              <a:t>1 character at a time, for example</a:t>
            </a:r>
          </a:p>
          <a:p>
            <a:pPr lvl="1"/>
            <a:r>
              <a:rPr lang="en-US" dirty="0"/>
              <a:t>The print function changes its argument into a series of bytes and sends them to the serial buffer</a:t>
            </a:r>
          </a:p>
          <a:p>
            <a:pPr lvl="1"/>
            <a:r>
              <a:rPr lang="en-US" dirty="0"/>
              <a:t>You read data in 1 byte at a time until the buffer is empty</a:t>
            </a:r>
          </a:p>
          <a:p>
            <a:pPr lvl="1"/>
            <a:r>
              <a:rPr lang="en-US" dirty="0"/>
              <a:t>Either device can just start sending data</a:t>
            </a:r>
          </a:p>
          <a:p>
            <a:r>
              <a:rPr lang="en-US" dirty="0">
                <a:hlinkClick r:id="rId2"/>
              </a:rPr>
              <a:t>https://docs.arduino.cc/language-reference/en/functions/communication/serial/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8891-AD11-2A8B-92D3-62B4BA8D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D72AA-81AF-79A8-89F1-6DAF07F1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20C86-724A-F3FC-7089-F2C99816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A14B-B0D9-6229-AE30-1EEA04CE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BF8319-9C2D-5348-E958-10A66BB2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I2C Pins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AB24DA-5C6E-318F-38AF-7A61B316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140" y="1674550"/>
            <a:ext cx="4236554" cy="48958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I2C uses a single data line on Pin 20 called SDA (Serial Data)</a:t>
            </a:r>
          </a:p>
          <a:p>
            <a:r>
              <a:rPr lang="en-US" altLang="en-US" dirty="0"/>
              <a:t>The Arduino acts as the master device, generating a clock signal on Pin 21 called SCL (Serial Clock)</a:t>
            </a:r>
          </a:p>
          <a:p>
            <a:r>
              <a:rPr lang="en-US" altLang="en-US" dirty="0"/>
              <a:t>The second set of SCL and SDA pins is connected to the first to provide compatibility with other microcontrollers</a:t>
            </a:r>
          </a:p>
          <a:p>
            <a:r>
              <a:rPr lang="en-US" altLang="en-US" dirty="0"/>
              <a:t>The single Master device (Arduino) can be connected to multiple slave devices</a:t>
            </a:r>
          </a:p>
          <a:p>
            <a:pPr lvl="1"/>
            <a:r>
              <a:rPr lang="en-US" altLang="en-US" dirty="0"/>
              <a:t>Each device has must a unique 7-bit code called an address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8E0C6E7-A9CA-8112-F0AE-7892BD5DA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3" t="18513" r="31165" b="11015"/>
          <a:stretch>
            <a:fillRect/>
          </a:stretch>
        </p:blipFill>
        <p:spPr bwMode="auto">
          <a:xfrm>
            <a:off x="5138375" y="1825625"/>
            <a:ext cx="2867749" cy="4351338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C772B-2709-0172-1BE3-32E5232D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E0916-A402-ED6E-A454-B83AFB9D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ADDA6-9110-B6B5-2E7E-510DEF42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656C3-A9C7-854A-5A2A-8C4F6BE5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4">
            <a:extLst>
              <a:ext uri="{FF2B5EF4-FFF2-40B4-BE49-F238E27FC236}">
                <a16:creationId xmlns:a16="http://schemas.microsoft.com/office/drawing/2014/main" id="{4FC72631-0764-1C40-8956-32805061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69" y="4701239"/>
            <a:ext cx="4761635" cy="21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F95F4-87DF-844E-C8DD-3306CAA8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I2C Communications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55B50A-DB6F-3706-92C8-4BF1259DB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1183"/>
            <a:ext cx="8969071" cy="32870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library used for I2C is called Wire </a:t>
            </a:r>
            <a:r>
              <a:rPr lang="en-US" dirty="0">
                <a:hlinkClick r:id="rId3"/>
              </a:rPr>
              <a:t>https://docs.arduino.cc/language-reference/en/functions/communication/wire/</a:t>
            </a:r>
            <a:r>
              <a:rPr lang="en-US" dirty="0"/>
              <a:t> </a:t>
            </a:r>
          </a:p>
          <a:p>
            <a:r>
              <a:rPr lang="en-US" dirty="0"/>
              <a:t>The Master device starts the clock and sends a Start Byte</a:t>
            </a:r>
          </a:p>
          <a:p>
            <a:pPr lvl="1"/>
            <a:r>
              <a:rPr lang="en-US" dirty="0"/>
              <a:t>The start is the 7-bit address of the target slave device; the final bit indicates that the master wants to </a:t>
            </a:r>
            <a:r>
              <a:rPr lang="en-US" b="1" dirty="0"/>
              <a:t>Read</a:t>
            </a:r>
            <a:r>
              <a:rPr lang="en-US" dirty="0"/>
              <a:t> or </a:t>
            </a:r>
            <a:r>
              <a:rPr lang="en-US" b="1" dirty="0"/>
              <a:t>Write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Write, </a:t>
            </a:r>
            <a:r>
              <a:rPr lang="en-US" dirty="0"/>
              <a:t>the Master sends bytes of data and then sends a stop signal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Read</a:t>
            </a:r>
            <a:r>
              <a:rPr lang="en-US" dirty="0"/>
              <a:t>, the Slave device replies with a data byte, then the Master sends a </a:t>
            </a:r>
            <a:r>
              <a:rPr lang="en-US" b="1" dirty="0"/>
              <a:t>Stop</a:t>
            </a:r>
            <a:r>
              <a:rPr lang="en-US" dirty="0"/>
              <a:t> or </a:t>
            </a:r>
            <a:r>
              <a:rPr lang="en-US" b="1" dirty="0"/>
              <a:t>Continue</a:t>
            </a:r>
            <a:r>
              <a:rPr lang="en-US" dirty="0"/>
              <a:t> signal. If continue, the Slave sends another data byte</a:t>
            </a:r>
          </a:p>
          <a:p>
            <a:r>
              <a:rPr lang="en-US" dirty="0"/>
              <a:t>Usually, you use a device library to handle the communication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68F641-44D9-0965-DA72-F4AF3E6B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2B8183-4965-2884-DAD9-54F54321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D377A2-96E5-B4CE-61E1-A8638AE8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2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AC25-0851-44F9-98D6-65B4B3BD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SPI Pins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453F-86AE-4DB7-A6E6-6F21F165B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9" y="1825624"/>
            <a:ext cx="4826442" cy="4837569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Again, the Arduino acts as a Master Device generating a Clock Signal on Pin 52 SCK (Serial Clock)</a:t>
            </a:r>
          </a:p>
          <a:p>
            <a:r>
              <a:rPr lang="en-US" altLang="en-US" dirty="0"/>
              <a:t>SPI uses two unidirectional data lines</a:t>
            </a:r>
          </a:p>
          <a:p>
            <a:pPr lvl="1"/>
            <a:r>
              <a:rPr lang="en-US" altLang="en-US" dirty="0"/>
              <a:t>MISO (Master In Slave Out) on pin 50</a:t>
            </a:r>
          </a:p>
          <a:p>
            <a:pPr lvl="1"/>
            <a:r>
              <a:rPr lang="en-US" altLang="en-US" dirty="0"/>
              <a:t>MOSI (Master Out Slave In) on pin 51</a:t>
            </a:r>
          </a:p>
          <a:p>
            <a:r>
              <a:rPr lang="en-US" altLang="en-US" dirty="0"/>
              <a:t>SPI can also have multiple slave devices</a:t>
            </a:r>
          </a:p>
          <a:p>
            <a:pPr lvl="1"/>
            <a:r>
              <a:rPr lang="en-US" altLang="en-US" dirty="0"/>
              <a:t>Each slave uses a 4</a:t>
            </a:r>
            <a:r>
              <a:rPr lang="en-US" altLang="en-US" baseline="30000" dirty="0"/>
              <a:t>th</a:t>
            </a:r>
            <a:r>
              <a:rPr lang="en-US" altLang="en-US" dirty="0"/>
              <a:t> Pin SS (slave select) or CS (chip select) to tell the slave to activate</a:t>
            </a:r>
          </a:p>
          <a:p>
            <a:pPr lvl="1"/>
            <a:r>
              <a:rPr lang="en-US" altLang="en-US" dirty="0"/>
              <a:t>Any digital pin can be used but a different pin must be used for each slave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B0841-6C67-43BE-B40A-097086868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4" t="25603" r="1440" b="21013"/>
          <a:stretch>
            <a:fillRect/>
          </a:stretch>
        </p:blipFill>
        <p:spPr bwMode="auto">
          <a:xfrm>
            <a:off x="5048982" y="1825624"/>
            <a:ext cx="3728761" cy="4031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D1ED6-0CA4-DB16-8CD5-61C6AA0A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89ACED-CF1F-8332-5784-EC48D994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B36A20-EB7D-6906-7AD4-0FDC5D0E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D7BF-E32B-F20F-087E-13662B32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1CB3-BE17-4721-6172-1B1B64847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1" y="1768173"/>
            <a:ext cx="3886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SPI library is called SPI</a:t>
            </a:r>
          </a:p>
          <a:p>
            <a:pPr lvl="1"/>
            <a:r>
              <a:rPr lang="en-US" altLang="en-US" dirty="0">
                <a:hlinkClick r:id="rId2"/>
              </a:rPr>
              <a:t>https://docs.arduino.cc/language-reference/en/functions/communication/SPI/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SPI communications are much less standardized than Serial or I2C</a:t>
            </a:r>
          </a:p>
          <a:p>
            <a:pPr lvl="1"/>
            <a:r>
              <a:rPr lang="en-US" altLang="en-US" dirty="0"/>
              <a:t>Different clock settings</a:t>
            </a:r>
          </a:p>
          <a:p>
            <a:pPr lvl="1"/>
            <a:r>
              <a:rPr lang="en-US" altLang="en-US" dirty="0"/>
              <a:t>Different data sizes and formats</a:t>
            </a:r>
          </a:p>
          <a:p>
            <a:r>
              <a:rPr lang="en-US" altLang="en-US" dirty="0"/>
              <a:t>We will use SPI for writing data to the SD Card but the SD library will handle the SPI communications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DFBF7B-FEF0-342A-634A-050FCF7576C1}"/>
              </a:ext>
            </a:extLst>
          </p:cNvPr>
          <p:cNvGrpSpPr/>
          <p:nvPr/>
        </p:nvGrpSpPr>
        <p:grpSpPr>
          <a:xfrm>
            <a:off x="4629152" y="2213908"/>
            <a:ext cx="3962400" cy="3428916"/>
            <a:chOff x="4495800" y="1673219"/>
            <a:chExt cx="3962400" cy="34289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B4136C-BB10-4A81-99D7-9FB3BC08F5BA}"/>
                </a:ext>
              </a:extLst>
            </p:cNvPr>
            <p:cNvSpPr/>
            <p:nvPr/>
          </p:nvSpPr>
          <p:spPr>
            <a:xfrm>
              <a:off x="4495800" y="2229035"/>
              <a:ext cx="1752600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Master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6B091-2C09-4805-88A8-CCE0F4529F1D}"/>
                </a:ext>
              </a:extLst>
            </p:cNvPr>
            <p:cNvSpPr/>
            <p:nvPr/>
          </p:nvSpPr>
          <p:spPr>
            <a:xfrm>
              <a:off x="7239000" y="2229035"/>
              <a:ext cx="1219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Device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A2A3BB-33FA-48F7-A5CD-CB1EC1BCEF9C}"/>
                </a:ext>
              </a:extLst>
            </p:cNvPr>
            <p:cNvSpPr/>
            <p:nvPr/>
          </p:nvSpPr>
          <p:spPr>
            <a:xfrm>
              <a:off x="7239000" y="3895817"/>
              <a:ext cx="1219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Device 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E98E6B3-35BF-4EE8-884A-D6820A7D2282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6248400" y="2571935"/>
              <a:ext cx="9906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A4DF5542-6183-4870-AE47-899E8D9213D2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rot="16200000" flipH="1">
              <a:off x="6298134" y="3297850"/>
              <a:ext cx="1671127" cy="210606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4E3F03-0DA8-45BE-9698-3C26369E03A9}"/>
                </a:ext>
              </a:extLst>
            </p:cNvPr>
            <p:cNvSpPr txBox="1"/>
            <p:nvPr/>
          </p:nvSpPr>
          <p:spPr>
            <a:xfrm>
              <a:off x="6362702" y="228572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MOSI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09BF4313-6CA8-4ADA-B9C3-07491A243199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rot="10800000" flipV="1">
              <a:off x="6248400" y="2743199"/>
              <a:ext cx="990600" cy="552635"/>
            </a:xfrm>
            <a:prstGeom prst="bentConnector3">
              <a:avLst>
                <a:gd name="adj1" fmla="val 69242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1B35D34C-C90C-4E23-9545-0A7E9721C3F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484122" y="3364913"/>
              <a:ext cx="823958" cy="685799"/>
            </a:xfrm>
            <a:prstGeom prst="bentConnector3">
              <a:avLst>
                <a:gd name="adj1" fmla="val 677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41E227-85D1-4AE2-9DE3-DCE0EE6A6C80}"/>
                </a:ext>
              </a:extLst>
            </p:cNvPr>
            <p:cNvSpPr txBox="1"/>
            <p:nvPr/>
          </p:nvSpPr>
          <p:spPr>
            <a:xfrm>
              <a:off x="6465253" y="3036554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MISO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8994ABEE-7935-44D4-8903-D92208D87721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6248400" y="4317991"/>
              <a:ext cx="1600200" cy="263626"/>
            </a:xfrm>
            <a:prstGeom prst="bentConnector4">
              <a:avLst>
                <a:gd name="adj1" fmla="val 30952"/>
                <a:gd name="adj2" fmla="val 186714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91EA5F63-EF4A-428C-BED8-3760E81E6714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rot="5400000" flipH="1" flipV="1">
              <a:off x="7028682" y="3391854"/>
              <a:ext cx="2249436" cy="609599"/>
            </a:xfrm>
            <a:prstGeom prst="bentConnector4">
              <a:avLst>
                <a:gd name="adj1" fmla="val 457"/>
                <a:gd name="adj2" fmla="val 1375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EA4F60-A086-450D-B0B8-046EBF638066}"/>
                </a:ext>
              </a:extLst>
            </p:cNvPr>
            <p:cNvSpPr txBox="1"/>
            <p:nvPr/>
          </p:nvSpPr>
          <p:spPr>
            <a:xfrm>
              <a:off x="7510809" y="4763581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CLK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3FBF3E2-6188-48E1-857B-D2113E8330AD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7848600" y="3617316"/>
              <a:ext cx="0" cy="2785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50B89DB-3273-4A7E-A164-130C3D58B8F9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1950533"/>
              <a:ext cx="0" cy="2785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4C48796-76B0-4C59-96B7-3A60EE4AC2A6}"/>
                </a:ext>
              </a:extLst>
            </p:cNvPr>
            <p:cNvSpPr txBox="1"/>
            <p:nvPr/>
          </p:nvSpPr>
          <p:spPr>
            <a:xfrm>
              <a:off x="7543802" y="3358099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C2440A-8D0B-4588-87BE-97DD6D44F554}"/>
                </a:ext>
              </a:extLst>
            </p:cNvPr>
            <p:cNvSpPr txBox="1"/>
            <p:nvPr/>
          </p:nvSpPr>
          <p:spPr>
            <a:xfrm>
              <a:off x="7548564" y="1673219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CS0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1173594-EC38-4FD8-9A16-C8730167E406}"/>
                </a:ext>
              </a:extLst>
            </p:cNvPr>
            <p:cNvCxnSpPr>
              <a:cxnSpLocks/>
            </p:cNvCxnSpPr>
            <p:nvPr/>
          </p:nvCxnSpPr>
          <p:spPr>
            <a:xfrm>
              <a:off x="5810841" y="4362635"/>
              <a:ext cx="0" cy="2785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FFA5964-8269-4944-A329-98BCC43B162D}"/>
                </a:ext>
              </a:extLst>
            </p:cNvPr>
            <p:cNvSpPr txBox="1"/>
            <p:nvPr/>
          </p:nvSpPr>
          <p:spPr>
            <a:xfrm>
              <a:off x="5542177" y="456938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CS1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61E899B-B617-44D8-A645-E3CAC442B84D}"/>
                </a:ext>
              </a:extLst>
            </p:cNvPr>
            <p:cNvCxnSpPr>
              <a:cxnSpLocks/>
            </p:cNvCxnSpPr>
            <p:nvPr/>
          </p:nvCxnSpPr>
          <p:spPr>
            <a:xfrm>
              <a:off x="5046878" y="4367637"/>
              <a:ext cx="0" cy="2785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8308FE-300F-4A04-A050-4F7C6114195A}"/>
                </a:ext>
              </a:extLst>
            </p:cNvPr>
            <p:cNvSpPr txBox="1"/>
            <p:nvPr/>
          </p:nvSpPr>
          <p:spPr>
            <a:xfrm>
              <a:off x="4778214" y="4574384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CS0</a:t>
              </a:r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F8E8920-99D5-15B7-D42D-C6DDE654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D5BBA1-8134-C8F1-9FC1-0E0F15B4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8E14D2A-6A05-E26C-58A8-A67FC135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Measure Communication Signal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935AFDD-C2CF-C481-3DA3-574B90A97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598212"/>
            <a:ext cx="5962393" cy="45787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will need to measure these digital signals</a:t>
            </a:r>
          </a:p>
          <a:p>
            <a:r>
              <a:rPr lang="en-US" dirty="0"/>
              <a:t>These signals are very fast, with a single transmitted bit only lasting a few microseconds </a:t>
            </a:r>
          </a:p>
          <a:p>
            <a:r>
              <a:rPr lang="en-US" dirty="0"/>
              <a:t>This is too fast to be measured by a multimeter</a:t>
            </a:r>
          </a:p>
          <a:p>
            <a:r>
              <a:rPr lang="en-US" dirty="0"/>
              <a:t>Instead, we will use a device called an oscilloscope to plot the voltage signal as a function of time</a:t>
            </a:r>
          </a:p>
          <a:p>
            <a:r>
              <a:rPr lang="en-US" dirty="0"/>
              <a:t>The scope can capture a very small time interval of voltage data and keep it displayed until cleared</a:t>
            </a:r>
          </a:p>
          <a:p>
            <a:r>
              <a:rPr lang="en-US" dirty="0"/>
              <a:t>If you are having trouble with digital communications, your first step will be to use a scope to look at your data</a:t>
            </a:r>
          </a:p>
          <a:p>
            <a:r>
              <a:rPr lang="en-US" dirty="0"/>
              <a:t>We will cover oscilloscope operation in an activity.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3CD07E-D6A4-2020-EC1B-A02B3ADBE539}"/>
              </a:ext>
            </a:extLst>
          </p:cNvPr>
          <p:cNvGrpSpPr/>
          <p:nvPr/>
        </p:nvGrpSpPr>
        <p:grpSpPr>
          <a:xfrm>
            <a:off x="5962392" y="1523295"/>
            <a:ext cx="2725684" cy="4489578"/>
            <a:chOff x="5962392" y="1523295"/>
            <a:chExt cx="2725684" cy="4489578"/>
          </a:xfrm>
        </p:grpSpPr>
        <p:pic>
          <p:nvPicPr>
            <p:cNvPr id="8" name="Picture 9" descr="IMG_237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" t="3128" r="8253" b="9286"/>
            <a:stretch>
              <a:fillRect/>
            </a:stretch>
          </p:blipFill>
          <p:spPr bwMode="auto">
            <a:xfrm>
              <a:off x="6554390" y="1523295"/>
              <a:ext cx="1864519" cy="248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r="11207"/>
            <a:stretch/>
          </p:blipFill>
          <p:spPr>
            <a:xfrm>
              <a:off x="5962392" y="4181059"/>
              <a:ext cx="2725684" cy="1831814"/>
            </a:xfrm>
            <a:prstGeom prst="rect">
              <a:avLst/>
            </a:prstGeom>
          </p:spPr>
        </p:pic>
      </p:grp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ABE8A0D-3738-66C7-BE66-D551F24E65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24" y="4637289"/>
            <a:ext cx="1629981" cy="919354"/>
          </a:xfrm>
          <a:prstGeom prst="rect">
            <a:avLst/>
          </a:prstGeo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D14052AB-AE00-1238-ACEE-1240ED1D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6FAB251-24DB-E061-33F5-05A3B0E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9574E44-F985-3759-CFC6-1CBA7868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0810-5EDF-B5A5-C2D7-14EDD3B9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6CA24-0E42-4F48-E875-9BFAC63AB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seen the basics of how to send a single bit of data using a single digital pin. But we will need to use multiple pins and time-varying signals to send more complex data to and from the microcontroller</a:t>
            </a:r>
          </a:p>
          <a:p>
            <a:r>
              <a:rPr lang="en-US" dirty="0"/>
              <a:t>The format of the signals is called a communication protocol</a:t>
            </a:r>
          </a:p>
          <a:p>
            <a:endParaRPr lang="en-US" dirty="0"/>
          </a:p>
          <a:p>
            <a:r>
              <a:rPr lang="en-US" dirty="0"/>
              <a:t>First, we want to define some terms we will use describe the protocols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B5AE6-0073-494D-0475-F6DD7DD3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E12C5-BCDB-76B6-12B5-A387F802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A323F-1956-49AF-319E-AC13E8D8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B5F74FCC-B575-442B-8657-33C0F159D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Parallel Interface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76D9C08F-B714-4764-A363-747A1E7925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9548" y="1960797"/>
            <a:ext cx="421270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Multiple bits of data are transmitted or received at the same time (in </a:t>
            </a:r>
            <a:r>
              <a:rPr lang="en-US" altLang="en-US" b="1" dirty="0"/>
              <a:t>Parallel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The group of data lines is called a </a:t>
            </a:r>
            <a:r>
              <a:rPr lang="en-US" altLang="en-US" b="1" dirty="0"/>
              <a:t>bus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Width of data bus is usually 1 or byte-wide (8 data bits)</a:t>
            </a:r>
          </a:p>
          <a:p>
            <a:r>
              <a:rPr lang="en-US" altLang="en-US" dirty="0"/>
              <a:t>Became less common as speeds increased</a:t>
            </a:r>
          </a:p>
        </p:txBody>
      </p:sp>
      <p:sp>
        <p:nvSpPr>
          <p:cNvPr id="6150" name="Rectangle 4">
            <a:extLst>
              <a:ext uri="{FF2B5EF4-FFF2-40B4-BE49-F238E27FC236}">
                <a16:creationId xmlns:a16="http://schemas.microsoft.com/office/drawing/2014/main" id="{45426CE4-23B6-41BD-902B-61C8A6FA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95800"/>
            <a:ext cx="708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400" dirty="0"/>
          </a:p>
        </p:txBody>
      </p:sp>
      <p:pic>
        <p:nvPicPr>
          <p:cNvPr id="5" name="Content Placeholder 4" descr="A diagram of a device&#10;&#10;AI-generated content may be incorrect.">
            <a:extLst>
              <a:ext uri="{FF2B5EF4-FFF2-40B4-BE49-F238E27FC236}">
                <a16:creationId xmlns:a16="http://schemas.microsoft.com/office/drawing/2014/main" id="{E014F82C-E08C-E094-76C2-2EBA37D00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48" y="2146852"/>
            <a:ext cx="4841752" cy="3437376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05CCC-CCA6-B60D-881F-B6A9B985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8B1A73-6F22-D395-AD92-09C5B5BA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9A19D5-A2C8-D3A8-5630-0127D703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3109A6C8-2614-4C29-9B6D-BB7F25CF3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Serial Interface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D60B8A2-6A78-4406-94C7-B36DD979E3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825625"/>
            <a:ext cx="38862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Data bits arrive one after another on a single interface (in </a:t>
            </a:r>
            <a:r>
              <a:rPr lang="en-US" altLang="en-US" b="1" dirty="0"/>
              <a:t>Series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All of the communications protocols we will discuss are serial</a:t>
            </a:r>
          </a:p>
          <a:p>
            <a:r>
              <a:rPr lang="en-US" altLang="en-US" dirty="0"/>
              <a:t>The </a:t>
            </a:r>
            <a:r>
              <a:rPr lang="en-US" altLang="en-US" b="1" dirty="0"/>
              <a:t>Serial </a:t>
            </a:r>
            <a:r>
              <a:rPr lang="en-US" altLang="en-US" dirty="0"/>
              <a:t>library is an example of </a:t>
            </a:r>
            <a:r>
              <a:rPr lang="en-US" altLang="en-US" b="1" dirty="0"/>
              <a:t>A </a:t>
            </a:r>
            <a:r>
              <a:rPr lang="en-US" altLang="en-US" dirty="0"/>
              <a:t>serial communication protocol it is not the only one</a:t>
            </a:r>
          </a:p>
          <a:p>
            <a:pPr lvl="1"/>
            <a:r>
              <a:rPr lang="en-US" altLang="en-US" dirty="0"/>
              <a:t>Outside of this slide, when we use serial, we usually will mean the specific </a:t>
            </a:r>
            <a:r>
              <a:rPr lang="en-US" altLang="en-US" b="1" dirty="0"/>
              <a:t>Serial</a:t>
            </a:r>
            <a:r>
              <a:rPr lang="en-US" altLang="en-US" dirty="0"/>
              <a:t> library</a:t>
            </a: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AE911CE6-9D09-4A56-A691-068D31BF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95800"/>
            <a:ext cx="708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9B5277-9739-BDBC-8561-3CD16C38D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8143" y="2925666"/>
            <a:ext cx="5412497" cy="157013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94B55-12FB-8E84-1486-9C932A2E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93A8A-285E-B907-1C1C-DF2C1888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A7030-3DA8-9557-12FC-72560ADC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049CF-3370-D8F9-0BDB-9699264FB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5050C-4698-0F07-C893-A492777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vs Asynchronous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7E575F-96F9-9CE4-1207-0743D267D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10" y="1825625"/>
            <a:ext cx="4451240" cy="25714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b="1" dirty="0"/>
              <a:t>Synchronous Communication</a:t>
            </a:r>
          </a:p>
          <a:p>
            <a:r>
              <a:rPr lang="en-US" dirty="0"/>
              <a:t>One device(called the master) transmits a clock signal to one or more (slave) devices</a:t>
            </a:r>
          </a:p>
          <a:p>
            <a:r>
              <a:rPr lang="en-US" dirty="0"/>
              <a:t>In time with the clock signal, devices either read input pins and set the value of output pins</a:t>
            </a:r>
          </a:p>
          <a:p>
            <a:r>
              <a:rPr lang="en-US" dirty="0"/>
              <a:t>Trigger on the rising or falling edge of the clock signal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BB385-99D0-E1A2-CD71-71DEA061B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2444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b="1" dirty="0"/>
              <a:t>Asynchronous Communication</a:t>
            </a:r>
          </a:p>
          <a:p>
            <a:r>
              <a:rPr lang="en-US" dirty="0"/>
              <a:t>To start a communication, some initiating signal is sent (can be as simple as going from high to low)</a:t>
            </a:r>
          </a:p>
          <a:p>
            <a:r>
              <a:rPr lang="en-US" dirty="0"/>
              <a:t>Each device then checks the data at some interval measured by an internal timer</a:t>
            </a:r>
          </a:p>
          <a:p>
            <a:pPr lvl="1"/>
            <a:r>
              <a:rPr lang="en-US" dirty="0"/>
              <a:t>Each device must agree on the rate of data transfer and how many bits of data are being sent per transmission</a:t>
            </a:r>
          </a:p>
        </p:txBody>
      </p:sp>
      <p:pic>
        <p:nvPicPr>
          <p:cNvPr id="3" name="Picture 2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45B9149D-82F0-1C01-1DEF-C2353642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2" y="4136707"/>
            <a:ext cx="3457575" cy="1876425"/>
          </a:xfrm>
          <a:prstGeom prst="rect">
            <a:avLst/>
          </a:prstGeom>
        </p:spPr>
      </p:pic>
      <p:pic>
        <p:nvPicPr>
          <p:cNvPr id="8" name="Picture 7" descr="A diagram of a data flow&#10;&#10;AI-generated content may be incorrect.">
            <a:extLst>
              <a:ext uri="{FF2B5EF4-FFF2-40B4-BE49-F238E27FC236}">
                <a16:creationId xmlns:a16="http://schemas.microsoft.com/office/drawing/2014/main" id="{B3537CC8-D8D3-F5F8-D533-8E90F8E0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4269850"/>
            <a:ext cx="3686175" cy="164782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85665A2-A0DA-513E-255E-8F670ED7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E64752F-674F-0A2E-AECB-C5B3C115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CB57CEE-71A2-F9C0-89D2-209BF606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73EB9-62AF-4C11-D98B-1C2CD0F0C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BEDBD-E697-0ACF-B609-4E2AC0BA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vs Unidirectional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BAFAD-A759-3481-293A-6A99EE5FB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72" y="1825625"/>
            <a:ext cx="4379678" cy="3454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Unidirectional</a:t>
            </a:r>
          </a:p>
          <a:p>
            <a:r>
              <a:rPr lang="en-US" dirty="0"/>
              <a:t>Devices have separate pins for each direction of data flow</a:t>
            </a:r>
          </a:p>
          <a:p>
            <a:pPr lvl="1"/>
            <a:r>
              <a:rPr lang="en-US" dirty="0"/>
              <a:t>Send data on transmit (</a:t>
            </a:r>
            <a:r>
              <a:rPr lang="en-US" b="1" dirty="0"/>
              <a:t>TX</a:t>
            </a:r>
            <a:r>
              <a:rPr lang="en-US" dirty="0"/>
              <a:t>) pins</a:t>
            </a:r>
          </a:p>
          <a:p>
            <a:pPr lvl="1"/>
            <a:r>
              <a:rPr lang="en-US" dirty="0"/>
              <a:t>Listen for data on receive (</a:t>
            </a:r>
            <a:r>
              <a:rPr lang="en-US" b="1" dirty="0"/>
              <a:t>RX</a:t>
            </a:r>
            <a:r>
              <a:rPr lang="en-US" dirty="0"/>
              <a:t>) pins</a:t>
            </a:r>
          </a:p>
          <a:p>
            <a:r>
              <a:rPr lang="en-US" dirty="0"/>
              <a:t>One device’s transmit must be connected to another’s receive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2CC5B-B58E-EC96-B090-BE795281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379677" cy="33314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dirty="0"/>
              <a:t>Bidirectional</a:t>
            </a:r>
          </a:p>
          <a:p>
            <a:r>
              <a:rPr lang="en-US" dirty="0"/>
              <a:t>Devices share a common data line to both Transmit and receive data</a:t>
            </a:r>
          </a:p>
          <a:p>
            <a:r>
              <a:rPr lang="en-US" dirty="0"/>
              <a:t>This usually means one device needs to coordinate</a:t>
            </a:r>
          </a:p>
          <a:p>
            <a:pPr lvl="1"/>
            <a:r>
              <a:rPr lang="en-US" dirty="0"/>
              <a:t>Usually used with a synchronous clock signal since that allows the master device to control data flow</a:t>
            </a:r>
          </a:p>
        </p:txBody>
      </p:sp>
      <p:pic>
        <p:nvPicPr>
          <p:cNvPr id="3" name="Picture 2" descr="A diagram of a data flow&#10;&#10;AI-generated content may be incorrect.">
            <a:extLst>
              <a:ext uri="{FF2B5EF4-FFF2-40B4-BE49-F238E27FC236}">
                <a16:creationId xmlns:a16="http://schemas.microsoft.com/office/drawing/2014/main" id="{BACA28DF-2E26-30A4-6E7B-31D592F49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73" y="5157083"/>
            <a:ext cx="3457575" cy="1219200"/>
          </a:xfrm>
          <a:prstGeom prst="rect">
            <a:avLst/>
          </a:prstGeom>
        </p:spPr>
      </p:pic>
      <p:pic>
        <p:nvPicPr>
          <p:cNvPr id="8" name="Picture 7" descr="A blue and red arrows&#10;&#10;AI-generated content may be incorrect.">
            <a:extLst>
              <a:ext uri="{FF2B5EF4-FFF2-40B4-BE49-F238E27FC236}">
                <a16:creationId xmlns:a16="http://schemas.microsoft.com/office/drawing/2014/main" id="{DCA34BE1-5587-1A45-C4A6-CF2B24E0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3" y="5279666"/>
            <a:ext cx="3457575" cy="1171575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86DFF7-F224-9B24-E348-EA2A2AAC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E937AE-0C37-F05B-2B4B-AF6FF4C7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6658C4-77FA-C3DA-B636-2936B09D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5D6AF-F6D8-112C-A151-5D7C57831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0F8A2F-93DF-5130-B9F7-7C66913C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vs Software Implementation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999ED-43A5-AF88-8C7F-0C043422E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685677"/>
            <a:ext cx="4699221" cy="48423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/>
              <a:t>Software</a:t>
            </a:r>
          </a:p>
          <a:p>
            <a:r>
              <a:rPr lang="en-US" dirty="0"/>
              <a:t>You could implement communication with a combination of </a:t>
            </a:r>
            <a:r>
              <a:rPr lang="en-US" dirty="0" err="1"/>
              <a:t>digitalWrite</a:t>
            </a:r>
            <a:r>
              <a:rPr lang="en-US" dirty="0"/>
              <a:t>() and </a:t>
            </a:r>
            <a:r>
              <a:rPr lang="en-US" dirty="0" err="1"/>
              <a:t>digitalRead</a:t>
            </a:r>
            <a:r>
              <a:rPr lang="en-US" dirty="0"/>
              <a:t>() functions</a:t>
            </a:r>
          </a:p>
          <a:p>
            <a:r>
              <a:rPr lang="en-US" dirty="0"/>
              <a:t>Any digital pin could be used</a:t>
            </a:r>
          </a:p>
          <a:p>
            <a:r>
              <a:rPr lang="en-US" dirty="0"/>
              <a:t>With software, you could come up with your own data transmission protocol</a:t>
            </a:r>
          </a:p>
          <a:p>
            <a:r>
              <a:rPr lang="en-US" dirty="0"/>
              <a:t>Has significant disadvantages</a:t>
            </a:r>
          </a:p>
          <a:p>
            <a:pPr lvl="1"/>
            <a:r>
              <a:rPr lang="en-US" dirty="0"/>
              <a:t>Very slow</a:t>
            </a:r>
          </a:p>
          <a:p>
            <a:pPr lvl="1"/>
            <a:r>
              <a:rPr lang="en-US" dirty="0"/>
              <a:t>Your program will not cannot do any other operations while sending or waiting for data</a:t>
            </a:r>
          </a:p>
          <a:p>
            <a:pPr lvl="1"/>
            <a:r>
              <a:rPr lang="en-US" b="1" dirty="0"/>
              <a:t>Hardware </a:t>
            </a:r>
            <a:r>
              <a:rPr lang="en-US" dirty="0"/>
              <a:t>implementation is usually preferred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E4D3F-B5C1-F5E5-93EF-EA9F47B7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51485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/>
              <a:t>Hardware</a:t>
            </a:r>
          </a:p>
          <a:p>
            <a:r>
              <a:rPr lang="en-US" dirty="0"/>
              <a:t>Most microcontrollers have internal circuitry that will automate the process of sending and receiving the data</a:t>
            </a:r>
          </a:p>
          <a:p>
            <a:pPr lvl="1"/>
            <a:r>
              <a:rPr lang="en-US" dirty="0"/>
              <a:t>Have special sections of memory called </a:t>
            </a:r>
            <a:r>
              <a:rPr lang="en-US" b="1" dirty="0"/>
              <a:t>buffers</a:t>
            </a:r>
            <a:endParaRPr lang="en-US" dirty="0"/>
          </a:p>
          <a:p>
            <a:pPr lvl="1"/>
            <a:r>
              <a:rPr lang="en-US" dirty="0"/>
              <a:t>When bits are received, they are automatically copied to the buffer until the software checks the buffer</a:t>
            </a:r>
          </a:p>
          <a:p>
            <a:pPr lvl="1"/>
            <a:r>
              <a:rPr lang="en-US" dirty="0"/>
              <a:t>When transmitting can quickly queue the data into the buffer and it is automatically sent at the correct rate until the buffer is empty</a:t>
            </a:r>
          </a:p>
          <a:p>
            <a:r>
              <a:rPr lang="en-US" dirty="0"/>
              <a:t>Since it is dependent on hardware, restricted to specific pins on the microcontroller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563E9-AA11-91C5-3AE6-314EEA0A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3DA2B-CC72-AC80-BA23-5C02EF59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9719-EF3D-4E24-98A7-9B1A62CE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C273-EFE6-4E51-9102-BB35449A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Arduino Communication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DA38-E6DA-447D-B559-C288B75F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Arduino Mega hardware supports 3 protocols: UART(Serial), SPI, and I2C. </a:t>
            </a:r>
          </a:p>
          <a:p>
            <a:r>
              <a:rPr lang="en-US" dirty="0"/>
              <a:t>Each of these are </a:t>
            </a:r>
            <a:r>
              <a:rPr lang="en-US" b="1" dirty="0"/>
              <a:t>A</a:t>
            </a:r>
            <a:r>
              <a:rPr lang="en-US" dirty="0"/>
              <a:t> serial protocol and groups the transmitted data into bytes</a:t>
            </a:r>
          </a:p>
          <a:p>
            <a:r>
              <a:rPr lang="en-US" dirty="0"/>
              <a:t>UART (</a:t>
            </a:r>
            <a:r>
              <a:rPr lang="en-US" b="1" dirty="0"/>
              <a:t>U</a:t>
            </a:r>
            <a:r>
              <a:rPr lang="en-US" dirty="0"/>
              <a:t>niversal </a:t>
            </a:r>
            <a:r>
              <a:rPr lang="en-US" b="1" dirty="0"/>
              <a:t>A</a:t>
            </a:r>
            <a:r>
              <a:rPr lang="en-US" dirty="0"/>
              <a:t>synchronous </a:t>
            </a:r>
            <a:r>
              <a:rPr lang="en-US" b="1" dirty="0"/>
              <a:t>R</a:t>
            </a:r>
            <a:r>
              <a:rPr lang="en-US" dirty="0"/>
              <a:t>eceiver </a:t>
            </a:r>
            <a:r>
              <a:rPr lang="en-US" b="1" dirty="0"/>
              <a:t>T</a:t>
            </a:r>
            <a:r>
              <a:rPr lang="en-US" dirty="0"/>
              <a:t>ransmitter)</a:t>
            </a:r>
          </a:p>
          <a:p>
            <a:pPr lvl="1"/>
            <a:r>
              <a:rPr lang="en-US" dirty="0"/>
              <a:t>Unidirectional</a:t>
            </a:r>
          </a:p>
          <a:p>
            <a:pPr lvl="1"/>
            <a:r>
              <a:rPr lang="en-US" dirty="0"/>
              <a:t>Asynchronous </a:t>
            </a:r>
          </a:p>
          <a:p>
            <a:r>
              <a:rPr lang="en-US" dirty="0"/>
              <a:t>SPI (</a:t>
            </a:r>
            <a:r>
              <a:rPr lang="en-US" b="1" dirty="0"/>
              <a:t>S</a:t>
            </a:r>
            <a:r>
              <a:rPr lang="en-US" dirty="0"/>
              <a:t>erial </a:t>
            </a:r>
            <a:r>
              <a:rPr lang="en-US" b="1" dirty="0"/>
              <a:t>P</a:t>
            </a:r>
            <a:r>
              <a:rPr lang="en-US" dirty="0"/>
              <a:t>eripheral </a:t>
            </a:r>
            <a:r>
              <a:rPr lang="en-US" b="1" dirty="0"/>
              <a:t>I</a:t>
            </a:r>
            <a:r>
              <a:rPr lang="en-US" dirty="0"/>
              <a:t>nterface)</a:t>
            </a:r>
          </a:p>
          <a:p>
            <a:pPr lvl="1"/>
            <a:r>
              <a:rPr lang="en-US" dirty="0"/>
              <a:t>Unidirectional</a:t>
            </a:r>
          </a:p>
          <a:p>
            <a:pPr lvl="1"/>
            <a:r>
              <a:rPr lang="en-US" dirty="0"/>
              <a:t>Synchronous</a:t>
            </a:r>
          </a:p>
          <a:p>
            <a:r>
              <a:rPr lang="en-US" dirty="0"/>
              <a:t>I2C (</a:t>
            </a:r>
            <a:r>
              <a:rPr lang="en-US" b="1" dirty="0"/>
              <a:t>I</a:t>
            </a:r>
            <a:r>
              <a:rPr lang="en-US" dirty="0"/>
              <a:t>nter-</a:t>
            </a:r>
            <a:r>
              <a:rPr lang="en-US" b="1" dirty="0"/>
              <a:t>I</a:t>
            </a:r>
            <a:r>
              <a:rPr lang="en-US" dirty="0"/>
              <a:t>ntegrated </a:t>
            </a:r>
            <a:r>
              <a:rPr lang="en-US" b="1" dirty="0"/>
              <a:t>C</a:t>
            </a:r>
            <a:r>
              <a:rPr lang="en-US" dirty="0"/>
              <a:t>ircuit)</a:t>
            </a:r>
          </a:p>
          <a:p>
            <a:pPr lvl="1"/>
            <a:r>
              <a:rPr lang="en-US" dirty="0"/>
              <a:t>Bidirectional</a:t>
            </a:r>
          </a:p>
          <a:p>
            <a:pPr lvl="1"/>
            <a:r>
              <a:rPr lang="en-US" dirty="0"/>
              <a:t>Synchronous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43572-6C51-698A-5D80-A6EC86D2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CA0D-8F20-48BA-B864-DDF1F9A2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1FDB-04A0-1425-D190-FCFDC5FD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544246-0922-8427-1C6E-1DDBBB7A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Arduino Mega Serial(UART) Pins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C68786-FFD2-A65B-8931-9E0268BC1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1825625"/>
            <a:ext cx="4236554" cy="48958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Uses Pairs of TX and RX pins grouped in “Ports”</a:t>
            </a:r>
          </a:p>
          <a:p>
            <a:r>
              <a:rPr lang="en-US" altLang="en-US" dirty="0"/>
              <a:t>The Arduino Mega has four hardware serial ports</a:t>
            </a:r>
          </a:p>
          <a:p>
            <a:pPr lvl="1"/>
            <a:r>
              <a:rPr lang="en-US" altLang="en-US" dirty="0"/>
              <a:t>Serial on pins 0(RX) and 0</a:t>
            </a:r>
          </a:p>
          <a:p>
            <a:pPr lvl="1"/>
            <a:r>
              <a:rPr lang="en-US" altLang="en-US" dirty="0"/>
              <a:t>Serial1 on pins 19 (RX) and 18 (TX)</a:t>
            </a:r>
          </a:p>
          <a:p>
            <a:pPr lvl="1"/>
            <a:r>
              <a:rPr lang="en-US" altLang="en-US" dirty="0"/>
              <a:t>Serial2 on pins 17 (RX) and 16 (TX)</a:t>
            </a:r>
          </a:p>
          <a:p>
            <a:pPr lvl="1"/>
            <a:r>
              <a:rPr lang="en-US" altLang="en-US" dirty="0"/>
              <a:t>Serial3 on pins 15 (RX) and 14 (TX)</a:t>
            </a:r>
          </a:p>
          <a:p>
            <a:r>
              <a:rPr lang="en-US" altLang="en-US" dirty="0"/>
              <a:t>Each serial port can only talk to one other device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6FAB80F-D73A-41A5-AEDF-5B2917B6DA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3" t="18513" r="31165" b="11015"/>
          <a:stretch>
            <a:fillRect/>
          </a:stretch>
        </p:blipFill>
        <p:spPr bwMode="auto">
          <a:xfrm>
            <a:off x="5138375" y="1825625"/>
            <a:ext cx="2867749" cy="4351338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72C1B26-6095-B2F0-6494-1737D69B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58A55D-376B-2880-B215-0D5380FE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L03.07 Digital Communication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BA8D9D-E0E8-D920-5E65-FADA0ABE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4812</TotalTime>
  <Words>1355</Words>
  <Application>Microsoft Office PowerPoint</Application>
  <PresentationFormat>On-screen Show (4:3)</PresentationFormat>
  <Paragraphs>171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Lecture 3.07 Digital Communication Protocols</vt:lpstr>
      <vt:lpstr>Digital Communication</vt:lpstr>
      <vt:lpstr>Parallel Interface</vt:lpstr>
      <vt:lpstr>Serial Interface</vt:lpstr>
      <vt:lpstr>Synchronous vs Asynchronous</vt:lpstr>
      <vt:lpstr>Bidirectional vs Unidirectional</vt:lpstr>
      <vt:lpstr>Hardware vs Software Implementation</vt:lpstr>
      <vt:lpstr>Arduino Communication Protocols</vt:lpstr>
      <vt:lpstr>Arduino Mega Serial(UART) Pins</vt:lpstr>
      <vt:lpstr>Serial Library for the Arduino Mega</vt:lpstr>
      <vt:lpstr>I2C Pins</vt:lpstr>
      <vt:lpstr>I2C Communications</vt:lpstr>
      <vt:lpstr>SPI Pins</vt:lpstr>
      <vt:lpstr>SPI Programming</vt:lpstr>
      <vt:lpstr>Measure Communication Signal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58</cp:revision>
  <dcterms:created xsi:type="dcterms:W3CDTF">2021-08-10T15:07:14Z</dcterms:created>
  <dcterms:modified xsi:type="dcterms:W3CDTF">2025-10-02T19:52:39Z</dcterms:modified>
</cp:coreProperties>
</file>