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6" r:id="rId2"/>
    <p:sldId id="286" r:id="rId3"/>
    <p:sldId id="296" r:id="rId4"/>
    <p:sldId id="282" r:id="rId5"/>
    <p:sldId id="283" r:id="rId6"/>
    <p:sldId id="294" r:id="rId7"/>
    <p:sldId id="287" r:id="rId8"/>
    <p:sldId id="295" r:id="rId9"/>
    <p:sldId id="280" r:id="rId10"/>
    <p:sldId id="279" r:id="rId11"/>
    <p:sldId id="297" r:id="rId12"/>
    <p:sldId id="284" r:id="rId13"/>
    <p:sldId id="290" r:id="rId14"/>
    <p:sldId id="274" r:id="rId15"/>
    <p:sldId id="263" r:id="rId16"/>
    <p:sldId id="262" r:id="rId17"/>
    <p:sldId id="267" r:id="rId18"/>
    <p:sldId id="298" r:id="rId19"/>
    <p:sldId id="260" r:id="rId20"/>
    <p:sldId id="289" r:id="rId21"/>
    <p:sldId id="270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FCE4B69-83A4-4414-AF44-441A5DB06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0B51998-D2AD-4602-A467-4F8ECC8BF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C5361A51-2B39-4A2E-9795-87C245A59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7D6022-AA58-4B36-B727-9A7D3A59E8FE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B560F660-3F9F-44C6-AC0B-A48FC1014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FB82977-C359-4A75-B79E-F2C274DF2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E4AAA89-E539-49BB-86EE-C2544A0C9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4B9F29-8795-4067-B865-9D015C4DE16D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0B20-8A3A-4F9D-9C57-0A55D485C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15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D348B3E-13FB-48AE-BA3D-1735E3AF9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9053EBFE-4A89-449A-A340-104FDCD03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A7AA66A-821A-4A77-9E6A-4F13E7E45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AAE80B-582A-489D-8475-05FC64F49F8C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AAF7282-3DAC-4540-A08C-879C5A4E6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79CE8F7F-E86C-4AAA-93B5-0C9E2CD50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Arduino, Arduino. “PinMode().” </a:t>
            </a:r>
            <a:r>
              <a:rPr lang="en-US" altLang="en-US" i="1">
                <a:latin typeface="Times New Roman" panose="02020603050405020304" pitchFamily="18" charset="0"/>
              </a:rPr>
              <a:t>Arduino - Introduction</a:t>
            </a:r>
            <a:r>
              <a:rPr lang="en-US" altLang="en-US">
                <a:latin typeface="Times New Roman" panose="02020603050405020304" pitchFamily="18" charset="0"/>
              </a:rPr>
              <a:t>, 2018, www.arduino.cc/reference/en/language/functions/digital-io/pinmode/.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94835BF-7A70-417F-8F55-BBE9FD46A1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C97F68-21C8-4D1F-829B-E08899182135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4B432CB-D096-4D99-A440-1EECFC080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B0EE3F3-C1CC-4FC1-AF38-E931AC49C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Fun, Spark. “Logi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680A6F8-35EB-4878-8ADF-B88477449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A676F7-E673-4076-8934-7E578F05C940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F41C6F3-8770-40C9-9E3E-FE9FD3EA4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BBA687E-4D51-45C0-BF9A-AD51437D0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DBD599E-62F5-466E-A29F-11C6CC12B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E121D6-9E7C-4C34-A41A-CB7056245286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37AF-B463-742D-18F6-62AF58383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B49A89B-941C-55C6-9B9D-16841E9C23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2675DF0-F411-2A3F-1A11-CF6ADBC4E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6CF8C6D-2916-DBAE-7800-366865707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E121D6-9E7C-4C34-A41A-CB7056245286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5227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F3EC81A-91B8-4B00-9482-CA49DA299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D1615A7-0916-44B4-98C3-E6F4BDBC9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D9A8D1C-0819-4D4E-8DBA-C1D8481DF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4D73EA-14C7-45C1-8453-070F8DADFDF8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18191-0A5A-D38B-D2C3-815BE898A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16CB209-E7D4-E555-0B0C-791632D2D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1C41BF8-1311-7CDA-5BDC-F7272D3CA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C655942-729B-A0A1-F9ED-BE479543B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4D73EA-14C7-45C1-8453-070F8DADFDF8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7490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BA99E24-FAE3-4BA5-B002-64C150089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020E1F9-CD6B-46CE-BB58-655916FE0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2AEBD04-CDDC-47A3-886F-1BC3715455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53ADB3-324E-4DC9-B619-6EE06D405A11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D33E402-2A81-47A3-84EF-49F7B73AD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C7BAF39-2695-432B-B39A-B4E290DF4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0A179DB-A340-495D-86EA-D8EB08DCD7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A5F5A9-DF1F-48CF-9320-304E1721994A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C91D98C-6CF1-4F19-A83E-0179C0720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24787CF-B286-43DF-ACED-CF8A7554A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3C449B3-02EE-4BA6-A742-C2F50E57A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17F756-194A-43B2-ACBC-A1957A3C61D4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L03.05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arduino.cc/resources/pinouts/A000067-full-pinout.pdf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i.com/lit/sg/sdyu001ab/sdyu001ab.pdf?ts=175871441943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F7312B-197C-48E2-9A91-C0754C7EAA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/>
          <a:p>
            <a:r>
              <a:rPr lang="en-US" altLang="en-US" dirty="0"/>
              <a:t>Basic Digital I/O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4AD98-1B79-3A06-8F82-3C883608B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41FD58-D8DE-A925-6410-333C1064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Bipolar Digital Signals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6D638485-DB8E-4716-BABB-FA8A2A365A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482587"/>
            <a:ext cx="7886700" cy="1366354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In some cases, you will see both positive and negative voltages used for a signal, called bipolar</a:t>
            </a:r>
          </a:p>
          <a:p>
            <a:r>
              <a:rPr lang="en-US" altLang="en-US" dirty="0"/>
              <a:t>The signal may or may not return to 0V when idle</a:t>
            </a:r>
          </a:p>
          <a:p>
            <a:endParaRPr lang="en-US" altLang="en-US" dirty="0"/>
          </a:p>
        </p:txBody>
      </p:sp>
      <p:pic>
        <p:nvPicPr>
          <p:cNvPr id="19463" name="Picture 2">
            <a:extLst>
              <a:ext uri="{FF2B5EF4-FFF2-40B4-BE49-F238E27FC236}">
                <a16:creationId xmlns:a16="http://schemas.microsoft.com/office/drawing/2014/main" id="{4E56AE63-A309-44CB-8362-16AF7EDD9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25024" r="142" b="22597"/>
          <a:stretch>
            <a:fillRect/>
          </a:stretch>
        </p:blipFill>
        <p:spPr bwMode="auto">
          <a:xfrm>
            <a:off x="718930" y="2945296"/>
            <a:ext cx="7467600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4D88E-3609-6CD4-1DB9-DE6C1601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8D98E-DEB1-C786-1400-A6612223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F9B0A-152D-8DDB-7CFC-E3468904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34C97-F461-814C-BA0B-7AB47B511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A84CFCD-51F1-E097-922A-4B6CB279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Ended Vs Differential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25F6B-9E8C-0914-32C9-11004B606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" y="1825625"/>
            <a:ext cx="443533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Signal can use a single wire and be measured compared to the device’s 0V (GND)</a:t>
            </a:r>
          </a:p>
          <a:p>
            <a:pPr lvl="1"/>
            <a:r>
              <a:rPr lang="en-US" dirty="0"/>
              <a:t>This is called </a:t>
            </a:r>
            <a:r>
              <a:rPr lang="en-US" b="1" dirty="0"/>
              <a:t>Singled Ended</a:t>
            </a:r>
          </a:p>
          <a:p>
            <a:pPr lvl="1"/>
            <a:r>
              <a:rPr lang="en-US" dirty="0"/>
              <a:t>This requires a common ground between the transmitting device and the receiving device</a:t>
            </a:r>
          </a:p>
          <a:p>
            <a:r>
              <a:rPr lang="en-US" dirty="0"/>
              <a:t>An alternative is to use two lines and measure the difference</a:t>
            </a:r>
          </a:p>
          <a:p>
            <a:pPr lvl="1"/>
            <a:r>
              <a:rPr lang="en-US" dirty="0"/>
              <a:t>The signal is split and transmitted with opposite polarity, giving x2 the effective signal when received</a:t>
            </a:r>
          </a:p>
        </p:txBody>
      </p:sp>
      <p:pic>
        <p:nvPicPr>
          <p:cNvPr id="9" name="Content Placeholder 8" descr="A diagram of a signal&#10;&#10;AI-generated content may be incorrect.">
            <a:extLst>
              <a:ext uri="{FF2B5EF4-FFF2-40B4-BE49-F238E27FC236}">
                <a16:creationId xmlns:a16="http://schemas.microsoft.com/office/drawing/2014/main" id="{38B60AC6-F9B4-7D52-BC76-B5AB29F2C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48" y="1951831"/>
            <a:ext cx="3637228" cy="3566373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D80D1-9F17-A613-94DA-3DBAAA01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DA098-8C98-B30F-4332-87C0774B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E7531-3558-F9BC-85DA-A7E092F4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C8F8A54-A2D3-E747-5B21-A3B35FBEC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009" y="5439405"/>
            <a:ext cx="1802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Differential Signal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1A558A35-222C-2AD3-4B31-4CC002ED0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008" y="3187787"/>
            <a:ext cx="1802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Single Ended Signal</a:t>
            </a:r>
          </a:p>
        </p:txBody>
      </p:sp>
    </p:spTree>
    <p:extLst>
      <p:ext uri="{BB962C8B-B14F-4D97-AF65-F5344CB8AC3E}">
        <p14:creationId xmlns:p14="http://schemas.microsoft.com/office/powerpoint/2010/main" val="232399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4764006-5013-4DB9-AC66-175F163E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Digital Signals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06CD2-E89A-C14C-96B0-8308B822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600" dirty="0"/>
              <a:t>The Mega2560 Digital IOs have these characteristics</a:t>
            </a:r>
          </a:p>
          <a:p>
            <a:pPr lvl="1"/>
            <a:r>
              <a:rPr lang="en-US" sz="3200" dirty="0"/>
              <a:t>Voltage Signals</a:t>
            </a:r>
          </a:p>
          <a:p>
            <a:pPr lvl="1"/>
            <a:r>
              <a:rPr lang="en-US" sz="3200" dirty="0"/>
              <a:t>Unipolar</a:t>
            </a:r>
          </a:p>
          <a:p>
            <a:pPr lvl="1"/>
            <a:r>
              <a:rPr lang="en-US" sz="3200" dirty="0"/>
              <a:t>Single Ended</a:t>
            </a:r>
          </a:p>
          <a:p>
            <a:pPr lvl="1"/>
            <a:r>
              <a:rPr lang="en-US" sz="3200" dirty="0"/>
              <a:t>5V TTL Logic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F3DD1-DD13-FF47-C20E-F4181014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1908C-824B-26C9-F2FA-24855108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F2B19-A351-964D-AF6D-FFE93A4D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9A2D0125-0EB0-4851-A91C-1295DACC6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Digital Pins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44799D7-0A50-0FA9-F1CC-BF96DA58E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69774"/>
            <a:ext cx="4514850" cy="480258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2200" dirty="0"/>
              <a:t>Except for the power pins, all of the pins on the Arduino headers can be used for basic digital input output 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2200" dirty="0"/>
              <a:t>Some of the pins have additional special functionality we will cover in later lectures</a:t>
            </a:r>
          </a:p>
          <a:p>
            <a:pPr lvl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/>
              <a:t>Pins A0-A15 can be used for analog input</a:t>
            </a:r>
          </a:p>
          <a:p>
            <a:pPr lvl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/>
              <a:t>Pins 0-1, 14-19 are for Serial Communication</a:t>
            </a:r>
          </a:p>
          <a:p>
            <a:pPr lvl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/>
              <a:t>Pins 20-21 I2C Communication</a:t>
            </a:r>
          </a:p>
          <a:p>
            <a:pPr lvl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/>
              <a:t>Pins 50-53 SPI Communication</a:t>
            </a:r>
          </a:p>
          <a:p>
            <a:pPr lvl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/>
              <a:t>Pins 2-13 can be used for analog output via a Technique Called Pulse Width Modulation (PWM)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26FAB80F-D73A-41A5-AEDF-5B2917B6DA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3" t="18513" r="31165" b="11015"/>
          <a:stretch>
            <a:fillRect/>
          </a:stretch>
        </p:blipFill>
        <p:spPr bwMode="auto">
          <a:xfrm>
            <a:off x="6339021" y="1584773"/>
            <a:ext cx="2867749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173B0841-6C67-43BE-B40A-097086868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4" t="25603" r="1440" b="21013"/>
          <a:stretch>
            <a:fillRect/>
          </a:stretch>
        </p:blipFill>
        <p:spPr bwMode="auto">
          <a:xfrm>
            <a:off x="4715349" y="2389560"/>
            <a:ext cx="2432874" cy="263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D6AD1-A516-CF09-4703-B7C737EC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35158-2E15-FC21-519B-9B0B47BF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A304B-1F1C-0B8C-7338-EC58463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B5B1C2AA-708D-4DFC-90EA-961462816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Arduino Mega Pin Layout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2C1724-1ABB-FE18-5EB9-D0C21D7C9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46852"/>
            <a:ext cx="4393532" cy="3930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2D656C-BBD0-E65B-436D-55EA6863B1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09" r="5977"/>
          <a:stretch>
            <a:fillRect/>
          </a:stretch>
        </p:blipFill>
        <p:spPr>
          <a:xfrm>
            <a:off x="4393532" y="1292578"/>
            <a:ext cx="3879307" cy="2969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691280-A880-35D9-DC9A-5CFCBAE3BB58}"/>
              </a:ext>
            </a:extLst>
          </p:cNvPr>
          <p:cNvSpPr txBox="1"/>
          <p:nvPr/>
        </p:nvSpPr>
        <p:spPr>
          <a:xfrm>
            <a:off x="4393532" y="4603805"/>
            <a:ext cx="4393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full detail pinout can be found at:</a:t>
            </a:r>
          </a:p>
          <a:p>
            <a:r>
              <a:rPr lang="en-US" dirty="0">
                <a:hlinkClick r:id="rId5"/>
              </a:rPr>
              <a:t>https://docs.arduino.cc/resources/pinouts/A000067-full-pinout.pdf</a:t>
            </a:r>
            <a:r>
              <a:rPr lang="en-US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0EAC6-01AE-2322-26E8-1C4E7D46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66FCB-E5BC-F8B7-BC24-C17B8F2F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E5E42-6839-9FD5-53BA-6300262E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672F25E-80EF-4535-91CE-11BB49982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Digital Output Applications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EAFB4439-B396-4975-AA7E-2FC434E9D7C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Driving an LED with I/O pin as a current source.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085D3F-0CF2-28D6-89F3-F6DFB36DE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0690" y="1510748"/>
            <a:ext cx="7975852" cy="994327"/>
          </a:xfrm>
        </p:spPr>
        <p:txBody>
          <a:bodyPr>
            <a:normAutofit/>
          </a:bodyPr>
          <a:lstStyle/>
          <a:p>
            <a:r>
              <a:rPr lang="en-US" b="0" dirty="0"/>
              <a:t>To use a pin as an output, the Arduino controls the voltage of the output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02FABE3-40A4-3167-7819-0DFE194FA8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Driving an LED with I/O pin as a current sink.</a:t>
            </a:r>
          </a:p>
          <a:p>
            <a:endParaRPr lang="en-US" b="1" dirty="0"/>
          </a:p>
        </p:txBody>
      </p:sp>
      <p:pic>
        <p:nvPicPr>
          <p:cNvPr id="39943" name="Picture 5">
            <a:extLst>
              <a:ext uri="{FF2B5EF4-FFF2-40B4-BE49-F238E27FC236}">
                <a16:creationId xmlns:a16="http://schemas.microsoft.com/office/drawing/2014/main" id="{4505A37C-D850-4858-B2C0-DCF78945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2" y="3282950"/>
            <a:ext cx="2667000" cy="1822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6">
            <a:extLst>
              <a:ext uri="{FF2B5EF4-FFF2-40B4-BE49-F238E27FC236}">
                <a16:creationId xmlns:a16="http://schemas.microsoft.com/office/drawing/2014/main" id="{08D5CD6F-AC04-49FB-94BD-2FA2DEF2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15" y="3471862"/>
            <a:ext cx="2438400" cy="1633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6" name="Text Box 8">
            <a:extLst>
              <a:ext uri="{FF2B5EF4-FFF2-40B4-BE49-F238E27FC236}">
                <a16:creationId xmlns:a16="http://schemas.microsoft.com/office/drawing/2014/main" id="{2DE3792D-2BD5-4280-B3B5-8EA2E0DF7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5150"/>
            <a:ext cx="3355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HIGH pin</a:t>
            </a:r>
            <a:r>
              <a:rPr lang="en-US" altLang="en-US" sz="2400" dirty="0">
                <a:cs typeface="Times New Roman" panose="02020603050405020304" pitchFamily="18" charset="0"/>
              </a:rPr>
              <a:t> turns LED on.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LOW pin</a:t>
            </a:r>
            <a:r>
              <a:rPr lang="en-US" altLang="en-US" sz="2400" dirty="0">
                <a:cs typeface="Times New Roman" panose="02020603050405020304" pitchFamily="18" charset="0"/>
              </a:rPr>
              <a:t> turns LED off.</a:t>
            </a:r>
          </a:p>
        </p:txBody>
      </p:sp>
      <p:sp>
        <p:nvSpPr>
          <p:cNvPr id="39947" name="Text Box 9">
            <a:extLst>
              <a:ext uri="{FF2B5EF4-FFF2-40B4-BE49-F238E27FC236}">
                <a16:creationId xmlns:a16="http://schemas.microsoft.com/office/drawing/2014/main" id="{799A46B0-594A-4B79-A19A-28B5B876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801" y="5255150"/>
            <a:ext cx="3401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LOW pin</a:t>
            </a:r>
            <a:r>
              <a:rPr lang="en-US" altLang="en-US" sz="2400" dirty="0">
                <a:cs typeface="Times New Roman" panose="02020603050405020304" pitchFamily="18" charset="0"/>
              </a:rPr>
              <a:t> turns LED on.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HIGH pin</a:t>
            </a:r>
            <a:r>
              <a:rPr lang="en-US" altLang="en-US" sz="2400" dirty="0">
                <a:cs typeface="Times New Roman" panose="02020603050405020304" pitchFamily="18" charset="0"/>
              </a:rPr>
              <a:t> turns LED off.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1CB9E-75C3-B7BA-8DB2-C88E1E53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594E1-D1B8-D578-3C94-8612F994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64254-D0D5-9780-97AC-55309890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4111E7-A865-41B9-9298-4EA0A4825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Output Pin as a Current Source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F7869CA-479A-4A0E-9D34-C4346900175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6977" y="1825625"/>
            <a:ext cx="434787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In this case, the pin supplies the current to the load </a:t>
            </a:r>
          </a:p>
          <a:p>
            <a:r>
              <a:rPr lang="en-US" altLang="en-US" dirty="0"/>
              <a:t>When a pin is HIGH, current flows from the pin through the load to GND</a:t>
            </a:r>
          </a:p>
          <a:p>
            <a:r>
              <a:rPr lang="en-US" altLang="en-US" dirty="0"/>
              <a:t>When a pin is LOW, no potential difference between the pin and GND, so no current flows</a:t>
            </a:r>
          </a:p>
          <a:p>
            <a:r>
              <a:rPr lang="en-US" altLang="en-US" dirty="0"/>
              <a:t>The Arduino can safely supply up to 40 mA</a:t>
            </a:r>
          </a:p>
          <a:p>
            <a:endParaRPr lang="en-US" altLang="en-US" dirty="0"/>
          </a:p>
        </p:txBody>
      </p:sp>
      <p:sp>
        <p:nvSpPr>
          <p:cNvPr id="37897" name="Text Box 10">
            <a:extLst>
              <a:ext uri="{FF2B5EF4-FFF2-40B4-BE49-F238E27FC236}">
                <a16:creationId xmlns:a16="http://schemas.microsoft.com/office/drawing/2014/main" id="{56F6CB5F-63BD-4D7F-8653-91D0CBE9E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2" y="4364189"/>
            <a:ext cx="38782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A current-limiting resistor may be needed in some applications to ensure the microcontroller is not damaged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D8BFDD7A-0AA2-46FA-8F24-FAE261EAB5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58" y="1971675"/>
            <a:ext cx="3429000" cy="2305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AutoShape 7">
            <a:extLst>
              <a:ext uri="{FF2B5EF4-FFF2-40B4-BE49-F238E27FC236}">
                <a16:creationId xmlns:a16="http://schemas.microsoft.com/office/drawing/2014/main" id="{7A16CD14-2E57-4B44-A1AA-C494A066F8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58158" y="1769911"/>
            <a:ext cx="762000" cy="990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69952-EB67-A1C0-A79E-79D15DA9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9864D8-5CB8-4893-60E7-A95ADD2D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A2631-C123-E288-9A32-D0F2D69F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E9D208C-F310-4B22-A3AB-6208208A6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I/O Pin as a Current Sink</a:t>
            </a:r>
          </a:p>
        </p:txBody>
      </p:sp>
      <p:sp>
        <p:nvSpPr>
          <p:cNvPr id="11270" name="Rectangle 4">
            <a:extLst>
              <a:ext uri="{FF2B5EF4-FFF2-40B4-BE49-F238E27FC236}">
                <a16:creationId xmlns:a16="http://schemas.microsoft.com/office/drawing/2014/main" id="{D195984A-9B76-5745-826B-B89663F9C07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825625"/>
            <a:ext cx="4514850" cy="4351338"/>
          </a:xfrm>
        </p:spPr>
        <p:txBody>
          <a:bodyPr rtlCol="0">
            <a:normAutofit fontScale="85000" lnSpcReduction="20000"/>
          </a:bodyPr>
          <a:lstStyle/>
          <a:p>
            <a:r>
              <a:rPr lang="en-US" altLang="en-US" dirty="0"/>
              <a:t>Sink in current sink refers to the pin’s ability to receive current</a:t>
            </a:r>
          </a:p>
          <a:p>
            <a:r>
              <a:rPr lang="en-US" altLang="en-US" dirty="0"/>
              <a:t>The current comes from some other source (External Power Supply, Arduino 5V pin)</a:t>
            </a:r>
          </a:p>
          <a:p>
            <a:r>
              <a:rPr lang="en-US" altLang="en-US" dirty="0"/>
              <a:t>When pin is LOW, current flows from the +5V power supply through the load into I/O pin</a:t>
            </a:r>
          </a:p>
          <a:p>
            <a:r>
              <a:rPr lang="en-US" altLang="en-US" dirty="0"/>
              <a:t>When the pin is HIGH, no potential difference between the pin and +5V, and no current flows</a:t>
            </a:r>
          </a:p>
          <a:p>
            <a:r>
              <a:rPr lang="en-US" altLang="en-US" dirty="0"/>
              <a:t>The Arduino can safely sink 40 mA, the same as the source limit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1A3A94D-57FC-4FDA-969C-FA046FAC8A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99" y="1944680"/>
            <a:ext cx="3429000" cy="2305050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AutoShape 5">
            <a:extLst>
              <a:ext uri="{FF2B5EF4-FFF2-40B4-BE49-F238E27FC236}">
                <a16:creationId xmlns:a16="http://schemas.microsoft.com/office/drawing/2014/main" id="{4E4D28F2-5229-4261-B7DC-54CCABAD610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10450" y="3413118"/>
            <a:ext cx="1104900" cy="990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16552-D6F7-478E-24C9-AD33702D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04F4F-11F9-D8ED-CBB5-C1DB0D31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0D881-BDBA-4649-2DC6-999D6F78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17</a:t>
            </a:fld>
            <a:endParaRPr lang="en-US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FDD09D96-F5AE-8602-AF58-59030304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2" y="4364189"/>
            <a:ext cx="38782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Again a current-limiting resistor may be needed in some applications to ensure the microcontroller is not damaged, especially if the external source is  greater than 5V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AC74-80CD-FFB5-0178-23E5F761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FFD91-6823-099A-922D-E3D73A3E3E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Digital Inputs are even simpler</a:t>
            </a:r>
          </a:p>
          <a:p>
            <a:r>
              <a:rPr lang="en-US" dirty="0"/>
              <a:t>The Arduino measures the voltage at the pin and returns a 1 for 5V and 0 for 0V</a:t>
            </a:r>
          </a:p>
          <a:p>
            <a:pPr lvl="1"/>
            <a:r>
              <a:rPr lang="en-US" dirty="0"/>
              <a:t>Similar to a multimeter, in voltage mode, the input pin will have a high resistance, so very little current will flow when the pin is being read</a:t>
            </a:r>
          </a:p>
        </p:txBody>
      </p:sp>
      <p:pic>
        <p:nvPicPr>
          <p:cNvPr id="9" name="Content Placeholder 8" descr="A black line with a circle&#10;&#10;AI-generated content may be incorrect.">
            <a:extLst>
              <a:ext uri="{FF2B5EF4-FFF2-40B4-BE49-F238E27FC236}">
                <a16:creationId xmlns:a16="http://schemas.microsoft.com/office/drawing/2014/main" id="{6534FEA0-DD90-4DF3-CADC-07C05D8CBA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62" y="2739748"/>
            <a:ext cx="4354927" cy="126154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9C163-277C-FB31-F2D3-E8B16E6D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CB8C7-F7E0-551E-4D83-B692D8F3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7627D-C6F4-A3A4-5D84-B732D887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3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7AD9192-575F-4D4C-ABB7-36F8ED238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/>
              <a:t>Floating Inputs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B67CBA7-4D69-4CFD-9F10-2A338B0C61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So what happens if you try and read a pin that is not connected to anything</a:t>
            </a:r>
          </a:p>
          <a:p>
            <a:pPr lvl="1"/>
            <a:r>
              <a:rPr lang="en-US" altLang="en-US" dirty="0"/>
              <a:t>The unconnected pin is called “Floating”</a:t>
            </a:r>
          </a:p>
          <a:p>
            <a:r>
              <a:rPr lang="en-US" altLang="en-US" dirty="0"/>
              <a:t>The pin will be in an unpredictable HIGH or LOW state depending on small charge or discharge paths on the PCB, Radio Frequency noise, temperature effects, etc.</a:t>
            </a:r>
          </a:p>
          <a:p>
            <a:r>
              <a:rPr lang="en-US" altLang="en-US" dirty="0"/>
              <a:t>In most digital input applications, you want to remove the random effect and give a defined state by using a “Pull Up” or “Pull Down” resistor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FBAB7-3C91-9FA6-99C1-FC65CE4A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54785-E34A-F3E6-D79C-3B35842A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2C934-F564-6DB8-A60A-3BF0EC3E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28C3305-EEA6-4EFB-A8DB-63946E15C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Digital vs Analog Signal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9503892-7DF7-4D8C-AB03-8A882EB4C0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2218" y="2289976"/>
            <a:ext cx="4614602" cy="2750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AF4AF327-C249-67F0-21C5-F0AB1C9C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010" y="1757161"/>
            <a:ext cx="13850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Analog Signal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BB8D724-9844-1247-C69A-D618E8ED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010" y="5439405"/>
            <a:ext cx="13850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Digital Signal</a:t>
            </a: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54BDE691-72F8-48D2-BCF8-A359240F3EB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825624"/>
            <a:ext cx="4514850" cy="489585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i="1" dirty="0"/>
              <a:t>I/O </a:t>
            </a:r>
            <a:r>
              <a:rPr lang="en-US" altLang="en-US" dirty="0"/>
              <a:t>stands for “input &amp; output,” This is how we will communicate information to and from the microcontroller</a:t>
            </a:r>
          </a:p>
          <a:p>
            <a:r>
              <a:rPr lang="en-US" altLang="en-US" dirty="0"/>
              <a:t>Digital means that it comes in a discrete set of possible values</a:t>
            </a:r>
          </a:p>
          <a:p>
            <a:pPr lvl="1"/>
            <a:r>
              <a:rPr lang="en-US" altLang="en-US" dirty="0"/>
              <a:t>For the Arduino (and most microcontrollers), these are 0 and 1 </a:t>
            </a:r>
          </a:p>
          <a:p>
            <a:r>
              <a:rPr lang="en-US" altLang="en-US" dirty="0"/>
              <a:t>This is opposed to an analog signal, which can take any possible value with in some range</a:t>
            </a:r>
          </a:p>
          <a:p>
            <a:r>
              <a:rPr lang="en-US" altLang="en-US" dirty="0"/>
              <a:t>IF you look at a signal as it varies with time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Analog will be a smooth continuous wave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Digital will be a series of square pulses with sharp, sudden changes  </a:t>
            </a:r>
          </a:p>
          <a:p>
            <a:pPr lvl="1"/>
            <a:endParaRPr lang="en-US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8FF0F-51D6-835D-2041-CFD43ED0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43629-425A-BA09-5AF2-A1D05EA6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42A7A-8449-4EE9-20C9-21F97F29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6">
            <a:extLst>
              <a:ext uri="{FF2B5EF4-FFF2-40B4-BE49-F238E27FC236}">
                <a16:creationId xmlns:a16="http://schemas.microsoft.com/office/drawing/2014/main" id="{B879E38C-F00C-420C-9074-58B68767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5" b="16399"/>
          <a:stretch>
            <a:fillRect/>
          </a:stretch>
        </p:blipFill>
        <p:spPr bwMode="auto">
          <a:xfrm>
            <a:off x="5420168" y="3401929"/>
            <a:ext cx="2552541" cy="216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itle 1">
            <a:extLst>
              <a:ext uri="{FF2B5EF4-FFF2-40B4-BE49-F238E27FC236}">
                <a16:creationId xmlns:a16="http://schemas.microsoft.com/office/drawing/2014/main" id="{F9270835-3328-456F-90FD-C002DEB00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Pull Up/ Pull Down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2C2B3A-0CB9-59E4-CCCE-D622FB39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014" y="1878416"/>
            <a:ext cx="2787361" cy="445861"/>
          </a:xfrm>
        </p:spPr>
        <p:txBody>
          <a:bodyPr/>
          <a:lstStyle/>
          <a:p>
            <a:r>
              <a:rPr lang="en-US" dirty="0"/>
              <a:t>Pull Up resistors:</a:t>
            </a:r>
          </a:p>
        </p:txBody>
      </p:sp>
      <p:sp>
        <p:nvSpPr>
          <p:cNvPr id="26627" name="Subtitle 2">
            <a:extLst>
              <a:ext uri="{FF2B5EF4-FFF2-40B4-BE49-F238E27FC236}">
                <a16:creationId xmlns:a16="http://schemas.microsoft.com/office/drawing/2014/main" id="{84717FEF-C335-4FF6-AA9C-BF2D03B72B3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42025" y="2379845"/>
            <a:ext cx="3868340" cy="133594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Connect the I/O Pin to +5V to “pull up” the voltage to the 1 value when the input is idle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C57BE71-3E56-61BC-1698-77869C6F6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9939" y="2407621"/>
            <a:ext cx="3791281" cy="135036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Connect the I/O Pin to 0V to “pull down” the voltage to the 0 value when the input is idle</a:t>
            </a:r>
          </a:p>
        </p:txBody>
      </p:sp>
      <p:pic>
        <p:nvPicPr>
          <p:cNvPr id="26634" name="Picture 5">
            <a:extLst>
              <a:ext uri="{FF2B5EF4-FFF2-40B4-BE49-F238E27FC236}">
                <a16:creationId xmlns:a16="http://schemas.microsoft.com/office/drawing/2014/main" id="{A108A086-F7B5-4918-A268-C552BFDF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 r="10715"/>
          <a:stretch>
            <a:fillRect/>
          </a:stretch>
        </p:blipFill>
        <p:spPr bwMode="auto">
          <a:xfrm>
            <a:off x="628650" y="3544120"/>
            <a:ext cx="2638349" cy="219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9FFBE-127E-410B-7813-73B3FD00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F3C74-77F0-55D9-F4E5-9F90BF66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9B20A-30F2-5858-790B-D360701B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0F0B744-F351-5632-84E9-987BC93C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587" y="5151374"/>
            <a:ext cx="8924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Input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Signal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D193A-EBAE-492E-10A0-8CC8FCB2A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579" y="3547014"/>
            <a:ext cx="8924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Input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Signal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D6C60EA-0C8C-83FF-67DF-83BCB273C827}"/>
              </a:ext>
            </a:extLst>
          </p:cNvPr>
          <p:cNvSpPr txBox="1">
            <a:spLocks/>
          </p:cNvSpPr>
          <p:nvPr/>
        </p:nvSpPr>
        <p:spPr>
          <a:xfrm>
            <a:off x="5079490" y="1889143"/>
            <a:ext cx="2787361" cy="4458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Pull Down </a:t>
            </a:r>
            <a:r>
              <a:rPr lang="en-US" dirty="0"/>
              <a:t>resistors: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8E096BC-04F6-4F40-A936-AA9AB0DA3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Basic Digital I/O Functions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9D6B70-1F25-EF8B-E648-EFBCDE5AE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We must set the pins as Input or Output</a:t>
            </a:r>
          </a:p>
          <a:p>
            <a:r>
              <a:rPr lang="en-US" altLang="en-US" dirty="0"/>
              <a:t>The digital pins on the Arduino Mega are set to input as default (since this high resistance it is the safe state)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To use digital pins we have 3 different functions</a:t>
            </a:r>
          </a:p>
          <a:p>
            <a:pPr lvl="1">
              <a:spcBef>
                <a:spcPts val="600"/>
              </a:spcBef>
              <a:buFont typeface="System Font Regular"/>
              <a:buChar char="−"/>
            </a:pPr>
            <a:r>
              <a:rPr lang="en-US" altLang="en-US" i="1" dirty="0" err="1"/>
              <a:t>pinMode</a:t>
            </a:r>
            <a:r>
              <a:rPr lang="en-US" altLang="en-US" i="1" dirty="0"/>
              <a:t>(pin, mode) </a:t>
            </a:r>
            <a:r>
              <a:rPr lang="en-US" altLang="en-US" dirty="0"/>
              <a:t>sets the pin as an input or output</a:t>
            </a:r>
          </a:p>
          <a:p>
            <a:pPr lvl="2">
              <a:spcBef>
                <a:spcPts val="600"/>
              </a:spcBef>
              <a:buFont typeface="System Font Regular"/>
              <a:buChar char="−"/>
            </a:pPr>
            <a:r>
              <a:rPr lang="en-US" altLang="en-US" b="1" dirty="0"/>
              <a:t>INPUT</a:t>
            </a:r>
            <a:r>
              <a:rPr lang="en-US" altLang="en-US" dirty="0"/>
              <a:t> and </a:t>
            </a:r>
            <a:r>
              <a:rPr lang="en-US" altLang="en-US" b="1" dirty="0"/>
              <a:t>OUTPUT</a:t>
            </a:r>
            <a:r>
              <a:rPr lang="en-US" altLang="en-US" dirty="0"/>
              <a:t> are defined as variables so they can be used in mode</a:t>
            </a:r>
          </a:p>
          <a:p>
            <a:pPr lvl="1">
              <a:spcBef>
                <a:spcPts val="600"/>
              </a:spcBef>
              <a:buFont typeface="System Font Regular"/>
              <a:buChar char="−"/>
            </a:pPr>
            <a:r>
              <a:rPr lang="en-US" altLang="en-US" i="1" dirty="0" err="1"/>
              <a:t>digitalWrite</a:t>
            </a:r>
            <a:r>
              <a:rPr lang="en-US" altLang="en-US" i="1" dirty="0"/>
              <a:t>(pin, value)</a:t>
            </a:r>
            <a:r>
              <a:rPr lang="en-US" altLang="en-US" dirty="0"/>
              <a:t> is used set a pin to 5V or 0V</a:t>
            </a:r>
          </a:p>
          <a:p>
            <a:pPr lvl="2">
              <a:spcBef>
                <a:spcPts val="600"/>
              </a:spcBef>
              <a:buFont typeface="System Font Regular"/>
              <a:buChar char="−"/>
            </a:pPr>
            <a:r>
              <a:rPr lang="en-US" altLang="en-US" b="1" dirty="0"/>
              <a:t>HIGH </a:t>
            </a:r>
            <a:r>
              <a:rPr lang="en-US" altLang="en-US" dirty="0"/>
              <a:t>and</a:t>
            </a:r>
            <a:r>
              <a:rPr lang="en-US" altLang="en-US" b="1" dirty="0"/>
              <a:t> LOW </a:t>
            </a:r>
            <a:r>
              <a:rPr lang="en-US" altLang="en-US" dirty="0"/>
              <a:t>are again defined variables so you can use them for value</a:t>
            </a:r>
            <a:endParaRPr lang="en-US" altLang="en-US" b="1" dirty="0"/>
          </a:p>
          <a:p>
            <a:pPr lvl="1">
              <a:spcBef>
                <a:spcPts val="600"/>
              </a:spcBef>
              <a:buFont typeface="System Font Regular"/>
              <a:buChar char="−"/>
            </a:pPr>
            <a:r>
              <a:rPr lang="en-US" altLang="en-US" i="1" dirty="0" err="1"/>
              <a:t>digitalRead</a:t>
            </a:r>
            <a:r>
              <a:rPr lang="en-US" altLang="en-US" i="1" dirty="0"/>
              <a:t>(pin) </a:t>
            </a:r>
            <a:r>
              <a:rPr lang="en-US" altLang="en-US" dirty="0"/>
              <a:t>reads the pin and returns either a 1 (for 5V) or a 0 (for 0V)</a:t>
            </a:r>
          </a:p>
          <a:p>
            <a:pPr lvl="1">
              <a:spcBef>
                <a:spcPts val="600"/>
              </a:spcBef>
              <a:buFont typeface="System Font Regular"/>
              <a:buChar char="−"/>
            </a:pPr>
            <a:r>
              <a:rPr lang="en-US" altLang="en-US" dirty="0"/>
              <a:t>For all, pin the number of the pin as labeled on the Arduino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D1EA7-6133-EF86-E3CE-B38F6614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08447-29A2-0F61-599D-DA254CCC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1AEDE-F632-10AE-6A36-C3170E0E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225D319-56E4-46F3-AD72-56F35EBE5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Configuring Pins Examples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C215F0B-7BD0-C56C-01B7-7E6AA52B5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Here is an example of setting pin 13 as an OUTPUT, and then “turns on” the pin for 1 second and then turns it off.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991" name="Picture 5">
            <a:extLst>
              <a:ext uri="{FF2B5EF4-FFF2-40B4-BE49-F238E27FC236}">
                <a16:creationId xmlns:a16="http://schemas.microsoft.com/office/drawing/2014/main" id="{02237BA9-2A4F-489D-8044-761C279BA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429000"/>
            <a:ext cx="76962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B82BF-2E14-97B0-B91C-E396176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6B4F3-BE0C-38AC-67FA-6EE55DB1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74DD2-DFA9-8540-CEFA-926EC05D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62A84A-AA1B-C43D-62C8-B4D0124C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Digital Signal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35471-FD89-8E4B-7318-DF408951A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use digital signals as input or output we need to specify some details </a:t>
            </a:r>
          </a:p>
          <a:p>
            <a:r>
              <a:rPr lang="en-US" dirty="0"/>
              <a:t>How is the signal being transmitted?</a:t>
            </a:r>
          </a:p>
          <a:p>
            <a:pPr lvl="1"/>
            <a:r>
              <a:rPr lang="en-US" dirty="0"/>
              <a:t>What is a physical connection?</a:t>
            </a:r>
          </a:p>
          <a:p>
            <a:pPr lvl="1"/>
            <a:r>
              <a:rPr lang="en-US" dirty="0"/>
              <a:t>Is it a voltage, current, infrared light?</a:t>
            </a:r>
          </a:p>
          <a:p>
            <a:r>
              <a:rPr lang="en-US" dirty="0"/>
              <a:t>What defines 1 and what is a 0?</a:t>
            </a:r>
          </a:p>
          <a:p>
            <a:pPr lvl="1"/>
            <a:r>
              <a:rPr lang="en-US" dirty="0"/>
              <a:t>These are logic levels, for the Arduino these are based on voltage</a:t>
            </a:r>
          </a:p>
          <a:p>
            <a:r>
              <a:rPr lang="en-US" dirty="0"/>
              <a:t>What do the 1s and 0s mean</a:t>
            </a:r>
          </a:p>
          <a:p>
            <a:pPr lvl="1"/>
            <a:r>
              <a:rPr lang="en-US" dirty="0"/>
              <a:t>For anything other than a single, simple On/Off you need to define some kind of communication protocol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B3E75B-966D-2111-7DEA-A952C532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BA772-E315-0AEB-76AB-0759CE96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F1557-5F7D-CD8D-CCBF-FC3A4FAC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0D29491-F363-5F75-E3D2-EB8BB31E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Levels Defining 0 and 1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32B73121-4FD6-654E-B93A-1F0F36458A2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" y="1825624"/>
            <a:ext cx="4675366" cy="4551321"/>
          </a:xfrm>
        </p:spPr>
        <p:txBody>
          <a:bodyPr rtlCol="0">
            <a:normAutofit fontScale="85000" lnSpcReduction="20000"/>
          </a:bodyPr>
          <a:lstStyle/>
          <a:p>
            <a:r>
              <a:rPr lang="en-US" altLang="en-US" dirty="0"/>
              <a:t>The manufacturer of a digital device will give a set of specifications that define the voltages for High(0) and Low (0)</a:t>
            </a:r>
          </a:p>
          <a:p>
            <a:r>
              <a:rPr lang="en-US" altLang="en-US" dirty="0"/>
              <a:t>These are called the “Logic Levels”</a:t>
            </a:r>
          </a:p>
          <a:p>
            <a:pPr lvl="1"/>
            <a:r>
              <a:rPr lang="en-US" altLang="en-US" dirty="0"/>
              <a:t>When discussing, you will often see terms like 5V TTL or 3.3V CMOS</a:t>
            </a:r>
          </a:p>
          <a:p>
            <a:pPr lvl="1"/>
            <a:r>
              <a:rPr lang="en-US" altLang="en-US" dirty="0"/>
              <a:t>This is the underlying technology (ex., TTL - Transistor to Transistor Logic) and nominal voltage level</a:t>
            </a:r>
          </a:p>
          <a:p>
            <a:r>
              <a:rPr lang="en-US" altLang="en-US" dirty="0"/>
              <a:t>Devices will further group devices into “Logic Families” that share logic levels and additional specs</a:t>
            </a:r>
          </a:p>
          <a:p>
            <a:pPr lvl="1"/>
            <a:r>
              <a:rPr lang="en-US" altLang="en-US" dirty="0"/>
              <a:t>For example, HCT uses the TTL levels but has additional high-speed capabilities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51BD8B-5614-139D-ABCC-80B5E0C6B5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30369" y="1181569"/>
            <a:ext cx="2510834" cy="4636753"/>
          </a:xfrm>
          <a:prstGeom prst="rect">
            <a:avLst/>
          </a:prstGeom>
        </p:spPr>
      </p:pic>
      <p:sp>
        <p:nvSpPr>
          <p:cNvPr id="10247" name="TextBox 5">
            <a:extLst>
              <a:ext uri="{FF2B5EF4-FFF2-40B4-BE49-F238E27FC236}">
                <a16:creationId xmlns:a16="http://schemas.microsoft.com/office/drawing/2014/main" id="{E8E2B3D6-DFC8-4B37-B4F8-AEBD6EE09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676431"/>
            <a:ext cx="4540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5V TTL and CMOS Logic levels for TI Devices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cs typeface="Times New Roman" panose="02020603050405020304" pitchFamily="18" charset="0"/>
                <a:hlinkClick r:id="rId4"/>
              </a:rPr>
              <a:t>https://www.ti.com/lit/sg/sdyu001ab/sdyu001ab.pdf?ts=1758714419432</a:t>
            </a:r>
            <a:r>
              <a:rPr lang="en-US" altLang="en-US" sz="16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99694-6DE2-CD6D-E299-20E9A4F4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2EA3A-C800-EB01-2AA9-3061CDEC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ED3E-069D-8C49-08D1-0D0BC1A9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DB6273A-C323-261B-EF11-7DFF31B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Levels Output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58B4EF65-3D51-4C32-AD98-A7695847D48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825625"/>
            <a:ext cx="5120640" cy="4606980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cs typeface="Times New Roman" panose="02020603050405020304" pitchFamily="18" charset="0"/>
              </a:rPr>
              <a:t>OH</a:t>
            </a:r>
            <a:r>
              <a:rPr lang="en-US" altLang="en-US" dirty="0">
                <a:cs typeface="Times New Roman" panose="02020603050405020304" pitchFamily="18" charset="0"/>
              </a:rPr>
              <a:t> (</a:t>
            </a:r>
            <a:r>
              <a:rPr lang="en-US" altLang="en-US" b="1" dirty="0">
                <a:cs typeface="Times New Roman" panose="02020603050405020304" pitchFamily="18" charset="0"/>
              </a:rPr>
              <a:t>V</a:t>
            </a:r>
            <a:r>
              <a:rPr lang="en-US" altLang="en-US" dirty="0">
                <a:cs typeface="Times New Roman" panose="02020603050405020304" pitchFamily="18" charset="0"/>
              </a:rPr>
              <a:t>oltage </a:t>
            </a:r>
            <a:r>
              <a:rPr lang="en-US" altLang="en-US" b="1" dirty="0">
                <a:cs typeface="Times New Roman" panose="02020603050405020304" pitchFamily="18" charset="0"/>
              </a:rPr>
              <a:t>O</a:t>
            </a:r>
            <a:r>
              <a:rPr lang="en-US" altLang="en-US" dirty="0">
                <a:cs typeface="Times New Roman" panose="02020603050405020304" pitchFamily="18" charset="0"/>
              </a:rPr>
              <a:t>utput </a:t>
            </a:r>
            <a:r>
              <a:rPr lang="en-US" altLang="en-US" b="1" dirty="0">
                <a:cs typeface="Times New Roman" panose="02020603050405020304" pitchFamily="18" charset="0"/>
              </a:rPr>
              <a:t>H</a:t>
            </a:r>
            <a:r>
              <a:rPr lang="en-US" altLang="en-US" dirty="0">
                <a:cs typeface="Times New Roman" panose="02020603050405020304" pitchFamily="18" charset="0"/>
              </a:rPr>
              <a:t>igh) - Minimum voltage that will be seen when the output is high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So a digital 1 output will be between V</a:t>
            </a:r>
            <a:r>
              <a:rPr lang="en-US" altLang="en-US" baseline="-25000" dirty="0">
                <a:cs typeface="Times New Roman" panose="02020603050405020304" pitchFamily="18" charset="0"/>
              </a:rPr>
              <a:t>OH</a:t>
            </a:r>
            <a:r>
              <a:rPr lang="en-US" altLang="en-US" dirty="0">
                <a:cs typeface="Times New Roman" panose="02020603050405020304" pitchFamily="18" charset="0"/>
              </a:rPr>
              <a:t> and </a:t>
            </a:r>
            <a:r>
              <a:rPr lang="en-US" altLang="en-US" dirty="0" err="1">
                <a:cs typeface="Times New Roman" panose="02020603050405020304" pitchFamily="18" charset="0"/>
              </a:rPr>
              <a:t>V</a:t>
            </a:r>
            <a:r>
              <a:rPr lang="en-US" altLang="en-US" baseline="-25000" dirty="0" err="1">
                <a:cs typeface="Times New Roman" panose="02020603050405020304" pitchFamily="18" charset="0"/>
              </a:rPr>
              <a:t>cc</a:t>
            </a:r>
            <a:endParaRPr lang="en-US" altLang="en-US" dirty="0">
              <a:cs typeface="Times New Roman" panose="02020603050405020304" pitchFamily="18" charset="0"/>
            </a:endParaRP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cs typeface="Times New Roman" panose="02020603050405020304" pitchFamily="18" charset="0"/>
              </a:rPr>
              <a:t>OL</a:t>
            </a:r>
            <a:r>
              <a:rPr lang="en-US" altLang="en-US" dirty="0">
                <a:cs typeface="Times New Roman" panose="02020603050405020304" pitchFamily="18" charset="0"/>
              </a:rPr>
              <a:t> (</a:t>
            </a:r>
            <a:r>
              <a:rPr lang="en-US" altLang="en-US" b="1" dirty="0">
                <a:cs typeface="Times New Roman" panose="02020603050405020304" pitchFamily="18" charset="0"/>
              </a:rPr>
              <a:t>V</a:t>
            </a:r>
            <a:r>
              <a:rPr lang="en-US" altLang="en-US" dirty="0">
                <a:cs typeface="Times New Roman" panose="02020603050405020304" pitchFamily="18" charset="0"/>
              </a:rPr>
              <a:t>oltage </a:t>
            </a:r>
            <a:r>
              <a:rPr lang="en-US" altLang="en-US" b="1" dirty="0">
                <a:cs typeface="Times New Roman" panose="02020603050405020304" pitchFamily="18" charset="0"/>
              </a:rPr>
              <a:t>O</a:t>
            </a:r>
            <a:r>
              <a:rPr lang="en-US" altLang="en-US" dirty="0">
                <a:cs typeface="Times New Roman" panose="02020603050405020304" pitchFamily="18" charset="0"/>
              </a:rPr>
              <a:t>utput </a:t>
            </a:r>
            <a:r>
              <a:rPr lang="en-US" altLang="en-US" b="1" dirty="0">
                <a:cs typeface="Times New Roman" panose="02020603050405020304" pitchFamily="18" charset="0"/>
              </a:rPr>
              <a:t>L</a:t>
            </a:r>
            <a:r>
              <a:rPr lang="en-US" altLang="en-US" dirty="0">
                <a:cs typeface="Times New Roman" panose="02020603050405020304" pitchFamily="18" charset="0"/>
              </a:rPr>
              <a:t>ow) - Maximum voltage that will be seen when the output is low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So a digital 0 output will be between 0 and V</a:t>
            </a:r>
            <a:r>
              <a:rPr lang="en-US" altLang="en-US" baseline="-25000" dirty="0">
                <a:cs typeface="Times New Roman" panose="02020603050405020304" pitchFamily="18" charset="0"/>
              </a:rPr>
              <a:t>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D9FC9-67BD-DAEF-7AFD-5C67B4C30A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6789" y="1347546"/>
            <a:ext cx="2874046" cy="5307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FB706-9EFC-4420-E972-FBD165CB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80923-31FF-7944-57C8-0AEE4808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3D3D3-9776-871B-F803-89B3E87D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02032-9846-AE81-D448-74F46432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D19C678-A655-93DF-8E69-710528A5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Levels Input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1D7C8-E6C4-F9C5-EED1-0575C9A6C8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9080" y="1173818"/>
            <a:ext cx="2954760" cy="545655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E351CBC-44C5-4DED-AF4D-2B6F9C16BDE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3123" y="1825625"/>
            <a:ext cx="4371727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cs typeface="Times New Roman" panose="02020603050405020304" pitchFamily="18" charset="0"/>
              </a:rPr>
              <a:t>IH</a:t>
            </a:r>
            <a:r>
              <a:rPr lang="en-US" altLang="en-US" dirty="0">
                <a:cs typeface="Times New Roman" panose="02020603050405020304" pitchFamily="18" charset="0"/>
              </a:rPr>
              <a:t> (</a:t>
            </a:r>
            <a:r>
              <a:rPr lang="en-US" altLang="en-US" b="1" dirty="0">
                <a:cs typeface="Times New Roman" panose="02020603050405020304" pitchFamily="18" charset="0"/>
              </a:rPr>
              <a:t>V</a:t>
            </a:r>
            <a:r>
              <a:rPr lang="en-US" altLang="en-US" dirty="0">
                <a:cs typeface="Times New Roman" panose="02020603050405020304" pitchFamily="18" charset="0"/>
              </a:rPr>
              <a:t>oltage </a:t>
            </a:r>
            <a:r>
              <a:rPr lang="en-US" altLang="en-US" b="1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nput </a:t>
            </a:r>
            <a:r>
              <a:rPr lang="en-US" altLang="en-US" b="1" dirty="0">
                <a:cs typeface="Times New Roman" panose="02020603050405020304" pitchFamily="18" charset="0"/>
              </a:rPr>
              <a:t>H</a:t>
            </a:r>
            <a:r>
              <a:rPr lang="en-US" altLang="en-US" dirty="0">
                <a:cs typeface="Times New Roman" panose="02020603050405020304" pitchFamily="18" charset="0"/>
              </a:rPr>
              <a:t>igh) - Minimum voltage that will be considered high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Any voltage between V</a:t>
            </a:r>
            <a:r>
              <a:rPr lang="en-US" altLang="en-US" baseline="-25000" dirty="0">
                <a:cs typeface="Times New Roman" panose="02020603050405020304" pitchFamily="18" charset="0"/>
              </a:rPr>
              <a:t>IH</a:t>
            </a:r>
            <a:r>
              <a:rPr lang="en-US" altLang="en-US" dirty="0">
                <a:cs typeface="Times New Roman" panose="02020603050405020304" pitchFamily="18" charset="0"/>
              </a:rPr>
              <a:t> and </a:t>
            </a:r>
            <a:r>
              <a:rPr lang="en-US" altLang="en-US" dirty="0" err="1">
                <a:cs typeface="Times New Roman" panose="02020603050405020304" pitchFamily="18" charset="0"/>
              </a:rPr>
              <a:t>V</a:t>
            </a:r>
            <a:r>
              <a:rPr lang="en-US" altLang="en-US" baseline="-25000" dirty="0" err="1">
                <a:cs typeface="Times New Roman" panose="02020603050405020304" pitchFamily="18" charset="0"/>
              </a:rPr>
              <a:t>cc</a:t>
            </a:r>
            <a:r>
              <a:rPr lang="en-US" altLang="en-US" baseline="-25000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will be read as a 1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cs typeface="Times New Roman" panose="02020603050405020304" pitchFamily="18" charset="0"/>
              </a:rPr>
              <a:t>IL</a:t>
            </a:r>
            <a:r>
              <a:rPr lang="en-US" altLang="en-US" dirty="0">
                <a:cs typeface="Times New Roman" panose="02020603050405020304" pitchFamily="18" charset="0"/>
              </a:rPr>
              <a:t> (</a:t>
            </a:r>
            <a:r>
              <a:rPr lang="en-US" altLang="en-US" b="1" dirty="0">
                <a:cs typeface="Times New Roman" panose="02020603050405020304" pitchFamily="18" charset="0"/>
              </a:rPr>
              <a:t>V</a:t>
            </a:r>
            <a:r>
              <a:rPr lang="en-US" altLang="en-US" dirty="0">
                <a:cs typeface="Times New Roman" panose="02020603050405020304" pitchFamily="18" charset="0"/>
              </a:rPr>
              <a:t>oltage </a:t>
            </a:r>
            <a:r>
              <a:rPr lang="en-US" altLang="en-US" b="1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nput </a:t>
            </a:r>
            <a:r>
              <a:rPr lang="en-US" altLang="en-US" b="1" dirty="0">
                <a:cs typeface="Times New Roman" panose="02020603050405020304" pitchFamily="18" charset="0"/>
              </a:rPr>
              <a:t>L</a:t>
            </a:r>
            <a:r>
              <a:rPr lang="en-US" altLang="en-US" dirty="0">
                <a:cs typeface="Times New Roman" panose="02020603050405020304" pitchFamily="18" charset="0"/>
              </a:rPr>
              <a:t>ow) - Maximum voltage that will be considered a low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Any voltage between 0 and V</a:t>
            </a:r>
            <a:r>
              <a:rPr lang="en-US" altLang="en-US" baseline="-25000" dirty="0">
                <a:cs typeface="Times New Roman" panose="02020603050405020304" pitchFamily="18" charset="0"/>
              </a:rPr>
              <a:t>IL</a:t>
            </a:r>
            <a:r>
              <a:rPr lang="en-US" altLang="en-US" dirty="0">
                <a:cs typeface="Times New Roman" panose="02020603050405020304" pitchFamily="18" charset="0"/>
              </a:rPr>
              <a:t> will be read as a 0</a:t>
            </a:r>
            <a:endParaRPr lang="en-US" altLang="en-US" baseline="-25000" dirty="0">
              <a:cs typeface="Times New Roman" panose="02020603050405020304" pitchFamily="18" charset="0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7789B03-9B38-851A-E99D-739C84ED7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89" y="1347546"/>
            <a:ext cx="2874046" cy="5307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4EF8E-0FF7-3C64-FFD0-EADB7EFC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89B94-AB4E-1DCF-A0F2-BE2016C5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5523-DBEF-1685-998B-BF1524FB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2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70CADC-A19A-A2BF-561C-F04DF70E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Region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22DFFB-193D-F882-9CDC-6562FCBA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89" y="1347546"/>
            <a:ext cx="2874046" cy="5307496"/>
          </a:xfrm>
          <a:prstGeom prst="rect">
            <a:avLst/>
          </a:prstGeom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32B73121-4FD6-654E-B93A-1F0F36458A2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3123" y="1534602"/>
            <a:ext cx="5057030" cy="4882101"/>
          </a:xfrm>
        </p:spPr>
        <p:txBody>
          <a:bodyPr rtlCol="0">
            <a:normAutofit fontScale="92500"/>
          </a:bodyPr>
          <a:lstStyle/>
          <a:p>
            <a:r>
              <a:rPr lang="en-US" altLang="en-US" dirty="0"/>
              <a:t>Notice the gap between </a:t>
            </a:r>
            <a:r>
              <a:rPr lang="en-US" dirty="0"/>
              <a:t>V</a:t>
            </a:r>
            <a:r>
              <a:rPr lang="en-US" baseline="-25000" dirty="0"/>
              <a:t>IH</a:t>
            </a:r>
            <a:r>
              <a:rPr lang="en-US" dirty="0"/>
              <a:t> and V</a:t>
            </a:r>
            <a:r>
              <a:rPr lang="en-US" baseline="-25000" dirty="0"/>
              <a:t>IL</a:t>
            </a:r>
            <a:r>
              <a:rPr lang="en-US" dirty="0"/>
              <a:t>? </a:t>
            </a:r>
            <a:r>
              <a:rPr lang="en-US" altLang="en-US" dirty="0"/>
              <a:t>Because of t</a:t>
            </a:r>
            <a:r>
              <a:rPr lang="en-US" dirty="0"/>
              <a:t>his gap, </a:t>
            </a:r>
            <a:r>
              <a:rPr lang="en-US" altLang="en-US" dirty="0"/>
              <a:t>there is a sharp distinction between 0 and 1</a:t>
            </a:r>
          </a:p>
          <a:p>
            <a:r>
              <a:rPr lang="en-US" altLang="en-US" dirty="0"/>
              <a:t>This makes digital signals less susceptible to errors caused by “background noise,” which would normally affect an analog signal</a:t>
            </a:r>
          </a:p>
          <a:p>
            <a:r>
              <a:rPr lang="en-US" altLang="en-US" dirty="0"/>
              <a:t>Also notice the outputs are more restricted than the inputs, this allows for slight voltage drop or rise between the output and input</a:t>
            </a:r>
          </a:p>
          <a:p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3B3A6-955F-9FFD-7AC0-AD9B21F8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7EF58-2294-7A86-DB55-C6142F59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CC7FD-C2B5-9A91-DA7A-190BA59C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EE1E3-E9A2-644A-CF62-2CECAB8C5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5F495A-B6DB-C7D4-60B1-C56B2A3A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Mismatched logic levels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8821D85-0EA7-5710-BC83-5022B4E2B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89" y="1347546"/>
            <a:ext cx="2874046" cy="5307496"/>
          </a:xfrm>
          <a:prstGeom prst="rect">
            <a:avLst/>
          </a:prstGeom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D19962F6-AD9A-471B-AE27-C107A340DBF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5659" y="1462088"/>
            <a:ext cx="5184251" cy="4843296"/>
          </a:xfrm>
        </p:spPr>
        <p:txBody>
          <a:bodyPr rtlCol="0">
            <a:normAutofit fontScale="92500" lnSpcReduction="10000"/>
          </a:bodyPr>
          <a:lstStyle/>
          <a:p>
            <a:r>
              <a:rPr lang="en-US" altLang="en-US" dirty="0"/>
              <a:t>Look more closely at the two levels to the right</a:t>
            </a:r>
          </a:p>
          <a:p>
            <a:pPr lvl="1"/>
            <a:r>
              <a:rPr lang="en-US" altLang="en-US" dirty="0"/>
              <a:t>Consider TTL output to CMOS input</a:t>
            </a:r>
          </a:p>
          <a:p>
            <a:pPr lvl="1"/>
            <a:r>
              <a:rPr lang="en-US" altLang="en-US" dirty="0"/>
              <a:t>The TTL High output could be 3.0V (&gt;2.4V), but this will fall in the intermediate range for CMOS input (&lt;3.5V)</a:t>
            </a:r>
          </a:p>
          <a:p>
            <a:pPr lvl="1"/>
            <a:r>
              <a:rPr lang="en-US" altLang="en-US" dirty="0"/>
              <a:t>So even though both are “5V Logic,” they may fail to work together</a:t>
            </a:r>
          </a:p>
          <a:p>
            <a:r>
              <a:rPr lang="en-US" dirty="0"/>
              <a:t>This mismatch is even worse with differing voltage levels, </a:t>
            </a:r>
            <a:r>
              <a:rPr lang="en-US" dirty="0" err="1"/>
              <a:t>ie</a:t>
            </a:r>
            <a:r>
              <a:rPr lang="en-US" dirty="0"/>
              <a:t>. 3.3V and 5V</a:t>
            </a:r>
          </a:p>
          <a:p>
            <a:pPr lvl="1"/>
            <a:r>
              <a:rPr lang="en-US" dirty="0"/>
              <a:t>Devices called level shifters are used between the different logic levels</a:t>
            </a:r>
          </a:p>
          <a:p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5FB8E-4AA1-BB0F-5733-765E1536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3B8EA-1182-94C9-5559-DB47C986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607DC-2926-489F-EFA4-54F601C9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039DD5-5A11-E636-E87E-606DE402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Unipolar Digital Signals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C01E88D-88CC-409D-9165-0596B5D093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37266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The voltage levels we just looked at are examples of unipolar signals </a:t>
            </a:r>
          </a:p>
          <a:p>
            <a:r>
              <a:rPr lang="en-US" altLang="en-US" dirty="0"/>
              <a:t>In unipolar, low is assigned to 0 voltage, </a:t>
            </a:r>
            <a:r>
              <a:rPr lang="en-US" altLang="en-US" dirty="0" err="1"/>
              <a:t>a.k.a</a:t>
            </a:r>
            <a:r>
              <a:rPr lang="en-US" altLang="en-US" dirty="0"/>
              <a:t> ground. The high is assigned to the output voltage</a:t>
            </a:r>
          </a:p>
          <a:p>
            <a:r>
              <a:rPr lang="en-US" altLang="en-US" dirty="0"/>
              <a:t>The idle state (when not actively transmitting) can either be High or Low</a:t>
            </a:r>
          </a:p>
        </p:txBody>
      </p:sp>
      <p:pic>
        <p:nvPicPr>
          <p:cNvPr id="17415" name="Picture 2">
            <a:extLst>
              <a:ext uri="{FF2B5EF4-FFF2-40B4-BE49-F238E27FC236}">
                <a16:creationId xmlns:a16="http://schemas.microsoft.com/office/drawing/2014/main" id="{09B0AEBA-7706-4A0D-A555-C5D495CBC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" b="73901"/>
          <a:stretch>
            <a:fillRect/>
          </a:stretch>
        </p:blipFill>
        <p:spPr bwMode="auto">
          <a:xfrm>
            <a:off x="881856" y="4561827"/>
            <a:ext cx="7380287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7CAEC-EC48-5CFB-C814-A349E420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BF61B-A2E0-9A39-EED1-AE130970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5C377-FD7D-6045-BBB2-88F4379A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3713</TotalTime>
  <Words>1672</Words>
  <Application>Microsoft Office PowerPoint</Application>
  <PresentationFormat>On-screen Show (4:3)</PresentationFormat>
  <Paragraphs>214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System Font Regular</vt:lpstr>
      <vt:lpstr>Times New Roman</vt:lpstr>
      <vt:lpstr>Office Theme</vt:lpstr>
      <vt:lpstr>Basic Digital I/O</vt:lpstr>
      <vt:lpstr>Digital vs Analog Signal</vt:lpstr>
      <vt:lpstr>Characteristics of a Digital Signal</vt:lpstr>
      <vt:lpstr>Logic Levels Defining 0 and 1</vt:lpstr>
      <vt:lpstr>Logic Levels Output</vt:lpstr>
      <vt:lpstr>Logic Levels Input</vt:lpstr>
      <vt:lpstr>Intermediate Region</vt:lpstr>
      <vt:lpstr>Mismatched logic levels</vt:lpstr>
      <vt:lpstr>Unipolar Digital Signals</vt:lpstr>
      <vt:lpstr>Bipolar Digital Signals</vt:lpstr>
      <vt:lpstr>Single Ended Vs Differential</vt:lpstr>
      <vt:lpstr>Arduino Digital Signals</vt:lpstr>
      <vt:lpstr>Digital Pins</vt:lpstr>
      <vt:lpstr>Arduino Mega Pin Layout</vt:lpstr>
      <vt:lpstr>Digital Output Applications</vt:lpstr>
      <vt:lpstr>Output Pin as a Current Source</vt:lpstr>
      <vt:lpstr>I/O Pin as a Current Sink</vt:lpstr>
      <vt:lpstr>Input Pins</vt:lpstr>
      <vt:lpstr>Floating Inputs</vt:lpstr>
      <vt:lpstr>Pull Up/ Pull Down</vt:lpstr>
      <vt:lpstr>Basic Digital I/O Functions</vt:lpstr>
      <vt:lpstr>Configuring Pins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53</cp:revision>
  <dcterms:created xsi:type="dcterms:W3CDTF">2021-08-10T15:07:14Z</dcterms:created>
  <dcterms:modified xsi:type="dcterms:W3CDTF">2025-10-22T00:31:27Z</dcterms:modified>
</cp:coreProperties>
</file>