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311" r:id="rId3"/>
    <p:sldId id="299" r:id="rId4"/>
    <p:sldId id="296" r:id="rId5"/>
    <p:sldId id="298" r:id="rId6"/>
    <p:sldId id="306" r:id="rId7"/>
    <p:sldId id="307" r:id="rId8"/>
    <p:sldId id="308" r:id="rId9"/>
    <p:sldId id="309" r:id="rId10"/>
    <p:sldId id="305" r:id="rId11"/>
    <p:sldId id="314" r:id="rId12"/>
    <p:sldId id="294" r:id="rId13"/>
    <p:sldId id="300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L03.04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.google.com/drawing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owchart#/media/File:IBM_flowchart_templat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rtlCol="0">
            <a:normAutofit/>
          </a:bodyPr>
          <a:lstStyle/>
          <a:p>
            <a:r>
              <a:rPr lang="en-US" altLang="en-US" dirty="0"/>
              <a:t>L3.03 Software Flowcharts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CD775D9-D11E-40A6-8A4D-DB16C0BCF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3557-B14B-4B39-B286-8C5CD503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BBC1-99FF-4630-B48D-960D9FF66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537" y="1670842"/>
            <a:ext cx="4667787" cy="47467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Should only point in one direction</a:t>
            </a:r>
          </a:p>
          <a:p>
            <a:pPr lvl="1"/>
            <a:r>
              <a:rPr lang="en-US" dirty="0"/>
              <a:t>Arrows can point back to early points of the flowchart </a:t>
            </a:r>
          </a:p>
          <a:p>
            <a:r>
              <a:rPr lang="en-US" dirty="0"/>
              <a:t>Each arrow should clearly show a starting point and an ending point</a:t>
            </a:r>
          </a:p>
          <a:p>
            <a:pPr lvl="1"/>
            <a:r>
              <a:rPr lang="en-US" dirty="0"/>
              <a:t>Steps proceed sequentially</a:t>
            </a:r>
          </a:p>
          <a:p>
            <a:r>
              <a:rPr lang="en-US" dirty="0"/>
              <a:t>Blocks can have multiple arrows leading into them  </a:t>
            </a:r>
          </a:p>
          <a:p>
            <a:r>
              <a:rPr lang="en-US" dirty="0"/>
              <a:t>Only decision points should have multiple arrows pointing out from them</a:t>
            </a:r>
          </a:p>
          <a:p>
            <a:pPr lvl="1"/>
            <a:r>
              <a:rPr lang="en-US" dirty="0"/>
              <a:t>Arduino has no parallel computing</a:t>
            </a:r>
          </a:p>
          <a:p>
            <a:r>
              <a:rPr lang="en-US" dirty="0"/>
              <a:t>Try to avoid crossing arrow lines for clarity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0FEA3C-3D02-8E14-12A0-1B4D71AC05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9263" y="1275387"/>
            <a:ext cx="2790286" cy="514225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0CB11-221A-4BBC-A4FA-EA13757C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571AA-1191-438C-A813-6DB09FA2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00B20-29E5-4A55-AA08-E6D276AE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8E9C-913C-43D4-878E-D9A5962985CA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360EC861-2DCC-65D0-AFD6-377042F84F18}"/>
              </a:ext>
            </a:extLst>
          </p:cNvPr>
          <p:cNvSpPr/>
          <p:nvPr/>
        </p:nvSpPr>
        <p:spPr>
          <a:xfrm>
            <a:off x="4962794" y="1125368"/>
            <a:ext cx="2943224" cy="2541757"/>
          </a:xfrm>
          <a:prstGeom prst="mathMultiply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3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2E20B-9885-0717-FB06-B28D7C327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53DF-F743-1B66-5359-2490A552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Other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8AA0-4342-6104-A2A8-5006D5D4B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825625"/>
            <a:ext cx="5057775" cy="4530726"/>
          </a:xfrm>
        </p:spPr>
        <p:txBody>
          <a:bodyPr>
            <a:normAutofit/>
          </a:bodyPr>
          <a:lstStyle/>
          <a:p>
            <a:r>
              <a:rPr lang="en-US" dirty="0"/>
              <a:t>Several other symbols exist for use in flow charts</a:t>
            </a:r>
          </a:p>
          <a:p>
            <a:r>
              <a:rPr lang="en-US" dirty="0"/>
              <a:t>Many of these are for human input or more complex operations like reading and writing files</a:t>
            </a:r>
          </a:p>
          <a:p>
            <a:r>
              <a:rPr lang="en-US" dirty="0"/>
              <a:t>Since our goal will be an automated payload that writes a simple data stream, we will likely not need to use them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9EDA5CC-B118-B5F0-9D0C-E0778487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3CF69F5-EADF-28A5-DCC8-E2F64AE3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4BE4C3-B07A-3C75-CA75-C15BDBA2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9578E9C-913C-43D4-878E-D9A5962985CA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2" name="Flowchart: Data 41">
            <a:extLst>
              <a:ext uri="{FF2B5EF4-FFF2-40B4-BE49-F238E27FC236}">
                <a16:creationId xmlns:a16="http://schemas.microsoft.com/office/drawing/2014/main" id="{80840DBD-4857-D26D-A0A2-01461B7C11E2}"/>
              </a:ext>
            </a:extLst>
          </p:cNvPr>
          <p:cNvSpPr/>
          <p:nvPr/>
        </p:nvSpPr>
        <p:spPr>
          <a:xfrm>
            <a:off x="6953249" y="2329548"/>
            <a:ext cx="1947863" cy="1603818"/>
          </a:xfrm>
          <a:prstGeom prst="flowChartInputOutp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Input/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62CCE757-7AA7-292B-1AED-2EA870648728}"/>
              </a:ext>
            </a:extLst>
          </p:cNvPr>
          <p:cNvSpPr/>
          <p:nvPr/>
        </p:nvSpPr>
        <p:spPr>
          <a:xfrm>
            <a:off x="6076950" y="4448860"/>
            <a:ext cx="2057400" cy="1527175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A02AC677-8B7B-C9EF-7CCD-5A1DE00FAE6E}"/>
              </a:ext>
            </a:extLst>
          </p:cNvPr>
          <p:cNvSpPr/>
          <p:nvPr/>
        </p:nvSpPr>
        <p:spPr>
          <a:xfrm>
            <a:off x="5057774" y="2663938"/>
            <a:ext cx="1562100" cy="1527175"/>
          </a:xfrm>
          <a:prstGeom prst="flowChartMulti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115171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37D1-5ADA-40CD-BD47-F8EF19BE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a Flowchart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30FD6-5161-4CE7-8C21-C6EE30B7E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5" y="1641475"/>
            <a:ext cx="5157788" cy="45354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Plan out the intended operation of a program</a:t>
            </a:r>
          </a:p>
          <a:p>
            <a:pPr lvl="1"/>
            <a:r>
              <a:rPr lang="en-US" dirty="0"/>
              <a:t>Good to start with a sketched-out version, then add details as you develop</a:t>
            </a:r>
          </a:p>
          <a:p>
            <a:pPr lvl="1"/>
            <a:r>
              <a:rPr lang="en-US" dirty="0"/>
              <a:t>Help organize and outline the flow of a program </a:t>
            </a:r>
            <a:r>
              <a:rPr lang="en-US" b="1" dirty="0"/>
              <a:t>before </a:t>
            </a:r>
            <a:r>
              <a:rPr lang="en-US" dirty="0"/>
              <a:t>we start writing code</a:t>
            </a:r>
          </a:p>
          <a:p>
            <a:pPr lvl="1"/>
            <a:r>
              <a:rPr lang="en-US" dirty="0"/>
              <a:t>Allows planning out the usage of variables and functions</a:t>
            </a:r>
          </a:p>
          <a:p>
            <a:pPr lvl="1"/>
            <a:r>
              <a:rPr lang="en-US" dirty="0"/>
              <a:t>Can be used to break up the </a:t>
            </a:r>
          </a:p>
          <a:p>
            <a:r>
              <a:rPr lang="en-US" dirty="0"/>
              <a:t>Document the function of an existing program</a:t>
            </a:r>
          </a:p>
          <a:p>
            <a:pPr lvl="1"/>
            <a:r>
              <a:rPr lang="en-US" dirty="0"/>
              <a:t>Used to explain the operation of our program, </a:t>
            </a:r>
            <a:r>
              <a:rPr lang="en-US" dirty="0" err="1"/>
              <a:t>ie</a:t>
            </a:r>
            <a:r>
              <a:rPr lang="en-US" dirty="0"/>
              <a:t>, document our software in design documents</a:t>
            </a:r>
          </a:p>
          <a:p>
            <a:pPr lvl="1"/>
            <a:r>
              <a:rPr lang="en-US" dirty="0"/>
              <a:t>Ensure the charts are readable by breaking into subprocesses and multiple pages</a:t>
            </a:r>
          </a:p>
          <a:p>
            <a:pPr lvl="1"/>
            <a:r>
              <a:rPr lang="en-US" dirty="0"/>
              <a:t>Will be helpful for troubleshooting unexpected program behavior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F956D02-9F15-46DF-B385-A50A68FC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474187-81E2-4394-AEFA-4557ED6D2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8C6F57F-D5BD-43D1-8AEF-F667C6B8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8E9C-913C-43D4-878E-D9A5962985C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9" name="Content Placeholder 8" descr="A diagram of a function&#10;&#10;AI-generated content may be incorrect.">
            <a:extLst>
              <a:ext uri="{FF2B5EF4-FFF2-40B4-BE49-F238E27FC236}">
                <a16:creationId xmlns:a16="http://schemas.microsoft.com/office/drawing/2014/main" id="{575596DD-70D0-6D6E-89ED-38A7F8ACB2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7" y="1820863"/>
            <a:ext cx="3086100" cy="386150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280FFF-5FDE-FE49-1859-FD7F58774F7D}"/>
              </a:ext>
            </a:extLst>
          </p:cNvPr>
          <p:cNvSpPr txBox="1"/>
          <p:nvPr/>
        </p:nvSpPr>
        <p:spPr>
          <a:xfrm>
            <a:off x="5365214" y="5682365"/>
            <a:ext cx="3778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 basic flowchart showing the operation of code on the Arduino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788D-8FDB-4ACC-8227-CC3F22B1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your Flowchart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05E483-FA07-416F-8B10-D94988975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389" y="1628775"/>
            <a:ext cx="3886200" cy="47942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Start with the highest level with a plain English description of the steps</a:t>
            </a:r>
          </a:p>
          <a:p>
            <a:r>
              <a:rPr lang="en-US" dirty="0"/>
              <a:t>Identify your tasks</a:t>
            </a:r>
          </a:p>
          <a:p>
            <a:pPr lvl="1"/>
            <a:r>
              <a:rPr lang="en-US" dirty="0"/>
              <a:t>What things does the program need to do?</a:t>
            </a:r>
          </a:p>
          <a:p>
            <a:pPr lvl="1"/>
            <a:r>
              <a:rPr lang="en-US" dirty="0"/>
              <a:t>Identify the required steps to complete the task</a:t>
            </a:r>
          </a:p>
          <a:p>
            <a:r>
              <a:rPr lang="en-US" dirty="0"/>
              <a:t>Layout the flowchart</a:t>
            </a:r>
          </a:p>
          <a:p>
            <a:pPr lvl="1"/>
            <a:r>
              <a:rPr lang="en-US" dirty="0"/>
              <a:t>Draw the steps in their logical order,</a:t>
            </a:r>
          </a:p>
          <a:p>
            <a:r>
              <a:rPr lang="en-US" dirty="0"/>
              <a:t>Test the flow of your  design</a:t>
            </a:r>
          </a:p>
          <a:p>
            <a:pPr lvl="1"/>
            <a:r>
              <a:rPr lang="en-US" dirty="0"/>
              <a:t>Follow through the steps and determine if accomplishes your goal</a:t>
            </a:r>
          </a:p>
          <a:p>
            <a:pPr lvl="1"/>
            <a:r>
              <a:rPr lang="en-US" dirty="0"/>
              <a:t>You may realize you need to reorder steps or add additional </a:t>
            </a:r>
            <a:r>
              <a:rPr lang="en-US" dirty="0" err="1"/>
              <a:t>stesp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76EE38-64F3-21FC-7209-4D59291EE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49589" y="2353016"/>
            <a:ext cx="4931022" cy="3191761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EC5E8D6-CB06-4F0B-B267-F5B7AA03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EA65A7D-488E-4B6A-BF90-A1E10E3B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28FCE37-BACB-4694-A964-2FE0303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8E9C-913C-43D4-878E-D9A5962985CA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6B9D9-84BD-7D31-66F6-2C0DA860D4F5}"/>
              </a:ext>
            </a:extLst>
          </p:cNvPr>
          <p:cNvSpPr txBox="1"/>
          <p:nvPr/>
        </p:nvSpPr>
        <p:spPr>
          <a:xfrm>
            <a:off x="4849544" y="5610661"/>
            <a:ext cx="3778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 more realistic set of </a:t>
            </a:r>
            <a:r>
              <a:rPr lang="en-US" sz="1100" dirty="0" err="1"/>
              <a:t>flowcarts</a:t>
            </a:r>
            <a:r>
              <a:rPr lang="en-US" sz="1100" dirty="0"/>
              <a:t> describing a simple Arduino program, notice how the setup() and loop() functions have their steps detailed</a:t>
            </a:r>
          </a:p>
        </p:txBody>
      </p:sp>
    </p:spTree>
    <p:extLst>
      <p:ext uri="{BB962C8B-B14F-4D97-AF65-F5344CB8AC3E}">
        <p14:creationId xmlns:p14="http://schemas.microsoft.com/office/powerpoint/2010/main" val="163638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1EC5-4EA5-460C-A30D-209DF9C0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95CA-273D-4779-8A81-BE985B71D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462087"/>
            <a:ext cx="4219574" cy="48942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Drawing by hand on paper or whiteboard</a:t>
            </a:r>
          </a:p>
          <a:p>
            <a:pPr lvl="1"/>
            <a:r>
              <a:rPr lang="en-US" dirty="0"/>
              <a:t>Useful during planning and brainstorming</a:t>
            </a:r>
          </a:p>
          <a:p>
            <a:pPr lvl="1"/>
            <a:r>
              <a:rPr lang="en-US" dirty="0"/>
              <a:t>Take a photo and transfer to a more permanent medium</a:t>
            </a:r>
          </a:p>
          <a:p>
            <a:r>
              <a:rPr lang="en-US" dirty="0"/>
              <a:t>Microsoft Office Suite</a:t>
            </a:r>
          </a:p>
          <a:p>
            <a:pPr lvl="1"/>
            <a:r>
              <a:rPr lang="en-US" dirty="0"/>
              <a:t>Visio – Standalone diagram software, part of the Office web </a:t>
            </a:r>
          </a:p>
          <a:p>
            <a:pPr lvl="1"/>
            <a:r>
              <a:rPr lang="en-US" dirty="0"/>
              <a:t>Word and </a:t>
            </a:r>
            <a:r>
              <a:rPr lang="en-US" dirty="0" err="1"/>
              <a:t>Powerpoint</a:t>
            </a:r>
            <a:r>
              <a:rPr lang="en-US" dirty="0"/>
              <a:t> have the Shape tool have the flowchart symbols</a:t>
            </a:r>
          </a:p>
          <a:p>
            <a:r>
              <a:rPr lang="en-US" dirty="0" err="1"/>
              <a:t>Gsuite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https://docs.google.com/drawings</a:t>
            </a:r>
            <a:r>
              <a:rPr lang="en-US" dirty="0"/>
              <a:t> </a:t>
            </a:r>
          </a:p>
          <a:p>
            <a:r>
              <a:rPr lang="en-US" dirty="0"/>
              <a:t>Recommended Draw.io/ diagrams.net</a:t>
            </a:r>
          </a:p>
          <a:p>
            <a:pPr lvl="1"/>
            <a:r>
              <a:rPr lang="en-US" dirty="0"/>
              <a:t>Web App or Download</a:t>
            </a:r>
          </a:p>
          <a:p>
            <a:pPr lvl="1"/>
            <a:r>
              <a:rPr lang="en-US" dirty="0"/>
              <a:t>Good library of shapes</a:t>
            </a:r>
          </a:p>
          <a:p>
            <a:pPr lvl="1"/>
            <a:r>
              <a:rPr lang="en-US" dirty="0"/>
              <a:t>Arrows can be locked to blocks for easy moving around</a:t>
            </a:r>
          </a:p>
          <a:p>
            <a:pPr lvl="1"/>
            <a:r>
              <a:rPr lang="en-US" dirty="0"/>
              <a:t>Can export drawing as image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6263AE8-884D-4255-B1C1-F4C7DAAF21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22043"/>
          <a:stretch>
            <a:fillRect/>
          </a:stretch>
        </p:blipFill>
        <p:spPr>
          <a:xfrm>
            <a:off x="4321236" y="1676606"/>
            <a:ext cx="4959228" cy="44652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2CA5-B241-4F66-AAE4-86746280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A205B-E837-4D76-87A1-32FE98B0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EA488-2F9D-4F6C-82B4-B6DB7A4F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8E9C-913C-43D4-878E-D9A5962985C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"/>
    </mc:Choice>
    <mc:Fallback xmlns="">
      <p:transition spd="slow" advTm="299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4B9F-D94F-CFF2-5AC2-18D5C159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Out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2D52-DC73-C107-9112-A074E96A3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825626"/>
            <a:ext cx="38862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writing software, your first step should not be to open your IDE and just start writing code</a:t>
            </a:r>
          </a:p>
          <a:p>
            <a:r>
              <a:rPr lang="en-US" dirty="0"/>
              <a:t>Good practice is to start with an outline of what the program needs to accomplish and in what order</a:t>
            </a:r>
          </a:p>
          <a:p>
            <a:r>
              <a:rPr lang="en-US" dirty="0"/>
              <a:t>This will allow you to figure out what variables, functions, and operations your program needs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B753CE-9EFF-FC5B-475B-F86FD7B43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14105"/>
          <a:stretch>
            <a:fillRect/>
          </a:stretch>
        </p:blipFill>
        <p:spPr>
          <a:xfrm>
            <a:off x="4371974" y="1641474"/>
            <a:ext cx="4619626" cy="40326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E641-C71A-5CEE-4B59-6C45C035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C6F07-7091-2ED9-B3AC-CC152287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D3B53-75E7-E71F-5E03-0126A5D6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C5129-717A-5AE3-45C7-6A47E1BCD2DC}"/>
              </a:ext>
            </a:extLst>
          </p:cNvPr>
          <p:cNvSpPr txBox="1"/>
          <p:nvPr/>
        </p:nvSpPr>
        <p:spPr>
          <a:xfrm>
            <a:off x="4641314" y="5715175"/>
            <a:ext cx="3778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 early flowchart for the revised HASP flight software, notice how no specific programming language is used</a:t>
            </a:r>
          </a:p>
        </p:txBody>
      </p:sp>
    </p:spTree>
    <p:extLst>
      <p:ext uri="{BB962C8B-B14F-4D97-AF65-F5344CB8AC3E}">
        <p14:creationId xmlns:p14="http://schemas.microsoft.com/office/powerpoint/2010/main" val="16002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601E-C61C-405E-B57D-4418F46A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Flowchart?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97270-90EB-4C56-842A-BFF20D593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825625"/>
            <a:ext cx="451485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flowchart is a graphical representation of a process</a:t>
            </a:r>
          </a:p>
          <a:p>
            <a:r>
              <a:rPr lang="en-US" dirty="0"/>
              <a:t>Each step in the process is represented by a box or block with arrows indicating the workflow from one step to another</a:t>
            </a:r>
          </a:p>
          <a:p>
            <a:r>
              <a:rPr lang="en-US" dirty="0"/>
              <a:t>Can be used to describe any process</a:t>
            </a:r>
          </a:p>
          <a:p>
            <a:pPr lvl="1"/>
            <a:r>
              <a:rPr lang="en-US" dirty="0"/>
              <a:t>Originally used in 1920s to describe industrial processes to find bottlenecks</a:t>
            </a:r>
          </a:p>
          <a:p>
            <a:pPr lvl="1"/>
            <a:r>
              <a:rPr lang="en-US" dirty="0"/>
              <a:t>Because a computer program is a highly structured process, a flowchart is a useful tool to describe or plan out a program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9507BA-B3BD-46C2-82F8-6DEA0DF1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9840DFB-3DF0-4889-A27A-33DE4FE4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D9B1D9-3A6A-4F45-A87A-FBA0A328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8E9C-913C-43D4-878E-D9A5962985CA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C755E55-CE85-6C1B-5798-C77F1F5028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1462087"/>
            <a:ext cx="3426133" cy="44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995B7-B47E-4C9E-2675-72B7E14816BC}"/>
              </a:ext>
            </a:extLst>
          </p:cNvPr>
          <p:cNvSpPr txBox="1"/>
          <p:nvPr/>
        </p:nvSpPr>
        <p:spPr>
          <a:xfrm>
            <a:off x="4631789" y="5925701"/>
            <a:ext cx="3778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IBM Flowchart template from </a:t>
            </a:r>
            <a:r>
              <a:rPr lang="en-US" sz="1100" dirty="0">
                <a:hlinkClick r:id="rId3"/>
              </a:rPr>
              <a:t>https://en.wikipedia.org/wiki/Flowchart#/media/File:IBM_flowchart_template.jpg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960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6BC4-AB1D-487B-951F-B200ED39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Basic Components of the Flowchart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8022-2B0B-48AC-9AE8-C8E6E658D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825624"/>
            <a:ext cx="4867275" cy="45307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A flowchart is made of 2 basic components: Blocks and Connectors</a:t>
            </a:r>
          </a:p>
          <a:p>
            <a:r>
              <a:rPr lang="en-US" dirty="0"/>
              <a:t>Block – Used to show a step in the program</a:t>
            </a:r>
          </a:p>
          <a:p>
            <a:pPr lvl="1"/>
            <a:r>
              <a:rPr lang="en-US" dirty="0"/>
              <a:t>The shape details the type of action performed in the step</a:t>
            </a:r>
          </a:p>
          <a:p>
            <a:pPr lvl="1"/>
            <a:r>
              <a:rPr lang="en-US" dirty="0"/>
              <a:t>The text inside provides the details of what happens in the step</a:t>
            </a:r>
          </a:p>
          <a:p>
            <a:r>
              <a:rPr lang="en-US" dirty="0"/>
              <a:t>Connector – Arrows connecting blocks</a:t>
            </a:r>
          </a:p>
          <a:p>
            <a:pPr lvl="1"/>
            <a:r>
              <a:rPr lang="en-US" dirty="0"/>
              <a:t>Shows the flow from one step to another</a:t>
            </a:r>
          </a:p>
          <a:p>
            <a:pPr lvl="1"/>
            <a:r>
              <a:rPr lang="en-US" dirty="0"/>
              <a:t>No action is occurring in the arrow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A269F60-70FB-4998-AFE7-D78FB857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F329007-F080-4C64-8DB5-4977C7A0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7C98449-0F82-485A-90C7-4FB990B4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9578E9C-913C-43D4-878E-D9A5962985CA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7B0C69-045C-744C-AF48-1F735889D640}"/>
              </a:ext>
            </a:extLst>
          </p:cNvPr>
          <p:cNvGrpSpPr/>
          <p:nvPr/>
        </p:nvGrpSpPr>
        <p:grpSpPr>
          <a:xfrm>
            <a:off x="5048250" y="2019300"/>
            <a:ext cx="3467100" cy="3832106"/>
            <a:chOff x="5673284" y="2406190"/>
            <a:chExt cx="2842066" cy="3445216"/>
          </a:xfrm>
        </p:grpSpPr>
        <p:cxnSp>
          <p:nvCxnSpPr>
            <p:cNvPr id="37" name="Connector: Elbow 36" descr="Flowchart Bent Connector Line">
              <a:extLst>
                <a:ext uri="{FF2B5EF4-FFF2-40B4-BE49-F238E27FC236}">
                  <a16:creationId xmlns:a16="http://schemas.microsoft.com/office/drawing/2014/main" id="{673D04CC-C278-B619-B798-640B2AD1BEE2}"/>
                </a:ext>
              </a:extLst>
            </p:cNvPr>
            <p:cNvCxnSpPr>
              <a:cxnSpLocks/>
            </p:cNvCxnSpPr>
            <p:nvPr/>
          </p:nvCxnSpPr>
          <p:spPr>
            <a:xfrm>
              <a:off x="7506073" y="5256980"/>
              <a:ext cx="781050" cy="59442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 descr="Flowchart Process icon">
              <a:extLst>
                <a:ext uri="{FF2B5EF4-FFF2-40B4-BE49-F238E27FC236}">
                  <a16:creationId xmlns:a16="http://schemas.microsoft.com/office/drawing/2014/main" id="{CDC91EAA-9624-880C-DA47-BA7356F7EE41}"/>
                </a:ext>
              </a:extLst>
            </p:cNvPr>
            <p:cNvSpPr/>
            <p:nvPr/>
          </p:nvSpPr>
          <p:spPr>
            <a:xfrm>
              <a:off x="5682811" y="3943672"/>
              <a:ext cx="1054955" cy="5944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Step</a:t>
              </a:r>
            </a:p>
          </p:txBody>
        </p:sp>
        <p:sp>
          <p:nvSpPr>
            <p:cNvPr id="39" name="Flowchart: Terminator 38" descr="Flowchart Process icon">
              <a:extLst>
                <a:ext uri="{FF2B5EF4-FFF2-40B4-BE49-F238E27FC236}">
                  <a16:creationId xmlns:a16="http://schemas.microsoft.com/office/drawing/2014/main" id="{3FDDCEDC-8A75-F8ED-5B96-8D76DAA5DA66}"/>
                </a:ext>
              </a:extLst>
            </p:cNvPr>
            <p:cNvSpPr/>
            <p:nvPr/>
          </p:nvSpPr>
          <p:spPr>
            <a:xfrm>
              <a:off x="5673284" y="2406190"/>
              <a:ext cx="1054955" cy="831166"/>
            </a:xfrm>
            <a:prstGeom prst="flowChartTermina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Start/ Stop</a:t>
              </a:r>
            </a:p>
          </p:txBody>
        </p:sp>
        <p:sp>
          <p:nvSpPr>
            <p:cNvPr id="40" name="Diamond 39" descr="Flowchart Decision icon">
              <a:extLst>
                <a:ext uri="{FF2B5EF4-FFF2-40B4-BE49-F238E27FC236}">
                  <a16:creationId xmlns:a16="http://schemas.microsoft.com/office/drawing/2014/main" id="{A7F53A6C-E188-9468-EF51-6E1893E21DA1}"/>
                </a:ext>
              </a:extLst>
            </p:cNvPr>
            <p:cNvSpPr/>
            <p:nvPr/>
          </p:nvSpPr>
          <p:spPr>
            <a:xfrm>
              <a:off x="7279747" y="3825301"/>
              <a:ext cx="1007376" cy="831165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Decision</a:t>
              </a:r>
            </a:p>
          </p:txBody>
        </p:sp>
        <p:sp>
          <p:nvSpPr>
            <p:cNvPr id="41" name="Flowchart: Predefined Process 40" descr="Flowchart Subprocess icon">
              <a:extLst>
                <a:ext uri="{FF2B5EF4-FFF2-40B4-BE49-F238E27FC236}">
                  <a16:creationId xmlns:a16="http://schemas.microsoft.com/office/drawing/2014/main" id="{FEF3134E-86EE-92EE-6C1A-437C98DAE93A}"/>
                </a:ext>
              </a:extLst>
            </p:cNvPr>
            <p:cNvSpPr/>
            <p:nvPr/>
          </p:nvSpPr>
          <p:spPr>
            <a:xfrm>
              <a:off x="5676252" y="5180459"/>
              <a:ext cx="1054955" cy="594425"/>
            </a:xfrm>
            <a:prstGeom prst="flowChartPredefined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Sub-process</a:t>
              </a:r>
            </a:p>
          </p:txBody>
        </p:sp>
        <p:sp>
          <p:nvSpPr>
            <p:cNvPr id="42" name="Flowchart: Data 41">
              <a:extLst>
                <a:ext uri="{FF2B5EF4-FFF2-40B4-BE49-F238E27FC236}">
                  <a16:creationId xmlns:a16="http://schemas.microsoft.com/office/drawing/2014/main" id="{2D630D79-EA6B-90E8-2F91-82B7B6B95B4E}"/>
                </a:ext>
              </a:extLst>
            </p:cNvPr>
            <p:cNvSpPr/>
            <p:nvPr/>
          </p:nvSpPr>
          <p:spPr>
            <a:xfrm>
              <a:off x="7289800" y="2406190"/>
              <a:ext cx="1225550" cy="831165"/>
            </a:xfrm>
            <a:prstGeom prst="flowChartInputOut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Input/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Output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788D-8FDB-4ACC-8227-CC3F22B1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Main Flowchart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A337-352E-4224-9289-B94291323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8393" y="1847779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/>
              <a:t>Start/Stop Symbol</a:t>
            </a:r>
          </a:p>
          <a:p>
            <a:endParaRPr lang="en-US" dirty="0"/>
          </a:p>
          <a:p>
            <a:r>
              <a:rPr lang="en-US" dirty="0"/>
              <a:t>Step Symbol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Decision Symbol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Subprocess Symbol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B3CCAE5-FD47-4A16-82D3-0F803D4C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B41031A-34A0-46B1-BA97-58E6CB19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23FDD26-B944-4690-94E0-00C7A439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9578E9C-913C-43D4-878E-D9A5962985CA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4" name="Flowchart: Predefined Process 13" descr="Flowchart Subprocess icon">
            <a:extLst>
              <a:ext uri="{FF2B5EF4-FFF2-40B4-BE49-F238E27FC236}">
                <a16:creationId xmlns:a16="http://schemas.microsoft.com/office/drawing/2014/main" id="{7902EECF-D3C7-4FD8-A9F4-3FE5BE1395BE}"/>
              </a:ext>
            </a:extLst>
          </p:cNvPr>
          <p:cNvSpPr/>
          <p:nvPr/>
        </p:nvSpPr>
        <p:spPr>
          <a:xfrm>
            <a:off x="4954803" y="4900136"/>
            <a:ext cx="1120343" cy="771010"/>
          </a:xfrm>
          <a:prstGeom prst="flowChartPredefined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Diamond 12" descr="Flowchart Decision icon">
            <a:extLst>
              <a:ext uri="{FF2B5EF4-FFF2-40B4-BE49-F238E27FC236}">
                <a16:creationId xmlns:a16="http://schemas.microsoft.com/office/drawing/2014/main" id="{5097572E-71B7-46BA-BBDC-404FB1B3366E}"/>
              </a:ext>
            </a:extLst>
          </p:cNvPr>
          <p:cNvSpPr/>
          <p:nvPr/>
        </p:nvSpPr>
        <p:spPr>
          <a:xfrm>
            <a:off x="5200650" y="3692603"/>
            <a:ext cx="914400" cy="914400"/>
          </a:xfrm>
          <a:prstGeom prst="diamon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Rectangle 11" descr="Flowchart Process icon">
            <a:extLst>
              <a:ext uri="{FF2B5EF4-FFF2-40B4-BE49-F238E27FC236}">
                <a16:creationId xmlns:a16="http://schemas.microsoft.com/office/drawing/2014/main" id="{4B08A3F8-2E16-4836-B83F-88F230A8778B}"/>
              </a:ext>
            </a:extLst>
          </p:cNvPr>
          <p:cNvSpPr/>
          <p:nvPr/>
        </p:nvSpPr>
        <p:spPr>
          <a:xfrm>
            <a:off x="4857750" y="2621894"/>
            <a:ext cx="1314450" cy="7373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Flowchart: Terminator 7" descr="Flowchart Start/Stop icon">
            <a:extLst>
              <a:ext uri="{FF2B5EF4-FFF2-40B4-BE49-F238E27FC236}">
                <a16:creationId xmlns:a16="http://schemas.microsoft.com/office/drawing/2014/main" id="{1A6C7069-76D4-4ABE-9568-F1F3DD4752A3}"/>
              </a:ext>
            </a:extLst>
          </p:cNvPr>
          <p:cNvSpPr/>
          <p:nvPr/>
        </p:nvSpPr>
        <p:spPr>
          <a:xfrm>
            <a:off x="5002382" y="1786248"/>
            <a:ext cx="1025186" cy="502307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788D-8FDB-4ACC-8227-CC3F22B1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and Stop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A337-352E-4224-9289-B94291323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5"/>
            <a:ext cx="451485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Indicates the  starting or ending point of a program or subprocess</a:t>
            </a:r>
          </a:p>
          <a:p>
            <a:r>
              <a:rPr lang="en-US" dirty="0"/>
              <a:t>The start point to document any initialization that occurs</a:t>
            </a:r>
          </a:p>
          <a:p>
            <a:pPr lvl="1"/>
            <a:r>
              <a:rPr lang="en-US" dirty="0"/>
              <a:t>Avoid generic steps like “Declare variables” or “include libraries”</a:t>
            </a:r>
          </a:p>
          <a:p>
            <a:r>
              <a:rPr lang="en-US" dirty="0"/>
              <a:t>The stop indicates where a program either finishes and stops, or where a subprocess returns to the program that called it.</a:t>
            </a:r>
          </a:p>
          <a:p>
            <a:r>
              <a:rPr lang="en-US" dirty="0"/>
              <a:t>Should be only one Start</a:t>
            </a:r>
          </a:p>
          <a:p>
            <a:r>
              <a:rPr lang="en-US" dirty="0"/>
              <a:t>If the function returns a value, be sure to indicate that in the Stop</a:t>
            </a:r>
          </a:p>
          <a:p>
            <a:r>
              <a:rPr lang="en-US" dirty="0"/>
              <a:t>Multiple endpoints may be possible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923BC-1959-9FCE-006B-56AA86D97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B3CCAE5-FD47-4A16-82D3-0F803D4C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B41031A-34A0-46B1-BA97-58E6CB19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23FDD26-B944-4690-94E0-00C7A439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8E9C-913C-43D4-878E-D9A5962985CA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Flowchart: Terminator 7" descr="Flowchart Start/Stop icon">
            <a:extLst>
              <a:ext uri="{FF2B5EF4-FFF2-40B4-BE49-F238E27FC236}">
                <a16:creationId xmlns:a16="http://schemas.microsoft.com/office/drawing/2014/main" id="{1A6C7069-76D4-4ABE-9568-F1F3DD4752A3}"/>
              </a:ext>
            </a:extLst>
          </p:cNvPr>
          <p:cNvSpPr/>
          <p:nvPr/>
        </p:nvSpPr>
        <p:spPr>
          <a:xfrm>
            <a:off x="5162550" y="2826780"/>
            <a:ext cx="2819400" cy="193572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6022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788D-8FDB-4ACC-8227-CC3F22B1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Step Symbol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A337-352E-4224-9289-B94291323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3" y="1990701"/>
            <a:ext cx="4095751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Denotes a single  step of a program accomplishing a single action</a:t>
            </a:r>
          </a:p>
          <a:p>
            <a:r>
              <a:rPr lang="en-US" dirty="0"/>
              <a:t>Should represent a single, simpler operation, </a:t>
            </a:r>
            <a:r>
              <a:rPr lang="en-US" dirty="0" err="1"/>
              <a:t>ie</a:t>
            </a:r>
            <a:r>
              <a:rPr lang="en-US" dirty="0"/>
              <a:t>. a single line of code</a:t>
            </a:r>
          </a:p>
          <a:p>
            <a:pPr lvl="1"/>
            <a:r>
              <a:rPr lang="en-US" dirty="0"/>
              <a:t>Can be written in plain language instead of programming syntax</a:t>
            </a:r>
          </a:p>
          <a:p>
            <a:pPr lvl="1"/>
            <a:r>
              <a:rPr lang="en-US" dirty="0"/>
              <a:t>Increment counter c+1</a:t>
            </a:r>
          </a:p>
          <a:p>
            <a:pPr lvl="1"/>
            <a:r>
              <a:rPr lang="en-US" dirty="0"/>
              <a:t>Read analog pin A1</a:t>
            </a:r>
          </a:p>
          <a:p>
            <a:r>
              <a:rPr lang="en-US" dirty="0"/>
              <a:t>More complex operations requiring several steps should be multiple steps or a subprocess</a:t>
            </a:r>
          </a:p>
          <a:p>
            <a:r>
              <a:rPr lang="en-US" dirty="0"/>
              <a:t>Should only have a single arrow exiting it</a:t>
            </a:r>
          </a:p>
          <a:p>
            <a:pPr lvl="1"/>
            <a:r>
              <a:rPr lang="en-US" dirty="0"/>
              <a:t>The next sequential step is specific</a:t>
            </a:r>
          </a:p>
          <a:p>
            <a:pPr lvl="1"/>
            <a:r>
              <a:rPr lang="en-US" dirty="0"/>
              <a:t>May have multiple arrows leading to 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EEDD5-4BB7-CAD0-ED88-A1E0421356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B3CCAE5-FD47-4A16-82D3-0F803D4C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B41031A-34A0-46B1-BA97-58E6CB19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23FDD26-B944-4690-94E0-00C7A439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8E9C-913C-43D4-878E-D9A5962985CA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2" name="Rectangle 11" descr="Flowchart Process icon">
            <a:extLst>
              <a:ext uri="{FF2B5EF4-FFF2-40B4-BE49-F238E27FC236}">
                <a16:creationId xmlns:a16="http://schemas.microsoft.com/office/drawing/2014/main" id="{4B08A3F8-2E16-4836-B83F-88F230A8778B}"/>
              </a:ext>
            </a:extLst>
          </p:cNvPr>
          <p:cNvSpPr/>
          <p:nvPr/>
        </p:nvSpPr>
        <p:spPr>
          <a:xfrm>
            <a:off x="5619748" y="3048000"/>
            <a:ext cx="2114551" cy="12231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8683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788D-8FDB-4ACC-8227-CC3F22B1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Symbol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A337-352E-4224-9289-B94291323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" y="1825624"/>
            <a:ext cx="4933950" cy="48958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corresponds to any sort of logical evaluation that occurs in a program</a:t>
            </a:r>
          </a:p>
          <a:p>
            <a:pPr lvl="1"/>
            <a:r>
              <a:rPr lang="en-US" dirty="0"/>
              <a:t>If … statements are simple splits where two branches occur</a:t>
            </a:r>
          </a:p>
          <a:p>
            <a:pPr lvl="1"/>
            <a:r>
              <a:rPr lang="en-US" dirty="0"/>
              <a:t>For and While loops should connect back to the decision point (the start of the loop)</a:t>
            </a:r>
          </a:p>
          <a:p>
            <a:r>
              <a:rPr lang="en-US" dirty="0"/>
              <a:t>Because Boolean logic can only be True or False, the decisions should only have two arrows leading out from it</a:t>
            </a:r>
          </a:p>
          <a:p>
            <a:pPr lvl="1"/>
            <a:r>
              <a:rPr lang="en-US" dirty="0"/>
              <a:t> The only type of block that should have multiple arrows leaving it</a:t>
            </a:r>
          </a:p>
          <a:p>
            <a:pPr lvl="1"/>
            <a:r>
              <a:rPr lang="en-US" dirty="0"/>
              <a:t>If you have more than two cases, you should have a series of decisions</a:t>
            </a:r>
          </a:p>
          <a:p>
            <a:r>
              <a:rPr lang="en-US" dirty="0"/>
              <a:t>Each branch leaving the decision should have a clearly defined condition for when that path will be taken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5A30FB-886C-49BF-BF9B-B413CC9E3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5" y="1647824"/>
            <a:ext cx="4071938" cy="4282342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B3CCAE5-FD47-4A16-82D3-0F803D4C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B41031A-34A0-46B1-BA97-58E6CB19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23FDD26-B944-4690-94E0-00C7A439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8E9C-913C-43D4-878E-D9A5962985C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93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788D-8FDB-4ACC-8227-CC3F22B1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A337-352E-4224-9289-B94291323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" y="1825625"/>
            <a:ext cx="4448175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More complex multistep operations – but allow a simpler diagram more readable diagram</a:t>
            </a:r>
          </a:p>
          <a:p>
            <a:pPr lvl="1"/>
            <a:r>
              <a:rPr lang="en-US" dirty="0"/>
              <a:t>A separate chart should eventually explain what the subprocess does</a:t>
            </a:r>
          </a:p>
          <a:p>
            <a:pPr lvl="1"/>
            <a:r>
              <a:rPr lang="en-US" dirty="0"/>
              <a:t>Should include the name and a brief description of what the subprocess does</a:t>
            </a:r>
          </a:p>
          <a:p>
            <a:r>
              <a:rPr lang="en-US" dirty="0"/>
              <a:t> Subprocesses will have their own start and stop blocks showing where they start and when they returns</a:t>
            </a:r>
          </a:p>
          <a:p>
            <a:r>
              <a:rPr lang="en-US" dirty="0"/>
              <a:t>Naturally map to functions within a program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D0705-BC45-8F4D-6BF9-432CE5A36B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B3CCAE5-FD47-4A16-82D3-0F803D4C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B41031A-34A0-46B1-BA97-58E6CB19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L03.04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23FDD26-B944-4690-94E0-00C7A439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8E9C-913C-43D4-878E-D9A5962985CA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4" name="Flowchart: Predefined Process 13" descr="Flowchart Subprocess icon">
            <a:extLst>
              <a:ext uri="{FF2B5EF4-FFF2-40B4-BE49-F238E27FC236}">
                <a16:creationId xmlns:a16="http://schemas.microsoft.com/office/drawing/2014/main" id="{7902EECF-D3C7-4FD8-A9F4-3FE5BE1395BE}"/>
              </a:ext>
            </a:extLst>
          </p:cNvPr>
          <p:cNvSpPr/>
          <p:nvPr/>
        </p:nvSpPr>
        <p:spPr>
          <a:xfrm>
            <a:off x="5962648" y="3286125"/>
            <a:ext cx="1924051" cy="1248569"/>
          </a:xfrm>
          <a:prstGeom prst="flowChartPredefined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41047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7899</TotalTime>
  <Words>1088</Words>
  <Application>Microsoft Office PowerPoint</Application>
  <PresentationFormat>On-screen Show (4:3)</PresentationFormat>
  <Paragraphs>159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L3.03 Software Flowcharts</vt:lpstr>
      <vt:lpstr>Planning Out Software</vt:lpstr>
      <vt:lpstr>What is a Flowchart?</vt:lpstr>
      <vt:lpstr>Basic Components of the Flowchart</vt:lpstr>
      <vt:lpstr>Main Flowchart Symbols</vt:lpstr>
      <vt:lpstr>Start and Stop</vt:lpstr>
      <vt:lpstr>Process Step Symbol</vt:lpstr>
      <vt:lpstr>Decision Symbol</vt:lpstr>
      <vt:lpstr>Subprocesses</vt:lpstr>
      <vt:lpstr>Arrows </vt:lpstr>
      <vt:lpstr>Other Symbols</vt:lpstr>
      <vt:lpstr>Uses of a Flowchart</vt:lpstr>
      <vt:lpstr>Designing your Flowchart</vt:lpstr>
      <vt:lpstr>Flowchart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55</cp:revision>
  <dcterms:created xsi:type="dcterms:W3CDTF">2021-08-10T15:07:14Z</dcterms:created>
  <dcterms:modified xsi:type="dcterms:W3CDTF">2025-10-15T16:05:31Z</dcterms:modified>
</cp:coreProperties>
</file>