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7" r:id="rId2"/>
    <p:sldId id="294" r:id="rId3"/>
    <p:sldId id="263" r:id="rId4"/>
    <p:sldId id="265" r:id="rId5"/>
    <p:sldId id="293" r:id="rId6"/>
    <p:sldId id="347" r:id="rId7"/>
    <p:sldId id="348" r:id="rId8"/>
    <p:sldId id="349" r:id="rId9"/>
    <p:sldId id="350" r:id="rId10"/>
    <p:sldId id="353" r:id="rId11"/>
    <p:sldId id="283" r:id="rId12"/>
    <p:sldId id="335" r:id="rId13"/>
    <p:sldId id="258" r:id="rId14"/>
    <p:sldId id="336" r:id="rId15"/>
    <p:sldId id="269" r:id="rId16"/>
    <p:sldId id="351" r:id="rId17"/>
    <p:sldId id="270" r:id="rId18"/>
    <p:sldId id="346" r:id="rId19"/>
    <p:sldId id="333" r:id="rId20"/>
    <p:sldId id="276" r:id="rId21"/>
    <p:sldId id="291" r:id="rId22"/>
    <p:sldId id="35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 figures and move</a:t>
            </a:r>
            <a:r>
              <a:rPr lang="en-US" baseline="0" dirty="0"/>
              <a:t> citations to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power the Arduino using the Vin and ground pins.  This bypasses the voltage regulator, which can be dangerous.  If there’s a power surge and the voltage regulator is bypassed, the Arduino could get fried.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Introduction to the Arduino Hardware and 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B48A-5CC9-0603-578A-94910926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2DDE65D-8715-8F6B-DC14-5C7F1B0F51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1C7DB-3FAE-2C08-43AA-F928B5AD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B87-5815-7810-C631-53E26BDE2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825625"/>
            <a:ext cx="4860481" cy="4530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IO Pin Headers</a:t>
            </a:r>
          </a:p>
          <a:p>
            <a:r>
              <a:rPr lang="en-US" dirty="0"/>
              <a:t>12V DC Power Connection</a:t>
            </a:r>
          </a:p>
          <a:p>
            <a:r>
              <a:rPr lang="en-US" dirty="0"/>
              <a:t>USB Connection</a:t>
            </a:r>
          </a:p>
          <a:p>
            <a:r>
              <a:rPr lang="en-US" dirty="0"/>
              <a:t>Main Microcontroller</a:t>
            </a:r>
          </a:p>
          <a:p>
            <a:r>
              <a:rPr lang="en-US" dirty="0"/>
              <a:t>Reset Button</a:t>
            </a:r>
          </a:p>
          <a:p>
            <a:r>
              <a:rPr lang="en-US" dirty="0"/>
              <a:t>USB Interface Microcontroller</a:t>
            </a:r>
          </a:p>
          <a:p>
            <a:pPr lvl="1"/>
            <a:r>
              <a:rPr lang="en-US" dirty="0"/>
              <a:t>A second microcontroller (Atmega328)</a:t>
            </a:r>
          </a:p>
          <a:p>
            <a:pPr lvl="1"/>
            <a:r>
              <a:rPr lang="en-US" dirty="0"/>
              <a:t>Acts as a translator between the main microcontroller and the USB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CAC41-006B-CC7D-30A6-34260506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BE75-4F3E-E1B5-CDBF-A53E82BD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D57D-3319-F0A2-2888-13912E80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FD070-FBBE-7D0F-986E-023DB0A945CA}"/>
              </a:ext>
            </a:extLst>
          </p:cNvPr>
          <p:cNvSpPr/>
          <p:nvPr/>
        </p:nvSpPr>
        <p:spPr>
          <a:xfrm>
            <a:off x="6711697" y="2715768"/>
            <a:ext cx="402336" cy="4389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18969-B133-7EFE-612F-1606D06549EB}"/>
              </a:ext>
            </a:extLst>
          </p:cNvPr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192140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455" y="1770132"/>
            <a:ext cx="3886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Top left header provides common power connections</a:t>
            </a:r>
          </a:p>
          <a:p>
            <a:r>
              <a:rPr lang="en-US" b="1" dirty="0"/>
              <a:t>VIN</a:t>
            </a:r>
            <a:r>
              <a:rPr lang="en-US" dirty="0"/>
              <a:t>: Input power from an external supply (7-12V like DC connector)</a:t>
            </a:r>
          </a:p>
          <a:p>
            <a:r>
              <a:rPr lang="en-US" b="1" dirty="0"/>
              <a:t>5V</a:t>
            </a:r>
            <a:r>
              <a:rPr lang="en-US" dirty="0"/>
              <a:t>: Output 5V to shields and other external components</a:t>
            </a:r>
          </a:p>
          <a:p>
            <a:r>
              <a:rPr lang="en-US" b="1" dirty="0"/>
              <a:t>3V3</a:t>
            </a:r>
            <a:r>
              <a:rPr lang="en-US" dirty="0"/>
              <a:t>: Output 5V to shields and other external components</a:t>
            </a:r>
          </a:p>
          <a:p>
            <a:r>
              <a:rPr lang="en-US" b="1" dirty="0"/>
              <a:t>IOREF:</a:t>
            </a:r>
            <a:r>
              <a:rPr lang="en-US" dirty="0"/>
              <a:t> Provide reference voltage for a Digital High or 1,  5V on the Mega</a:t>
            </a:r>
          </a:p>
          <a:p>
            <a:r>
              <a:rPr lang="en-US" dirty="0"/>
              <a:t>GND: All grounds (including the USB and Power Connector) are connected together for a common 0V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9370" y="5859860"/>
            <a:ext cx="1973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 Power Header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715" y="2159112"/>
            <a:ext cx="2428445" cy="36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DF2B69-4EAC-0490-BD7B-0ECEDCDD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7148" y="2702463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FB4ECB-6D8D-88DD-06DB-091948D8C56F}"/>
              </a:ext>
            </a:extLst>
          </p:cNvPr>
          <p:cNvSpPr/>
          <p:nvPr/>
        </p:nvSpPr>
        <p:spPr>
          <a:xfrm>
            <a:off x="6930978" y="3055684"/>
            <a:ext cx="198121" cy="9356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08" y="1733550"/>
            <a:ext cx="43091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IDE is an integrated development environment (IDE)</a:t>
            </a:r>
          </a:p>
          <a:p>
            <a:r>
              <a:rPr lang="en-US" dirty="0"/>
              <a:t>Combines several tools for writing code into a single program</a:t>
            </a:r>
          </a:p>
          <a:p>
            <a:pPr lvl="1"/>
            <a:r>
              <a:rPr lang="en-US" dirty="0"/>
              <a:t>Source Code Editor</a:t>
            </a:r>
          </a:p>
          <a:p>
            <a:pPr lvl="1"/>
            <a:r>
              <a:rPr lang="en-US" dirty="0"/>
              <a:t>Library Manager</a:t>
            </a:r>
          </a:p>
          <a:p>
            <a:pPr lvl="1"/>
            <a:r>
              <a:rPr lang="en-US" dirty="0"/>
              <a:t>Compiler</a:t>
            </a:r>
          </a:p>
          <a:p>
            <a:pPr lvl="1"/>
            <a:r>
              <a:rPr lang="en-US" dirty="0"/>
              <a:t>Debugger and troubleshooting tools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0ABE86-FA5E-C779-00F2-A6104C57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0474" y="1926286"/>
            <a:ext cx="4759418" cy="362562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FAD0F-8160-4A84-952C-4EEE4A3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07A5F3-F13B-4AB9-885B-207E6610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52E22-993E-AFE2-2FEE-7BF36C48CBF7}"/>
              </a:ext>
            </a:extLst>
          </p:cNvPr>
          <p:cNvSpPr txBox="1"/>
          <p:nvPr/>
        </p:nvSpPr>
        <p:spPr>
          <a:xfrm>
            <a:off x="4373218" y="5687596"/>
            <a:ext cx="4706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Arduino IDE screen as seen when first opening a blank sketch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96" y="1462087"/>
            <a:ext cx="4489054" cy="50182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main portion of the IDE window is the text editor used to write the code</a:t>
            </a:r>
          </a:p>
          <a:p>
            <a:r>
              <a:rPr lang="en-US" dirty="0"/>
              <a:t>The numbers on the left are just for reference (can be turned on and off)</a:t>
            </a:r>
          </a:p>
          <a:p>
            <a:r>
              <a:rPr lang="en-US" dirty="0"/>
              <a:t>Quality of Life Features:</a:t>
            </a:r>
          </a:p>
          <a:p>
            <a:pPr lvl="1"/>
            <a:r>
              <a:rPr lang="en-US" dirty="0"/>
              <a:t>Text color-coded to differentiate functions, types, comments </a:t>
            </a:r>
          </a:p>
          <a:p>
            <a:pPr lvl="1"/>
            <a:r>
              <a:rPr lang="en-US" dirty="0"/>
              <a:t>Closing parentheses and braces are automatically added</a:t>
            </a:r>
          </a:p>
          <a:p>
            <a:pPr lvl="1"/>
            <a:r>
              <a:rPr lang="en-US" dirty="0"/>
              <a:t>Automatic indentation on new lines inside braces</a:t>
            </a:r>
          </a:p>
          <a:p>
            <a:pPr lvl="1"/>
            <a:r>
              <a:rPr lang="en-US" dirty="0"/>
              <a:t>You can mouseover or right-click variables and functions to look at their definition (very useful for library functions)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0DEB-5273-4A70-B835-CFC258C5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28BDB-4D2C-4796-9790-6CA92B77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822B0F-1AC5-37BF-524A-9A9B5BE0B5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631" y="1271599"/>
            <a:ext cx="4489054" cy="3419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C167BB-F44A-7527-DAC7-6BEBADE57661}"/>
              </a:ext>
            </a:extLst>
          </p:cNvPr>
          <p:cNvSpPr txBox="1"/>
          <p:nvPr/>
        </p:nvSpPr>
        <p:spPr>
          <a:xfrm>
            <a:off x="5204625" y="5308367"/>
            <a:ext cx="3713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abbreviated definition for the begin() function, you could also jump to the definition (inside a library  in this case) by right-clicking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38" y="1614577"/>
            <a:ext cx="3886200" cy="492433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Before code can run, it must be translated from the human-readable text into machine code (compiled)</a:t>
            </a:r>
          </a:p>
          <a:p>
            <a:r>
              <a:rPr lang="en-US" dirty="0"/>
              <a:t>Then the code must be uploaded to the microcontroller</a:t>
            </a:r>
          </a:p>
          <a:p>
            <a:pPr lvl="1"/>
            <a:r>
              <a:rPr lang="en-US" dirty="0"/>
              <a:t>The verify button tries to compile the code to check for errors</a:t>
            </a:r>
          </a:p>
          <a:p>
            <a:pPr lvl="1"/>
            <a:r>
              <a:rPr lang="en-US" dirty="0"/>
              <a:t>The verify compiles and then uploads the code to the connected microcontroller</a:t>
            </a:r>
          </a:p>
          <a:p>
            <a:pPr lvl="1"/>
            <a:r>
              <a:rPr lang="en-US" dirty="0"/>
              <a:t>If the compiler encounters an error, a message will show up in the bottom of the window, with a line number and function reference</a:t>
            </a:r>
          </a:p>
          <a:p>
            <a:pPr lvl="1"/>
            <a:r>
              <a:rPr lang="en-US" dirty="0"/>
              <a:t>The bottom window can be made larger or scrolled up if there is more text</a:t>
            </a:r>
          </a:p>
          <a:p>
            <a:pPr lvl="1"/>
            <a:r>
              <a:rPr lang="en-US" dirty="0"/>
              <a:t>The compiler will stop at the first error encountered</a:t>
            </a:r>
          </a:p>
          <a:p>
            <a:r>
              <a:rPr lang="en-US" dirty="0"/>
              <a:t>Be aware the IDE autosaves (possibly overwriting an old version) when you verify or upload (this can be turned off)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66C846-7707-7BC7-4750-9ADB1FB39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38657" b="76111"/>
          <a:stretch>
            <a:fillRect/>
          </a:stretch>
        </p:blipFill>
        <p:spPr>
          <a:xfrm>
            <a:off x="4085779" y="1198491"/>
            <a:ext cx="5058221" cy="1624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1413AA-958A-45FF-B3E0-1BFB1724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2BBFB-C1A3-42B0-BA6F-B43D2303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854A78-729D-49B1-0EB5-7DFB5742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41354" r="9916"/>
          <a:stretch>
            <a:fillRect/>
          </a:stretch>
        </p:blipFill>
        <p:spPr>
          <a:xfrm>
            <a:off x="4111801" y="3216253"/>
            <a:ext cx="4914900" cy="2878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E3F3B-454C-B24B-6189-8302A02655EE}"/>
              </a:ext>
            </a:extLst>
          </p:cNvPr>
          <p:cNvSpPr txBox="1"/>
          <p:nvPr/>
        </p:nvSpPr>
        <p:spPr>
          <a:xfrm>
            <a:off x="4040141" y="2822712"/>
            <a:ext cx="5058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verify (check) and upload (arrow) buttons are found at the top the IDE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1685A-C3F0-CD58-71A0-A804CBB75EA5}"/>
              </a:ext>
            </a:extLst>
          </p:cNvPr>
          <p:cNvSpPr txBox="1"/>
          <p:nvPr/>
        </p:nvSpPr>
        <p:spPr>
          <a:xfrm>
            <a:off x="3968480" y="6095867"/>
            <a:ext cx="5058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Sample compiler error, here we can see the function void(), on line 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913" y="1825625"/>
            <a:ext cx="3886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upload the code, the correct board and port must be selected in the dropdown menu to the right of the upload button</a:t>
            </a:r>
          </a:p>
          <a:p>
            <a:pPr lvl="1"/>
            <a:r>
              <a:rPr lang="en-US" dirty="0"/>
              <a:t>The Arduino must be connected and powered</a:t>
            </a:r>
          </a:p>
          <a:p>
            <a:pPr lvl="1"/>
            <a:r>
              <a:rPr lang="en-US" dirty="0"/>
              <a:t>Usually but not always the correct target be automatically selected when the USB is plugged in</a:t>
            </a:r>
          </a:p>
          <a:p>
            <a:pPr lvl="1"/>
            <a:r>
              <a:rPr lang="en-US" dirty="0"/>
              <a:t>If not listed, you may need to pick the board and port under the tools menu</a:t>
            </a:r>
          </a:p>
          <a:p>
            <a:r>
              <a:rPr lang="en-US" dirty="0"/>
              <a:t>A successful upload will give you a success message, with the size of your program written to the flash memory</a:t>
            </a:r>
          </a:p>
          <a:p>
            <a:r>
              <a:rPr lang="en-US" dirty="0"/>
              <a:t>A failed upload will give an error message (usually a timeout)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361B17-97F1-DE9F-C46A-6D74FCA8A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4296" y="1641475"/>
            <a:ext cx="4560667" cy="375172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4928-D2CE-417E-A767-7B963A97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CEF3A0-C0A7-4B0F-ACB4-ABCF9F98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6E23EF-AC80-60BB-0E4E-2997F06F07D9}"/>
              </a:ext>
            </a:extLst>
          </p:cNvPr>
          <p:cNvSpPr/>
          <p:nvPr/>
        </p:nvSpPr>
        <p:spPr>
          <a:xfrm>
            <a:off x="5112688" y="2005477"/>
            <a:ext cx="1757237" cy="3578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95052-1483-45AF-B582-677267CD6988}"/>
              </a:ext>
            </a:extLst>
          </p:cNvPr>
          <p:cNvSpPr txBox="1"/>
          <p:nvPr/>
        </p:nvSpPr>
        <p:spPr>
          <a:xfrm>
            <a:off x="4534631" y="5482358"/>
            <a:ext cx="5058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Successful upload, the # symbols will actually fill in acting as progress bars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F034F-615D-F344-0E25-AF8B1C162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45DA-5F70-BC37-C782-3EBB4F0E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DD03-EE4A-6406-73C4-C042933EB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13" y="1825625"/>
            <a:ext cx="3886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upload the code, the correct board and port must be selected in the dropdown menu to the right of the upload button</a:t>
            </a:r>
          </a:p>
          <a:p>
            <a:pPr lvl="1"/>
            <a:r>
              <a:rPr lang="en-US" dirty="0"/>
              <a:t>The Arduino must be connected and powered</a:t>
            </a:r>
          </a:p>
          <a:p>
            <a:pPr lvl="1"/>
            <a:r>
              <a:rPr lang="en-US" dirty="0"/>
              <a:t>Usually but not always the correct target be automatically selected when the USB is plugged in</a:t>
            </a:r>
          </a:p>
          <a:p>
            <a:pPr lvl="1"/>
            <a:r>
              <a:rPr lang="en-US" dirty="0"/>
              <a:t>If not listed, you may need to pick the board and port under the tools menu</a:t>
            </a:r>
          </a:p>
          <a:p>
            <a:r>
              <a:rPr lang="en-US" dirty="0"/>
              <a:t>A successful upload will give you a success message, with the size of your program written to the flash memory</a:t>
            </a:r>
          </a:p>
          <a:p>
            <a:r>
              <a:rPr lang="en-US" dirty="0"/>
              <a:t>A failed upload will give an error message (usually a timeout)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B03AF90-D444-90A7-DBDC-7FCD5F101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150" y="1553139"/>
            <a:ext cx="4560667" cy="375172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C78E-7D93-9276-8E90-96B6B61E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B6B38EF-CAAF-7C63-E4B6-EA095C90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41476B-D680-B6E3-5CF7-F2B5A1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2C520-FE73-D057-00CA-AE97E1794447}"/>
              </a:ext>
            </a:extLst>
          </p:cNvPr>
          <p:cNvSpPr txBox="1"/>
          <p:nvPr/>
        </p:nvSpPr>
        <p:spPr>
          <a:xfrm>
            <a:off x="4534632" y="5484248"/>
            <a:ext cx="4394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Failed upload message (no Arduino was connected), notice how the dropdown menu still says Arduino Mega</a:t>
            </a:r>
          </a:p>
        </p:txBody>
      </p:sp>
    </p:spTree>
    <p:extLst>
      <p:ext uri="{BB962C8B-B14F-4D97-AF65-F5344CB8AC3E}">
        <p14:creationId xmlns:p14="http://schemas.microsoft.com/office/powerpoint/2010/main" val="18213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File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46863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file folder expected options to save, open, close, etc.</a:t>
            </a:r>
          </a:p>
          <a:p>
            <a:r>
              <a:rPr lang="en-US" dirty="0"/>
              <a:t>The preferences window includes a number of important options</a:t>
            </a:r>
          </a:p>
          <a:p>
            <a:pPr lvl="1"/>
            <a:r>
              <a:rPr lang="en-US" dirty="0"/>
              <a:t>The sketchbook location is the default location for your sketches (program files) and </a:t>
            </a:r>
            <a:r>
              <a:rPr lang="en-US" b="1" dirty="0"/>
              <a:t>where library files</a:t>
            </a:r>
            <a:r>
              <a:rPr lang="en-US" dirty="0"/>
              <a:t> will be installed</a:t>
            </a:r>
          </a:p>
          <a:p>
            <a:pPr lvl="1"/>
            <a:r>
              <a:rPr lang="en-US" dirty="0"/>
              <a:t>Hitting browse will open that folder</a:t>
            </a:r>
          </a:p>
          <a:p>
            <a:pPr lvl="1"/>
            <a:r>
              <a:rPr lang="en-US" dirty="0"/>
              <a:t>Editor Quick Suggestions will allow the IDE to suggest functions when you are writing code</a:t>
            </a:r>
          </a:p>
          <a:p>
            <a:pPr lvl="1"/>
            <a:r>
              <a:rPr lang="en-US" dirty="0"/>
              <a:t>Autosave controls the autosave on Verify/Upload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03D-ACA0-49BA-B053-F022F229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B3D32-9F34-4446-9477-BB128B98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8E085AA-6972-4A52-B83B-07BBB05742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C08C4B-C3C1-B769-4714-44F338CC7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4078" y="1940079"/>
            <a:ext cx="4142528" cy="3411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89F84A-EF03-49B7-28D0-55EF332E2B96}"/>
              </a:ext>
            </a:extLst>
          </p:cNvPr>
          <p:cNvSpPr txBox="1"/>
          <p:nvPr/>
        </p:nvSpPr>
        <p:spPr>
          <a:xfrm>
            <a:off x="4804078" y="5422901"/>
            <a:ext cx="414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Preferences window, opened via the file menu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9654-A78E-A7BD-3B62-7E49F5C0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B90F-90F1-F65A-22F5-DA25EDD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DEAA-AE47-04E5-1D54-E4E9B87DD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18699"/>
            <a:ext cx="4037772" cy="5033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menu allows you to select the target board and port</a:t>
            </a:r>
          </a:p>
          <a:p>
            <a:pPr lvl="1"/>
            <a:r>
              <a:rPr lang="en-US" dirty="0"/>
              <a:t>They should </a:t>
            </a:r>
            <a:r>
              <a:rPr lang="en-US" dirty="0" err="1"/>
              <a:t>autoselect</a:t>
            </a:r>
            <a:r>
              <a:rPr lang="en-US" dirty="0"/>
              <a:t> when the USB is plugged in, but this sometimes fails </a:t>
            </a:r>
          </a:p>
          <a:p>
            <a:pPr lvl="1"/>
            <a:r>
              <a:rPr lang="en-US" dirty="0"/>
              <a:t>The Mega is listed under Arduino AVR Boards</a:t>
            </a:r>
          </a:p>
          <a:p>
            <a:pPr lvl="1"/>
            <a:r>
              <a:rPr lang="en-US" dirty="0"/>
              <a:t>In Windows com ports will be listed as COM#</a:t>
            </a:r>
          </a:p>
          <a:p>
            <a:pPr lvl="1"/>
            <a:r>
              <a:rPr lang="en-US" dirty="0"/>
              <a:t>In Mac/Linux, they will be listed as /dev/</a:t>
            </a:r>
            <a:r>
              <a:rPr lang="en-US" dirty="0" err="1"/>
              <a:t>sTTY</a:t>
            </a:r>
            <a:r>
              <a:rPr lang="en-US" dirty="0"/>
              <a:t># (or similar)</a:t>
            </a:r>
          </a:p>
          <a:p>
            <a:pPr lvl="1"/>
            <a:r>
              <a:rPr lang="en-US" dirty="0"/>
              <a:t>The number may change when unplugging and plugging in the Arduino</a:t>
            </a:r>
          </a:p>
          <a:p>
            <a:pPr lvl="1"/>
            <a:r>
              <a:rPr lang="en-US" dirty="0"/>
              <a:t>Your computer may have COM ports unrelated to the Arduino</a:t>
            </a:r>
          </a:p>
          <a:p>
            <a:r>
              <a:rPr lang="en-US" dirty="0"/>
              <a:t>You can use the “Get  Board Info” to check if you have the correct port, since that should give you the name of the microcontroller</a:t>
            </a:r>
          </a:p>
        </p:txBody>
      </p:sp>
      <p:pic>
        <p:nvPicPr>
          <p:cNvPr id="12" name="Content Placeholder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99E383-3053-1C5A-D10A-E8A5F78FF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43" y="1974829"/>
            <a:ext cx="4731457" cy="386877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4C20-0CF0-FEF6-706E-41945B40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CE30-28B4-7990-3D59-E2B9D876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01F72F-3541-F324-2A11-7E5D0419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D62DC-3FDA-48F7-81D8-81DE2FB23796}"/>
              </a:ext>
            </a:extLst>
          </p:cNvPr>
          <p:cNvSpPr txBox="1"/>
          <p:nvPr/>
        </p:nvSpPr>
        <p:spPr>
          <a:xfrm>
            <a:off x="4380672" y="5925463"/>
            <a:ext cx="4394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tools menu is primarily for settings related to communications with the Arduino </a:t>
            </a:r>
          </a:p>
        </p:txBody>
      </p:sp>
    </p:spTree>
    <p:extLst>
      <p:ext uri="{BB962C8B-B14F-4D97-AF65-F5344CB8AC3E}">
        <p14:creationId xmlns:p14="http://schemas.microsoft.com/office/powerpoint/2010/main" val="405448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2087"/>
            <a:ext cx="4117285" cy="47148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Magnifying Glass on the top-right and the “Serial Monitor” option both will attempt to open a Serial Monitor for sending data to and from the Arduino</a:t>
            </a:r>
          </a:p>
          <a:p>
            <a:r>
              <a:rPr lang="en-US" dirty="0"/>
              <a:t>This uses the same port setting from the tools menu</a:t>
            </a:r>
          </a:p>
          <a:p>
            <a:r>
              <a:rPr lang="en-US" dirty="0"/>
              <a:t>Any text output to the Arduino Serial (AKA Serial0) port will be printed here</a:t>
            </a:r>
          </a:p>
          <a:p>
            <a:r>
              <a:rPr lang="en-US" dirty="0"/>
              <a:t>Any text typed into the message box will be sent to the Arduino when you hit enter</a:t>
            </a:r>
          </a:p>
          <a:p>
            <a:pPr lvl="1"/>
            <a:r>
              <a:rPr lang="en-US" dirty="0"/>
              <a:t>The NL, CR drop-down allows you to add a Newline or Carriage Return (move the cursor to the left) when sending text to the Arduino</a:t>
            </a:r>
          </a:p>
          <a:p>
            <a:r>
              <a:rPr lang="en-US" dirty="0"/>
              <a:t>The baud setting is the rate of data transmission and must be the same in the serial monitor and Arduino (set by the program uploaded)</a:t>
            </a:r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84AB80-F28D-94C1-8D3C-2C80E29D2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51" y="1740465"/>
            <a:ext cx="4786449" cy="387315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5E3F9-634F-4BBE-A19A-F6A8EEDC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BB3034-A682-4B18-90B4-72E4FD6C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9CDD8-6B64-BE55-4EA2-A41F4FA6D87B}"/>
              </a:ext>
            </a:extLst>
          </p:cNvPr>
          <p:cNvSpPr txBox="1"/>
          <p:nvPr/>
        </p:nvSpPr>
        <p:spPr>
          <a:xfrm>
            <a:off x="4749814" y="5676555"/>
            <a:ext cx="4298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 successful connected Serial monitor, notice how the very bottom of the IDE shows the Arduino connected on COM12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What is an Arduino?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9" y="176562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Arduino is an Italian company that produces a number of microcontroller boards and a common programming interface for those microcontrollers</a:t>
            </a:r>
          </a:p>
          <a:p>
            <a:pPr lvl="1"/>
            <a:r>
              <a:rPr lang="en-US" dirty="0"/>
              <a:t>The Microcontrollers on the board are produced by other companies like Atmel, Microchip, Broadcom</a:t>
            </a:r>
          </a:p>
          <a:p>
            <a:pPr lvl="1"/>
            <a:r>
              <a:rPr lang="en-US" dirty="0"/>
              <a:t>Boards allow prototyping and </a:t>
            </a:r>
          </a:p>
          <a:p>
            <a:pPr marL="457200" lvl="1" indent="0">
              <a:buNone/>
            </a:pPr>
            <a:r>
              <a:rPr lang="en-US" dirty="0"/>
              <a:t>    easy access to I/O pins</a:t>
            </a:r>
          </a:p>
          <a:p>
            <a:pPr lvl="1"/>
            <a:r>
              <a:rPr lang="en-US" dirty="0"/>
              <a:t>A few standard footprints allow</a:t>
            </a:r>
          </a:p>
          <a:p>
            <a:pPr marL="457200" lvl="1" indent="0">
              <a:buNone/>
            </a:pPr>
            <a:r>
              <a:rPr lang="en-US" dirty="0"/>
              <a:t>   3</a:t>
            </a:r>
            <a:r>
              <a:rPr lang="en-US" baseline="30000" dirty="0"/>
              <a:t>rd</a:t>
            </a:r>
            <a:r>
              <a:rPr lang="en-US" dirty="0"/>
              <a:t> party boards called Shield to</a:t>
            </a:r>
          </a:p>
          <a:p>
            <a:pPr marL="457200" lvl="1" indent="0">
              <a:buNone/>
            </a:pPr>
            <a:r>
              <a:rPr lang="en-US" dirty="0"/>
              <a:t>   be used </a:t>
            </a:r>
          </a:p>
          <a:p>
            <a:pPr lvl="1"/>
            <a:r>
              <a:rPr lang="en-US" dirty="0"/>
              <a:t>Arduino IDE allows common</a:t>
            </a:r>
          </a:p>
          <a:p>
            <a:pPr marL="457200" lvl="1" indent="0">
              <a:buNone/>
            </a:pPr>
            <a:r>
              <a:rPr lang="en-US" dirty="0"/>
              <a:t>   code to run on multiple</a:t>
            </a:r>
          </a:p>
          <a:p>
            <a:pPr marL="457200" lvl="1" indent="0">
              <a:buNone/>
            </a:pPr>
            <a:r>
              <a:rPr lang="en-US" dirty="0"/>
              <a:t>   microcontrollers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013" y="3406142"/>
            <a:ext cx="4107461" cy="2492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38344" y="597408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Arduino Mega Development Board which we will use</a:t>
            </a:r>
          </a:p>
        </p:txBody>
      </p:sp>
    </p:spTree>
    <p:extLst>
      <p:ext uri="{BB962C8B-B14F-4D97-AF65-F5344CB8AC3E}">
        <p14:creationId xmlns:p14="http://schemas.microsoft.com/office/powerpoint/2010/main" val="149458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7811"/>
            <a:ext cx="7886700" cy="23721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Libraries are a collection of prewritten modules that have their own functions and variables for use in your program</a:t>
            </a:r>
          </a:p>
          <a:p>
            <a:r>
              <a:rPr lang="en-US" dirty="0"/>
              <a:t>The example below uses a library named </a:t>
            </a:r>
            <a:r>
              <a:rPr lang="en-US" dirty="0" err="1"/>
              <a:t>pitches.h</a:t>
            </a:r>
            <a:endParaRPr lang="en-US" dirty="0"/>
          </a:p>
          <a:p>
            <a:pPr lvl="1"/>
            <a:r>
              <a:rPr lang="en-US" dirty="0"/>
              <a:t>The #include line tells the compiler to use the library (notice the lack of semicolon)</a:t>
            </a:r>
          </a:p>
          <a:p>
            <a:r>
              <a:rPr lang="en-US" dirty="0"/>
              <a:t>The Notes are all variables defined in the library</a:t>
            </a:r>
          </a:p>
          <a:p>
            <a:r>
              <a:rPr lang="en-US" dirty="0"/>
              <a:t>The function tone() is a function that plays a 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8E085AA-6972-4A52-B83B-07BBB057428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61" y="4356652"/>
            <a:ext cx="83820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2561" y="4280452"/>
            <a:ext cx="2286000" cy="457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Library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075" y="1793350"/>
            <a:ext cx="4618217" cy="456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Libraries must be installed on your computer before they can be added to a program</a:t>
            </a:r>
          </a:p>
          <a:p>
            <a:r>
              <a:rPr lang="en-US" dirty="0"/>
              <a:t>The IDE includes a library manager accessed by the book icon on the left</a:t>
            </a:r>
          </a:p>
          <a:p>
            <a:pPr lvl="1"/>
            <a:r>
              <a:rPr lang="en-US" dirty="0"/>
              <a:t>By typing in the search bar, you can look for a library in the online Arduino libraries</a:t>
            </a:r>
          </a:p>
          <a:p>
            <a:pPr lvl="1"/>
            <a:r>
              <a:rPr lang="en-US" dirty="0"/>
              <a:t>The number dropdown allows you to pick a specific version</a:t>
            </a:r>
          </a:p>
          <a:p>
            <a:pPr lvl="1"/>
            <a:r>
              <a:rPr lang="en-US" dirty="0"/>
              <a:t>Clicking install will download it and copy it to your sketchbook folder</a:t>
            </a:r>
          </a:p>
          <a:p>
            <a:pPr lvl="1"/>
            <a:r>
              <a:rPr lang="en-US" dirty="0"/>
              <a:t>Clicking more info will take you to a documentation page for that library</a:t>
            </a:r>
          </a:p>
          <a:p>
            <a:r>
              <a:rPr lang="en-US" dirty="0"/>
              <a:t>Once installed, the library can be added by using the “Include Library” option under the sketch menu</a:t>
            </a:r>
          </a:p>
          <a:p>
            <a:pPr lvl="1"/>
            <a:r>
              <a:rPr lang="en-US" dirty="0"/>
              <a:t>Many libraries also come with example sketches, which can be accessed by the “Examples” option under the File Menu </a:t>
            </a:r>
          </a:p>
          <a:p>
            <a:endParaRPr lang="en-US" dirty="0"/>
          </a:p>
        </p:txBody>
      </p:sp>
      <p:pic>
        <p:nvPicPr>
          <p:cNvPr id="15" name="Content Placeholder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6E37CB7-C603-D638-69ED-BEBCE431C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2"/>
          <a:stretch>
            <a:fillRect/>
          </a:stretch>
        </p:blipFill>
        <p:spPr>
          <a:xfrm>
            <a:off x="5034666" y="1641475"/>
            <a:ext cx="3886200" cy="46550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8E085AA-6972-4A52-B83B-07BBB057428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BAE1D-224B-2080-58AD-63D7EEB7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D57-4BF7-BADA-1877-53095BBB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33DA-B71B-3217-FFF0-45D6B77E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572" y="1602987"/>
            <a:ext cx="4611755" cy="48240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each of the different Arduino Microcontrollers, there is a set of built-in libraries</a:t>
            </a:r>
          </a:p>
          <a:p>
            <a:r>
              <a:rPr lang="en-US" dirty="0"/>
              <a:t>These deal with the capabilities of the Microcontroller, like Serial ports, or IO pins</a:t>
            </a:r>
          </a:p>
          <a:p>
            <a:r>
              <a:rPr lang="en-US" dirty="0"/>
              <a:t>These also tell the IDE how to compile and upload the code</a:t>
            </a:r>
          </a:p>
          <a:p>
            <a:r>
              <a:rPr lang="en-US" dirty="0"/>
              <a:t>These libraries are managed by the “Board Manager” just above the Library Manager icon</a:t>
            </a:r>
          </a:p>
          <a:p>
            <a:r>
              <a:rPr lang="en-US" dirty="0"/>
              <a:t>Once installed, the board will be available to select under “Board Option” in the tools menu</a:t>
            </a:r>
          </a:p>
          <a:p>
            <a:pPr lvl="1"/>
            <a:r>
              <a:rPr lang="en-US" dirty="0"/>
              <a:t>An include statement is not needed for the board libraries; they are automatically included by selecting a board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1753B7-7647-D733-3804-861F51D399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5"/>
          <a:stretch>
            <a:fillRect/>
          </a:stretch>
        </p:blipFill>
        <p:spPr>
          <a:xfrm>
            <a:off x="5106228" y="1462087"/>
            <a:ext cx="3465278" cy="48240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2B530-A107-FA58-F04A-F1D007EB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E59D7-F297-AF2E-B5CE-D73C3A22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7F76F-88F9-0265-0DF5-FFE6BA94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8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904991" cy="1325563"/>
          </a:xfrm>
        </p:spPr>
        <p:txBody>
          <a:bodyPr>
            <a:noAutofit/>
          </a:bodyPr>
          <a:lstStyle/>
          <a:p>
            <a:r>
              <a:rPr lang="en-US" sz="3600" dirty="0"/>
              <a:t>Different Arduino Footprints (Called “Families” as of 2025)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7499" y="1528009"/>
            <a:ext cx="1856061" cy="1816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24550" y="3321738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Nano microcontroller, Nano family, small size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163" y="3798211"/>
            <a:ext cx="2995187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1486631"/>
            <a:ext cx="3810000" cy="23115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24962" y="6008011"/>
            <a:ext cx="2690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Uno, Classic Family, classic shields are compatible with Mega Family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615" y="3818547"/>
            <a:ext cx="402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Mega2560, Arduino Mega Family, large number of interfaces (both digital and analog), this is the microcontroller for </a:t>
            </a:r>
            <a:r>
              <a:rPr lang="en-US" sz="1100" dirty="0" err="1"/>
              <a:t>LaACES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6DDB8-BAF5-89CB-C100-9FDE0B8F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251" y="4307525"/>
            <a:ext cx="2016699" cy="15976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31414-636E-BCA4-CA4B-C5538BA26696}"/>
              </a:ext>
            </a:extLst>
          </p:cNvPr>
          <p:cNvSpPr txBox="1"/>
          <p:nvPr/>
        </p:nvSpPr>
        <p:spPr>
          <a:xfrm>
            <a:off x="923684" y="5929672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MKR Zero, MKR Family usually has radio-based networking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Arduino Key Mega Specifications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07B585F-D6B8-7194-EA67-86A5CCB2AD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7891159"/>
              </p:ext>
            </p:extLst>
          </p:nvPr>
        </p:nvGraphicFramePr>
        <p:xfrm>
          <a:off x="153806" y="1570351"/>
          <a:ext cx="6475594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802">
                  <a:extLst>
                    <a:ext uri="{9D8B030D-6E8A-4147-A177-3AD203B41FA5}">
                      <a16:colId xmlns:a16="http://schemas.microsoft.com/office/drawing/2014/main" val="1704825059"/>
                    </a:ext>
                  </a:extLst>
                </a:gridCol>
                <a:gridCol w="4050792">
                  <a:extLst>
                    <a:ext uri="{9D8B030D-6E8A-4147-A177-3AD203B41FA5}">
                      <a16:colId xmlns:a16="http://schemas.microsoft.com/office/drawing/2014/main" val="2407491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40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7-12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00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2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Programming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USB-B (the square 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1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256 </a:t>
                      </a:r>
                      <a:r>
                        <a:rPr lang="en-US" dirty="0" err="1"/>
                        <a:t>KiloByte</a:t>
                      </a:r>
                      <a:r>
                        <a:rPr lang="en-US" dirty="0"/>
                        <a:t> Flash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(Where the uploaded program is saved)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4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Memory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</a:t>
                      </a:r>
                      <a:r>
                        <a:rPr lang="en-US" dirty="0" err="1"/>
                        <a:t>KiloByte</a:t>
                      </a:r>
                      <a:r>
                        <a:rPr lang="en-US" dirty="0"/>
                        <a:t> SRAM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(Where program variables are stored when running)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IO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Pins </a:t>
                      </a:r>
                      <a:r>
                        <a:rPr lang="en-US" i="1" dirty="0"/>
                        <a:t>(Bottom and Right Headers)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62359"/>
                  </a:ext>
                </a:extLst>
              </a:tr>
              <a:tr h="475873">
                <a:tc>
                  <a:txBody>
                    <a:bodyPr/>
                    <a:lstStyle/>
                    <a:p>
                      <a:r>
                        <a:rPr lang="en-US" dirty="0"/>
                        <a:t>Digital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1xSPI, 1 x I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C, 4 x Serial UART</a:t>
                      </a:r>
                    </a:p>
                    <a:p>
                      <a:r>
                        <a:rPr lang="en-US" i="1" baseline="0" dirty="0"/>
                        <a:t>(in the 54 digital pins) 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3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Analog Inputs (ADC)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16 Channel, 0-5V, 10 Bit ADC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(Left Headers)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07544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7989" y="617219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 microcontroller</a:t>
            </a: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7138" y="2825340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825625"/>
            <a:ext cx="47586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IO Pin Headers</a:t>
            </a:r>
          </a:p>
          <a:p>
            <a:pPr lvl="1"/>
            <a:r>
              <a:rPr lang="en-US" dirty="0"/>
              <a:t>Provide a physical interface to the IO pins and shield stacking</a:t>
            </a:r>
          </a:p>
          <a:p>
            <a:pPr lvl="1"/>
            <a:r>
              <a:rPr lang="en-US" dirty="0"/>
              <a:t>We will cover these interfaces in the coming weeks</a:t>
            </a:r>
          </a:p>
          <a:p>
            <a:r>
              <a:rPr lang="en-US" dirty="0"/>
              <a:t>12V DC Power Connection</a:t>
            </a:r>
          </a:p>
          <a:p>
            <a:r>
              <a:rPr lang="en-US" dirty="0"/>
              <a:t>USB Connection</a:t>
            </a:r>
          </a:p>
          <a:p>
            <a:r>
              <a:rPr lang="en-US" dirty="0"/>
              <a:t>Main Microcontroller</a:t>
            </a:r>
          </a:p>
          <a:p>
            <a:r>
              <a:rPr lang="en-US" dirty="0"/>
              <a:t>Reset Button</a:t>
            </a:r>
          </a:p>
          <a:p>
            <a:r>
              <a:rPr lang="en-US" dirty="0"/>
              <a:t>USB Interface Microcontroller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3181" y="3063233"/>
            <a:ext cx="228600" cy="27733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3061" y="2993868"/>
            <a:ext cx="304800" cy="27678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0461" y="5761674"/>
            <a:ext cx="2057399" cy="3865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255627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08339-2BD1-62C5-514D-0E1D64D4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B5FB633-E983-9FB0-5253-090CB39558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A8F70-39C8-1650-697F-085E4804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07EBF-BFD5-8CFF-5D4A-046A7484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1825625"/>
            <a:ext cx="4758690" cy="4351338"/>
          </a:xfrm>
        </p:spPr>
        <p:txBody>
          <a:bodyPr>
            <a:noAutofit/>
          </a:bodyPr>
          <a:lstStyle/>
          <a:p>
            <a:r>
              <a:rPr lang="en-US" dirty="0"/>
              <a:t>IO Pin Headers</a:t>
            </a:r>
          </a:p>
          <a:p>
            <a:r>
              <a:rPr lang="en-US" dirty="0"/>
              <a:t>12V DC Power Connection</a:t>
            </a:r>
          </a:p>
          <a:p>
            <a:pPr lvl="1"/>
            <a:r>
              <a:rPr lang="en-US" dirty="0"/>
              <a:t>One method power connection for operation without a computer</a:t>
            </a:r>
          </a:p>
          <a:p>
            <a:r>
              <a:rPr lang="en-US" dirty="0"/>
              <a:t>USB Connection</a:t>
            </a:r>
          </a:p>
          <a:p>
            <a:r>
              <a:rPr lang="en-US" dirty="0"/>
              <a:t>Main Microcontroller</a:t>
            </a:r>
          </a:p>
          <a:p>
            <a:r>
              <a:rPr lang="en-US" dirty="0"/>
              <a:t>Reset Button</a:t>
            </a:r>
          </a:p>
          <a:p>
            <a:r>
              <a:rPr lang="en-US" dirty="0"/>
              <a:t>USB Interface Microcontroller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17B29-A047-28CA-4B98-93E1CF74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6E8B-C870-2D69-6B5D-AD0044BA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9AB-A572-5ECB-1B5B-CA350D47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5E868-C365-0A40-B846-9021A580A850}"/>
              </a:ext>
            </a:extLst>
          </p:cNvPr>
          <p:cNvSpPr/>
          <p:nvPr/>
        </p:nvSpPr>
        <p:spPr>
          <a:xfrm>
            <a:off x="5471520" y="1987826"/>
            <a:ext cx="746400" cy="914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D3EF37-B80C-B1F5-58C4-503321F1D629}"/>
              </a:ext>
            </a:extLst>
          </p:cNvPr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30588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1F48-CA31-1307-C45E-CF728E3C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0821DB1D-6D6D-A189-7F44-403F7E48E1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10325-F345-16E4-72D5-176BAACC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9B61-09D8-C1B0-25C1-4691B45C6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825625"/>
            <a:ext cx="4860481" cy="4530726"/>
          </a:xfrm>
        </p:spPr>
        <p:txBody>
          <a:bodyPr>
            <a:normAutofit/>
          </a:bodyPr>
          <a:lstStyle/>
          <a:p>
            <a:r>
              <a:rPr lang="en-US" dirty="0"/>
              <a:t>IO Pin Headers</a:t>
            </a:r>
          </a:p>
          <a:p>
            <a:r>
              <a:rPr lang="en-US" dirty="0"/>
              <a:t>12V DC Power Connection</a:t>
            </a:r>
          </a:p>
          <a:p>
            <a:r>
              <a:rPr lang="en-US" dirty="0"/>
              <a:t>USB Connection</a:t>
            </a:r>
          </a:p>
          <a:p>
            <a:pPr lvl="1"/>
            <a:r>
              <a:rPr lang="en-US" dirty="0"/>
              <a:t>Provide a data connection to a computer for program uploads and serial communication</a:t>
            </a:r>
          </a:p>
          <a:p>
            <a:pPr lvl="1"/>
            <a:r>
              <a:rPr lang="en-US" dirty="0"/>
              <a:t>Can power board at 5V</a:t>
            </a:r>
          </a:p>
          <a:p>
            <a:r>
              <a:rPr lang="en-US" dirty="0"/>
              <a:t>Main Microcontroller</a:t>
            </a:r>
          </a:p>
          <a:p>
            <a:r>
              <a:rPr lang="en-US" dirty="0"/>
              <a:t>Reset Button</a:t>
            </a:r>
          </a:p>
          <a:p>
            <a:r>
              <a:rPr lang="en-US" dirty="0"/>
              <a:t>USB Interface Microcontroller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FF7D3-F327-5BD4-6A1F-7B653178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1E66-CFA1-8248-35FB-B2D5A955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5DB4-63C2-957A-18EF-66AC58E5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D6B23-D966-9FAC-1566-B4A121BB8386}"/>
              </a:ext>
            </a:extLst>
          </p:cNvPr>
          <p:cNvSpPr/>
          <p:nvPr/>
        </p:nvSpPr>
        <p:spPr>
          <a:xfrm>
            <a:off x="6621751" y="1741335"/>
            <a:ext cx="746400" cy="914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D543A-103D-F889-D417-875301E787C9}"/>
              </a:ext>
            </a:extLst>
          </p:cNvPr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140403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EE40-14C2-3A1E-0EF4-D06F64A91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C2A88EE-24D7-F076-D0CD-8990C82266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794AC-1075-D127-8773-2FC443B6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FA256-1319-807C-B1EE-6FE7DFBD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825625"/>
            <a:ext cx="4860481" cy="4530726"/>
          </a:xfrm>
        </p:spPr>
        <p:txBody>
          <a:bodyPr>
            <a:normAutofit/>
          </a:bodyPr>
          <a:lstStyle/>
          <a:p>
            <a:r>
              <a:rPr lang="en-US" dirty="0"/>
              <a:t>IO Pin Headers</a:t>
            </a:r>
          </a:p>
          <a:p>
            <a:r>
              <a:rPr lang="en-US" dirty="0"/>
              <a:t>12V DC Power Connection</a:t>
            </a:r>
          </a:p>
          <a:p>
            <a:r>
              <a:rPr lang="en-US" dirty="0"/>
              <a:t>USB Connection</a:t>
            </a:r>
          </a:p>
          <a:p>
            <a:r>
              <a:rPr lang="en-US" dirty="0"/>
              <a:t>Main Microcontroller</a:t>
            </a:r>
          </a:p>
          <a:p>
            <a:pPr lvl="1"/>
            <a:r>
              <a:rPr lang="en-US" dirty="0"/>
              <a:t>AVR Atmega2560</a:t>
            </a:r>
          </a:p>
          <a:p>
            <a:pPr lvl="1"/>
            <a:r>
              <a:rPr lang="en-US" dirty="0"/>
              <a:t>Microcontroller that runs our program</a:t>
            </a:r>
          </a:p>
          <a:p>
            <a:r>
              <a:rPr lang="en-US" dirty="0"/>
              <a:t>Reset Button</a:t>
            </a:r>
          </a:p>
          <a:p>
            <a:r>
              <a:rPr lang="en-US" dirty="0"/>
              <a:t>USB Interface Microcontroller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BC6D6-94F1-3D07-F525-F3687B3B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A280-3BB0-DBB8-0D34-D0966244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FAE7-C9D4-6EED-5649-D092B35D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EE0E-554F-E252-A810-516639A58D97}"/>
              </a:ext>
            </a:extLst>
          </p:cNvPr>
          <p:cNvSpPr/>
          <p:nvPr/>
        </p:nvSpPr>
        <p:spPr>
          <a:xfrm>
            <a:off x="6084750" y="3649690"/>
            <a:ext cx="1095278" cy="914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3CFBB-7135-4765-D520-568D7111BE2C}"/>
              </a:ext>
            </a:extLst>
          </p:cNvPr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198912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89D3B-85BF-F72B-FEFD-65A868E6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7F6C7AAA-B9A7-059E-AA0F-E1463E9679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7338" y="2831699"/>
            <a:ext cx="4352925" cy="2340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F5145-2D39-FFED-FD39-39BE3403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Major Board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4052-43C5-4528-3152-7EA367E04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825625"/>
            <a:ext cx="4860481" cy="4530726"/>
          </a:xfrm>
        </p:spPr>
        <p:txBody>
          <a:bodyPr>
            <a:normAutofit/>
          </a:bodyPr>
          <a:lstStyle/>
          <a:p>
            <a:r>
              <a:rPr lang="en-US" dirty="0"/>
              <a:t>IO Pin Headers</a:t>
            </a:r>
          </a:p>
          <a:p>
            <a:r>
              <a:rPr lang="en-US" dirty="0"/>
              <a:t>12V DC Power Connection</a:t>
            </a:r>
          </a:p>
          <a:p>
            <a:r>
              <a:rPr lang="en-US" dirty="0"/>
              <a:t>USB Connection</a:t>
            </a:r>
          </a:p>
          <a:p>
            <a:r>
              <a:rPr lang="en-US" dirty="0"/>
              <a:t>Main Microcontroller</a:t>
            </a:r>
          </a:p>
          <a:p>
            <a:r>
              <a:rPr lang="en-US" dirty="0"/>
              <a:t>Reset Button</a:t>
            </a:r>
          </a:p>
          <a:p>
            <a:pPr lvl="1"/>
            <a:r>
              <a:rPr lang="en-US" dirty="0"/>
              <a:t>Pressing button restarts the program loaded on the microcontroller</a:t>
            </a:r>
          </a:p>
          <a:p>
            <a:r>
              <a:rPr lang="en-US" dirty="0"/>
              <a:t>USB Interface Microcontroller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3E30-2518-C8B2-A489-8AE7B54E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rev20250919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3A26A-88B8-387E-D829-76D52E61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C7BF2-D6F1-E3C7-C876-AAFE1D7A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ED78B80-BA08-461B-A185-84C7DA35F2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DBE76-19DB-9A18-C39F-8AD6E040C13A}"/>
              </a:ext>
            </a:extLst>
          </p:cNvPr>
          <p:cNvSpPr/>
          <p:nvPr/>
        </p:nvSpPr>
        <p:spPr>
          <a:xfrm>
            <a:off x="7158039" y="2003727"/>
            <a:ext cx="626151" cy="7872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44093-5062-2A9B-B478-53C96A5E28BB}"/>
              </a:ext>
            </a:extLst>
          </p:cNvPr>
          <p:cNvSpPr txBox="1"/>
          <p:nvPr/>
        </p:nvSpPr>
        <p:spPr>
          <a:xfrm>
            <a:off x="5471520" y="6148230"/>
            <a:ext cx="2655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Arduino Mega2560 microcontroller board</a:t>
            </a:r>
          </a:p>
        </p:txBody>
      </p:sp>
    </p:spTree>
    <p:extLst>
      <p:ext uri="{BB962C8B-B14F-4D97-AF65-F5344CB8AC3E}">
        <p14:creationId xmlns:p14="http://schemas.microsoft.com/office/powerpoint/2010/main" val="401098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4486</TotalTime>
  <Words>1898</Words>
  <Application>Microsoft Office PowerPoint</Application>
  <PresentationFormat>On-screen Show (4:3)</PresentationFormat>
  <Paragraphs>273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Introduction to the Arduino Hardware and IDE</vt:lpstr>
      <vt:lpstr>What is an Arduino?</vt:lpstr>
      <vt:lpstr>Different Arduino Footprints (Called “Families” as of 2025)</vt:lpstr>
      <vt:lpstr>Arduino Key Mega Specifications</vt:lpstr>
      <vt:lpstr>Major Board Components</vt:lpstr>
      <vt:lpstr>Major Board Components</vt:lpstr>
      <vt:lpstr>Major Board Components</vt:lpstr>
      <vt:lpstr>Major Board Components</vt:lpstr>
      <vt:lpstr>Major Board Components</vt:lpstr>
      <vt:lpstr>Major Board Components</vt:lpstr>
      <vt:lpstr>Power Header</vt:lpstr>
      <vt:lpstr>Arduino IDE</vt:lpstr>
      <vt:lpstr>Source Code Editor</vt:lpstr>
      <vt:lpstr>Compiler</vt:lpstr>
      <vt:lpstr>Uploading the code</vt:lpstr>
      <vt:lpstr>Uploading the code</vt:lpstr>
      <vt:lpstr>File Menu</vt:lpstr>
      <vt:lpstr>Tools Menu</vt:lpstr>
      <vt:lpstr>Serial Monitor</vt:lpstr>
      <vt:lpstr>Libraries</vt:lpstr>
      <vt:lpstr>Library Manager</vt:lpstr>
      <vt:lpstr>Board 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58</cp:revision>
  <dcterms:created xsi:type="dcterms:W3CDTF">2021-08-10T15:07:14Z</dcterms:created>
  <dcterms:modified xsi:type="dcterms:W3CDTF">2025-10-15T14:15:37Z</dcterms:modified>
</cp:coreProperties>
</file>