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8"/>
  </p:notesMasterIdLst>
  <p:sldIdLst>
    <p:sldId id="256" r:id="rId2"/>
    <p:sldId id="335" r:id="rId3"/>
    <p:sldId id="337" r:id="rId4"/>
    <p:sldId id="340" r:id="rId5"/>
    <p:sldId id="342" r:id="rId6"/>
    <p:sldId id="351" r:id="rId7"/>
    <p:sldId id="258" r:id="rId8"/>
    <p:sldId id="354" r:id="rId9"/>
    <p:sldId id="336" r:id="rId10"/>
    <p:sldId id="359" r:id="rId11"/>
    <p:sldId id="279" r:id="rId12"/>
    <p:sldId id="295" r:id="rId13"/>
    <p:sldId id="356" r:id="rId14"/>
    <p:sldId id="296" r:id="rId15"/>
    <p:sldId id="300" r:id="rId16"/>
    <p:sldId id="297" r:id="rId17"/>
    <p:sldId id="358" r:id="rId18"/>
    <p:sldId id="299" r:id="rId19"/>
    <p:sldId id="305" r:id="rId20"/>
    <p:sldId id="306" r:id="rId21"/>
    <p:sldId id="311" r:id="rId22"/>
    <p:sldId id="319" r:id="rId23"/>
    <p:sldId id="355" r:id="rId24"/>
    <p:sldId id="321" r:id="rId25"/>
    <p:sldId id="344" r:id="rId26"/>
    <p:sldId id="31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9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0EB0F-D822-47B4-A76D-DE5DEE5F1A39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90B20-8A3A-4F9D-9C57-0A55D485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36F31-5827-4AF8-9201-522D8C34A60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69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36F31-5827-4AF8-9201-522D8C34A60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29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36F31-5827-4AF8-9201-522D8C34A60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36F31-5827-4AF8-9201-522D8C34A60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02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C0768-D284-C597-EB56-3E47F7CDB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DADF24-6A71-67FB-7D70-B6E68CF125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51DDB5-B961-DA0A-ED53-E361AD786F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F7A87-518C-7955-057B-5777875102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36F31-5827-4AF8-9201-522D8C34A60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26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Corrected</a:t>
            </a:r>
            <a:r>
              <a:rPr lang="en-US" baseline="0" dirty="0"/>
              <a:t> code explanation to match code.  Adjusted figure 8 to show a difference because they were identical.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36F31-5827-4AF8-9201-522D8C34A60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1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36F31-5827-4AF8-9201-522D8C34A60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79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Added pretest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36F31-5827-4AF8-9201-522D8C34A60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43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36F31-5827-4AF8-9201-522D8C34A60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97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36F31-5827-4AF8-9201-522D8C34A60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94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36F31-5827-4AF8-9201-522D8C34A60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1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36F31-5827-4AF8-9201-522D8C34A60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296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36F31-5827-4AF8-9201-522D8C34A60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51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use base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36F31-5827-4AF8-9201-522D8C34A60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55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36F31-5827-4AF8-9201-522D8C34A6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itchFamily="2" charset="2"/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36F31-5827-4AF8-9201-522D8C34A60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75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36F31-5827-4AF8-9201-522D8C34A60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71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itchFamily="2" charset="2"/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36F31-5827-4AF8-9201-522D8C34A60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05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36F31-5827-4AF8-9201-522D8C34A60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44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2FBAA-9D28-6866-58CE-AD0CC9F6A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D320BA-70C6-9B92-3996-3C0FA4281D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102DC4-925E-66C6-5D69-FFF9C9159F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B2F4C-C43A-E53D-17EC-E69A4AB39F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36F31-5827-4AF8-9201-522D8C34A60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53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8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175" y="123581"/>
            <a:ext cx="607717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0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654" y="104775"/>
            <a:ext cx="604093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238" y="136524"/>
            <a:ext cx="5930412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6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7904" y="139437"/>
            <a:ext cx="60716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LSU rev20250919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L03.01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116225A-7BBF-4F39-BDF3-A1D1C1F29D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91440"/>
            <a:ext cx="1463040" cy="1340826"/>
          </a:xfrm>
          <a:prstGeom prst="rect">
            <a:avLst/>
          </a:prstGeom>
        </p:spPr>
      </p:pic>
      <p:pic>
        <p:nvPicPr>
          <p:cNvPr id="9" name="Picture 8" descr="Arrow&#10;&#10;Description automatically generated with medium confidence">
            <a:extLst>
              <a:ext uri="{FF2B5EF4-FFF2-40B4-BE49-F238E27FC236}">
                <a16:creationId xmlns:a16="http://schemas.microsoft.com/office/drawing/2014/main" id="{5A3F1057-C68F-194E-C64A-796C40BF25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1426464" cy="14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arduino.cc/language-reference/#variabl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arduino.cc/language-reference/#variabl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arduino.cc/language-reference/#structur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arduino.cc/language-reference/#structur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arduino.cc/language-reference/#structur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arduino.cc/language-reference/#structur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arduino.cc/language-reference/#structur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arduino.cc/language-reference/#structur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arduino.cc/language-reference/#function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arduino.cc/language-reference/#variabl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>
            <a:normAutofit/>
          </a:bodyPr>
          <a:lstStyle/>
          <a:p>
            <a:r>
              <a:rPr lang="en-US" dirty="0"/>
              <a:t>Introduction to Programming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238D7813-20D1-9752-90CD-6AE17B5AEE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C70EA-0621-59A8-4E07-775988C37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38DD6-90BD-813D-0577-67A220462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Variables Scope</a:t>
            </a:r>
            <a:br>
              <a:rPr lang="en-US" dirty="0"/>
            </a:br>
            <a:r>
              <a:rPr lang="en-US" sz="3100" dirty="0">
                <a:hlinkClick r:id="rId2"/>
              </a:rPr>
              <a:t>https://docs.arduino.cc/language-reference/#variables</a:t>
            </a: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742E8-43C7-FB3A-1497-C2AD611DC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71" y="3963749"/>
            <a:ext cx="7886700" cy="2328677"/>
          </a:xfrm>
        </p:spPr>
        <p:txBody>
          <a:bodyPr>
            <a:normAutofit/>
          </a:bodyPr>
          <a:lstStyle/>
          <a:p>
            <a:r>
              <a:rPr lang="en-US" dirty="0"/>
              <a:t>Where a variable is created is called a definition</a:t>
            </a:r>
          </a:p>
          <a:p>
            <a:r>
              <a:rPr lang="en-US" dirty="0"/>
              <a:t>Variables can be defined inside of a function (called local) or outside of all functions (called global)</a:t>
            </a:r>
          </a:p>
          <a:p>
            <a:pPr lvl="1"/>
            <a:r>
              <a:rPr lang="en-US" dirty="0"/>
              <a:t>Global variables can be accessed by the whole program</a:t>
            </a:r>
          </a:p>
          <a:p>
            <a:pPr lvl="1"/>
            <a:r>
              <a:rPr lang="en-US" dirty="0"/>
              <a:t>Local variables can only be accessed by their function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81B5E-4C9E-A9DD-6FB5-17E45779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FA86AE-3C52-1971-A1D3-A548E79FC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L03.01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FCAB85A-7A6E-D3AD-76DB-E231231B9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0FDC461-FCC3-4FD0-840F-06872396D02B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5DF28D-2646-C213-ABF3-E540E566B247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2971420" y="2339017"/>
            <a:ext cx="630689" cy="54784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BFA68D-40AA-81DF-7F22-C0391F1F8B0C}"/>
              </a:ext>
            </a:extLst>
          </p:cNvPr>
          <p:cNvGrpSpPr/>
          <p:nvPr/>
        </p:nvGrpSpPr>
        <p:grpSpPr>
          <a:xfrm>
            <a:off x="2346922" y="1754242"/>
            <a:ext cx="4111028" cy="1881396"/>
            <a:chOff x="2478613" y="4398389"/>
            <a:chExt cx="4111028" cy="18813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75BD91E-24C9-9643-8975-99FC394F0C2D}"/>
                </a:ext>
              </a:extLst>
            </p:cNvPr>
            <p:cNvSpPr txBox="1"/>
            <p:nvPr/>
          </p:nvSpPr>
          <p:spPr>
            <a:xfrm>
              <a:off x="2478613" y="5531008"/>
              <a:ext cx="1248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</a:rPr>
                <a:t>Data Type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EA379A-A32B-5662-F589-C11709396BA1}"/>
                </a:ext>
              </a:extLst>
            </p:cNvPr>
            <p:cNvSpPr/>
            <p:nvPr/>
          </p:nvSpPr>
          <p:spPr>
            <a:xfrm>
              <a:off x="3467099" y="4398389"/>
              <a:ext cx="2209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u="sng" dirty="0">
                  <a:solidFill>
                    <a:schemeClr val="accent2"/>
                  </a:solidFill>
                </a:rPr>
                <a:t>int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3200" b="1" u="sng" dirty="0"/>
                <a:t>Var</a:t>
              </a:r>
              <a:r>
                <a:rPr lang="en-US" sz="3200" b="1" dirty="0"/>
                <a:t> = </a:t>
              </a:r>
              <a:r>
                <a:rPr lang="en-US" sz="3200" b="1" u="sng" dirty="0">
                  <a:solidFill>
                    <a:schemeClr val="accent6">
                      <a:lumMod val="75000"/>
                    </a:schemeClr>
                  </a:solidFill>
                </a:rPr>
                <a:t>42</a:t>
              </a:r>
              <a:r>
                <a:rPr lang="en-US" sz="3200" b="1" dirty="0"/>
                <a:t>;</a:t>
              </a:r>
              <a:endParaRPr lang="en-US" sz="32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46816A1-A040-741A-DFAC-6F041D6685C1}"/>
                </a:ext>
              </a:extLst>
            </p:cNvPr>
            <p:cNvSpPr txBox="1"/>
            <p:nvPr/>
          </p:nvSpPr>
          <p:spPr>
            <a:xfrm>
              <a:off x="3476578" y="5879675"/>
              <a:ext cx="17510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Variable Name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234BDE-EC7A-5AA9-CCFB-75806BDE7928}"/>
                </a:ext>
              </a:extLst>
            </p:cNvPr>
            <p:cNvSpPr txBox="1"/>
            <p:nvPr/>
          </p:nvSpPr>
          <p:spPr>
            <a:xfrm>
              <a:off x="4876800" y="5543490"/>
              <a:ext cx="17128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6"/>
                  </a:solidFill>
                </a:rPr>
                <a:t>Variable Value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5903BF8-7241-8646-B909-3F8B9CD1359C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V="1">
              <a:off x="4352107" y="4983164"/>
              <a:ext cx="0" cy="896511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1BDB5B1-BB41-7C57-1435-D00754D6C418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H="1" flipV="1">
              <a:off x="5227635" y="5012997"/>
              <a:ext cx="505586" cy="530493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5945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5" y="240084"/>
            <a:ext cx="5875708" cy="1081733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Common Data Types </a:t>
            </a:r>
            <a:r>
              <a:rPr lang="en-US" sz="2400" dirty="0">
                <a:hlinkClick r:id="rId3"/>
              </a:rPr>
              <a:t>https://docs.arduino.cc/language-reference/#variables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5518-AFEE-4B15-842F-2AF9F4B1B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B08B87-14DD-4E5D-B3AD-69BFBCBC2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C461-FCC3-4FD0-840F-06872396D0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6659" y="5982088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Commonly used C++ data types</a:t>
            </a:r>
          </a:p>
        </p:txBody>
      </p:sp>
      <p:graphicFrame>
        <p:nvGraphicFramePr>
          <p:cNvPr id="11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7335940"/>
              </p:ext>
            </p:extLst>
          </p:nvPr>
        </p:nvGraphicFramePr>
        <p:xfrm>
          <a:off x="0" y="1655416"/>
          <a:ext cx="8915399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2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984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Data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Keyword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Size in Memory (bytes)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Range of Values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Note: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382">
                <a:tc>
                  <a:txBody>
                    <a:bodyPr/>
                    <a:lstStyle/>
                    <a:p>
                      <a:r>
                        <a:rPr lang="en-US" sz="1400" dirty="0"/>
                        <a:t>Signed Integer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-32768  to  32767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Notice max value, above that it would roll over to negative, use </a:t>
                      </a:r>
                      <a:r>
                        <a:rPr lang="en-US" sz="1400" b="1" dirty="0"/>
                        <a:t>unsigned int</a:t>
                      </a:r>
                      <a:r>
                        <a:rPr lang="en-US" sz="1400" dirty="0"/>
                        <a:t> or </a:t>
                      </a:r>
                      <a:r>
                        <a:rPr lang="en-US" sz="1400" b="1" dirty="0"/>
                        <a:t>long</a:t>
                      </a:r>
                      <a:r>
                        <a:rPr lang="en-US" sz="1400" b="0" dirty="0"/>
                        <a:t> for larger number</a:t>
                      </a:r>
                      <a:endParaRPr lang="en-US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382">
                <a:tc>
                  <a:txBody>
                    <a:bodyPr/>
                    <a:lstStyle/>
                    <a:p>
                      <a:r>
                        <a:rPr lang="en-US" sz="1400" dirty="0"/>
                        <a:t>Character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 to 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Each value corresponds to a printable character or keyboard operation </a:t>
                      </a:r>
                      <a:r>
                        <a:rPr lang="en-US" sz="1400" b="0" dirty="0"/>
                        <a:t>called </a:t>
                      </a:r>
                      <a:r>
                        <a:rPr lang="en-US" sz="1400" b="1" dirty="0"/>
                        <a:t>ASCII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382">
                <a:tc>
                  <a:txBody>
                    <a:bodyPr/>
                    <a:lstStyle/>
                    <a:p>
                      <a:r>
                        <a:rPr lang="en-US" sz="1400" dirty="0"/>
                        <a:t>String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varies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This is different than an array of chars and behaves differently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382">
                <a:tc>
                  <a:txBody>
                    <a:bodyPr/>
                    <a:lstStyle/>
                    <a:p>
                      <a:r>
                        <a:rPr lang="en-US" sz="1400" dirty="0"/>
                        <a:t>Boolean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True or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Even though only 1 bit is required the minimum variable size is 1 byte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382">
                <a:tc>
                  <a:txBody>
                    <a:bodyPr/>
                    <a:lstStyle/>
                    <a:p>
                      <a:r>
                        <a:rPr lang="en-US" sz="1400" dirty="0"/>
                        <a:t>Floating decimal point number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-3.4 x 10</a:t>
                      </a:r>
                      <a:r>
                        <a:rPr lang="en-US" sz="1400" baseline="30000" dirty="0"/>
                        <a:t>38  </a:t>
                      </a:r>
                      <a:r>
                        <a:rPr lang="en-US" sz="1400" baseline="0" dirty="0"/>
                        <a:t>to </a:t>
                      </a:r>
                      <a:r>
                        <a:rPr lang="en-US" sz="1400" dirty="0"/>
                        <a:t>3.4 x 10</a:t>
                      </a:r>
                      <a:r>
                        <a:rPr lang="en-US" sz="1400" baseline="30000" dirty="0"/>
                        <a:t>38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Precision is limited to 6-7 digits, on Arduino Mega </a:t>
                      </a:r>
                      <a:r>
                        <a:rPr lang="en-US" sz="1400" b="1" dirty="0"/>
                        <a:t>Double</a:t>
                      </a:r>
                      <a:r>
                        <a:rPr lang="en-US" sz="1400" b="0" dirty="0"/>
                        <a:t> has same precision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382">
                <a:tc>
                  <a:txBody>
                    <a:bodyPr/>
                    <a:lstStyle/>
                    <a:p>
                      <a:r>
                        <a:rPr lang="en-US" sz="1400" dirty="0"/>
                        <a:t>Array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type[size]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varies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varies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 ordered group of multiple values of the same type, ex.</a:t>
                      </a:r>
                    </a:p>
                    <a:p>
                      <a:pPr algn="ctr"/>
                      <a:r>
                        <a:rPr lang="en-US" sz="1400" dirty="0"/>
                        <a:t>int </a:t>
                      </a:r>
                      <a:r>
                        <a:rPr lang="en-US" sz="1400" dirty="0" err="1"/>
                        <a:t>array_of_ints</a:t>
                      </a:r>
                      <a:r>
                        <a:rPr lang="en-US" sz="1400" dirty="0"/>
                        <a:t>[5] is 5 integers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Operators</a:t>
            </a:r>
            <a:br>
              <a:rPr lang="en-US" dirty="0"/>
            </a:br>
            <a:r>
              <a:rPr lang="en-US" sz="3100" dirty="0">
                <a:hlinkClick r:id="rId3"/>
              </a:rPr>
              <a:t>https://docs.arduino.cc/language-reference/#structure</a:t>
            </a:r>
            <a:r>
              <a:rPr lang="en-US" sz="31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Operators usually perform a single functional operation, such as adding or subtracting</a:t>
            </a:r>
          </a:p>
          <a:p>
            <a:r>
              <a:rPr lang="en-US" dirty="0"/>
              <a:t>Operator Types include:</a:t>
            </a:r>
          </a:p>
          <a:p>
            <a:pPr lvl="1"/>
            <a:r>
              <a:rPr lang="en-US" dirty="0"/>
              <a:t>Assignment</a:t>
            </a:r>
          </a:p>
          <a:p>
            <a:pPr lvl="1"/>
            <a:r>
              <a:rPr lang="en-US" dirty="0"/>
              <a:t>Arithmetic</a:t>
            </a:r>
          </a:p>
          <a:p>
            <a:pPr lvl="1"/>
            <a:r>
              <a:rPr lang="en-US" dirty="0"/>
              <a:t>Comparison</a:t>
            </a:r>
          </a:p>
          <a:p>
            <a:pPr lvl="1"/>
            <a:r>
              <a:rPr lang="en-US" dirty="0"/>
              <a:t>Logical</a:t>
            </a:r>
          </a:p>
          <a:p>
            <a:pPr lvl="1"/>
            <a:r>
              <a:rPr lang="en-US" dirty="0"/>
              <a:t>Bitwise (not covered here)</a:t>
            </a:r>
          </a:p>
          <a:p>
            <a:pPr lvl="1"/>
            <a:r>
              <a:rPr lang="en-US" dirty="0"/>
              <a:t>Compound (not covered here)</a:t>
            </a:r>
          </a:p>
          <a:p>
            <a:r>
              <a:rPr lang="en-US" dirty="0"/>
              <a:t>Operations must be defined for the variable types, and some operations may be undefined for some types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0CB392-337E-4F70-8BB7-0AE55D7402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85539C9-5871-4F5C-AFF4-F73757F37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L03.01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0FDC461-FCC3-4FD0-840F-06872396D0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49308-D552-863A-67A4-65BBE08D6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B3637-3065-DF5A-BDF7-365E37221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Assignment Operator</a:t>
            </a:r>
            <a:br>
              <a:rPr lang="en-US" dirty="0"/>
            </a:br>
            <a:r>
              <a:rPr lang="en-US" sz="3100" dirty="0">
                <a:hlinkClick r:id="rId3"/>
              </a:rPr>
              <a:t>https://docs.arduino.cc/language-reference/#structure</a:t>
            </a:r>
            <a:r>
              <a:rPr lang="en-US" sz="31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683ED-1D6E-B56B-EFBC-D7310A85F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800" b="1" dirty="0"/>
              <a:t>=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Performing an operation does not necessarily change the value of a variable</a:t>
            </a:r>
          </a:p>
          <a:p>
            <a:pPr marL="0" indent="0">
              <a:buNone/>
            </a:pPr>
            <a:r>
              <a:rPr lang="en-US" dirty="0"/>
              <a:t>The assignment operator stores the result of the code to the right of the </a:t>
            </a:r>
            <a:r>
              <a:rPr lang="en-US" b="1" dirty="0"/>
              <a:t>= </a:t>
            </a:r>
            <a:r>
              <a:rPr lang="en-US" dirty="0"/>
              <a:t>in the variable to the left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X=7; </a:t>
            </a:r>
          </a:p>
          <a:p>
            <a:pPr marL="0" indent="0">
              <a:buNone/>
            </a:pPr>
            <a:r>
              <a:rPr lang="en-US" dirty="0"/>
              <a:t>Stores the value 7 in the variable 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Nothing prevents you from trying to assign differing variable types to each other (like putting a char in an int) but sometimes the results may not be the expected.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E9E5C35-2672-E3BC-231B-21F98D902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FCF26AF-DF6E-C445-138E-CC8A1B4DF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L03.01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1ABA1-71CE-A0E7-44B5-006A1AF26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0FDC461-FCC3-4FD0-840F-06872396D0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6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Arithmetic Operators</a:t>
            </a:r>
            <a:br>
              <a:rPr lang="en-US" dirty="0"/>
            </a:br>
            <a:r>
              <a:rPr lang="en-US" sz="3100" dirty="0">
                <a:hlinkClick r:id="rId3"/>
              </a:rPr>
              <a:t>https://docs.arduino.cc/language-reference/#structure</a:t>
            </a:r>
            <a:r>
              <a:rPr lang="en-US" sz="31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062563"/>
          </a:xfrm>
        </p:spPr>
        <p:txBody>
          <a:bodyPr>
            <a:normAutofit/>
          </a:bodyPr>
          <a:lstStyle/>
          <a:p>
            <a:r>
              <a:rPr lang="en-US" dirty="0"/>
              <a:t>Arithmetic operators are mathematical functions that take two operands, perform a calculation, and provide a result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53F1D-74DE-48D0-BDBE-40402D06F2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4C08C5E-03AB-4371-9B18-EDF92E67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L03.01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0FDC461-FCC3-4FD0-840F-06872396D0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5943600"/>
            <a:ext cx="71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Arithmetic operators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029856"/>
              </p:ext>
            </p:extLst>
          </p:nvPr>
        </p:nvGraphicFramePr>
        <p:xfrm>
          <a:off x="966421" y="3429000"/>
          <a:ext cx="7162800" cy="224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Operator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Description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Example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Adds two operands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A + B 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7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Subtracts second operand from first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A – B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Multiplies operands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A * B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Divides dividend by divisor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B / A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3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Modulus operator: Remainder of quotient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B % C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Comparison Operators</a:t>
            </a:r>
            <a:br>
              <a:rPr lang="en-US" dirty="0"/>
            </a:br>
            <a:r>
              <a:rPr lang="en-US" sz="3100" dirty="0">
                <a:hlinkClick r:id="rId3"/>
              </a:rPr>
              <a:t>https://docs.arduino.cc/language-reference/#structure</a:t>
            </a:r>
            <a:r>
              <a:rPr lang="en-US" sz="31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43261"/>
            <a:ext cx="7886700" cy="16033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Comparison operators are used to compare two values (called operands)</a:t>
            </a:r>
          </a:p>
          <a:p>
            <a:r>
              <a:rPr lang="en-US" dirty="0"/>
              <a:t>Produced a Boolean (True/False) result</a:t>
            </a:r>
          </a:p>
          <a:p>
            <a:r>
              <a:rPr lang="en-US" dirty="0"/>
              <a:t>Usually used in combination with a control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2F97A-81AD-4895-84AB-917DF44878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FA39829-4764-496A-9E72-ACC3F4F75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L03.01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0FDC461-FCC3-4FD0-840F-06872396D0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867400"/>
            <a:ext cx="731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Comparison operators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3124198"/>
          <a:ext cx="7315200" cy="2743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1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Operator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Description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Example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1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==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Equal 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x == y (x is equal to y)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1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!=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Not equal 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x != y (x is not equal to y)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1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&lt;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Less than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x &lt; y (x is less than y)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1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&gt;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Greater than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x &gt; y (x is greater than y)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1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&lt;=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Less than or equal 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x &lt;= y (x is less than or equal to y)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6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&gt;=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Greater than or equal to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x &gt; y (x is greater than or equal to y)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Logical Operators</a:t>
            </a:r>
            <a:br>
              <a:rPr lang="en-US" dirty="0"/>
            </a:br>
            <a:r>
              <a:rPr lang="en-US" sz="3100" dirty="0">
                <a:hlinkClick r:id="rId3"/>
              </a:rPr>
              <a:t>https://docs.arduino.cc/language-reference/#structure</a:t>
            </a:r>
            <a:r>
              <a:rPr lang="en-US" sz="31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4551"/>
            <a:ext cx="7886700" cy="13734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Logical operators manipulate True and False results into more complex operations</a:t>
            </a:r>
          </a:p>
          <a:p>
            <a:r>
              <a:rPr lang="en-US" dirty="0"/>
              <a:t>All Nonzero values are considered True (1 is true, but so is 617, 32, 100542)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4CD16-B86F-451B-ACBB-4957972FC1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B495774-C8B1-4DF9-A8C6-A0FA684D6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L03.01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0FDC461-FCC3-4FD0-840F-06872396D0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943600"/>
            <a:ext cx="731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Logical operators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067517"/>
              </p:ext>
            </p:extLst>
          </p:nvPr>
        </p:nvGraphicFramePr>
        <p:xfrm>
          <a:off x="914400" y="3048000"/>
          <a:ext cx="73152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Operator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Description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Calibri"/>
                          <a:ea typeface="Calibri"/>
                          <a:cs typeface="Times New Roman"/>
                        </a:rPr>
                        <a:t>Example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3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&amp;&amp;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AND – If both operands are True, the condition is True; otherwise, it is false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If A = 1 and B = 0, then A &amp;&amp; B = false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2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||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OR – If either operand is True, the condition is true; otherwise, it is false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If A = 1 and B = 0, then A || B = true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2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!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NOT – If a condition is true, then !condition is false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If A || B = true, then !(A || B) = false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BE7E6-DDBF-F133-9554-5071C7581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C84E7-5760-94B5-2A4F-03D0881E6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Control Structure</a:t>
            </a:r>
            <a:br>
              <a:rPr lang="en-US" dirty="0"/>
            </a:br>
            <a:r>
              <a:rPr lang="en-US" sz="3100" dirty="0">
                <a:hlinkClick r:id="rId3"/>
              </a:rPr>
              <a:t>https://docs.arduino.cc/language-reference/#structure</a:t>
            </a:r>
            <a:r>
              <a:rPr lang="en-US" sz="31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32D28-36EF-D2DF-F4E6-ADEAC1815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Control Structure is used to run code in a more complex sequence than simple sequential steps</a:t>
            </a:r>
          </a:p>
          <a:p>
            <a:pPr lvl="1"/>
            <a:r>
              <a:rPr lang="en-US" dirty="0"/>
              <a:t>Run the same code multiple times with a loop</a:t>
            </a:r>
          </a:p>
          <a:p>
            <a:pPr lvl="2"/>
            <a:r>
              <a:rPr lang="en-US" dirty="0"/>
              <a:t>For, while, and do while</a:t>
            </a:r>
          </a:p>
          <a:p>
            <a:pPr lvl="1"/>
            <a:r>
              <a:rPr lang="en-US" dirty="0"/>
              <a:t>Only run a portion of code if some condition is true</a:t>
            </a:r>
          </a:p>
          <a:p>
            <a:pPr lvl="2"/>
            <a:r>
              <a:rPr lang="en-US" dirty="0"/>
              <a:t>If … else</a:t>
            </a:r>
          </a:p>
          <a:p>
            <a:r>
              <a:rPr lang="en-US" dirty="0"/>
              <a:t>Uses comparison and logical operators to determine if a section of code will be executed or skipped over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C0107CA-7643-A583-DB53-696B5E500E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5E202BC-8E50-C9C0-2BE1-F2D0D0846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L03.01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49F8D-90F5-7658-F0AD-2ADBD090A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0FDC461-FCC3-4FD0-840F-06872396D0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37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526" y="277358"/>
            <a:ext cx="617021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Conditional Statements: If/Else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914400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An if statement performs a logical check and executes the following code if true</a:t>
            </a:r>
          </a:p>
          <a:p>
            <a:r>
              <a:rPr lang="en-US" sz="2600" dirty="0"/>
              <a:t>May be combined with </a:t>
            </a:r>
            <a:r>
              <a:rPr lang="en-US" sz="2600" b="1" dirty="0"/>
              <a:t>Else </a:t>
            </a:r>
            <a:r>
              <a:rPr lang="en-US" sz="2600" dirty="0"/>
              <a:t>which executes code when the If is false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2590800"/>
            <a:ext cx="3409908" cy="301621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void setup() {</a:t>
            </a:r>
          </a:p>
          <a:p>
            <a:r>
              <a:rPr lang="en-US" sz="1200" dirty="0"/>
              <a:t>     </a:t>
            </a:r>
            <a:r>
              <a:rPr lang="en-US" sz="1200" dirty="0" err="1"/>
              <a:t>Serial.begin</a:t>
            </a:r>
            <a:r>
              <a:rPr lang="en-US" sz="1200" dirty="0"/>
              <a:t>(9600);   }</a:t>
            </a:r>
          </a:p>
          <a:p>
            <a:endParaRPr lang="en-US" sz="500" dirty="0"/>
          </a:p>
          <a:p>
            <a:r>
              <a:rPr lang="en-US" sz="1200" dirty="0"/>
              <a:t>void loop() {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 int A = 15;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 int B = 10;</a:t>
            </a:r>
          </a:p>
          <a:p>
            <a:endParaRPr lang="en-US" sz="5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 if (A &gt;= B) {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Serial.println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(A – B);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 }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 else {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Serial.println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(B + A); 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 }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" y="5638800"/>
            <a:ext cx="350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 this example, since A is greater than or equal to B, 5 will print out (A – B), but the second print will not be executed.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53000" y="2590800"/>
            <a:ext cx="3409908" cy="301621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void setup() {</a:t>
            </a:r>
          </a:p>
          <a:p>
            <a:r>
              <a:rPr lang="en-US" sz="1200" dirty="0"/>
              <a:t>     </a:t>
            </a:r>
            <a:r>
              <a:rPr lang="en-US" sz="1200" dirty="0" err="1"/>
              <a:t>Serial.begin</a:t>
            </a:r>
            <a:r>
              <a:rPr lang="en-US" sz="1200" dirty="0"/>
              <a:t>(9600);   }</a:t>
            </a:r>
          </a:p>
          <a:p>
            <a:endParaRPr lang="en-US" sz="500" dirty="0"/>
          </a:p>
          <a:p>
            <a:r>
              <a:rPr lang="en-US" sz="1200" dirty="0"/>
              <a:t>void loop() {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 int A = 5;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 int B = 20;</a:t>
            </a:r>
          </a:p>
          <a:p>
            <a:endParaRPr lang="en-US" sz="5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 if (A &gt;= B) {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Serial.println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(A - B);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 }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 else {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Serial.println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(B + A); 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 }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76800" y="5638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Now since B is greater than A, the first print will be skipped, and 25 will be printed (B + A)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C461-FCC3-4FD0-840F-06872396D0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5DD0B-D527-4BC5-8103-5B21DFE23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2EC4E-EA49-4419-BA0C-328889C5C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67" y="1523999"/>
            <a:ext cx="8969071" cy="141154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300" dirty="0"/>
              <a:t>A </a:t>
            </a:r>
            <a:r>
              <a:rPr lang="en-US" sz="3300" b="1" dirty="0"/>
              <a:t>for loop </a:t>
            </a:r>
            <a:r>
              <a:rPr lang="en-US" sz="3300" dirty="0"/>
              <a:t>executes repeatedly and increments a counter variable until the conditional statement is no longer true</a:t>
            </a:r>
          </a:p>
          <a:p>
            <a:r>
              <a:rPr lang="en-US" sz="2900" dirty="0"/>
              <a:t>The initialization happens once when the loop starts</a:t>
            </a:r>
          </a:p>
          <a:p>
            <a:r>
              <a:rPr lang="en-US" sz="2900" dirty="0"/>
              <a:t>The increment happens at the end of the loop</a:t>
            </a:r>
          </a:p>
          <a:p>
            <a:r>
              <a:rPr lang="en-US" sz="2900" dirty="0"/>
              <a:t>The logical check happens at the beginning of the loop (pretest condition)</a:t>
            </a:r>
          </a:p>
          <a:p>
            <a:pPr marL="514350" lvl="1" indent="-457200"/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4010520" y="2971800"/>
            <a:ext cx="4676280" cy="255454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void setup() {</a:t>
            </a:r>
          </a:p>
          <a:p>
            <a:r>
              <a:rPr lang="en-US" sz="1400" dirty="0"/>
              <a:t>     </a:t>
            </a:r>
            <a:r>
              <a:rPr lang="en-US" sz="1400" dirty="0" err="1"/>
              <a:t>Serial.begin</a:t>
            </a:r>
            <a:r>
              <a:rPr lang="en-US" sz="1400" dirty="0"/>
              <a:t>(9600);</a:t>
            </a:r>
          </a:p>
          <a:p>
            <a:r>
              <a:rPr lang="en-US" sz="1400" dirty="0"/>
              <a:t>}</a:t>
            </a:r>
          </a:p>
          <a:p>
            <a:endParaRPr lang="en-US" sz="1400" dirty="0"/>
          </a:p>
          <a:p>
            <a:r>
              <a:rPr lang="en-US" sz="1400" dirty="0"/>
              <a:t>void loop() {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 for (int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= 0;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&lt;= 15;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++)  {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Serial.println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);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 }</a:t>
            </a:r>
          </a:p>
          <a:p>
            <a:r>
              <a:rPr lang="en-US" dirty="0"/>
              <a:t>}</a:t>
            </a:r>
          </a:p>
          <a:p>
            <a:r>
              <a:rPr lang="en-US" b="1" dirty="0">
                <a:solidFill>
                  <a:srgbClr val="C00000"/>
                </a:solidFill>
              </a:rPr>
              <a:t> Output 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 0 1 2 3 4 5 6 7 8 9 10 11 12 13 14 15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5562600"/>
            <a:ext cx="464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 for loop that prints 0 to 15. The variable </a:t>
            </a:r>
            <a:r>
              <a:rPr lang="en-US" sz="1400" dirty="0" err="1"/>
              <a:t>i</a:t>
            </a:r>
            <a:r>
              <a:rPr lang="en-US" sz="1400" dirty="0"/>
              <a:t> starts at 0 and increments every loop until </a:t>
            </a:r>
            <a:r>
              <a:rPr lang="en-US" sz="1400" dirty="0" err="1"/>
              <a:t>i</a:t>
            </a:r>
            <a:r>
              <a:rPr lang="en-US" sz="1400" dirty="0"/>
              <a:t>=16 and then the loop ends.</a:t>
            </a:r>
          </a:p>
          <a:p>
            <a:r>
              <a:rPr lang="en-US" sz="1400" b="1" dirty="0"/>
              <a:t>Note:++ is a compound operator </a:t>
            </a:r>
            <a:r>
              <a:rPr lang="en-US" sz="1400" b="1" dirty="0" err="1"/>
              <a:t>i</a:t>
            </a:r>
            <a:r>
              <a:rPr lang="en-US" sz="1400" b="1" dirty="0"/>
              <a:t>++ is the same as </a:t>
            </a:r>
            <a:r>
              <a:rPr lang="en-US" sz="1400" b="1" dirty="0" err="1"/>
              <a:t>i</a:t>
            </a:r>
            <a:r>
              <a:rPr lang="en-US" sz="1400" b="1" dirty="0"/>
              <a:t>=i+1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041" y="4441336"/>
            <a:ext cx="1506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Counter </a:t>
            </a:r>
            <a:br>
              <a:rPr lang="en-US" sz="2000" b="1" dirty="0">
                <a:solidFill>
                  <a:schemeClr val="accent2"/>
                </a:solidFill>
              </a:rPr>
            </a:br>
            <a:r>
              <a:rPr lang="en-US" sz="2000" b="1" dirty="0">
                <a:solidFill>
                  <a:schemeClr val="accent2"/>
                </a:solidFill>
              </a:rPr>
              <a:t>Initialization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3505478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for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/>
              <a:t>(</a:t>
            </a:r>
            <a:r>
              <a:rPr lang="en-US" sz="2400" b="1" u="sng" dirty="0">
                <a:solidFill>
                  <a:schemeClr val="accent2"/>
                </a:solidFill>
              </a:rPr>
              <a:t>int </a:t>
            </a:r>
            <a:r>
              <a:rPr lang="en-US" sz="2400" b="1" u="sng" dirty="0" err="1">
                <a:solidFill>
                  <a:schemeClr val="accent2"/>
                </a:solidFill>
              </a:rPr>
              <a:t>i</a:t>
            </a:r>
            <a:r>
              <a:rPr lang="en-US" sz="2400" b="1" u="sng" dirty="0">
                <a:solidFill>
                  <a:schemeClr val="accent2"/>
                </a:solidFill>
              </a:rPr>
              <a:t> = 0;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u="sng" dirty="0"/>
              <a:t>i &lt;= 15;</a:t>
            </a:r>
            <a:r>
              <a:rPr lang="en-US" sz="2400" b="1" dirty="0"/>
              <a:t> </a:t>
            </a:r>
            <a:r>
              <a:rPr lang="en-US" sz="2400" b="1" u="sng" dirty="0" err="1">
                <a:solidFill>
                  <a:schemeClr val="accent6"/>
                </a:solidFill>
              </a:rPr>
              <a:t>i</a:t>
            </a:r>
            <a:r>
              <a:rPr lang="en-US" sz="2400" b="1" u="sng" dirty="0">
                <a:solidFill>
                  <a:schemeClr val="accent6"/>
                </a:solidFill>
              </a:rPr>
              <a:t>++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5197" y="5050689"/>
            <a:ext cx="1412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Conditional</a:t>
            </a:r>
          </a:p>
          <a:p>
            <a:pPr algn="ctr"/>
            <a:r>
              <a:rPr lang="en-US" sz="2000" b="1" dirty="0"/>
              <a:t>Statement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82485" y="4650579"/>
            <a:ext cx="1279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Increment</a:t>
            </a:r>
          </a:p>
        </p:txBody>
      </p:sp>
      <p:cxnSp>
        <p:nvCxnSpPr>
          <p:cNvPr id="12" name="Straight Arrow Connector 11"/>
          <p:cNvCxnSpPr>
            <a:stCxn id="6" idx="0"/>
          </p:cNvCxnSpPr>
          <p:nvPr/>
        </p:nvCxnSpPr>
        <p:spPr>
          <a:xfrm flipV="1">
            <a:off x="1207196" y="3930318"/>
            <a:ext cx="164404" cy="51101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0"/>
          </p:cNvCxnSpPr>
          <p:nvPr/>
        </p:nvCxnSpPr>
        <p:spPr>
          <a:xfrm flipV="1">
            <a:off x="2341480" y="3967144"/>
            <a:ext cx="0" cy="108354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0"/>
          </p:cNvCxnSpPr>
          <p:nvPr/>
        </p:nvCxnSpPr>
        <p:spPr>
          <a:xfrm flipH="1" flipV="1">
            <a:off x="3134840" y="3967143"/>
            <a:ext cx="87179" cy="68343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C461-FCC3-4FD0-840F-06872396D0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F8B01-25C6-4D7A-BC57-F63A0512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ED326-BBED-4D50-99A8-354F6B6DB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dirty="0"/>
              <a:t>Binary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Modern computers store data and perform operations using Boolean/binary logic</a:t>
            </a:r>
          </a:p>
          <a:p>
            <a:pPr lvl="1"/>
            <a:r>
              <a:rPr lang="en-US" dirty="0"/>
              <a:t>Boolean Logic values can take 2 values: </a:t>
            </a:r>
            <a:r>
              <a:rPr lang="en-US" b="1" dirty="0"/>
              <a:t>True or False</a:t>
            </a:r>
          </a:p>
          <a:p>
            <a:pPr lvl="1"/>
            <a:r>
              <a:rPr lang="en-US" dirty="0"/>
              <a:t>Binary numbers have 2 possible values: </a:t>
            </a:r>
            <a:r>
              <a:rPr lang="en-US" b="1" dirty="0"/>
              <a:t>1 or 0</a:t>
            </a:r>
          </a:p>
          <a:p>
            <a:r>
              <a:rPr lang="en-US" dirty="0"/>
              <a:t>A single true or false value is a basic unit of information called a bit</a:t>
            </a:r>
          </a:p>
          <a:p>
            <a:endParaRPr lang="en-US" dirty="0"/>
          </a:p>
          <a:p>
            <a:r>
              <a:rPr lang="en-US" dirty="0"/>
              <a:t>In modern computing, individual bits are grouped in sets of 8 bits, called a byte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 series of bytes can be used to represent numbers, characters, images, video, etc.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8F8CC5-922A-4BAF-B329-3C50842F9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2B753-3CCF-4EF4-AD3F-17E2B02E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L03.01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0FDC461-FCC3-4FD0-840F-06872396D0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28800" y="4724400"/>
            <a:ext cx="54864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Example of a byte: </a:t>
            </a:r>
            <a:r>
              <a:rPr lang="en-US" sz="2400" u="sng" dirty="0"/>
              <a:t>0</a:t>
            </a:r>
            <a:r>
              <a:rPr lang="en-US" sz="2400" dirty="0"/>
              <a:t> </a:t>
            </a:r>
            <a:r>
              <a:rPr lang="en-US" sz="2400" u="sng" dirty="0"/>
              <a:t>0</a:t>
            </a:r>
            <a:r>
              <a:rPr lang="en-US" sz="2400" dirty="0"/>
              <a:t> </a:t>
            </a:r>
            <a:r>
              <a:rPr lang="en-US" sz="2400" u="sng" dirty="0"/>
              <a:t>1</a:t>
            </a:r>
            <a:r>
              <a:rPr lang="en-US" sz="2400" dirty="0"/>
              <a:t> </a:t>
            </a:r>
            <a:r>
              <a:rPr lang="en-US" sz="2400" u="sng" dirty="0"/>
              <a:t>0</a:t>
            </a:r>
            <a:r>
              <a:rPr lang="en-US" sz="2400" dirty="0"/>
              <a:t> </a:t>
            </a:r>
            <a:r>
              <a:rPr lang="en-US" sz="2400" u="sng" dirty="0"/>
              <a:t>1</a:t>
            </a:r>
            <a:r>
              <a:rPr lang="en-US" sz="2400" dirty="0"/>
              <a:t> </a:t>
            </a:r>
            <a:r>
              <a:rPr lang="en-US" sz="2400" u="sng" dirty="0"/>
              <a:t>1</a:t>
            </a:r>
            <a:r>
              <a:rPr lang="en-US" sz="2400" dirty="0"/>
              <a:t> </a:t>
            </a:r>
            <a:r>
              <a:rPr lang="en-US" sz="2400" u="sng" dirty="0"/>
              <a:t>0</a:t>
            </a:r>
            <a:r>
              <a:rPr lang="en-US" sz="2400" dirty="0"/>
              <a:t> </a:t>
            </a:r>
            <a:r>
              <a:rPr lang="en-US" sz="2400" u="sng" dirty="0"/>
              <a:t>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Loops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1121" y="1565147"/>
            <a:ext cx="8153400" cy="838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A </a:t>
            </a:r>
            <a:r>
              <a:rPr lang="en-US" sz="2400" b="1" dirty="0"/>
              <a:t>while loop </a:t>
            </a:r>
            <a:r>
              <a:rPr lang="en-US" sz="2400" dirty="0"/>
              <a:t>will only run when the conditional statement is true, but it does not automatically increment or break the loop unless something in the loop changes a value in the conditional statement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0103" y="3656695"/>
            <a:ext cx="3016531" cy="249299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int carrier = 0;</a:t>
            </a:r>
          </a:p>
          <a:p>
            <a:endParaRPr lang="en-US" sz="1400" dirty="0"/>
          </a:p>
          <a:p>
            <a:r>
              <a:rPr lang="en-US" sz="1400" dirty="0"/>
              <a:t>void setup() {</a:t>
            </a:r>
          </a:p>
          <a:p>
            <a:r>
              <a:rPr lang="en-US" sz="1400" dirty="0"/>
              <a:t>     </a:t>
            </a:r>
            <a:r>
              <a:rPr lang="en-US" sz="1400" dirty="0" err="1"/>
              <a:t>Serial.begin</a:t>
            </a:r>
            <a:r>
              <a:rPr lang="en-US" sz="1400" dirty="0"/>
              <a:t>(9600);</a:t>
            </a:r>
          </a:p>
          <a:p>
            <a:r>
              <a:rPr lang="en-US" sz="1400" dirty="0"/>
              <a:t>}</a:t>
            </a:r>
          </a:p>
          <a:p>
            <a:endParaRPr lang="en-US" sz="1400" dirty="0"/>
          </a:p>
          <a:p>
            <a:r>
              <a:rPr lang="en-US" sz="1400" dirty="0"/>
              <a:t>void loop() {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 while (carrier &lt; 20) {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Serial.println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(carrier++);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0103" y="6150475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 while loop that counts from 0 to 19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89D9A9-5CE1-2DA7-EC71-BBB91C414E86}"/>
              </a:ext>
            </a:extLst>
          </p:cNvPr>
          <p:cNvGrpSpPr/>
          <p:nvPr/>
        </p:nvGrpSpPr>
        <p:grpSpPr>
          <a:xfrm>
            <a:off x="1676400" y="2526322"/>
            <a:ext cx="5638800" cy="1107726"/>
            <a:chOff x="1676400" y="2057194"/>
            <a:chExt cx="5638800" cy="1107726"/>
          </a:xfrm>
        </p:grpSpPr>
        <p:sp>
          <p:nvSpPr>
            <p:cNvPr id="7" name="TextBox 6"/>
            <p:cNvSpPr txBox="1"/>
            <p:nvPr/>
          </p:nvSpPr>
          <p:spPr>
            <a:xfrm>
              <a:off x="1981200" y="2764810"/>
              <a:ext cx="2590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Conditional Statement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76400" y="2057194"/>
              <a:ext cx="5638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while</a:t>
              </a:r>
              <a:r>
                <a:rPr lang="en-US" sz="2400" b="1" dirty="0">
                  <a:solidFill>
                    <a:schemeClr val="accent2"/>
                  </a:solidFill>
                </a:rPr>
                <a:t> </a:t>
              </a:r>
              <a:r>
                <a:rPr lang="en-US" sz="2400" b="1" dirty="0"/>
                <a:t>(</a:t>
              </a:r>
              <a:r>
                <a:rPr lang="en-US" sz="2400" b="1" u="sng" dirty="0">
                  <a:solidFill>
                    <a:schemeClr val="accent2"/>
                  </a:solidFill>
                </a:rPr>
                <a:t>carrier &lt; 0</a:t>
              </a:r>
              <a:r>
                <a:rPr lang="en-US" sz="2400" b="1" dirty="0"/>
                <a:t>) {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400" b="1" u="sng" dirty="0" err="1">
                  <a:solidFill>
                    <a:schemeClr val="accent6">
                      <a:lumMod val="75000"/>
                    </a:schemeClr>
                  </a:solidFill>
                </a:rPr>
                <a:t>Serial.print</a:t>
              </a:r>
              <a:r>
                <a:rPr lang="en-US" sz="2400" b="1" u="sng" dirty="0">
                  <a:solidFill>
                    <a:schemeClr val="accent6">
                      <a:lumMod val="75000"/>
                    </a:schemeClr>
                  </a:solidFill>
                </a:rPr>
                <a:t> (carrier++)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400" b="1" dirty="0"/>
                <a:t>}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22077" y="2694041"/>
              <a:ext cx="18039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6"/>
                  </a:solidFill>
                </a:rPr>
                <a:t>Loop Execution</a:t>
              </a:r>
            </a:p>
          </p:txBody>
        </p:sp>
        <p:cxnSp>
          <p:nvCxnSpPr>
            <p:cNvPr id="13" name="Straight Arrow Connector 12"/>
            <p:cNvCxnSpPr>
              <a:stCxn id="7" idx="0"/>
            </p:cNvCxnSpPr>
            <p:nvPr/>
          </p:nvCxnSpPr>
          <p:spPr>
            <a:xfrm flipV="1">
              <a:off x="3276600" y="2463950"/>
              <a:ext cx="2" cy="30086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0"/>
            </p:cNvCxnSpPr>
            <p:nvPr/>
          </p:nvCxnSpPr>
          <p:spPr>
            <a:xfrm flipH="1" flipV="1">
              <a:off x="5624054" y="2392391"/>
              <a:ext cx="1" cy="30165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C461-FCC3-4FD0-840F-06872396D0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9AF681-2617-4FEF-8317-A845A0D0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0B0152-27AB-4483-80D7-1017CF844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L03.01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A52101-E470-9D36-EB38-E223CA86AB12}"/>
              </a:ext>
            </a:extLst>
          </p:cNvPr>
          <p:cNvSpPr txBox="1">
            <a:spLocks/>
          </p:cNvSpPr>
          <p:nvPr/>
        </p:nvSpPr>
        <p:spPr>
          <a:xfrm>
            <a:off x="6264303" y="4349363"/>
            <a:ext cx="2651097" cy="16449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A </a:t>
            </a:r>
            <a:r>
              <a:rPr lang="en-US" sz="2400" b="1" dirty="0"/>
              <a:t>do while loop </a:t>
            </a:r>
            <a:r>
              <a:rPr lang="en-US" sz="2400" dirty="0"/>
              <a:t>is similar but performs the logical check at the end of the loop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Functions</a:t>
            </a:r>
            <a:br>
              <a:rPr lang="en-US" dirty="0"/>
            </a:br>
            <a:r>
              <a:rPr lang="en-US" sz="3100" dirty="0">
                <a:hlinkClick r:id="rId3"/>
              </a:rPr>
              <a:t>https://docs.arduino.cc/language-reference/#functions</a:t>
            </a:r>
            <a:r>
              <a:rPr lang="en-US" sz="31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50441"/>
            <a:ext cx="7886700" cy="242805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function is a code segment written to be executed elsewhere in the program</a:t>
            </a:r>
          </a:p>
          <a:p>
            <a:r>
              <a:rPr lang="en-US" dirty="0"/>
              <a:t>A function:</a:t>
            </a:r>
          </a:p>
          <a:p>
            <a:pPr lvl="1"/>
            <a:r>
              <a:rPr lang="en-US" dirty="0"/>
              <a:t>Can return a result, the function has type matching what it returns (void means no return)</a:t>
            </a:r>
          </a:p>
          <a:p>
            <a:pPr lvl="1"/>
            <a:r>
              <a:rPr lang="en-US" dirty="0"/>
              <a:t>Must have a unique name and cannot be defined inside another function</a:t>
            </a:r>
          </a:p>
          <a:p>
            <a:pPr lvl="1"/>
            <a:r>
              <a:rPr lang="en-US" dirty="0"/>
              <a:t>Any variables you want to pass into the function (called arguments) are used placed inside the parentheses</a:t>
            </a:r>
          </a:p>
          <a:p>
            <a:r>
              <a:rPr lang="en-US" dirty="0"/>
              <a:t>Functions can be predefined in libraries or written by the user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2C18115-E0B4-4388-8FD7-EF03C65C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BD3EA83-FEA1-40D6-82AD-28B727FE5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L03.01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0FDC461-FCC3-4FD0-840F-06872396D0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685" y="4018171"/>
            <a:ext cx="3816627" cy="132343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int </a:t>
            </a:r>
            <a:r>
              <a:rPr lang="en-US" sz="2000" dirty="0" err="1"/>
              <a:t>giveme_seven</a:t>
            </a:r>
            <a:r>
              <a:rPr lang="en-US" sz="2000" dirty="0"/>
              <a:t> (int argument) {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	int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local_var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	return 7;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685" y="5407680"/>
            <a:ext cx="38166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 very simple function that always returns the number seven. Normally argument and </a:t>
            </a:r>
            <a:r>
              <a:rPr lang="en-US" sz="1400" dirty="0" err="1"/>
              <a:t>local_var</a:t>
            </a:r>
            <a:r>
              <a:rPr lang="en-US" sz="1400" dirty="0"/>
              <a:t> would be used in </a:t>
            </a:r>
            <a:r>
              <a:rPr lang="en-US" sz="1400"/>
              <a:t>the function.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837742-3C5A-4F6C-CAE1-82F5D9D8208C}"/>
              </a:ext>
            </a:extLst>
          </p:cNvPr>
          <p:cNvSpPr txBox="1"/>
          <p:nvPr/>
        </p:nvSpPr>
        <p:spPr>
          <a:xfrm>
            <a:off x="4245998" y="4043512"/>
            <a:ext cx="4683318" cy="193899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void loop () {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	int value=2;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	int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return_value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return_value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giveme_seven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(value);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Serial.print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return_value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);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8E9A11-04C3-C1A2-E121-FDB896E64AF5}"/>
              </a:ext>
            </a:extLst>
          </p:cNvPr>
          <p:cNvSpPr/>
          <p:nvPr/>
        </p:nvSpPr>
        <p:spPr>
          <a:xfrm>
            <a:off x="4374211" y="5982504"/>
            <a:ext cx="4245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 call to the function, when called it returns 7, which is assigned to the variable </a:t>
            </a:r>
            <a:r>
              <a:rPr lang="en-US" sz="1400" dirty="0" err="1"/>
              <a:t>return_value</a:t>
            </a:r>
            <a:r>
              <a:rPr lang="en-US" sz="1400" dirty="0"/>
              <a:t> and then printed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dirty="0"/>
              <a:t>setup() and loop()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8796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Arduinos uses two special void functions in every program</a:t>
            </a:r>
          </a:p>
          <a:p>
            <a:r>
              <a:rPr lang="en-US" dirty="0"/>
              <a:t>setup() runs one time when the program begins</a:t>
            </a:r>
          </a:p>
          <a:p>
            <a:r>
              <a:rPr lang="en-US" dirty="0"/>
              <a:t>loop() that runs continuously thereafter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6CA54-2246-4986-951E-F7E7A1D8C0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D256F9-E854-4B90-A57D-233F3613C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L03.01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0FDC461-FCC3-4FD0-840F-06872396D0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85900" y="5762708"/>
            <a:ext cx="617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Initial functions of a new sketch created automatically by the IDE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3705308"/>
            <a:ext cx="6019800" cy="20574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E135A-A66F-9B5F-9626-6E03E257A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57857-F0B8-F893-6666-A972326A0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code language is instructions to the compiler, which translates your code into machine code, or use for grouping</a:t>
            </a:r>
          </a:p>
          <a:p>
            <a:pPr lvl="1"/>
            <a:r>
              <a:rPr lang="en-US" dirty="0"/>
              <a:t>#include is used to add libraries of prewritten code to your program</a:t>
            </a:r>
          </a:p>
          <a:p>
            <a:pPr lvl="1"/>
            <a:r>
              <a:rPr lang="en-US" dirty="0"/>
              <a:t>{} curly braces are used to group code together for loops, functions, and if statements</a:t>
            </a:r>
          </a:p>
          <a:p>
            <a:pPr lvl="1"/>
            <a:r>
              <a:rPr lang="en-US" dirty="0"/>
              <a:t>; terminates a line</a:t>
            </a:r>
          </a:p>
          <a:p>
            <a:pPr lvl="1"/>
            <a:r>
              <a:rPr lang="en-US" dirty="0"/>
              <a:t>// and /* */ are used to indicate comments (text the computer will ignore, for documentation and notes)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5B46F-2BDE-73FB-D0D6-D11A4D5ED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3FFCF-B089-EC18-C584-7238E4BDA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45146-0490-45E3-3F9C-492C8B45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37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>
            <a:normAutofit/>
          </a:bodyPr>
          <a:lstStyle/>
          <a:p>
            <a:r>
              <a:rPr lang="en-US" dirty="0"/>
              <a:t>Leaving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39838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Comments are used to explain what your code does, leave notes, document changes made, etc.</a:t>
            </a:r>
          </a:p>
          <a:p>
            <a:pPr lvl="1"/>
            <a:r>
              <a:rPr lang="en-US" dirty="0"/>
              <a:t>The clearer and more detailed your comments, the more useful they will be</a:t>
            </a:r>
          </a:p>
          <a:p>
            <a:r>
              <a:rPr lang="en-US" dirty="0"/>
              <a:t>If you can fit your comment on one line, then simply type two backslashes followed by your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If you need more room, then use a backslash and asterisk combination to comment over multiple lines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E7543-9B93-4EC0-8DBB-1CCDED8D5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4B793-3F35-4E05-8C69-14428426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L03.01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0FDC461-FCC3-4FD0-840F-06872396D0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464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04987" y="3758863"/>
            <a:ext cx="54864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// Leave a one-line comment like this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3913" y="5017532"/>
            <a:ext cx="7315200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2575"/>
            <a:r>
              <a:rPr lang="en-US" sz="2400" dirty="0"/>
              <a:t>/* Use as many lines as needed in order to provide enough information for someone else to understand your code */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18687-C314-4A45-8720-10ECBE752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46EC6-E9B8-40FB-A303-FA5161F6D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1547329"/>
            <a:ext cx="4770782" cy="487732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While developing software, it is important to track the changes made within your code</a:t>
            </a:r>
          </a:p>
          <a:p>
            <a:r>
              <a:rPr lang="en-US" dirty="0"/>
              <a:t>For your code, it is recommended that you provide a version number (or date and time) in your filename</a:t>
            </a:r>
          </a:p>
          <a:p>
            <a:pPr lvl="1"/>
            <a:r>
              <a:rPr lang="en-US" dirty="0"/>
              <a:t>Change the name when you make changes to the code</a:t>
            </a:r>
          </a:p>
          <a:p>
            <a:pPr lvl="1"/>
            <a:r>
              <a:rPr lang="en-US" dirty="0"/>
              <a:t>Keep a log of the changes you make in your lab notebook or an outside document</a:t>
            </a:r>
          </a:p>
          <a:p>
            <a:pPr lvl="1"/>
            <a:r>
              <a:rPr lang="en-US" dirty="0"/>
              <a:t>Be aware that the Arduino IDE will automatically save when you compile or upload</a:t>
            </a:r>
          </a:p>
          <a:p>
            <a:r>
              <a:rPr lang="en-US" dirty="0"/>
              <a:t>git is a common version control system, but complex for </a:t>
            </a:r>
            <a:r>
              <a:rPr lang="en-US" dirty="0" err="1"/>
              <a:t>LaACES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5C45520-92FA-445A-07C4-FBBEE168DB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85638" y="1350803"/>
            <a:ext cx="3601771" cy="5316901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B383724-0045-4B50-B49F-2BFCBAFFB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37626EC-C961-4CBA-B9A9-39DF1700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9A07D-C259-4E38-AC41-C1A2F803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C461-FCC3-4FD0-840F-06872396D0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50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dirty="0"/>
              <a:t>Troubleshooting Your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Check syntax and variable names (Upper and lower case matter)</a:t>
            </a:r>
          </a:p>
          <a:p>
            <a:pPr lvl="1"/>
            <a:r>
              <a:rPr lang="en-US" dirty="0"/>
              <a:t>Check punctuation: semicolons, brackets, and parentheses must be placed correctly</a:t>
            </a:r>
          </a:p>
          <a:p>
            <a:r>
              <a:rPr lang="en-US" dirty="0"/>
              <a:t>Ensure correct placement of conditional statements and loops </a:t>
            </a:r>
          </a:p>
          <a:p>
            <a:r>
              <a:rPr lang="en-US" dirty="0"/>
              <a:t>Use correct data types</a:t>
            </a:r>
          </a:p>
          <a:p>
            <a:r>
              <a:rPr lang="en-US" dirty="0"/>
              <a:t>Make sure global and local variables are accessible to the appropriate functions</a:t>
            </a:r>
          </a:p>
          <a:p>
            <a:r>
              <a:rPr lang="en-US"/>
              <a:t>Use print </a:t>
            </a:r>
            <a:r>
              <a:rPr lang="en-US" dirty="0"/>
              <a:t>statements at intermediate steps to make sure the program is running the steps you think it should and calculating the value you expect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607C989-3828-460D-9BA6-6645110A49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3D833BC-F2AF-433E-A24A-969B42E8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L03.01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0FDC461-FCC3-4FD0-840F-06872396D0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>
            <a:normAutofit/>
          </a:bodyPr>
          <a:lstStyle/>
          <a:p>
            <a:r>
              <a:rPr lang="en-US" dirty="0"/>
              <a:t>Decimal vs Binary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70" y="1462087"/>
            <a:ext cx="8420432" cy="4970518"/>
          </a:xfrm>
        </p:spPr>
        <p:txBody>
          <a:bodyPr>
            <a:normAutofit fontScale="92500"/>
          </a:bodyPr>
          <a:lstStyle/>
          <a:p>
            <a:r>
              <a:rPr lang="en-US" dirty="0"/>
              <a:t> The numbering system we are used to is called </a:t>
            </a:r>
            <a:r>
              <a:rPr lang="en-US" b="1" dirty="0"/>
              <a:t>decimal</a:t>
            </a:r>
            <a:r>
              <a:rPr lang="en-US" dirty="0"/>
              <a:t>, base 10</a:t>
            </a:r>
          </a:p>
          <a:p>
            <a:pPr lvl="1"/>
            <a:r>
              <a:rPr lang="en-US" dirty="0"/>
              <a:t>10 possible values: 0,1,2,3,4,5,6,7,9</a:t>
            </a:r>
          </a:p>
          <a:p>
            <a:pPr lvl="1"/>
            <a:r>
              <a:rPr lang="en-US" dirty="0"/>
              <a:t>Rightmost digit is the least significant (1s place)</a:t>
            </a:r>
          </a:p>
          <a:p>
            <a:pPr lvl="1"/>
            <a:r>
              <a:rPr lang="en-US" dirty="0"/>
              <a:t>Each digit to the left is a higher power of 10</a:t>
            </a:r>
          </a:p>
          <a:p>
            <a:pPr marL="914400" lvl="2" indent="0">
              <a:buNone/>
            </a:pPr>
            <a:r>
              <a:rPr lang="en-US" dirty="0"/>
              <a:t>9=9*10</a:t>
            </a:r>
            <a:r>
              <a:rPr lang="en-US" baseline="30000" dirty="0"/>
              <a:t>0,</a:t>
            </a:r>
            <a:r>
              <a:rPr lang="en-US" dirty="0"/>
              <a:t> 90= 9*10</a:t>
            </a:r>
            <a:r>
              <a:rPr lang="en-US" baseline="30000" dirty="0"/>
              <a:t>1</a:t>
            </a:r>
            <a:r>
              <a:rPr lang="en-US" dirty="0"/>
              <a:t>, 900=9*10</a:t>
            </a:r>
            <a:r>
              <a:rPr lang="en-US" baseline="30000" dirty="0"/>
              <a:t>2,</a:t>
            </a:r>
            <a:r>
              <a:rPr lang="en-US" dirty="0"/>
              <a:t> 9000= 9*10</a:t>
            </a:r>
            <a:r>
              <a:rPr lang="en-US" baseline="30000" dirty="0"/>
              <a:t>3</a:t>
            </a:r>
            <a:r>
              <a:rPr lang="en-US" dirty="0"/>
              <a:t>…</a:t>
            </a:r>
          </a:p>
          <a:p>
            <a:r>
              <a:rPr lang="en-US" dirty="0"/>
              <a:t>Compared to binary, </a:t>
            </a:r>
            <a:r>
              <a:rPr lang="en-US" b="1" dirty="0"/>
              <a:t>base 2</a:t>
            </a:r>
          </a:p>
          <a:p>
            <a:pPr lvl="1"/>
            <a:r>
              <a:rPr lang="en-US" dirty="0"/>
              <a:t>2 possible values: 0,1</a:t>
            </a:r>
          </a:p>
          <a:p>
            <a:pPr lvl="1"/>
            <a:r>
              <a:rPr lang="en-US" dirty="0"/>
              <a:t>Rightmost digit is the least significant (2</a:t>
            </a:r>
            <a:r>
              <a:rPr lang="en-US" baseline="30000" dirty="0"/>
              <a:t>0 </a:t>
            </a:r>
            <a:r>
              <a:rPr lang="en-US" dirty="0"/>
              <a:t>place)</a:t>
            </a:r>
          </a:p>
          <a:p>
            <a:pPr lvl="1"/>
            <a:r>
              <a:rPr lang="en-US" dirty="0"/>
              <a:t>Each digit to the left is a higher power of 2</a:t>
            </a:r>
          </a:p>
          <a:p>
            <a:pPr marL="914400" lvl="2" indent="0">
              <a:buNone/>
            </a:pPr>
            <a:r>
              <a:rPr lang="en-US" dirty="0"/>
              <a:t>1=1*2</a:t>
            </a:r>
            <a:r>
              <a:rPr lang="en-US" baseline="30000" dirty="0"/>
              <a:t>0</a:t>
            </a:r>
            <a:r>
              <a:rPr lang="en-US" dirty="0">
                <a:solidFill>
                  <a:srgbClr val="FF0000"/>
                </a:solidFill>
              </a:rPr>
              <a:t>(1)</a:t>
            </a:r>
            <a:r>
              <a:rPr lang="en-US" dirty="0"/>
              <a:t>, 10= 1*2</a:t>
            </a:r>
            <a:r>
              <a:rPr lang="en-US" baseline="30000" dirty="0"/>
              <a:t>1 </a:t>
            </a:r>
            <a:r>
              <a:rPr lang="en-US" dirty="0">
                <a:solidFill>
                  <a:srgbClr val="FF0000"/>
                </a:solidFill>
              </a:rPr>
              <a:t>(2)</a:t>
            </a:r>
            <a:r>
              <a:rPr lang="en-US" dirty="0"/>
              <a:t>, 100=1*</a:t>
            </a:r>
            <a:r>
              <a:rPr lang="en-US" baseline="30000" dirty="0"/>
              <a:t>2</a:t>
            </a:r>
            <a:r>
              <a:rPr lang="en-US" dirty="0">
                <a:solidFill>
                  <a:srgbClr val="FF0000"/>
                </a:solidFill>
              </a:rPr>
              <a:t>(4)</a:t>
            </a:r>
            <a:r>
              <a:rPr lang="en-US" dirty="0"/>
              <a:t>, 1000= 1*2</a:t>
            </a:r>
            <a:r>
              <a:rPr lang="en-US" baseline="30000" dirty="0"/>
              <a:t>3 </a:t>
            </a:r>
            <a:r>
              <a:rPr lang="en-US" dirty="0">
                <a:solidFill>
                  <a:srgbClr val="FF0000"/>
                </a:solidFill>
              </a:rPr>
              <a:t>(8)</a:t>
            </a:r>
            <a:r>
              <a:rPr lang="en-US" dirty="0"/>
              <a:t>…</a:t>
            </a:r>
          </a:p>
          <a:p>
            <a:r>
              <a:rPr lang="en-US" dirty="0"/>
              <a:t>These are just ways of representing the numbers; the underlying numbers and operations(+,-,x,/) are the same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885D97F-3EA8-46C2-920F-B923DEE4F2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D528941-C787-43EB-8A06-E619DEE8A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L03.01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0FDC461-FCC3-4FD0-840F-06872396D0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7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Reading a Binary number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526609"/>
            <a:ext cx="5114925" cy="322336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To convert from binary to decimal, use a base of 2 and powers beginning with 0 at the left, counting upwards to the right</a:t>
            </a:r>
          </a:p>
          <a:p>
            <a:endParaRPr lang="en-US" dirty="0"/>
          </a:p>
          <a:p>
            <a:r>
              <a:rPr lang="en-US" dirty="0"/>
              <a:t>This technique is the same in decimal systems; it is similar to how “10” is 10 times larger than 1</a:t>
            </a:r>
          </a:p>
          <a:p>
            <a:endParaRPr lang="en-US" dirty="0"/>
          </a:p>
          <a:p>
            <a:r>
              <a:rPr lang="en-US" dirty="0"/>
              <a:t>For example, “2” in decimal can be represented in binary as “0010”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3649A02-F8C7-19B4-4530-7E5F880E67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03854" y="1656457"/>
            <a:ext cx="3390895" cy="313444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9041A-A069-43D4-AD4E-6AC21B84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5E942-D0F0-49E0-B249-343F1012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C461-FCC3-4FD0-840F-06872396D0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" y="5156022"/>
            <a:ext cx="8610600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Example: Convert (0010)</a:t>
            </a:r>
            <a:r>
              <a:rPr lang="en-US" sz="2400" baseline="-25000" dirty="0"/>
              <a:t>2</a:t>
            </a:r>
            <a:r>
              <a:rPr lang="en-US" sz="2400" dirty="0"/>
              <a:t> to decimal = 2</a:t>
            </a:r>
            <a:r>
              <a:rPr lang="en-US" sz="2400" baseline="30000" dirty="0"/>
              <a:t>3</a:t>
            </a:r>
            <a:r>
              <a:rPr lang="en-US" sz="2400" dirty="0"/>
              <a:t>(0) + 2</a:t>
            </a:r>
            <a:r>
              <a:rPr lang="en-US" sz="2400" baseline="30000" dirty="0"/>
              <a:t>2</a:t>
            </a:r>
            <a:r>
              <a:rPr lang="en-US" sz="2400" dirty="0"/>
              <a:t>(0) + 2</a:t>
            </a:r>
            <a:r>
              <a:rPr lang="en-US" sz="2400" baseline="30000" dirty="0"/>
              <a:t>1</a:t>
            </a:r>
            <a:r>
              <a:rPr lang="en-US" sz="2400" dirty="0"/>
              <a:t>(1) + 2</a:t>
            </a:r>
            <a:r>
              <a:rPr lang="en-US" sz="2400" baseline="30000" dirty="0"/>
              <a:t>0</a:t>
            </a:r>
            <a:r>
              <a:rPr lang="en-US" sz="2400" dirty="0"/>
              <a:t>(0) </a:t>
            </a:r>
          </a:p>
          <a:p>
            <a:r>
              <a:rPr lang="en-US" sz="2400" dirty="0"/>
              <a:t>			                           = (8)(0) + (4)(0) + (2)(1) + (2)(0) </a:t>
            </a:r>
          </a:p>
          <a:p>
            <a:r>
              <a:rPr lang="en-US" sz="2400" dirty="0"/>
              <a:t>			                           = (2)</a:t>
            </a:r>
            <a:r>
              <a:rPr lang="en-US" sz="2400" baseline="-25000" dirty="0"/>
              <a:t>10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00687" y="4814501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Figure 1: Convert binary to decimal</a:t>
            </a:r>
          </a:p>
        </p:txBody>
      </p:sp>
    </p:spTree>
    <p:extLst>
      <p:ext uri="{BB962C8B-B14F-4D97-AF65-F5344CB8AC3E}">
        <p14:creationId xmlns:p14="http://schemas.microsoft.com/office/powerpoint/2010/main" val="205349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Hexadecimal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3373"/>
            <a:ext cx="4306824" cy="49631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Sometimes your data may not be a meaningful representation other than the base binary</a:t>
            </a:r>
          </a:p>
          <a:p>
            <a:r>
              <a:rPr lang="en-US" dirty="0"/>
              <a:t>A string of 1s and 0s is not easily read by humans</a:t>
            </a:r>
          </a:p>
          <a:p>
            <a:r>
              <a:rPr lang="en-US" dirty="0"/>
              <a:t>To display in a more readable format, 4 bits are grouped together</a:t>
            </a:r>
          </a:p>
          <a:p>
            <a:pPr lvl="1"/>
            <a:r>
              <a:rPr lang="en-US" dirty="0"/>
              <a:t>4 bits gives you 2</a:t>
            </a:r>
            <a:r>
              <a:rPr lang="en-US" baseline="30000" dirty="0"/>
              <a:t>4</a:t>
            </a:r>
            <a:r>
              <a:rPr lang="en-US" dirty="0"/>
              <a:t> values</a:t>
            </a:r>
          </a:p>
          <a:p>
            <a:pPr lvl="1"/>
            <a:r>
              <a:rPr lang="en-US" dirty="0"/>
              <a:t>16 values in 0-15</a:t>
            </a:r>
          </a:p>
          <a:p>
            <a:pPr lvl="1"/>
            <a:r>
              <a:rPr lang="en-US" dirty="0"/>
              <a:t>This is called </a:t>
            </a:r>
            <a:r>
              <a:rPr lang="en-US" b="1" dirty="0"/>
              <a:t>Hexadecimal</a:t>
            </a:r>
            <a:r>
              <a:rPr lang="en-US" dirty="0"/>
              <a:t> or </a:t>
            </a:r>
            <a:r>
              <a:rPr lang="en-US" b="1" dirty="0"/>
              <a:t>hex</a:t>
            </a:r>
          </a:p>
          <a:p>
            <a:r>
              <a:rPr lang="en-US" dirty="0"/>
              <a:t>2 hex numbers make a byte</a:t>
            </a:r>
          </a:p>
          <a:p>
            <a:pPr lvl="1"/>
            <a:r>
              <a:rPr lang="en-US" dirty="0"/>
              <a:t>A single byte goes from 0</a:t>
            </a:r>
            <a:r>
              <a:rPr lang="en-US" dirty="0">
                <a:solidFill>
                  <a:srgbClr val="FF0000"/>
                </a:solidFill>
              </a:rPr>
              <a:t>(0)</a:t>
            </a:r>
            <a:r>
              <a:rPr lang="en-US" dirty="0"/>
              <a:t> to FF </a:t>
            </a:r>
            <a:r>
              <a:rPr lang="en-US" dirty="0">
                <a:solidFill>
                  <a:srgbClr val="FF0000"/>
                </a:solidFill>
              </a:rPr>
              <a:t>(255)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1FBD4-F893-4962-83B6-7C5520034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37F70-3736-4690-A9BF-A817A4FDE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C461-FCC3-4FD0-840F-06872396D0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10150" y="6249887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Hexadecimal number system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5045595"/>
              </p:ext>
            </p:extLst>
          </p:nvPr>
        </p:nvGraphicFramePr>
        <p:xfrm>
          <a:off x="4405022" y="1251895"/>
          <a:ext cx="4484537" cy="4963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398">
                  <a:extLst>
                    <a:ext uri="{9D8B030D-6E8A-4147-A177-3AD203B41FA5}">
                      <a16:colId xmlns:a16="http://schemas.microsoft.com/office/drawing/2014/main" val="1544042955"/>
                    </a:ext>
                  </a:extLst>
                </a:gridCol>
              </a:tblGrid>
              <a:tr h="276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Hex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Representation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Binary Representation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Decimal Representation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0001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0010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0011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0101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0110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0111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1001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1010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6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1011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6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1101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6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1110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6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1111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259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dirty="0"/>
              <a:t>Negative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441" y="1574358"/>
            <a:ext cx="8674873" cy="502761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 represent negative numbers in binary, you take the left-most bit and use it for the sign, 0 for +, and 1 for -</a:t>
            </a:r>
          </a:p>
          <a:p>
            <a:pPr lvl="1"/>
            <a:r>
              <a:rPr lang="en-US" dirty="0"/>
              <a:t>There are common ways of doing this called </a:t>
            </a:r>
            <a:r>
              <a:rPr lang="en-US" b="1" dirty="0"/>
              <a:t>One’s Complement</a:t>
            </a:r>
            <a:r>
              <a:rPr lang="en-US" dirty="0"/>
              <a:t> and </a:t>
            </a:r>
            <a:r>
              <a:rPr lang="en-US" b="1" dirty="0"/>
              <a:t>Two’s Complement</a:t>
            </a:r>
          </a:p>
          <a:p>
            <a:pPr lvl="1"/>
            <a:r>
              <a:rPr lang="en-US" dirty="0"/>
              <a:t>Two’s complement is the most common since it allows subtraction to be performed correctly, subtracting a number is the same as adding a negative number</a:t>
            </a:r>
          </a:p>
          <a:p>
            <a:r>
              <a:rPr lang="en-US" dirty="0"/>
              <a:t>Because computer variables have a finite number of digits, this can lead to errors</a:t>
            </a:r>
          </a:p>
          <a:p>
            <a:pPr lvl="1"/>
            <a:r>
              <a:rPr lang="en-US" dirty="0"/>
              <a:t>If you increase a binary number so that the leftmost bit becomes a 1, the computer may interpret it as negative </a:t>
            </a:r>
            <a:r>
              <a:rPr lang="en-US" b="1" dirty="0"/>
              <a:t>(called an overflow)</a:t>
            </a:r>
          </a:p>
          <a:p>
            <a:pPr lvl="1"/>
            <a:r>
              <a:rPr lang="en-US" dirty="0"/>
              <a:t>So we either tell the computer the number can only be positive (</a:t>
            </a:r>
            <a:r>
              <a:rPr lang="en-US" b="1" dirty="0"/>
              <a:t>unsigned</a:t>
            </a:r>
            <a:r>
              <a:rPr lang="en-US" dirty="0"/>
              <a:t>) or make sure the variable has enough bits</a:t>
            </a:r>
          </a:p>
          <a:p>
            <a:pPr lvl="1"/>
            <a:r>
              <a:rPr lang="en-US" dirty="0"/>
              <a:t>This is a common error when using a timer or loop counter</a:t>
            </a:r>
          </a:p>
          <a:p>
            <a:pPr lvl="2"/>
            <a:r>
              <a:rPr lang="en-US" dirty="0"/>
              <a:t>A common type is an </a:t>
            </a:r>
            <a:r>
              <a:rPr lang="en-US" b="1" dirty="0"/>
              <a:t>int,</a:t>
            </a:r>
            <a:r>
              <a:rPr lang="en-US" dirty="0"/>
              <a:t> which stores values from 32767 to - 32768, so if you are storing milliseconds, it will overflow after ~30 seconds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5518-AFEE-4B15-842F-2AF9F4B1B1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B08B87-14DD-4E5D-B3AD-69BFBCBC2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L03.01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0FDC461-FCC3-4FD0-840F-06872396D0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90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dirty="0"/>
              <a:t>Common Programming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9" y="1733549"/>
            <a:ext cx="5009321" cy="44525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There are many different languages</a:t>
            </a:r>
          </a:p>
          <a:p>
            <a:pPr lvl="1"/>
            <a:r>
              <a:rPr lang="en-US" dirty="0"/>
              <a:t>Vary in usage, strengths, and format</a:t>
            </a:r>
          </a:p>
          <a:p>
            <a:r>
              <a:rPr lang="en-US" dirty="0"/>
              <a:t>Common programming languages:</a:t>
            </a:r>
          </a:p>
          <a:p>
            <a:pPr lvl="1"/>
            <a:r>
              <a:rPr lang="en-US" dirty="0"/>
              <a:t>C and derivatives, C#, C++</a:t>
            </a:r>
          </a:p>
          <a:p>
            <a:pPr lvl="1"/>
            <a:r>
              <a:rPr lang="en-US" dirty="0"/>
              <a:t>Java, JavaScript</a:t>
            </a:r>
          </a:p>
          <a:p>
            <a:pPr lvl="1"/>
            <a:r>
              <a:rPr lang="en-US" dirty="0"/>
              <a:t>Python</a:t>
            </a:r>
          </a:p>
          <a:p>
            <a:r>
              <a:rPr lang="en-US" dirty="0"/>
              <a:t>Arduino uses a variation of C++</a:t>
            </a:r>
          </a:p>
          <a:p>
            <a:r>
              <a:rPr lang="en-US" dirty="0"/>
              <a:t>We will focus on learning Arduino C++, the programming language for Arduino hardware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1E180-2EE0-4CC8-8DBB-49F24C83CE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814F8-BBA8-4829-AD2F-C6D1AEA25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L03.01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0FDC461-FCC3-4FD0-840F-06872396D0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89654" y="5551899"/>
            <a:ext cx="308609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/>
              <a:t>Figure 2: An example of Arduino Code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4980" y="2296793"/>
            <a:ext cx="3992679" cy="3169987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400F8-8984-5427-C43A-B956254F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Parts of a Computer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7BA5D-57DE-71B1-8E15-D33D6C0CD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Variables – </a:t>
            </a:r>
            <a:r>
              <a:rPr lang="en-US" dirty="0">
                <a:solidFill>
                  <a:srgbClr val="FF0000"/>
                </a:solidFill>
              </a:rPr>
              <a:t>The data you are working with</a:t>
            </a:r>
          </a:p>
          <a:p>
            <a:r>
              <a:rPr lang="en-US" dirty="0"/>
              <a:t>Operators – </a:t>
            </a:r>
            <a:r>
              <a:rPr lang="en-US" dirty="0">
                <a:solidFill>
                  <a:srgbClr val="FF0000"/>
                </a:solidFill>
              </a:rPr>
              <a:t>The way you change the data (simple)</a:t>
            </a:r>
          </a:p>
          <a:p>
            <a:r>
              <a:rPr lang="en-US" dirty="0"/>
              <a:t>Control Structure – </a:t>
            </a:r>
            <a:r>
              <a:rPr lang="en-US" dirty="0">
                <a:solidFill>
                  <a:srgbClr val="FF0000"/>
                </a:solidFill>
              </a:rPr>
              <a:t>How you control the flow of your program</a:t>
            </a:r>
          </a:p>
          <a:p>
            <a:r>
              <a:rPr lang="en-US" dirty="0"/>
              <a:t>Syntax – </a:t>
            </a:r>
            <a:r>
              <a:rPr lang="en-US" dirty="0">
                <a:solidFill>
                  <a:srgbClr val="FF0000"/>
                </a:solidFill>
              </a:rPr>
              <a:t>Markup characters and language</a:t>
            </a:r>
          </a:p>
          <a:p>
            <a:r>
              <a:rPr lang="en-US" dirty="0"/>
              <a:t>Functions – </a:t>
            </a:r>
            <a:r>
              <a:rPr lang="en-US" dirty="0">
                <a:solidFill>
                  <a:srgbClr val="FF0000"/>
                </a:solidFill>
              </a:rPr>
              <a:t>More complex combinations of the above elements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131EF-0351-AB68-AF75-9423AC1F7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rev20250919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98BC5-D5F7-BD93-835A-7D56D7D13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L03.01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758AA-BD37-C8D9-AC40-849BE6F7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8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Variables</a:t>
            </a:r>
            <a:br>
              <a:rPr lang="en-US" dirty="0"/>
            </a:br>
            <a:r>
              <a:rPr lang="en-US" sz="3100" dirty="0">
                <a:hlinkClick r:id="rId2"/>
              </a:rPr>
              <a:t>https://docs.arduino.cc/language-reference/#variables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3575"/>
            <a:ext cx="7886700" cy="47103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Variables are data values saved in memory to be changed or used during code execution</a:t>
            </a:r>
          </a:p>
          <a:p>
            <a:pPr lvl="1"/>
            <a:r>
              <a:rPr lang="en-US" dirty="0"/>
              <a:t>Usually changeable but can be declared as CONSTANT </a:t>
            </a:r>
          </a:p>
          <a:p>
            <a:r>
              <a:rPr lang="en-US" dirty="0"/>
              <a:t>Variables consist of three primary parts – the data type, the variable name, and the variable value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C++ requires an explicit type when a variable is created</a:t>
            </a:r>
          </a:p>
          <a:p>
            <a:pPr marL="457200" lvl="1" indent="0">
              <a:buNone/>
            </a:pPr>
            <a:r>
              <a:rPr lang="en-US" dirty="0"/>
              <a:t>Assigning a value at creation is not required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4E98A-141D-4DE3-9AC3-CCE93D5ADA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LSU rev20250919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6600350-8CD0-4856-9607-06085FF4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L03.01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0FDC461-FCC3-4FD0-840F-06872396D02B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10" name="Straight Arrow Connector 9"/>
          <p:cNvCxnSpPr>
            <a:stCxn id="4" idx="0"/>
          </p:cNvCxnSpPr>
          <p:nvPr/>
        </p:nvCxnSpPr>
        <p:spPr>
          <a:xfrm flipV="1">
            <a:off x="3206477" y="4378867"/>
            <a:ext cx="630689" cy="54784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99FF83-6E5D-B2CF-BF21-B80D6503CDDA}"/>
              </a:ext>
            </a:extLst>
          </p:cNvPr>
          <p:cNvGrpSpPr/>
          <p:nvPr/>
        </p:nvGrpSpPr>
        <p:grpSpPr>
          <a:xfrm>
            <a:off x="2581979" y="3794092"/>
            <a:ext cx="4111028" cy="1881396"/>
            <a:chOff x="2478613" y="4398389"/>
            <a:chExt cx="4111028" cy="1881396"/>
          </a:xfrm>
        </p:grpSpPr>
        <p:sp>
          <p:nvSpPr>
            <p:cNvPr id="4" name="TextBox 3"/>
            <p:cNvSpPr txBox="1"/>
            <p:nvPr/>
          </p:nvSpPr>
          <p:spPr>
            <a:xfrm>
              <a:off x="2478613" y="5531008"/>
              <a:ext cx="1248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</a:rPr>
                <a:t>Data Type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467099" y="4398389"/>
              <a:ext cx="2209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u="sng" dirty="0">
                  <a:solidFill>
                    <a:schemeClr val="accent2"/>
                  </a:solidFill>
                </a:rPr>
                <a:t>int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3200" b="1" u="sng" dirty="0"/>
                <a:t>Var</a:t>
              </a:r>
              <a:r>
                <a:rPr lang="en-US" sz="3200" b="1" dirty="0"/>
                <a:t> = </a:t>
              </a:r>
              <a:r>
                <a:rPr lang="en-US" sz="3200" b="1" u="sng" dirty="0">
                  <a:solidFill>
                    <a:schemeClr val="accent6">
                      <a:lumMod val="75000"/>
                    </a:schemeClr>
                  </a:solidFill>
                </a:rPr>
                <a:t>42</a:t>
              </a:r>
              <a:r>
                <a:rPr lang="en-US" sz="3200" b="1" dirty="0"/>
                <a:t>;</a:t>
              </a:r>
              <a:endParaRPr lang="en-US" sz="3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76578" y="5879675"/>
              <a:ext cx="17510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Variable Name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76800" y="5543490"/>
              <a:ext cx="17128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6"/>
                  </a:solidFill>
                </a:rPr>
                <a:t>Variable Value</a:t>
              </a:r>
            </a:p>
          </p:txBody>
        </p:sp>
        <p:cxnSp>
          <p:nvCxnSpPr>
            <p:cNvPr id="12" name="Straight Arrow Connector 11"/>
            <p:cNvCxnSpPr>
              <a:stCxn id="7" idx="0"/>
            </p:cNvCxnSpPr>
            <p:nvPr/>
          </p:nvCxnSpPr>
          <p:spPr>
            <a:xfrm flipV="1">
              <a:off x="4352107" y="4983164"/>
              <a:ext cx="0" cy="896511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8" idx="0"/>
            </p:cNvCxnSpPr>
            <p:nvPr/>
          </p:nvCxnSpPr>
          <p:spPr>
            <a:xfrm flipH="1" flipV="1">
              <a:off x="5227635" y="5012997"/>
              <a:ext cx="505586" cy="530493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015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4035</TotalTime>
  <Words>2939</Words>
  <Application>Microsoft Office PowerPoint</Application>
  <PresentationFormat>On-screen Show (4:3)</PresentationFormat>
  <Paragraphs>495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Introduction to Programming</vt:lpstr>
      <vt:lpstr>Binary Logic</vt:lpstr>
      <vt:lpstr>Decimal vs Binary</vt:lpstr>
      <vt:lpstr>Reading a Binary number</vt:lpstr>
      <vt:lpstr>Hexadecimal System</vt:lpstr>
      <vt:lpstr>Negative Numbers</vt:lpstr>
      <vt:lpstr>Common Programming Languages</vt:lpstr>
      <vt:lpstr>Basic Parts of a Computer Program</vt:lpstr>
      <vt:lpstr>Variables https://docs.arduino.cc/language-reference/#variables</vt:lpstr>
      <vt:lpstr>Variables Scope https://docs.arduino.cc/language-reference/#variables</vt:lpstr>
      <vt:lpstr>Common Data Types https://docs.arduino.cc/language-reference/#variables</vt:lpstr>
      <vt:lpstr>Operators https://docs.arduino.cc/language-reference/#structure </vt:lpstr>
      <vt:lpstr>Assignment Operator https://docs.arduino.cc/language-reference/#structure </vt:lpstr>
      <vt:lpstr>Arithmetic Operators https://docs.arduino.cc/language-reference/#structure </vt:lpstr>
      <vt:lpstr>Comparison Operators https://docs.arduino.cc/language-reference/#structure </vt:lpstr>
      <vt:lpstr>Logical Operators https://docs.arduino.cc/language-reference/#structure </vt:lpstr>
      <vt:lpstr>Control Structure https://docs.arduino.cc/language-reference/#structure </vt:lpstr>
      <vt:lpstr>Conditional Statements: If/Else</vt:lpstr>
      <vt:lpstr>For Loops</vt:lpstr>
      <vt:lpstr>While Loops</vt:lpstr>
      <vt:lpstr>Functions https://docs.arduino.cc/language-reference/#functions </vt:lpstr>
      <vt:lpstr>setup() and loop()</vt:lpstr>
      <vt:lpstr>Syntax</vt:lpstr>
      <vt:lpstr>Leaving Comments</vt:lpstr>
      <vt:lpstr>Version Control</vt:lpstr>
      <vt:lpstr>Troubleshooting Your 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Student Ballooning Course</dc:title>
  <dc:creator>Aaron P Ryan</dc:creator>
  <cp:lastModifiedBy>Aaron P Ryan</cp:lastModifiedBy>
  <cp:revision>70</cp:revision>
  <dcterms:created xsi:type="dcterms:W3CDTF">2021-08-10T15:07:14Z</dcterms:created>
  <dcterms:modified xsi:type="dcterms:W3CDTF">2025-10-15T14:08:33Z</dcterms:modified>
</cp:coreProperties>
</file>