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257" r:id="rId2"/>
    <p:sldId id="295" r:id="rId3"/>
    <p:sldId id="280" r:id="rId4"/>
    <p:sldId id="303" r:id="rId5"/>
    <p:sldId id="305" r:id="rId6"/>
    <p:sldId id="306" r:id="rId7"/>
    <p:sldId id="301" r:id="rId8"/>
    <p:sldId id="282" r:id="rId9"/>
    <p:sldId id="307" r:id="rId10"/>
    <p:sldId id="275" r:id="rId11"/>
    <p:sldId id="274" r:id="rId12"/>
    <p:sldId id="309" r:id="rId13"/>
    <p:sldId id="308" r:id="rId14"/>
    <p:sldId id="276" r:id="rId15"/>
    <p:sldId id="277" r:id="rId16"/>
    <p:sldId id="278" r:id="rId17"/>
    <p:sldId id="281" r:id="rId18"/>
    <p:sldId id="30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B0F-D822-47B4-A76D-DE5DEE5F1A39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B20-8A3A-4F9D-9C57-0A55D485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5A76DB81-8935-44C7-B943-75A69D5145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FBC26A1-DD1A-48A0-ACD0-01B1693942AE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1CBC1A2C-1F40-4969-A47A-A5704BC27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92361EF8-B1B4-4F3A-BFA1-C0F7663A0C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0F926BA-42E7-453B-9E7B-1E99C29367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D4A171-D2D8-49A8-80DD-FB6DFFC7B44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442D645-B7D1-499E-8DAE-62FD41DC99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472C594-50F2-4A4E-89AC-A0FDA84E5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11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F6CC4C72-3816-43ED-B667-BF35FD1C8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EFDEDC-181E-41EE-9C0F-21316D5B8095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ED4FEC97-CBA0-4A62-A278-F7FEA72627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9270BEB8-92C8-41F1-9EF1-423FA3FE5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46F55A6-AC0F-4708-8E49-E53EB2B598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17CD1E-086C-430A-8827-CBA94865F00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E85B7614-9343-4E2D-95CB-CBA57205E9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A5758B3-9AAC-4D97-93BC-0150593BF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5B90063-EB12-444D-A11D-626AEB860A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789BC3-8F36-4A69-8C01-9DAEBABC8CCA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086D9565-0533-4B80-A043-E139B63A7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721FA7B3-B274-4407-BB0B-A36ADCE09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91741F75-6445-40FB-AA9D-99D89A3FC2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2AFD80-983D-4BB2-AA0D-9656F10AC273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FEBD50F-5698-43CF-B707-DDE1FDA47F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4DCB110A-2520-423E-ACD3-E303BC162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D11CB21-73D8-4E5C-AACE-8E72F373C7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B08734CB-D2DA-43B3-88CE-6210980F4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D25599AF-911B-46C3-B2F2-65F4E2CC72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3723EA-60FF-4EF2-A4E5-71527E4748D2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224D2C6-DD9E-4D2B-BAC9-821D38F733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388851D-880F-4943-91B0-E1FEFBD1A36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2D7F4B6-3FD7-4041-8B68-3FF95AAF16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D0B7982C-DDD3-48DF-B808-F52622703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4A599ED7-74FA-46D2-B53E-8CF0DD3176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3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5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2A48B5B-CF9F-4D27-BAFA-F2185DF7B8AC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2C9D662-6EEF-458E-8088-C7D8488721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F72A29B8-EC60-4C55-979E-BD17BD2BB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92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477A8201-3D3C-4DB1-9CDC-D89CBBD13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A8EF00-6F4B-4C5E-81F8-AAF8F944E596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610AF66F-2FD3-4452-936A-C1780408D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2B8112B4-B08A-4B05-B021-CF4D19DD3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0DE9F5C7-D0DB-4DB6-AFD2-1DE6BBCFA3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D7C62B-BEC6-4FD2-B94A-470780292C41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6A8056B-1F27-4078-81F7-F2B795FBD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66463B5C-E26D-48A3-9BFE-35895C489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82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0DE9F5C7-D0DB-4DB6-AFD2-1DE6BBCFA3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D7C62B-BEC6-4FD2-B94A-470780292C41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6A8056B-1F27-4078-81F7-F2B795FBD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66463B5C-E26D-48A3-9BFE-35895C489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0F926BA-42E7-453B-9E7B-1E99C29367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D4A171-D2D8-49A8-80DD-FB6DFFC7B44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442D645-B7D1-499E-8DAE-62FD41DC99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472C594-50F2-4A4E-89AC-A0FDA84E5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E621D-3691-4F8D-5B1C-B25FBA10F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F6CEE3AD-3511-510C-D871-70437C35A5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D4A171-D2D8-49A8-80DD-FB6DFFC7B44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4DCE816-2660-DEAD-D582-CEB0E732E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3572A01-DD8F-F520-BCDA-ED8CF3AB2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rev20240724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175" y="123581"/>
            <a:ext cx="607717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rev20240724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rev20240724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rev20240724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rev20240724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rev20240724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654" y="104775"/>
            <a:ext cx="604093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rev20240724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38" y="136524"/>
            <a:ext cx="593041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rev20240724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rev20240724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rev20240724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rev20240724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L02.03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7904" y="139437"/>
            <a:ext cx="6071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rev20240724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L02.03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16225A-7BBF-4F39-BDF3-A1D1C1F29D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91440"/>
            <a:ext cx="1463040" cy="1340826"/>
          </a:xfrm>
          <a:prstGeom prst="rect">
            <a:avLst/>
          </a:prstGeom>
        </p:spPr>
      </p:pic>
      <p:pic>
        <p:nvPicPr>
          <p:cNvPr id="9" name="Picture 8" descr="Arrow&#10;&#10;Description automatically generated with medium confidence">
            <a:extLst>
              <a:ext uri="{FF2B5EF4-FFF2-40B4-BE49-F238E27FC236}">
                <a16:creationId xmlns:a16="http://schemas.microsoft.com/office/drawing/2014/main" id="{5A3F1057-C68F-194E-C64A-796C40BF25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1426464" cy="14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4">
            <a:extLst>
              <a:ext uri="{FF2B5EF4-FFF2-40B4-BE49-F238E27FC236}">
                <a16:creationId xmlns:a16="http://schemas.microsoft.com/office/drawing/2014/main" id="{86380D2C-7431-4CEC-A756-0582333CCD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L02.03</a:t>
            </a:r>
            <a:br>
              <a:rPr lang="en-US" altLang="en-US" dirty="0"/>
            </a:br>
            <a:r>
              <a:rPr lang="en-US" altLang="en-US" dirty="0"/>
              <a:t>The Operational Amplifier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AD4C144D-414B-763C-1DBF-5A534118E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>
            <a:extLst>
              <a:ext uri="{FF2B5EF4-FFF2-40B4-BE49-F238E27FC236}">
                <a16:creationId xmlns:a16="http://schemas.microsoft.com/office/drawing/2014/main" id="{68914E0A-72B3-4821-B042-412650BE2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Signal Conditioning Circuit</a:t>
            </a:r>
            <a:br>
              <a:rPr lang="en-US" altLang="en-US" dirty="0"/>
            </a:br>
            <a:r>
              <a:rPr lang="en-US" altLang="en-US" dirty="0"/>
              <a:t>Buffer usage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D5B8E9-C1DD-12B6-215D-14DCC40BBB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This may seem like a silly example, but it is actually quite useful.</a:t>
            </a:r>
          </a:p>
          <a:p>
            <a:pPr>
              <a:spcBef>
                <a:spcPct val="0"/>
              </a:spcBef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The input is isolated from the output by the Op Amp.</a:t>
            </a:r>
          </a:p>
          <a:p>
            <a:pPr>
              <a:spcBef>
                <a:spcPct val="0"/>
              </a:spcBef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Current on </a:t>
            </a:r>
            <a:r>
              <a:rPr lang="en-US" altLang="en-US" dirty="0" err="1">
                <a:solidFill>
                  <a:srgbClr val="000000"/>
                </a:solidFill>
              </a:rPr>
              <a:t>V</a:t>
            </a:r>
            <a:r>
              <a:rPr lang="en-US" altLang="en-US" baseline="-25000" dirty="0" err="1">
                <a:solidFill>
                  <a:srgbClr val="000000"/>
                </a:solidFill>
              </a:rPr>
              <a:t>out</a:t>
            </a:r>
            <a:r>
              <a:rPr lang="en-US" altLang="en-US" dirty="0">
                <a:solidFill>
                  <a:srgbClr val="000000"/>
                </a:solidFill>
              </a:rPr>
              <a:t> comes from the supply, not V</a:t>
            </a:r>
            <a:r>
              <a:rPr lang="en-US" altLang="en-US" baseline="-25000" dirty="0">
                <a:solidFill>
                  <a:srgbClr val="000000"/>
                </a:solidFill>
              </a:rPr>
              <a:t>in</a:t>
            </a:r>
            <a:r>
              <a:rPr lang="en-US" altLang="en-US" dirty="0">
                <a:solidFill>
                  <a:srgbClr val="000000"/>
                </a:solidFill>
              </a:rPr>
              <a:t>. So a low-power Vin could be used to drive a high-power output.</a:t>
            </a:r>
          </a:p>
        </p:txBody>
      </p:sp>
      <p:sp>
        <p:nvSpPr>
          <p:cNvPr id="35847" name="TextBox 1">
            <a:extLst>
              <a:ext uri="{FF2B5EF4-FFF2-40B4-BE49-F238E27FC236}">
                <a16:creationId xmlns:a16="http://schemas.microsoft.com/office/drawing/2014/main" id="{AD8C73C8-BA11-4BD3-8510-3A9DE6B66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160" y="5069037"/>
            <a:ext cx="3370263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/>
              <a:t>Gain of Buffer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/>
              <a:t>Vin = </a:t>
            </a:r>
            <a:r>
              <a:rPr lang="en-US" altLang="en-US" sz="2000" dirty="0" err="1"/>
              <a:t>Vout</a:t>
            </a:r>
            <a:endParaRPr lang="en-US" altLang="en-US" sz="20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/>
              <a:t>Gain=1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50A6FD3-E400-49A6-862C-77E1B10FC5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933551"/>
            <a:ext cx="3886200" cy="213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1D394329-BDCE-4E8F-AEC3-8BC9BA1A8A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499361"/>
            <a:ext cx="4691427" cy="25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2">
            <a:extLst>
              <a:ext uri="{FF2B5EF4-FFF2-40B4-BE49-F238E27FC236}">
                <a16:creationId xmlns:a16="http://schemas.microsoft.com/office/drawing/2014/main" id="{AB26C330-921C-45D7-9DDB-CDD6A6E2A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Non-Inverting Amplifier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BAECC81-2D08-8538-3505-984DF1D804E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dirty="0"/>
                  <a:t>Now, let’s add some resistors.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dirty="0"/>
                  <a:t>Let’s draw the currents across those resistors and into V</a:t>
                </a:r>
                <a:r>
                  <a:rPr lang="en-US" altLang="en-US" baseline="-25000" dirty="0"/>
                  <a:t>-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dirty="0"/>
                  <a:t>V</a:t>
                </a:r>
                <a:r>
                  <a:rPr lang="en-US" altLang="en-US" baseline="-25000" dirty="0"/>
                  <a:t>in</a:t>
                </a:r>
                <a:r>
                  <a:rPr lang="en-US" altLang="en-US" dirty="0"/>
                  <a:t>=V</a:t>
                </a:r>
                <a:r>
                  <a:rPr lang="en-US" altLang="en-US" baseline="-25000" dirty="0"/>
                  <a:t>+</a:t>
                </a:r>
                <a:r>
                  <a:rPr lang="en-US" altLang="en-US" dirty="0"/>
                  <a:t>=V</a:t>
                </a:r>
                <a:r>
                  <a:rPr lang="en-US" altLang="en-US" baseline="-25000" dirty="0"/>
                  <a:t>-</a:t>
                </a:r>
                <a:r>
                  <a:rPr lang="en-US" altLang="en-US" dirty="0"/>
                  <a:t> (Rule II)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dirty="0"/>
                  <a:t>I</a:t>
                </a:r>
                <a:r>
                  <a:rPr lang="en-US" altLang="en-US" baseline="-25000" dirty="0"/>
                  <a:t>-</a:t>
                </a:r>
                <a:r>
                  <a:rPr lang="en-US" altLang="en-US" dirty="0"/>
                  <a:t>=0 (Rule III)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dirty="0"/>
                  <a:t>I</a:t>
                </a:r>
                <a:r>
                  <a:rPr lang="en-US" altLang="en-US" baseline="-25000" dirty="0"/>
                  <a:t>in</a:t>
                </a:r>
                <a:r>
                  <a:rPr lang="en-US" altLang="en-US" dirty="0"/>
                  <a:t>=</a:t>
                </a:r>
                <a:r>
                  <a:rPr lang="en-US" altLang="en-US" dirty="0" err="1"/>
                  <a:t>I</a:t>
                </a:r>
                <a:r>
                  <a:rPr lang="en-US" altLang="en-US" baseline="-25000" dirty="0" err="1"/>
                  <a:t>fb</a:t>
                </a:r>
                <a:r>
                  <a:rPr lang="en-US" altLang="en-US" dirty="0"/>
                  <a:t> (KCL)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dirty="0"/>
                  <a:t>Now, Ohm’s law for R</a:t>
                </a:r>
                <a:r>
                  <a:rPr lang="en-US" altLang="en-US" baseline="-25000" dirty="0"/>
                  <a:t>in</a:t>
                </a:r>
                <a:r>
                  <a:rPr lang="en-US" altLang="en-US" dirty="0"/>
                  <a:t> and </a:t>
                </a:r>
                <a:r>
                  <a:rPr lang="en-US" altLang="en-US" dirty="0" err="1"/>
                  <a:t>R</a:t>
                </a:r>
                <a:r>
                  <a:rPr lang="en-US" altLang="en-US" baseline="-25000" dirty="0" err="1"/>
                  <a:t>fb</a:t>
                </a:r>
                <a:endParaRPr lang="en-US" altLang="en-US" baseline="-25000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aseline="-25000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−0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baseline="-25000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aseline="-25000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𝑓𝑏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𝑓𝑏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baseline="-25000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𝑓𝑏</m:t>
                              </m:r>
                            </m:sub>
                          </m:sSub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−0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BAECC81-2D08-8538-3505-984DF1D804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1567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D083CCD6-6ED7-1B62-12A4-F0037ABCDA7C}"/>
              </a:ext>
            </a:extLst>
          </p:cNvPr>
          <p:cNvGrpSpPr/>
          <p:nvPr/>
        </p:nvGrpSpPr>
        <p:grpSpPr>
          <a:xfrm>
            <a:off x="6079331" y="3244334"/>
            <a:ext cx="404813" cy="369332"/>
            <a:chOff x="6079331" y="3244334"/>
            <a:chExt cx="404813" cy="36933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AAA3700-B35B-428B-C38E-E1F973BA7471}"/>
                </a:ext>
              </a:extLst>
            </p:cNvPr>
            <p:cNvCxnSpPr>
              <a:cxnSpLocks/>
            </p:cNvCxnSpPr>
            <p:nvPr/>
          </p:nvCxnSpPr>
          <p:spPr>
            <a:xfrm>
              <a:off x="6156960" y="3528060"/>
              <a:ext cx="32718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EB692B-AC0F-E14D-477E-59A0091BEED7}"/>
                </a:ext>
              </a:extLst>
            </p:cNvPr>
            <p:cNvSpPr txBox="1"/>
            <p:nvPr/>
          </p:nvSpPr>
          <p:spPr>
            <a:xfrm>
              <a:off x="6079331" y="3244334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FC516A-BAC9-6BAD-B083-CDAB4FE31074}"/>
              </a:ext>
            </a:extLst>
          </p:cNvPr>
          <p:cNvGrpSpPr/>
          <p:nvPr/>
        </p:nvGrpSpPr>
        <p:grpSpPr>
          <a:xfrm>
            <a:off x="6603206" y="4787384"/>
            <a:ext cx="640557" cy="369332"/>
            <a:chOff x="5821974" y="3244334"/>
            <a:chExt cx="640557" cy="3693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10AB06-296F-A640-8F4F-E14809E4B577}"/>
                </a:ext>
              </a:extLst>
            </p:cNvPr>
            <p:cNvSpPr txBox="1"/>
            <p:nvPr/>
          </p:nvSpPr>
          <p:spPr>
            <a:xfrm>
              <a:off x="6079331" y="3244334"/>
              <a:ext cx="38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I</a:t>
              </a:r>
              <a:r>
                <a:rPr lang="en-US" sz="1200" baseline="-25000" dirty="0" err="1">
                  <a:solidFill>
                    <a:srgbClr val="FF0000"/>
                  </a:solidFill>
                </a:rPr>
                <a:t>fb</a:t>
              </a:r>
              <a:endParaRPr lang="en-US" sz="12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103F259-5363-99D2-F501-3455DE732B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1974" y="3533137"/>
              <a:ext cx="64055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612A80-1909-0D82-1B6D-6D940FBC3CB0}"/>
              </a:ext>
            </a:extLst>
          </p:cNvPr>
          <p:cNvGrpSpPr/>
          <p:nvPr/>
        </p:nvGrpSpPr>
        <p:grpSpPr>
          <a:xfrm>
            <a:off x="5079681" y="3343394"/>
            <a:ext cx="640557" cy="369332"/>
            <a:chOff x="5821974" y="3244334"/>
            <a:chExt cx="640557" cy="36933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6BE7F3-F787-A968-E131-59F720AEE431}"/>
                </a:ext>
              </a:extLst>
            </p:cNvPr>
            <p:cNvSpPr txBox="1"/>
            <p:nvPr/>
          </p:nvSpPr>
          <p:spPr>
            <a:xfrm>
              <a:off x="6079331" y="3244334"/>
              <a:ext cx="38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in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4805338-4BE2-3E06-D047-5B84AE79A5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1974" y="3533137"/>
              <a:ext cx="64055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2EE38-F728-A64D-E585-1DB1C96F4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844ED7AC-4EC3-9DC1-B40B-2B0F75F96A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499361"/>
            <a:ext cx="4691427" cy="25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2">
            <a:extLst>
              <a:ext uri="{FF2B5EF4-FFF2-40B4-BE49-F238E27FC236}">
                <a16:creationId xmlns:a16="http://schemas.microsoft.com/office/drawing/2014/main" id="{31C0258F-4A85-E894-F09A-8A16625C1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Non-Inverting Amplifier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10A11A4-4F2E-9FC3-6ACA-97D26582ED5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dirty="0"/>
                  <a:t>Now Combine: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aseline="-25000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𝑓𝑏</m:t>
                              </m:r>
                            </m:sub>
                          </m:sSub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−0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dirty="0"/>
                  <a:t>Finally V</a:t>
                </a:r>
                <a:r>
                  <a:rPr lang="en-US" altLang="en-US" baseline="-25000" dirty="0"/>
                  <a:t>in</a:t>
                </a:r>
                <a:r>
                  <a:rPr lang="en-US" altLang="en-US" dirty="0"/>
                  <a:t>=V</a:t>
                </a:r>
                <a:r>
                  <a:rPr lang="en-US" altLang="en-US" baseline="-25000" dirty="0"/>
                  <a:t>-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aseline="-25000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𝑓𝑏</m:t>
                              </m:r>
                            </m:sub>
                          </m:sSub>
                        </m:den>
                      </m:f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−0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baseline="-25000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baseline="-25000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dirty="0"/>
                  <a:t>And solving for </a:t>
                </a:r>
                <a:r>
                  <a:rPr lang="en-US" altLang="en-US" dirty="0" err="1"/>
                  <a:t>V</a:t>
                </a:r>
                <a:r>
                  <a:rPr lang="en-US" altLang="en-US" baseline="-25000" dirty="0" err="1"/>
                  <a:t>out</a:t>
                </a:r>
                <a:r>
                  <a:rPr lang="en-US" altLang="en-US" dirty="0"/>
                  <a:t> gives us: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𝑓𝑏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alt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10A11A4-4F2E-9FC3-6ACA-97D26582ED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2821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44BAE5B-8927-C3E4-2954-6A2F9DD2D88F}"/>
              </a:ext>
            </a:extLst>
          </p:cNvPr>
          <p:cNvGrpSpPr/>
          <p:nvPr/>
        </p:nvGrpSpPr>
        <p:grpSpPr>
          <a:xfrm>
            <a:off x="6079331" y="3244334"/>
            <a:ext cx="404813" cy="369332"/>
            <a:chOff x="6079331" y="3244334"/>
            <a:chExt cx="404813" cy="36933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18B677C-209D-FC80-4C25-0FC002109A10}"/>
                </a:ext>
              </a:extLst>
            </p:cNvPr>
            <p:cNvCxnSpPr>
              <a:cxnSpLocks/>
            </p:cNvCxnSpPr>
            <p:nvPr/>
          </p:nvCxnSpPr>
          <p:spPr>
            <a:xfrm>
              <a:off x="6156960" y="3528060"/>
              <a:ext cx="32718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8125A1-9BF9-6649-AF9D-1723953B525A}"/>
                </a:ext>
              </a:extLst>
            </p:cNvPr>
            <p:cNvSpPr txBox="1"/>
            <p:nvPr/>
          </p:nvSpPr>
          <p:spPr>
            <a:xfrm>
              <a:off x="6079331" y="3244334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A690AA-2D4D-1ECA-C831-F148FAD6145A}"/>
              </a:ext>
            </a:extLst>
          </p:cNvPr>
          <p:cNvGrpSpPr/>
          <p:nvPr/>
        </p:nvGrpSpPr>
        <p:grpSpPr>
          <a:xfrm>
            <a:off x="6603206" y="4787384"/>
            <a:ext cx="640557" cy="369332"/>
            <a:chOff x="5821974" y="3244334"/>
            <a:chExt cx="640557" cy="3693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0EAAA6-1318-80E7-03D9-3A2A26601C81}"/>
                </a:ext>
              </a:extLst>
            </p:cNvPr>
            <p:cNvSpPr txBox="1"/>
            <p:nvPr/>
          </p:nvSpPr>
          <p:spPr>
            <a:xfrm>
              <a:off x="6079331" y="3244334"/>
              <a:ext cx="38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I</a:t>
              </a:r>
              <a:r>
                <a:rPr lang="en-US" sz="1200" baseline="-25000" dirty="0" err="1">
                  <a:solidFill>
                    <a:srgbClr val="FF0000"/>
                  </a:solidFill>
                </a:rPr>
                <a:t>fb</a:t>
              </a:r>
              <a:endParaRPr lang="en-US" sz="12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A03CAC8-2DED-632A-CA4D-5C954C5364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1974" y="3533137"/>
              <a:ext cx="64055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2BEA89-07F7-B2C4-C717-0E9F31141244}"/>
              </a:ext>
            </a:extLst>
          </p:cNvPr>
          <p:cNvGrpSpPr/>
          <p:nvPr/>
        </p:nvGrpSpPr>
        <p:grpSpPr>
          <a:xfrm>
            <a:off x="5079681" y="3343394"/>
            <a:ext cx="640557" cy="369332"/>
            <a:chOff x="5821974" y="3244334"/>
            <a:chExt cx="640557" cy="36933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86A18E-44E3-B96F-1E02-4EDE9E644204}"/>
                </a:ext>
              </a:extLst>
            </p:cNvPr>
            <p:cNvSpPr txBox="1"/>
            <p:nvPr/>
          </p:nvSpPr>
          <p:spPr>
            <a:xfrm>
              <a:off x="6079331" y="3244334"/>
              <a:ext cx="38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in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D81C534-DFEB-9973-E5B7-C869D3CD70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21974" y="3533137"/>
              <a:ext cx="64055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713802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1D394329-BDCE-4E8F-AEC3-8BC9BA1A8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327400"/>
            <a:ext cx="52673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2">
            <a:extLst>
              <a:ext uri="{FF2B5EF4-FFF2-40B4-BE49-F238E27FC236}">
                <a16:creationId xmlns:a16="http://schemas.microsoft.com/office/drawing/2014/main" id="{AB26C330-921C-45D7-9DDB-CDD6A6E2A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Non-Inverting Amplifier Usage</a:t>
            </a:r>
          </a:p>
        </p:txBody>
      </p:sp>
      <p:sp>
        <p:nvSpPr>
          <p:cNvPr id="39942" name="TextBox 6">
            <a:extLst>
              <a:ext uri="{FF2B5EF4-FFF2-40B4-BE49-F238E27FC236}">
                <a16:creationId xmlns:a16="http://schemas.microsoft.com/office/drawing/2014/main" id="{9B45507F-F7F8-48FA-A339-0A33966CD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4806"/>
            <a:ext cx="4572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Non-inverting Op Amps have V</a:t>
            </a:r>
            <a:r>
              <a:rPr lang="en-US" altLang="en-US" sz="2000" baseline="-25000" dirty="0"/>
              <a:t>in</a:t>
            </a:r>
            <a:r>
              <a:rPr lang="en-US" altLang="en-US" sz="2000" dirty="0"/>
              <a:t> connected to the positive terminal.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It does not flip the signal, so it is “Non-inverting”.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We could do a similar analysis to derive the equations more amplifiers but will just show some common types along with their transfer equations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DB5B61-B13B-4DA4-8FA2-C566A1EA48E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67400" y="2438400"/>
            <a:ext cx="2725683" cy="782971"/>
          </a:xfrm>
          <a:prstGeom prst="rect">
            <a:avLst/>
          </a:prstGeom>
          <a:blipFill rotWithShape="1">
            <a:blip r:embed="rId4"/>
            <a:stretch>
              <a:fillRect b="-2344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en-US" sz="2400">
                <a:noFill/>
                <a:latin typeface="Times New Roman" charset="0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">
                <a:extLst>
                  <a:ext uri="{FF2B5EF4-FFF2-40B4-BE49-F238E27FC236}">
                    <a16:creationId xmlns:a16="http://schemas.microsoft.com/office/drawing/2014/main" id="{8B05A0BD-00CC-45C8-9389-DC5041FC11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450" y="4874905"/>
                <a:ext cx="3370263" cy="13449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𝑓𝑏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sz="2000" b="0" dirty="0"/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000" dirty="0"/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/>
                  <a:t>Gain &gt; 0</a:t>
                </a:r>
              </a:p>
            </p:txBody>
          </p:sp>
        </mc:Choice>
        <mc:Fallback xmlns="">
          <p:sp>
            <p:nvSpPr>
              <p:cNvPr id="9" name="TextBox 1">
                <a:extLst>
                  <a:ext uri="{FF2B5EF4-FFF2-40B4-BE49-F238E27FC236}">
                    <a16:creationId xmlns:a16="http://schemas.microsoft.com/office/drawing/2014/main" id="{8B05A0BD-00CC-45C8-9389-DC5041FC1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450" y="4874905"/>
                <a:ext cx="3370263" cy="1344920"/>
              </a:xfrm>
              <a:prstGeom prst="rect">
                <a:avLst/>
              </a:prstGeom>
              <a:blipFill>
                <a:blip r:embed="rId5"/>
                <a:stretch>
                  <a:fillRect b="-720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22033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>
            <a:extLst>
              <a:ext uri="{FF2B5EF4-FFF2-40B4-BE49-F238E27FC236}">
                <a16:creationId xmlns:a16="http://schemas.microsoft.com/office/drawing/2014/main" id="{35BA995F-0371-4857-9A5D-25382EAC4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en-US" dirty="0"/>
            </a:br>
            <a:r>
              <a:rPr lang="en-US" altLang="en-US" dirty="0"/>
              <a:t>Inverting Amplifier</a:t>
            </a:r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id="{A9DAEF84-0A77-40DD-820F-E43BA51A4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3429000"/>
            <a:ext cx="55705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869174-96D3-4C79-A846-A5593AA51CA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87760" y="2264265"/>
            <a:ext cx="2667000" cy="783804"/>
          </a:xfrm>
          <a:prstGeom prst="rect">
            <a:avLst/>
          </a:prstGeom>
          <a:blipFill rotWithShape="1">
            <a:blip r:embed="rId4"/>
            <a:stretch>
              <a:fillRect b="-2326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noFill/>
                <a:latin typeface="Times New Roman" charset="0"/>
              </a:rPr>
              <a:t> </a:t>
            </a:r>
          </a:p>
        </p:txBody>
      </p:sp>
      <p:sp>
        <p:nvSpPr>
          <p:cNvPr id="37895" name="TextBox 1">
            <a:extLst>
              <a:ext uri="{FF2B5EF4-FFF2-40B4-BE49-F238E27FC236}">
                <a16:creationId xmlns:a16="http://schemas.microsoft.com/office/drawing/2014/main" id="{4130A27B-0FB7-4FC8-B10D-74D8EEF6E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10" y="1635263"/>
            <a:ext cx="4343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Inverted op amps have Vin connected to the negative terminal.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Signal is inverted over 0V.(flipped).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Note: the gain is negative so it is important to consider the sign of Vin and if Vs- is negative or zero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1">
                <a:extLst>
                  <a:ext uri="{FF2B5EF4-FFF2-40B4-BE49-F238E27FC236}">
                    <a16:creationId xmlns:a16="http://schemas.microsoft.com/office/drawing/2014/main" id="{F0A5ABA5-B37A-4487-A135-C86DEB8644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4267200"/>
                <a:ext cx="2657475" cy="13449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𝑓𝑏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sz="2000" b="0" dirty="0"/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000" dirty="0"/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/>
                  <a:t>Gain&lt;0</a:t>
                </a:r>
              </a:p>
            </p:txBody>
          </p:sp>
        </mc:Choice>
        <mc:Fallback>
          <p:sp>
            <p:nvSpPr>
              <p:cNvPr id="9" name="TextBox 1">
                <a:extLst>
                  <a:ext uri="{FF2B5EF4-FFF2-40B4-BE49-F238E27FC236}">
                    <a16:creationId xmlns:a16="http://schemas.microsoft.com/office/drawing/2014/main" id="{F0A5ABA5-B37A-4487-A135-C86DEB864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267200"/>
                <a:ext cx="2657475" cy="1344920"/>
              </a:xfrm>
              <a:prstGeom prst="rect">
                <a:avLst/>
              </a:prstGeom>
              <a:blipFill>
                <a:blip r:embed="rId5"/>
                <a:stretch>
                  <a:fillRect b="-672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>
            <a:extLst>
              <a:ext uri="{FF2B5EF4-FFF2-40B4-BE49-F238E27FC236}">
                <a16:creationId xmlns:a16="http://schemas.microsoft.com/office/drawing/2014/main" id="{D375D810-31B0-4B41-BB04-CB61F61F3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32929"/>
            <a:ext cx="55403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>
            <a:extLst>
              <a:ext uri="{FF2B5EF4-FFF2-40B4-BE49-F238E27FC236}">
                <a16:creationId xmlns:a16="http://schemas.microsoft.com/office/drawing/2014/main" id="{25F9E7FB-E4A7-4C26-A139-276645A3C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Summing Amplifier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6BC79F-A719-48D9-A113-159E65D1F00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62400" y="1905000"/>
            <a:ext cx="4724400" cy="627929"/>
          </a:xfrm>
          <a:prstGeom prst="rect">
            <a:avLst/>
          </a:prstGeom>
          <a:blipFill rotWithShape="1">
            <a:blip r:embed="rId4"/>
            <a:stretch>
              <a:fillRect b="-5825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en-US" sz="2400">
                <a:noFill/>
                <a:latin typeface="Times New Roman" charset="0"/>
              </a:rPr>
              <a:t> </a:t>
            </a:r>
          </a:p>
        </p:txBody>
      </p:sp>
      <p:sp>
        <p:nvSpPr>
          <p:cNvPr id="41991" name="TextBox 1">
            <a:extLst>
              <a:ext uri="{FF2B5EF4-FFF2-40B4-BE49-F238E27FC236}">
                <a16:creationId xmlns:a16="http://schemas.microsoft.com/office/drawing/2014/main" id="{97848273-BA09-4E5E-B418-14DD9AB86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603771"/>
            <a:ext cx="3657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Summing op amps have multiple inputs connected to a single input.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The output is a weighted sum of the inputs.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Can be inverting (shown here) or noninverting,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2">
            <a:extLst>
              <a:ext uri="{FF2B5EF4-FFF2-40B4-BE49-F238E27FC236}">
                <a16:creationId xmlns:a16="http://schemas.microsoft.com/office/drawing/2014/main" id="{4FCA5119-831F-4531-98D5-340C26C58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Difference Amplifier</a:t>
            </a:r>
          </a:p>
        </p:txBody>
      </p:sp>
      <p:pic>
        <p:nvPicPr>
          <p:cNvPr id="44036" name="Picture 1">
            <a:extLst>
              <a:ext uri="{FF2B5EF4-FFF2-40B4-BE49-F238E27FC236}">
                <a16:creationId xmlns:a16="http://schemas.microsoft.com/office/drawing/2014/main" id="{F219B69A-AE8D-4EA1-84E0-90C2DF42E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38500"/>
            <a:ext cx="52419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2">
            <a:extLst>
              <a:ext uri="{FF2B5EF4-FFF2-40B4-BE49-F238E27FC236}">
                <a16:creationId xmlns:a16="http://schemas.microsoft.com/office/drawing/2014/main" id="{19FB24FE-B9B8-4FD0-A357-85E3E2E91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987" y="4122808"/>
            <a:ext cx="3063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/>
              <a:t>It amplifies the difference between the two signals.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D56FEB-B44D-5A6B-6621-1BB1FCC7DB72}"/>
                  </a:ext>
                </a:extLst>
              </p:cNvPr>
              <p:cNvSpPr txBox="1"/>
              <p:nvPr/>
            </p:nvSpPr>
            <p:spPr>
              <a:xfrm>
                <a:off x="1778000" y="1343025"/>
                <a:ext cx="5241925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Which is commonly simplified by setting R</a:t>
                </a:r>
                <a:r>
                  <a:rPr lang="en-US" baseline="-25000" dirty="0"/>
                  <a:t>1</a:t>
                </a:r>
                <a:r>
                  <a:rPr lang="en-US" dirty="0"/>
                  <a:t>=R</a:t>
                </a:r>
                <a:r>
                  <a:rPr lang="en-US" baseline="-25000" dirty="0"/>
                  <a:t>2</a:t>
                </a:r>
                <a:r>
                  <a:rPr lang="en-US" dirty="0"/>
                  <a:t> and R</a:t>
                </a:r>
                <a:r>
                  <a:rPr lang="en-US" baseline="-25000" dirty="0"/>
                  <a:t>f</a:t>
                </a:r>
                <a:r>
                  <a:rPr lang="en-US" dirty="0"/>
                  <a:t>=</a:t>
                </a:r>
                <a:r>
                  <a:rPr lang="en-US" dirty="0" err="1"/>
                  <a:t>R</a:t>
                </a:r>
                <a:r>
                  <a:rPr lang="en-US" baseline="-25000" dirty="0" err="1"/>
                  <a:t>g</a:t>
                </a:r>
                <a:r>
                  <a:rPr lang="en-US" dirty="0"/>
                  <a:t> giving: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D56FEB-B44D-5A6B-6621-1BB1FCC7D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0" y="1343025"/>
                <a:ext cx="5241925" cy="1846659"/>
              </a:xfrm>
              <a:prstGeom prst="rect">
                <a:avLst/>
              </a:prstGeom>
              <a:blipFill>
                <a:blip r:embed="rId4"/>
                <a:stretch>
                  <a:fillRect l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2">
            <a:extLst>
              <a:ext uri="{FF2B5EF4-FFF2-40B4-BE49-F238E27FC236}">
                <a16:creationId xmlns:a16="http://schemas.microsoft.com/office/drawing/2014/main" id="{944F0C02-1220-4DA9-861B-88BEC7BB5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4139926"/>
            <a:ext cx="30543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">
            <a:extLst>
              <a:ext uri="{FF2B5EF4-FFF2-40B4-BE49-F238E27FC236}">
                <a16:creationId xmlns:a16="http://schemas.microsoft.com/office/drawing/2014/main" id="{9E212E45-CB7A-4C1C-9303-6D60317842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" r="4753"/>
          <a:stretch>
            <a:fillRect/>
          </a:stretch>
        </p:blipFill>
        <p:spPr bwMode="auto">
          <a:xfrm>
            <a:off x="3376613" y="4193901"/>
            <a:ext cx="28321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2">
            <a:extLst>
              <a:ext uri="{FF2B5EF4-FFF2-40B4-BE49-F238E27FC236}">
                <a16:creationId xmlns:a16="http://schemas.microsoft.com/office/drawing/2014/main" id="{B5B01F05-C8C5-40E4-9A93-7EA5CA1E2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/>
          <a:p>
            <a:r>
              <a:rPr lang="en-US" altLang="en-US" dirty="0"/>
              <a:t>Operational Amplifier ICs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871936-134C-C32A-F534-40E6FA76D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25624"/>
            <a:ext cx="3376613" cy="45180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Commonly come in  Single(1x), Dual(2x), and Quad(4x) Packages</a:t>
            </a:r>
          </a:p>
          <a:p>
            <a:r>
              <a:rPr lang="en-US" altLang="en-US" dirty="0"/>
              <a:t>In those cases, the amplifiers share a common set of power supply pins and have individual input and output pins</a:t>
            </a:r>
          </a:p>
          <a:p>
            <a:r>
              <a:rPr lang="en-US" altLang="en-US" dirty="0"/>
              <a:t>To the right, we can see the single and dual versions of a common Op Amp</a:t>
            </a:r>
          </a:p>
          <a:p>
            <a:pPr lvl="1"/>
            <a:r>
              <a:rPr lang="en-US" altLang="en-US" dirty="0"/>
              <a:t>Notice the physical package is the same but the pins, in particular the power pins, are in different </a:t>
            </a:r>
            <a:r>
              <a:rPr lang="en-US" altLang="en-US" dirty="0" err="1"/>
              <a:t>spts</a:t>
            </a:r>
            <a:endParaRPr lang="en-US" altLang="en-US" dirty="0"/>
          </a:p>
        </p:txBody>
      </p:sp>
      <p:pic>
        <p:nvPicPr>
          <p:cNvPr id="12" name="Picture 12" descr="AD820">
            <a:extLst>
              <a:ext uri="{FF2B5EF4-FFF2-40B4-BE49-F238E27FC236}">
                <a16:creationId xmlns:a16="http://schemas.microsoft.com/office/drawing/2014/main" id="{03300362-61F8-49D2-8A5C-27FD3C520A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11" y="1462088"/>
            <a:ext cx="2443639" cy="23390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C7A36-2E26-4CFA-85D1-DEEDD127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Amplifier Variations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3D0CE-44A0-43E2-96CA-040E60972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common variation is to add an offset to previous examples, which shifts the entire signal by a constant amount up and down</a:t>
            </a:r>
          </a:p>
          <a:p>
            <a:pPr lvl="1"/>
            <a:r>
              <a:rPr lang="en-US" dirty="0"/>
              <a:t>We will do this in the Temperature Calibration Activity</a:t>
            </a:r>
          </a:p>
          <a:p>
            <a:endParaRPr lang="en-US" altLang="en-US" dirty="0"/>
          </a:p>
          <a:p>
            <a:r>
              <a:rPr lang="en-US" altLang="en-US" dirty="0"/>
              <a:t>By adding capacitors and or inductors you can make the gain of a circuit depend on a frequency, this allows you to filter undesirable signals (like high frequency RF noise) out</a:t>
            </a:r>
          </a:p>
          <a:p>
            <a:endParaRPr lang="en-US" altLang="en-US" dirty="0"/>
          </a:p>
          <a:p>
            <a:r>
              <a:rPr lang="en-US" altLang="en-US" dirty="0"/>
              <a:t>It is also common to send the output of one amplifier to the input of another. Giving multiples stages of amplification.</a:t>
            </a:r>
          </a:p>
        </p:txBody>
      </p:sp>
    </p:spTree>
    <p:extLst>
      <p:ext uri="{BB962C8B-B14F-4D97-AF65-F5344CB8AC3E}">
        <p14:creationId xmlns:p14="http://schemas.microsoft.com/office/powerpoint/2010/main" val="82162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6639ED0-6126-4290-A91B-A60FE324DF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Amplification and Attenuation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Content Placeholder 5">
                <a:extLst>
                  <a:ext uri="{FF2B5EF4-FFF2-40B4-BE49-F238E27FC236}">
                    <a16:creationId xmlns:a16="http://schemas.microsoft.com/office/drawing/2014/main" id="{54D18EEF-9A30-428C-99E8-61584E6D6C76}"/>
                  </a:ext>
                </a:extLst>
              </p:cNvPr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9270" y="1825624"/>
                <a:ext cx="4683318" cy="4638785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en-US" dirty="0"/>
                  <a:t>A common task in electronics is to change the size of a signal, usually voltage, smaller or larger</a:t>
                </a:r>
              </a:p>
              <a:p>
                <a:r>
                  <a:rPr lang="en-US" altLang="en-US" dirty="0"/>
                  <a:t>Making a voltage smaller is easy; we can just use resistors to divide the voltage</a:t>
                </a:r>
              </a:p>
              <a:p>
                <a:pPr lvl="1"/>
                <a:r>
                  <a:rPr lang="en-US" altLang="en-US" dirty="0"/>
                  <a:t>This is called attenuation</a:t>
                </a:r>
              </a:p>
              <a:p>
                <a:r>
                  <a:rPr lang="en-US" altLang="en-US" dirty="0"/>
                  <a:t>Needing to make a signal larger is common, but much trickier</a:t>
                </a:r>
              </a:p>
              <a:p>
                <a:pPr lvl="1"/>
                <a:r>
                  <a:rPr lang="en-US" altLang="en-US" dirty="0"/>
                  <a:t>This is called amplification</a:t>
                </a:r>
              </a:p>
              <a:p>
                <a:r>
                  <a:rPr lang="en-US" altLang="en-US" dirty="0"/>
                  <a:t>The ratio of input to output is commonly referred to as gain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7410" name="Content Placeholder 5">
                <a:extLst>
                  <a:ext uri="{FF2B5EF4-FFF2-40B4-BE49-F238E27FC236}">
                    <a16:creationId xmlns:a16="http://schemas.microsoft.com/office/drawing/2014/main" id="{54D18EEF-9A30-428C-99E8-61584E6D6C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9270" y="1825624"/>
                <a:ext cx="4683318" cy="4638785"/>
              </a:xfrm>
              <a:blipFill>
                <a:blip r:embed="rId3"/>
                <a:stretch>
                  <a:fillRect l="-1823" t="-3022" r="-2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8681DD0-030A-4A93-8818-52359FBF6E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10813" y="1899168"/>
            <a:ext cx="38862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A9572021-3DE8-4D03-9E34-EDD85F7AA6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5" y="2181748"/>
            <a:ext cx="7406378" cy="412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>
            <a:extLst>
              <a:ext uri="{FF2B5EF4-FFF2-40B4-BE49-F238E27FC236}">
                <a16:creationId xmlns:a16="http://schemas.microsoft.com/office/drawing/2014/main" id="{AA1CB986-A6D6-4143-932F-7D88D28C2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Operational Amplifier or “Op Amp”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116AE-E593-DF07-EBCD-0E1F81FB5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2012" y="1650212"/>
            <a:ext cx="7569145" cy="13255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en-US" dirty="0"/>
              <a:t>A commonly used IC, the Op Amp, can be used to do this.</a:t>
            </a:r>
          </a:p>
          <a:p>
            <a:pPr marL="0" indent="0">
              <a:buNone/>
            </a:pPr>
            <a:r>
              <a:rPr lang="en-US" altLang="en-US" dirty="0"/>
              <a:t>The symbol below is a standard Op Amp, only the part and pin numbers are specific to a particular model.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A2F4E059-B17D-C6E1-7F72-B775785FC8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6060" y="2297620"/>
            <a:ext cx="5038904" cy="28055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E9DBC18-B29C-E2FA-2657-62ACABA1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 Amp Connections - Power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A9C0C4-8306-D1C8-8F27-F42B2D92E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036" y="1801772"/>
            <a:ext cx="38862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Vcc</a:t>
            </a:r>
            <a:r>
              <a:rPr lang="en-US" dirty="0"/>
              <a:t>+ Supply</a:t>
            </a:r>
          </a:p>
          <a:p>
            <a:r>
              <a:rPr lang="en-US" dirty="0" err="1"/>
              <a:t>Vcc</a:t>
            </a:r>
            <a:r>
              <a:rPr lang="en-US" dirty="0"/>
              <a:t>- Supply</a:t>
            </a:r>
          </a:p>
          <a:p>
            <a:pPr lvl="1"/>
            <a:r>
              <a:rPr lang="en-US" dirty="0"/>
              <a:t>Often connected to 0V or GND</a:t>
            </a:r>
          </a:p>
          <a:p>
            <a:pPr lvl="1"/>
            <a:r>
              <a:rPr lang="en-US" dirty="0"/>
              <a:t>Will sometimes be connected to a negative voltage for negative outputs</a:t>
            </a:r>
          </a:p>
          <a:p>
            <a:r>
              <a:rPr lang="en-US" dirty="0"/>
              <a:t>It is common not to draw these connections on schematics to simplify drawing</a:t>
            </a:r>
          </a:p>
          <a:p>
            <a:r>
              <a:rPr lang="en-US" dirty="0"/>
              <a:t>Power supplied by the output will be drawn via these connections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1C730D-BEEE-4840-7FC1-F61D0415CEEB}"/>
              </a:ext>
            </a:extLst>
          </p:cNvPr>
          <p:cNvSpPr/>
          <p:nvPr/>
        </p:nvSpPr>
        <p:spPr>
          <a:xfrm>
            <a:off x="6385512" y="2821098"/>
            <a:ext cx="1764811" cy="4770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C52C98-E843-F10E-FD1F-CD2C5F084C0A}"/>
              </a:ext>
            </a:extLst>
          </p:cNvPr>
          <p:cNvSpPr/>
          <p:nvPr/>
        </p:nvSpPr>
        <p:spPr>
          <a:xfrm>
            <a:off x="6250340" y="4371602"/>
            <a:ext cx="1764811" cy="4770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5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A2F4E059-B17D-C6E1-7F72-B775785FC8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5837" y="1741872"/>
            <a:ext cx="5588010" cy="311122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E9DBC18-B29C-E2FA-2657-62ACABA1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 Amp Connections - Inputs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A9C0C4-8306-D1C8-8F27-F42B2D92E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061" y="2190784"/>
            <a:ext cx="3886200" cy="3175745"/>
          </a:xfrm>
        </p:spPr>
        <p:txBody>
          <a:bodyPr>
            <a:norm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in+</a:t>
            </a:r>
            <a:r>
              <a:rPr lang="en-US" dirty="0"/>
              <a:t> (V</a:t>
            </a:r>
            <a:r>
              <a:rPr lang="en-US" baseline="-25000" dirty="0"/>
              <a:t>+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Non-inverting input</a:t>
            </a:r>
          </a:p>
          <a:p>
            <a:r>
              <a:rPr lang="en-US" dirty="0"/>
              <a:t>V</a:t>
            </a:r>
            <a:r>
              <a:rPr lang="en-US" baseline="-25000" dirty="0"/>
              <a:t>in-</a:t>
            </a:r>
            <a:r>
              <a:rPr lang="en-US" dirty="0"/>
              <a:t>  (V</a:t>
            </a:r>
            <a:r>
              <a:rPr lang="en-US" baseline="-25000" dirty="0"/>
              <a:t>- </a:t>
            </a:r>
            <a:r>
              <a:rPr lang="en-US" dirty="0"/>
              <a:t>)</a:t>
            </a:r>
            <a:endParaRPr lang="en-US" baseline="-25000" dirty="0"/>
          </a:p>
          <a:p>
            <a:pPr lvl="1"/>
            <a:r>
              <a:rPr lang="en-US" dirty="0"/>
              <a:t>Inverting input</a:t>
            </a:r>
          </a:p>
          <a:p>
            <a:r>
              <a:rPr lang="en-US" dirty="0"/>
              <a:t>The input signal V</a:t>
            </a:r>
            <a:r>
              <a:rPr lang="en-US" baseline="-25000" dirty="0"/>
              <a:t>in</a:t>
            </a:r>
            <a:r>
              <a:rPr lang="en-US" dirty="0"/>
              <a:t> will be connected to one of these  two pins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A37845-D934-AB52-96D0-0B97AD40A56A}"/>
              </a:ext>
            </a:extLst>
          </p:cNvPr>
          <p:cNvSpPr/>
          <p:nvPr/>
        </p:nvSpPr>
        <p:spPr>
          <a:xfrm>
            <a:off x="4534631" y="3446689"/>
            <a:ext cx="1764811" cy="4770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710161-626F-743B-F8AF-46F1E5440FBC}"/>
              </a:ext>
            </a:extLst>
          </p:cNvPr>
          <p:cNvSpPr/>
          <p:nvPr/>
        </p:nvSpPr>
        <p:spPr>
          <a:xfrm>
            <a:off x="3709704" y="2840805"/>
            <a:ext cx="2651340" cy="4770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A2F4E059-B17D-C6E1-7F72-B775785FC8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1"/>
          <a:stretch>
            <a:fillRect/>
          </a:stretch>
        </p:blipFill>
        <p:spPr bwMode="auto">
          <a:xfrm>
            <a:off x="3714749" y="2274073"/>
            <a:ext cx="5024411" cy="322027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E9DBC18-B29C-E2FA-2657-62ACABA1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 Amp Connections - Output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A9C0C4-8306-D1C8-8F27-F42B2D92E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64" y="1825625"/>
            <a:ext cx="3935896" cy="4351338"/>
          </a:xfrm>
        </p:spPr>
        <p:txBody>
          <a:bodyPr/>
          <a:lstStyle/>
          <a:p>
            <a:r>
              <a:rPr lang="en-US" dirty="0" err="1"/>
              <a:t>V</a:t>
            </a:r>
            <a:r>
              <a:rPr lang="en-US" baseline="-25000" dirty="0" err="1"/>
              <a:t>out</a:t>
            </a:r>
            <a:endParaRPr lang="en-US" baseline="-25000" dirty="0"/>
          </a:p>
          <a:p>
            <a:pPr lvl="1"/>
            <a:r>
              <a:rPr lang="en-US" dirty="0"/>
              <a:t>The amplifying circuit will be set to change this the desired behavior</a:t>
            </a:r>
          </a:p>
          <a:p>
            <a:pPr lvl="1"/>
            <a:r>
              <a:rPr lang="en-US" dirty="0"/>
              <a:t>Connects back to one of the inputs to create a feedback loop</a:t>
            </a:r>
          </a:p>
          <a:p>
            <a:pPr lvl="1"/>
            <a:r>
              <a:rPr lang="en-US" dirty="0"/>
              <a:t>Maximum Out </a:t>
            </a:r>
            <a:r>
              <a:rPr lang="en-US" dirty="0" err="1"/>
              <a:t>V</a:t>
            </a:r>
            <a:r>
              <a:rPr lang="en-US" baseline="-25000" dirty="0" err="1"/>
              <a:t>out</a:t>
            </a:r>
            <a:r>
              <a:rPr lang="en-US" dirty="0"/>
              <a:t>=</a:t>
            </a:r>
            <a:r>
              <a:rPr lang="en-US" dirty="0" err="1"/>
              <a:t>V</a:t>
            </a:r>
            <a:r>
              <a:rPr lang="en-US" baseline="-25000" dirty="0" err="1"/>
              <a:t>cc</a:t>
            </a:r>
            <a:r>
              <a:rPr lang="en-US" baseline="-25000" dirty="0"/>
              <a:t>+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Minimum </a:t>
            </a:r>
            <a:r>
              <a:rPr lang="en-US" dirty="0" err="1"/>
              <a:t>V</a:t>
            </a:r>
            <a:r>
              <a:rPr lang="en-US" baseline="-25000" dirty="0" err="1"/>
              <a:t>out</a:t>
            </a:r>
            <a:r>
              <a:rPr lang="en-US" dirty="0"/>
              <a:t>=</a:t>
            </a:r>
            <a:r>
              <a:rPr lang="en-US" dirty="0" err="1"/>
              <a:t>V</a:t>
            </a:r>
            <a:r>
              <a:rPr lang="en-US" baseline="-25000" dirty="0" err="1"/>
              <a:t>cc</a:t>
            </a:r>
            <a:r>
              <a:rPr lang="en-US" baseline="-25000" dirty="0"/>
              <a:t>-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6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4">
            <a:extLst>
              <a:ext uri="{FF2B5EF4-FFF2-40B4-BE49-F238E27FC236}">
                <a16:creationId xmlns:a16="http://schemas.microsoft.com/office/drawing/2014/main" id="{FAE335D0-25A1-4B4D-86DE-C85869B11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Transfer Function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99FD3699-9C12-4D08-8F25-AC3EC46DAC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5333"/>
            <a:ext cx="4464974" cy="374116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3C8DC93-418D-A5BF-72F1-931C3D770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Op Amps create a linear relation between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out</a:t>
            </a:r>
            <a:r>
              <a:rPr lang="en-US" altLang="en-US" dirty="0"/>
              <a:t> and V</a:t>
            </a:r>
            <a:r>
              <a:rPr lang="en-US" altLang="en-US" baseline="-25000" dirty="0"/>
              <a:t>in</a:t>
            </a:r>
            <a:r>
              <a:rPr lang="en-US" altLang="en-US" dirty="0"/>
              <a:t>, with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out</a:t>
            </a:r>
            <a:r>
              <a:rPr lang="en-US" altLang="en-US" dirty="0"/>
              <a:t> on the Y-axis and V</a:t>
            </a:r>
            <a:r>
              <a:rPr lang="en-US" altLang="en-US" baseline="-25000" dirty="0"/>
              <a:t>in</a:t>
            </a:r>
            <a:r>
              <a:rPr lang="en-US" altLang="en-US" dirty="0"/>
              <a:t> on the X-axis</a:t>
            </a:r>
          </a:p>
          <a:p>
            <a:r>
              <a:rPr lang="en-US" altLang="en-US" dirty="0"/>
              <a:t>The slope is called gain</a:t>
            </a:r>
          </a:p>
          <a:p>
            <a:r>
              <a:rPr lang="en-US" altLang="en-US" dirty="0"/>
              <a:t>The intercept is called the  offset</a:t>
            </a:r>
          </a:p>
          <a:p>
            <a:endParaRPr lang="en-US" altLang="en-US" dirty="0"/>
          </a:p>
          <a:p>
            <a:r>
              <a:rPr lang="en-US" altLang="en-US" dirty="0"/>
              <a:t>You look at your input voltages, determine your desired output voltages, and then plot the line to determine your desired transfer equation</a:t>
            </a:r>
          </a:p>
        </p:txBody>
      </p:sp>
    </p:spTree>
    <p:extLst>
      <p:ext uri="{BB962C8B-B14F-4D97-AF65-F5344CB8AC3E}">
        <p14:creationId xmlns:p14="http://schemas.microsoft.com/office/powerpoint/2010/main" val="3296869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>
            <a:extLst>
              <a:ext uri="{FF2B5EF4-FFF2-40B4-BE49-F238E27FC236}">
                <a16:creationId xmlns:a16="http://schemas.microsoft.com/office/drawing/2014/main" id="{99DB89EA-BC98-4DC0-863E-F4FF51CC6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 Amp Golden Rules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88C8120-363A-E5D0-8B8E-90B1BDF5C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altLang="en-US" dirty="0">
                <a:latin typeface="Times New Roman" charset="0"/>
              </a:rPr>
              <a:t>To determine the circuit needed to give us the transfer equation we use following rules:</a:t>
            </a:r>
          </a:p>
          <a:p>
            <a:pPr marL="571500" indent="-571500">
              <a:buFontTx/>
              <a:buAutoNum type="romanUcPeriod"/>
              <a:defRPr/>
            </a:pPr>
            <a:r>
              <a:rPr lang="en-US" altLang="en-US" b="1" dirty="0">
                <a:latin typeface="Times New Roman" charset="0"/>
              </a:rPr>
              <a:t>Infinite Open Loop Gain. (</a:t>
            </a:r>
            <a:r>
              <a:rPr lang="en-US" altLang="en-US" b="1" dirty="0" err="1">
                <a:latin typeface="Times New Roman" charset="0"/>
              </a:rPr>
              <a:t>V</a:t>
            </a:r>
            <a:r>
              <a:rPr lang="en-US" altLang="en-US" b="1" baseline="-25000" dirty="0" err="1">
                <a:latin typeface="Times New Roman" charset="0"/>
              </a:rPr>
              <a:t>out</a:t>
            </a:r>
            <a:r>
              <a:rPr lang="en-US" altLang="en-US" b="1" baseline="-25000" dirty="0">
                <a:latin typeface="Times New Roman" charset="0"/>
              </a:rPr>
              <a:t> </a:t>
            </a:r>
            <a:r>
              <a:rPr lang="en-US" altLang="en-US" b="1" dirty="0">
                <a:latin typeface="Times New Roman" charset="0"/>
              </a:rPr>
              <a:t>will vary to meet the other rules)</a:t>
            </a:r>
            <a:endParaRPr lang="en-US" altLang="en-US" dirty="0">
              <a:latin typeface="Times New Roman" charset="0"/>
            </a:endParaRPr>
          </a:p>
          <a:p>
            <a:pPr marL="571500" indent="-571500">
              <a:buFontTx/>
              <a:buAutoNum type="romanUcPeriod"/>
              <a:defRPr/>
            </a:pPr>
            <a:r>
              <a:rPr lang="en-US" altLang="en-US" b="1" dirty="0">
                <a:latin typeface="Times New Roman" charset="0"/>
              </a:rPr>
              <a:t>No voltage difference between the inputs. (V</a:t>
            </a:r>
            <a:r>
              <a:rPr lang="en-US" altLang="en-US" b="1" baseline="-25000" dirty="0">
                <a:latin typeface="Times New Roman" charset="0"/>
              </a:rPr>
              <a:t>+</a:t>
            </a:r>
            <a:r>
              <a:rPr lang="en-US" altLang="en-US" b="1" dirty="0">
                <a:latin typeface="Times New Roman" charset="0"/>
              </a:rPr>
              <a:t>=V</a:t>
            </a:r>
            <a:r>
              <a:rPr lang="en-US" altLang="en-US" b="1" baseline="-25000" dirty="0">
                <a:latin typeface="Times New Roman" charset="0"/>
              </a:rPr>
              <a:t>-</a:t>
            </a:r>
            <a:r>
              <a:rPr lang="en-US" altLang="en-US" b="1" dirty="0">
                <a:latin typeface="Times New Roman" charset="0"/>
              </a:rPr>
              <a:t>)</a:t>
            </a:r>
          </a:p>
          <a:p>
            <a:pPr marL="571500" indent="-571500">
              <a:buFontTx/>
              <a:buAutoNum type="romanUcPeriod"/>
              <a:defRPr/>
            </a:pPr>
            <a:r>
              <a:rPr lang="en-US" altLang="en-US" b="1" dirty="0">
                <a:latin typeface="Times New Roman" charset="0"/>
              </a:rPr>
              <a:t>No current flow in or out of the inputs (I+=I-=0A)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 combining these with Ohm’s law and </a:t>
            </a:r>
            <a:r>
              <a:rPr lang="en-US" dirty="0" err="1"/>
              <a:t>Kirchoffs</a:t>
            </a:r>
            <a:r>
              <a:rPr lang="en-US" dirty="0"/>
              <a:t> Law, we can determine the resistor arrangement we need to give us the performance we want.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Set up the equations the solve for </a:t>
            </a:r>
            <a:r>
              <a:rPr lang="en-US" dirty="0" err="1"/>
              <a:t>V</a:t>
            </a:r>
            <a:r>
              <a:rPr lang="en-US" baseline="-25000" dirty="0" err="1"/>
              <a:t>out</a:t>
            </a:r>
            <a:endParaRPr lang="en-US" baseline="-250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>
            <a:extLst>
              <a:ext uri="{FF2B5EF4-FFF2-40B4-BE49-F238E27FC236}">
                <a16:creationId xmlns:a16="http://schemas.microsoft.com/office/drawing/2014/main" id="{68914E0A-72B3-4821-B042-412650BE2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Signal Conditioning Circuit</a:t>
            </a:r>
            <a:br>
              <a:rPr lang="en-US" altLang="en-US" dirty="0"/>
            </a:br>
            <a:r>
              <a:rPr lang="en-US" altLang="en-US" dirty="0"/>
              <a:t>Example 1: Buffer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E606CF-F66E-09B8-13CE-D0F924BB1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26" y="1825625"/>
            <a:ext cx="4355824" cy="4351338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Simplest Case: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Connect the </a:t>
            </a:r>
            <a:r>
              <a:rPr lang="en-US" altLang="en-US" dirty="0" err="1">
                <a:solidFill>
                  <a:srgbClr val="000000"/>
                </a:solidFill>
              </a:rPr>
              <a:t>V</a:t>
            </a:r>
            <a:r>
              <a:rPr lang="en-US" altLang="en-US" baseline="-25000" dirty="0" err="1">
                <a:solidFill>
                  <a:srgbClr val="000000"/>
                </a:solidFill>
              </a:rPr>
              <a:t>out</a:t>
            </a:r>
            <a:r>
              <a:rPr lang="en-US" altLang="en-US" dirty="0">
                <a:solidFill>
                  <a:srgbClr val="000000"/>
                </a:solidFill>
              </a:rPr>
              <a:t> back to either input</a:t>
            </a:r>
            <a:endParaRPr lang="en-US" altLang="en-US" baseline="-25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V</a:t>
            </a:r>
            <a:r>
              <a:rPr lang="en-US" altLang="en-US" baseline="-25000" dirty="0">
                <a:solidFill>
                  <a:srgbClr val="000000"/>
                </a:solidFill>
              </a:rPr>
              <a:t>in</a:t>
            </a:r>
            <a:r>
              <a:rPr lang="en-US" altLang="en-US" dirty="0">
                <a:solidFill>
                  <a:srgbClr val="000000"/>
                </a:solidFill>
              </a:rPr>
              <a:t>=V</a:t>
            </a:r>
            <a:r>
              <a:rPr lang="en-US" altLang="en-US" baseline="-25000" dirty="0">
                <a:solidFill>
                  <a:srgbClr val="000000"/>
                </a:solidFill>
              </a:rPr>
              <a:t>+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V</a:t>
            </a:r>
            <a:r>
              <a:rPr lang="en-US" altLang="en-US" baseline="-25000" dirty="0">
                <a:solidFill>
                  <a:srgbClr val="000000"/>
                </a:solidFill>
              </a:rPr>
              <a:t>+</a:t>
            </a:r>
            <a:r>
              <a:rPr lang="en-US" altLang="en-US" dirty="0">
                <a:solidFill>
                  <a:srgbClr val="000000"/>
                </a:solidFill>
              </a:rPr>
              <a:t>=V</a:t>
            </a:r>
            <a:r>
              <a:rPr lang="en-US" altLang="en-US" baseline="-25000" dirty="0">
                <a:solidFill>
                  <a:srgbClr val="000000"/>
                </a:solidFill>
              </a:rPr>
              <a:t>-</a:t>
            </a:r>
            <a:r>
              <a:rPr lang="en-US" altLang="en-US" dirty="0">
                <a:solidFill>
                  <a:srgbClr val="000000"/>
                </a:solidFill>
              </a:rPr>
              <a:t> (Rule II)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V</a:t>
            </a:r>
            <a:r>
              <a:rPr lang="en-US" altLang="en-US" baseline="-25000" dirty="0">
                <a:solidFill>
                  <a:srgbClr val="000000"/>
                </a:solidFill>
              </a:rPr>
              <a:t>-</a:t>
            </a:r>
            <a:r>
              <a:rPr lang="en-US" altLang="en-US" dirty="0">
                <a:solidFill>
                  <a:srgbClr val="000000"/>
                </a:solidFill>
              </a:rPr>
              <a:t>=</a:t>
            </a:r>
            <a:r>
              <a:rPr lang="en-US" altLang="en-US" dirty="0" err="1">
                <a:solidFill>
                  <a:srgbClr val="000000"/>
                </a:solidFill>
              </a:rPr>
              <a:t>V</a:t>
            </a:r>
            <a:r>
              <a:rPr lang="en-US" altLang="en-US" baseline="-25000" dirty="0" err="1">
                <a:solidFill>
                  <a:srgbClr val="000000"/>
                </a:solidFill>
              </a:rPr>
              <a:t>out</a:t>
            </a:r>
            <a:r>
              <a:rPr lang="en-US" altLang="en-US" dirty="0">
                <a:solidFill>
                  <a:srgbClr val="000000"/>
                </a:solidFill>
              </a:rPr>
              <a:t> (Directly Connected)     </a:t>
            </a:r>
          </a:p>
          <a:p>
            <a:pPr>
              <a:spcBef>
                <a:spcPct val="0"/>
              </a:spcBef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Therefore: V</a:t>
            </a:r>
            <a:r>
              <a:rPr lang="en-US" altLang="en-US" baseline="-25000" dirty="0">
                <a:solidFill>
                  <a:srgbClr val="000000"/>
                </a:solidFill>
              </a:rPr>
              <a:t>in</a:t>
            </a:r>
            <a:r>
              <a:rPr lang="en-US" altLang="en-US" dirty="0">
                <a:solidFill>
                  <a:srgbClr val="000000"/>
                </a:solidFill>
              </a:rPr>
              <a:t>=</a:t>
            </a:r>
            <a:r>
              <a:rPr lang="en-US" altLang="en-US" dirty="0" err="1">
                <a:solidFill>
                  <a:srgbClr val="000000"/>
                </a:solidFill>
              </a:rPr>
              <a:t>V</a:t>
            </a:r>
            <a:r>
              <a:rPr lang="en-US" altLang="en-US" baseline="-25000" dirty="0" err="1">
                <a:solidFill>
                  <a:srgbClr val="000000"/>
                </a:solidFill>
              </a:rPr>
              <a:t>out</a:t>
            </a:r>
            <a:endParaRPr lang="en-US" altLang="en-US" baseline="-25000" dirty="0">
              <a:solidFill>
                <a:srgbClr val="000000"/>
              </a:solidFill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50A6FD3-E400-49A6-862C-77E1B10FC5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68" y="2448521"/>
            <a:ext cx="4978534" cy="273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31443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3288</TotalTime>
  <Words>974</Words>
  <Application>Microsoft Office PowerPoint</Application>
  <PresentationFormat>On-screen Show (4:3)</PresentationFormat>
  <Paragraphs>153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Office Theme</vt:lpstr>
      <vt:lpstr>L02.03 The Operational Amplifier</vt:lpstr>
      <vt:lpstr>Amplification and Attenuation</vt:lpstr>
      <vt:lpstr>Operational Amplifier or “Op Amp”</vt:lpstr>
      <vt:lpstr>Op Amp Connections - Power</vt:lpstr>
      <vt:lpstr>Op Amp Connections - Inputs</vt:lpstr>
      <vt:lpstr>Op Amp Connections - Output</vt:lpstr>
      <vt:lpstr>Transfer Function </vt:lpstr>
      <vt:lpstr>Op Amp Golden Rules</vt:lpstr>
      <vt:lpstr>Signal Conditioning Circuit Example 1: Buffer</vt:lpstr>
      <vt:lpstr>Signal Conditioning Circuit Buffer usage</vt:lpstr>
      <vt:lpstr>Non-Inverting Amplifier Example</vt:lpstr>
      <vt:lpstr>Non-Inverting Amplifier Example</vt:lpstr>
      <vt:lpstr>Non-Inverting Amplifier Usage</vt:lpstr>
      <vt:lpstr> Inverting Amplifier</vt:lpstr>
      <vt:lpstr>Summing Amplifier</vt:lpstr>
      <vt:lpstr>Difference Amplifier</vt:lpstr>
      <vt:lpstr>Operational Amplifier ICs</vt:lpstr>
      <vt:lpstr>Other Amplifier Variations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Ballooning Course</dc:title>
  <dc:creator>Aaron P Ryan</dc:creator>
  <cp:lastModifiedBy>Aaron P Ryan</cp:lastModifiedBy>
  <cp:revision>51</cp:revision>
  <dcterms:created xsi:type="dcterms:W3CDTF">2021-08-10T15:07:14Z</dcterms:created>
  <dcterms:modified xsi:type="dcterms:W3CDTF">2025-09-26T14:11:13Z</dcterms:modified>
</cp:coreProperties>
</file>