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0"/>
  </p:notesMasterIdLst>
  <p:sldIdLst>
    <p:sldId id="258" r:id="rId2"/>
    <p:sldId id="300" r:id="rId3"/>
    <p:sldId id="299" r:id="rId4"/>
    <p:sldId id="303" r:id="rId5"/>
    <p:sldId id="301" r:id="rId6"/>
    <p:sldId id="279" r:id="rId7"/>
    <p:sldId id="282" r:id="rId8"/>
    <p:sldId id="296" r:id="rId9"/>
    <p:sldId id="263" r:id="rId10"/>
    <p:sldId id="285" r:id="rId11"/>
    <p:sldId id="286" r:id="rId12"/>
    <p:sldId id="287" r:id="rId13"/>
    <p:sldId id="305" r:id="rId14"/>
    <p:sldId id="304" r:id="rId15"/>
    <p:sldId id="266" r:id="rId16"/>
    <p:sldId id="320" r:id="rId17"/>
    <p:sldId id="321" r:id="rId18"/>
    <p:sldId id="31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60"/>
  </p:normalViewPr>
  <p:slideViewPr>
    <p:cSldViewPr snapToGrid="0">
      <p:cViewPr>
        <p:scale>
          <a:sx n="100" d="100"/>
          <a:sy n="100" d="100"/>
        </p:scale>
        <p:origin x="136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0EB0F-D822-47B4-A76D-DE5DEE5F1A3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90B20-8A3A-4F9D-9C57-0A55D485C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42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20528DE4-A3C2-4499-B25F-A7EB363139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7D124A-9697-44B9-B534-4B25C9FEF052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3E9636F1-33C9-4848-9E8F-717D5B2BD8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9456147-8939-40FB-A61D-FE66C8F9B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7F4B4020-4CE9-46BD-BF13-C823CDCC7C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B79AD2C-4C93-40D9-864B-23EA65DB07CC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540E22A9-7F66-44B3-8EAD-6179FD2525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4EE31DD3-DC78-424A-A50B-DD99E407C0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80068EB9-86FC-42A4-939B-024B509838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A40144F-5931-46F3-AEC6-5B7AE5A37B2F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F5D363F7-0D27-405A-BF99-DF0C55C2EE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C9BA11B-586A-4D69-8A66-23EFB4EA8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C49A56D0-7FA5-4B66-A137-3AE6D5D397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AF02D9F-9CCC-4975-A9BD-CE3BAA9CA744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84D76EF0-7355-478F-95F3-000275A2B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805290E4-DD67-45A6-BCCE-BE876EB16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]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640965F6-083C-422A-B0C6-F46F55987B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AED758-474E-41DA-97A8-D3F79E95B7B8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05BF8315-B537-4205-B7C9-2683291706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AF5C9502-2436-4CAB-8B0A-2470223AB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3BBBC028-B957-479A-AEB5-0A0FFA538E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A30235-66B9-4819-A2B2-CC2E474883D2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7B21BD32-F62D-4B39-BC96-DEBD7B3829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7CAA78A6-CA12-41E6-9241-24A7FDBBF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D0F0E2D8-B287-4441-BBFA-885355F2D9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1E98E5D-5A69-41D5-B460-D8468E1ACAA1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424E466F-9031-4A8E-80C9-AC6093E983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6344D8D8-9C65-478D-9D83-E2C2820C46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8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175" y="123581"/>
            <a:ext cx="6077171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4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46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992" y="136524"/>
            <a:ext cx="5877658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98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0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2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654" y="104775"/>
            <a:ext cx="6040931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238" y="136524"/>
            <a:ext cx="5930412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6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5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6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7904" y="139437"/>
            <a:ext cx="60716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LSU rev20250822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L02.04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116225A-7BBF-4F39-BDF3-A1D1C1F29D4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91440"/>
            <a:ext cx="1463040" cy="1340826"/>
          </a:xfrm>
          <a:prstGeom prst="rect">
            <a:avLst/>
          </a:prstGeom>
        </p:spPr>
      </p:pic>
      <p:pic>
        <p:nvPicPr>
          <p:cNvPr id="9" name="Picture 8" descr="Arrow&#10;&#10;Description automatically generated with medium confidence">
            <a:extLst>
              <a:ext uri="{FF2B5EF4-FFF2-40B4-BE49-F238E27FC236}">
                <a16:creationId xmlns:a16="http://schemas.microsoft.com/office/drawing/2014/main" id="{5A3F1057-C68F-194E-C64A-796C40BF2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1426464" cy="14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hyperlink" Target="Images/Solder%20a%20Lead.MO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Images/Lead%20Clipping.MOV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>
            <a:extLst>
              <a:ext uri="{FF2B5EF4-FFF2-40B4-BE49-F238E27FC236}">
                <a16:creationId xmlns:a16="http://schemas.microsoft.com/office/drawing/2014/main" id="{83EDDC04-5986-41D3-AAFA-33B9C6B17C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r>
              <a:rPr lang="en-US" altLang="en-US" dirty="0"/>
              <a:t>Soldering Techniques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22D3FB8-396A-15A2-332C-B3071AEE9D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>
            <a:extLst>
              <a:ext uri="{FF2B5EF4-FFF2-40B4-BE49-F238E27FC236}">
                <a16:creationId xmlns:a16="http://schemas.microsoft.com/office/drawing/2014/main" id="{4AD54F9F-2266-4015-9791-FE0AAF398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Install the Component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BB65BC2-ED04-072A-FEFE-C2D6D8C2C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12925"/>
            <a:ext cx="45720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Insert the component’s leads through the holes in the circuit board</a:t>
            </a:r>
          </a:p>
          <a:p>
            <a:pPr lvl="1"/>
            <a:r>
              <a:rPr lang="en-US" altLang="en-US" dirty="0"/>
              <a:t>Most components should lie flush against the surface of the board</a:t>
            </a:r>
          </a:p>
          <a:p>
            <a:pPr lvl="1"/>
            <a:r>
              <a:rPr lang="en-US" altLang="en-US" dirty="0"/>
              <a:t>Do not force the component down as you may break a lead</a:t>
            </a:r>
          </a:p>
          <a:p>
            <a:r>
              <a:rPr lang="en-US" dirty="0"/>
              <a:t>Fix the component in place and flip the board over</a:t>
            </a:r>
          </a:p>
          <a:p>
            <a:pPr lvl="1"/>
            <a:r>
              <a:rPr lang="en-US" altLang="en-US" dirty="0"/>
              <a:t>Bending the component leads outward can help hold the component in place</a:t>
            </a:r>
          </a:p>
          <a:p>
            <a:pPr lvl="1"/>
            <a:r>
              <a:rPr lang="en-US" dirty="0"/>
              <a:t>Tape can also be used to hold components down, just be careful not to tape the metal leads, which will get hot during soldering</a:t>
            </a:r>
          </a:p>
        </p:txBody>
      </p:sp>
      <p:pic>
        <p:nvPicPr>
          <p:cNvPr id="27652" name="Picture 7" descr="Component Insertion">
            <a:extLst>
              <a:ext uri="{FF2B5EF4-FFF2-40B4-BE49-F238E27FC236}">
                <a16:creationId xmlns:a16="http://schemas.microsoft.com/office/drawing/2014/main" id="{60619A95-F640-4AD1-8B98-4BE929E93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7" y="1693048"/>
            <a:ext cx="3071813" cy="265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Lead Dress">
            <a:extLst>
              <a:ext uri="{FF2B5EF4-FFF2-40B4-BE49-F238E27FC236}">
                <a16:creationId xmlns:a16="http://schemas.microsoft.com/office/drawing/2014/main" id="{FE6C5630-B403-4C77-8FCF-E98A8FE3B0C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9751"/>
            <a:ext cx="3886200" cy="221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273B97C-5B88-B8C0-20C5-609F2E029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31F942F-59A0-270F-C3F2-D0353E13B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ADF7FED-915F-D35D-F783-5CACEAE8E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>
            <a:extLst>
              <a:ext uri="{FF2B5EF4-FFF2-40B4-BE49-F238E27FC236}">
                <a16:creationId xmlns:a16="http://schemas.microsoft.com/office/drawing/2014/main" id="{6397AC6C-31D2-4FE1-B8CF-7BA82F0AF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Heat Pads and Apply Solder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F6A0C72-56BB-79C7-412A-C5322030DA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72132"/>
            <a:ext cx="4638675" cy="4849017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Apply the iron in contact with both the circuit board pad and the component lead</a:t>
            </a:r>
          </a:p>
          <a:p>
            <a:pPr lvl="1"/>
            <a:r>
              <a:rPr lang="en-US" altLang="en-US" dirty="0"/>
              <a:t>The iron should be in contact with both so both heated </a:t>
            </a:r>
          </a:p>
          <a:p>
            <a:r>
              <a:rPr lang="en-US" altLang="en-US" dirty="0"/>
              <a:t>Apply solder to the joint, </a:t>
            </a:r>
            <a:r>
              <a:rPr lang="en-US" altLang="en-US" u="sng" dirty="0"/>
              <a:t>not to the iron</a:t>
            </a:r>
            <a:r>
              <a:rPr lang="en-US" altLang="en-US" dirty="0"/>
              <a:t>, and allow the heated joint to melt the solder</a:t>
            </a:r>
          </a:p>
          <a:p>
            <a:pPr lvl="1"/>
            <a:r>
              <a:rPr lang="en-US" altLang="en-US" dirty="0"/>
              <a:t>The solder should follow onto both the pad and the lead </a:t>
            </a:r>
          </a:p>
          <a:p>
            <a:r>
              <a:rPr lang="en-US" altLang="en-US" dirty="0"/>
              <a:t>You want a “Hershey kiss” of solder when you are done</a:t>
            </a:r>
          </a:p>
          <a:p>
            <a:endParaRPr lang="en-US" dirty="0"/>
          </a:p>
        </p:txBody>
      </p:sp>
      <p:pic>
        <p:nvPicPr>
          <p:cNvPr id="29704" name="Picture 3" descr="page16image299910672">
            <a:extLst>
              <a:ext uri="{FF2B5EF4-FFF2-40B4-BE49-F238E27FC236}">
                <a16:creationId xmlns:a16="http://schemas.microsoft.com/office/drawing/2014/main" id="{D056B7F0-D00D-43C9-8084-28A4D1DA1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552" y="4135437"/>
            <a:ext cx="3174710" cy="2285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hlinkClick r:id="rId4" action="ppaction://hlinkfile"/>
            <a:extLst>
              <a:ext uri="{FF2B5EF4-FFF2-40B4-BE49-F238E27FC236}">
                <a16:creationId xmlns:a16="http://schemas.microsoft.com/office/drawing/2014/main" id="{D2177667-6B6B-4C15-9375-ECE56F2C502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837" y="1462088"/>
            <a:ext cx="3048425" cy="22857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1" descr="page16image298820880">
            <a:extLst>
              <a:ext uri="{FF2B5EF4-FFF2-40B4-BE49-F238E27FC236}">
                <a16:creationId xmlns:a16="http://schemas.microsoft.com/office/drawing/2014/main" id="{71A2FF5A-E323-4E10-A4B6-2C2BCC94C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4394055"/>
            <a:ext cx="126682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E8B0D98-2068-C155-F6C5-9A151005E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54D31DA-0348-532A-16AD-83844946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2A035A-642F-EC39-DCC2-9E2AE55BF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>
            <a:extLst>
              <a:ext uri="{FF2B5EF4-FFF2-40B4-BE49-F238E27FC236}">
                <a16:creationId xmlns:a16="http://schemas.microsoft.com/office/drawing/2014/main" id="{3F2BE5AD-BBA0-422E-9C7B-A2CA9DF60D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Inspect the solder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5916427-BD29-15D8-CABA-D978CC749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210550" cy="144145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Inspect the solder joints. It should be uniform and shiny, with no cracks, gaps, or graininess. The images below are examples of good soldering.</a:t>
            </a:r>
          </a:p>
          <a:p>
            <a:endParaRPr lang="en-US" dirty="0"/>
          </a:p>
        </p:txBody>
      </p:sp>
      <p:pic>
        <p:nvPicPr>
          <p:cNvPr id="31749" name="Picture 8" descr="desolder1">
            <a:extLst>
              <a:ext uri="{FF2B5EF4-FFF2-40B4-BE49-F238E27FC236}">
                <a16:creationId xmlns:a16="http://schemas.microsoft.com/office/drawing/2014/main" id="{655BDDED-137C-4AED-ADA9-D18FB6BE8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3827463"/>
            <a:ext cx="31654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3">
            <a:extLst>
              <a:ext uri="{FF2B5EF4-FFF2-40B4-BE49-F238E27FC236}">
                <a16:creationId xmlns:a16="http://schemas.microsoft.com/office/drawing/2014/main" id="{9E5D86CF-B249-4132-B811-4B41B4108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3667125"/>
            <a:ext cx="22860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4">
            <a:extLst>
              <a:ext uri="{FF2B5EF4-FFF2-40B4-BE49-F238E27FC236}">
                <a16:creationId xmlns:a16="http://schemas.microsoft.com/office/drawing/2014/main" id="{873DA8E7-F856-4164-AF02-EFA5B9C72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3486150"/>
            <a:ext cx="2794000" cy="279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AC71A6B-9125-57D5-EF74-EB9872016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6EF684C-49B1-621D-4579-BD4934E49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A7164DD-3604-604A-7A2B-AD92C787E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0D500BE7-1AAF-42C3-91A0-F92F1D67C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8992" y="136524"/>
            <a:ext cx="5877658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Bad Solder Joints</a:t>
            </a:r>
          </a:p>
        </p:txBody>
      </p:sp>
      <p:pic>
        <p:nvPicPr>
          <p:cNvPr id="32773" name="Picture 8">
            <a:extLst>
              <a:ext uri="{FF2B5EF4-FFF2-40B4-BE49-F238E27FC236}">
                <a16:creationId xmlns:a16="http://schemas.microsoft.com/office/drawing/2014/main" id="{13D8F007-887D-4E8A-94EC-4C8FC736E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351" y="4249114"/>
            <a:ext cx="4075113" cy="1925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9">
            <a:extLst>
              <a:ext uri="{FF2B5EF4-FFF2-40B4-BE49-F238E27FC236}">
                <a16:creationId xmlns:a16="http://schemas.microsoft.com/office/drawing/2014/main" id="{B1847AED-0352-4974-9073-65A2457C5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9" y="4406277"/>
            <a:ext cx="1993900" cy="1566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>
            <a:extLst>
              <a:ext uri="{FF2B5EF4-FFF2-40B4-BE49-F238E27FC236}">
                <a16:creationId xmlns:a16="http://schemas.microsoft.com/office/drawing/2014/main" id="{796BCF72-BA6C-4E28-BDA3-18009DD8C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93" y="4406277"/>
            <a:ext cx="2627313" cy="1611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1FA799-56A5-41F1-BD21-5240796398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3" t="66096" r="4167"/>
          <a:stretch>
            <a:fillRect/>
          </a:stretch>
        </p:blipFill>
        <p:spPr bwMode="auto">
          <a:xfrm>
            <a:off x="561975" y="1646067"/>
            <a:ext cx="7886700" cy="236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A47FEB-6456-E790-3E00-6C8EF6D04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B1453A7-568E-7C0C-C818-E638EB9AB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723BD6-4FEF-C2B7-6129-B808324A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42605B44-542B-43EE-AA0B-FCDFE9B778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Trimming Leads</a:t>
            </a:r>
          </a:p>
        </p:txBody>
      </p:sp>
      <p:sp>
        <p:nvSpPr>
          <p:cNvPr id="33796" name="Text Box 3">
            <a:extLst>
              <a:ext uri="{FF2B5EF4-FFF2-40B4-BE49-F238E27FC236}">
                <a16:creationId xmlns:a16="http://schemas.microsoft.com/office/drawing/2014/main" id="{613FE9B6-178A-44B8-B01D-E82FA59A7E9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0" y="1571625"/>
            <a:ext cx="4686300" cy="5302897"/>
          </a:xfrm>
        </p:spPr>
        <p:txBody>
          <a:bodyPr wrap="square">
            <a:normAutofit/>
          </a:bodyPr>
          <a:lstStyle/>
          <a:p>
            <a:r>
              <a:rPr lang="en-US" altLang="en-US" dirty="0"/>
              <a:t>If solder is good trim the excess leads using a pair of diagonal cutters</a:t>
            </a:r>
          </a:p>
          <a:p>
            <a:r>
              <a:rPr lang="en-US" altLang="en-US" dirty="0"/>
              <a:t>When cutting hold the lead so it does not go flying when snipped</a:t>
            </a:r>
          </a:p>
          <a:p>
            <a:r>
              <a:rPr lang="en-US" altLang="en-US" dirty="0"/>
              <a:t>Avoid cutting into the solder joint itself; the mechanical force could peel the pad off the board</a:t>
            </a:r>
          </a:p>
          <a:p>
            <a:pPr lvl="1"/>
            <a:r>
              <a:rPr lang="en-US" altLang="en-US" dirty="0"/>
              <a:t>The goal it prevent leads from being able to create shorts, not trim a flat surface</a:t>
            </a:r>
          </a:p>
        </p:txBody>
      </p:sp>
      <p:pic>
        <p:nvPicPr>
          <p:cNvPr id="11" name="Picture 2" descr="page16image298821152">
            <a:extLst>
              <a:ext uri="{FF2B5EF4-FFF2-40B4-BE49-F238E27FC236}">
                <a16:creationId xmlns:a16="http://schemas.microsoft.com/office/drawing/2014/main" id="{055F4EBE-B337-4B84-9C1D-79A9B39A78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4358335"/>
            <a:ext cx="3886200" cy="2075154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7">
            <a:hlinkClick r:id="rId3" action="ppaction://hlinkfile"/>
            <a:extLst>
              <a:ext uri="{FF2B5EF4-FFF2-40B4-BE49-F238E27FC236}">
                <a16:creationId xmlns:a16="http://schemas.microsoft.com/office/drawing/2014/main" id="{32FD864E-687F-4E73-9865-4BE36EF73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825625"/>
            <a:ext cx="3105150" cy="232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5A2A88E7-E6BD-F648-140C-D988C72C8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2C942E97-7834-0F6D-BAA5-B8FCB0C76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E11FDD4E-FDA1-4D45-79F0-707D3CCF2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>
            <a:extLst>
              <a:ext uri="{FF2B5EF4-FFF2-40B4-BE49-F238E27FC236}">
                <a16:creationId xmlns:a16="http://schemas.microsoft.com/office/drawing/2014/main" id="{327A22A0-7B6C-43F4-880B-E4590EE97D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Solder Pump</a:t>
            </a:r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AD80E13F-37E5-4EC9-AA83-C3E1F139138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14374" y="1608137"/>
            <a:ext cx="7972425" cy="1935163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If you need to remove excessive solder or remove a soldered component, one technique is a solder pump</a:t>
            </a:r>
          </a:p>
          <a:p>
            <a:r>
              <a:rPr lang="en-US" altLang="en-US" dirty="0"/>
              <a:t>A solder pump, or “solder sucker,” removes liquid solder from the board with a small spring-operated vacuum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A73E304-32E1-7B74-E436-D0508D0AE2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87544" y="3316044"/>
            <a:ext cx="7094300" cy="2760906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1758F11C-9ECD-5D4F-CA35-203BEF97F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944" y="6076950"/>
            <a:ext cx="151515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sz="2000" dirty="0">
                <a:latin typeface="+mn-lt"/>
              </a:rPr>
              <a:t>Solder Pump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6059592D-CEBA-613E-5C13-F9FEEBB3C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792" y="3366183"/>
            <a:ext cx="1002448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sz="2000" dirty="0">
                <a:latin typeface="+mn-lt"/>
              </a:rPr>
              <a:t>Suction Release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EA01D3DB-6BC8-7A45-C30B-DEBA0B311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9392" y="3689348"/>
            <a:ext cx="898951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sz="2000" dirty="0">
                <a:latin typeface="+mn-lt"/>
              </a:rPr>
              <a:t>Nozzle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1DF0A5B2-4616-021C-39F8-053455140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158" y="4785281"/>
            <a:ext cx="1002448" cy="77457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sz="2000" dirty="0">
                <a:latin typeface="+mn-lt"/>
              </a:rPr>
              <a:t>Priming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sz="2000" dirty="0">
                <a:latin typeface="+mn-lt"/>
              </a:rPr>
              <a:t>Handle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0F3D2B8-6490-6A2B-D1C3-22076688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54B69CE5-8C5A-8547-DDC6-C80610295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68C275A-A268-A1F8-E259-8CC7229C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>
            <a:extLst>
              <a:ext uri="{FF2B5EF4-FFF2-40B4-BE49-F238E27FC236}">
                <a16:creationId xmlns:a16="http://schemas.microsoft.com/office/drawing/2014/main" id="{674725C1-1274-4890-B096-31D5F3B7E6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Using a solder pump</a:t>
            </a: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8FB41C7E-C3BD-4777-9562-716A3D91713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6201" y="1825625"/>
            <a:ext cx="443865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Compress the spring by pushing the priming handle down until you hear a click</a:t>
            </a:r>
          </a:p>
          <a:p>
            <a:r>
              <a:rPr lang="en-US" altLang="en-US" dirty="0"/>
              <a:t>Heat the excess solder until it becomes molten</a:t>
            </a:r>
          </a:p>
          <a:p>
            <a:r>
              <a:rPr lang="en-US" altLang="en-US" dirty="0"/>
              <a:t>Place the tip of the solder pump near or on the joint and press the suction release</a:t>
            </a:r>
          </a:p>
          <a:p>
            <a:r>
              <a:rPr lang="en-US" altLang="en-US" dirty="0"/>
              <a:t>The spring will push the plunger up and suck some of the solder into the pump</a:t>
            </a:r>
          </a:p>
          <a:p>
            <a:r>
              <a:rPr lang="en-US" altLang="en-US" dirty="0"/>
              <a:t>Eject the solder out of the pump by pressing down the priming handle</a:t>
            </a:r>
          </a:p>
          <a:p>
            <a:r>
              <a:rPr lang="en-US" altLang="en-US" dirty="0"/>
              <a:t>You may need to repeat to remove the desired amount of solder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51128874-61D2-4953-B64E-A33716C927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11996"/>
          <a:stretch>
            <a:fillRect/>
          </a:stretch>
        </p:blipFill>
        <p:spPr bwMode="auto">
          <a:xfrm>
            <a:off x="4514849" y="1825625"/>
            <a:ext cx="4610147" cy="399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902F9EF9-17BE-D0BF-5D53-566D545BB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919550"/>
            <a:ext cx="4438650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sz="2000" dirty="0">
                <a:latin typeface="+mn-lt"/>
              </a:rPr>
              <a:t>Removing excess solder by sucking it up with a solder pump.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41DDCD1-ED82-C241-0AFC-AA002AE2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9831ECC-9A5A-F0F6-2129-E4B8B7D88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8EA03F3-65C3-4812-9A31-2C92C0C5E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E6F0A01-D009-4795-BBB9-046CB6DC26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/>
          <a:lstStyle/>
          <a:p>
            <a:r>
              <a:rPr lang="en-US" altLang="en-US" dirty="0"/>
              <a:t>Solder Wick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2263EB46-B66D-4166-8F02-FA7863D57A8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2399" y="1730374"/>
            <a:ext cx="4829175" cy="4539921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Solder wick is copper braid that usually comes in spools</a:t>
            </a:r>
          </a:p>
          <a:p>
            <a:r>
              <a:rPr lang="en-US" altLang="en-US" dirty="0"/>
              <a:t>When the wick is heated, excess solder will naturally flow up the wick</a:t>
            </a:r>
          </a:p>
          <a:p>
            <a:r>
              <a:rPr lang="en-US" altLang="en-US" dirty="0"/>
              <a:t>To use:</a:t>
            </a:r>
          </a:p>
          <a:p>
            <a:pPr lvl="1"/>
            <a:r>
              <a:rPr lang="en-US" altLang="en-US" dirty="0"/>
              <a:t>Place the wick on top of the joint to be desoldered</a:t>
            </a:r>
          </a:p>
          <a:p>
            <a:pPr lvl="1"/>
            <a:r>
              <a:rPr lang="en-US" altLang="en-US" dirty="0"/>
              <a:t>Heat the wick by pressing it into the solder with the iron</a:t>
            </a:r>
          </a:p>
          <a:p>
            <a:pPr lvl="1"/>
            <a:r>
              <a:rPr lang="en-US" altLang="en-US" dirty="0"/>
              <a:t>The will flow onto the wick</a:t>
            </a:r>
          </a:p>
          <a:p>
            <a:pPr lvl="1"/>
            <a:r>
              <a:rPr lang="en-US" altLang="en-US" dirty="0"/>
              <a:t>Remove the iron and with wick from the joint simultaneously</a:t>
            </a:r>
          </a:p>
          <a:p>
            <a:pPr lvl="2"/>
            <a:r>
              <a:rPr lang="en-US" altLang="en-US" dirty="0"/>
              <a:t>If you allow the solder to cool, the wick will stick to the joint and potentially pull the pad away from the board as you pull the wick</a:t>
            </a:r>
          </a:p>
          <a:p>
            <a:pPr lvl="1"/>
            <a:r>
              <a:rPr lang="en-US" altLang="en-US" dirty="0"/>
              <a:t>A length of wick will now have solder on it, cut this off the spool and </a:t>
            </a:r>
            <a:r>
              <a:rPr lang="en-US" altLang="en-US" dirty="0" err="1"/>
              <a:t>dispoe</a:t>
            </a:r>
            <a:endParaRPr lang="en-US" altLang="en-US" dirty="0"/>
          </a:p>
        </p:txBody>
      </p:sp>
      <p:sp>
        <p:nvSpPr>
          <p:cNvPr id="52231" name="TextBox 9">
            <a:extLst>
              <a:ext uri="{FF2B5EF4-FFF2-40B4-BE49-F238E27FC236}">
                <a16:creationId xmlns:a16="http://schemas.microsoft.com/office/drawing/2014/main" id="{E0183B5D-BF98-407F-88D1-27A45FCBA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413" y="6167250"/>
            <a:ext cx="233108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sz="2000" dirty="0">
                <a:latin typeface="+mn-lt"/>
              </a:rPr>
              <a:t>Spool of Solder Wick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1578409E-B4CB-493A-9E6F-C7216C384F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627328"/>
            <a:ext cx="3401985" cy="45399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FF1BA12-59FE-BDC2-24EE-344B6620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A19CE8E-4B10-8E58-465A-111BAF84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1A2BB5A-1797-C525-A315-A4B6E87FA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2">
            <a:extLst>
              <a:ext uri="{FF2B5EF4-FFF2-40B4-BE49-F238E27FC236}">
                <a16:creationId xmlns:a16="http://schemas.microsoft.com/office/drawing/2014/main" id="{B4AB6FFD-3B45-4C22-B437-45320489E4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Removing Components</a:t>
            </a:r>
          </a:p>
        </p:txBody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id="{071FA993-DAFE-4787-A12C-FD5DD59C9D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For multipin components, it is very difficult to remove enough solder to completely remove it at once</a:t>
            </a:r>
          </a:p>
          <a:p>
            <a:r>
              <a:rPr lang="en-US" altLang="en-US" dirty="0"/>
              <a:t>It is usually better to sacrifice the component by cutting its leads</a:t>
            </a:r>
          </a:p>
          <a:p>
            <a:r>
              <a:rPr lang="en-US" altLang="en-US" dirty="0"/>
              <a:t>Then the remaining pins can be removed one at a time</a:t>
            </a:r>
          </a:p>
          <a:p>
            <a:r>
              <a:rPr lang="en-US" altLang="en-US" dirty="0"/>
              <a:t>This will avoid damaging the traces on the circuit board, which are very difficult to repair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036919F-4CA1-21D0-9E2B-63832706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DFEB889-6FBC-096E-3F0F-BB09EA753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038660F-55CB-AF80-CDF1-94547183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0E2F1BB8-413C-462A-B82F-786286F569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/>
          <a:lstStyle/>
          <a:p>
            <a:r>
              <a:rPr lang="en-US" altLang="en-US" dirty="0"/>
              <a:t>Recommended Tools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C636D97-0254-CBFD-0C1D-F5332AECD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25624"/>
            <a:ext cx="3162300" cy="459422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Soldering Iron</a:t>
            </a:r>
          </a:p>
          <a:p>
            <a:r>
              <a:rPr lang="en-US" dirty="0"/>
              <a:t>Solder</a:t>
            </a:r>
          </a:p>
          <a:p>
            <a:r>
              <a:rPr lang="en-US" dirty="0"/>
              <a:t>Safety Glasses</a:t>
            </a:r>
          </a:p>
          <a:p>
            <a:r>
              <a:rPr lang="en-US" dirty="0"/>
              <a:t>Multimeter</a:t>
            </a:r>
          </a:p>
          <a:p>
            <a:r>
              <a:rPr lang="en-US" dirty="0"/>
              <a:t>Light Source</a:t>
            </a:r>
          </a:p>
          <a:p>
            <a:r>
              <a:rPr lang="en-US" dirty="0"/>
              <a:t>Needle-nose pliers</a:t>
            </a:r>
          </a:p>
          <a:p>
            <a:r>
              <a:rPr lang="en-US" dirty="0"/>
              <a:t>Tweezers/Forceps</a:t>
            </a:r>
          </a:p>
          <a:p>
            <a:r>
              <a:rPr lang="en-US" dirty="0"/>
              <a:t>ESD Mat and strap</a:t>
            </a:r>
          </a:p>
          <a:p>
            <a:r>
              <a:rPr lang="en-US" dirty="0"/>
              <a:t>Solder wick</a:t>
            </a:r>
          </a:p>
          <a:p>
            <a:r>
              <a:rPr lang="en-US" dirty="0"/>
              <a:t>Solder Pump</a:t>
            </a:r>
          </a:p>
          <a:p>
            <a:r>
              <a:rPr lang="en-US" dirty="0"/>
              <a:t>Diagonal Cutters</a:t>
            </a:r>
          </a:p>
          <a:p>
            <a:r>
              <a:rPr lang="en-US" dirty="0"/>
              <a:t>Wire Strippers</a:t>
            </a:r>
          </a:p>
          <a:p>
            <a:r>
              <a:rPr lang="en-US" dirty="0"/>
              <a:t>Magnifier</a:t>
            </a:r>
          </a:p>
        </p:txBody>
      </p:sp>
      <p:pic>
        <p:nvPicPr>
          <p:cNvPr id="17" name="Picture 1" descr="page8image257527952">
            <a:extLst>
              <a:ext uri="{FF2B5EF4-FFF2-40B4-BE49-F238E27FC236}">
                <a16:creationId xmlns:a16="http://schemas.microsoft.com/office/drawing/2014/main" id="{02923657-CB6E-4AF6-82EC-8B5C173616E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68" y="1462088"/>
            <a:ext cx="6292851" cy="4719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6120B166-A973-A682-5954-AAF111413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5476975-3446-D968-890D-0BA9AAAA1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30470FDD-B089-6A16-EF37-DCDEBDFA6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536C3DF1-8ED4-439E-B129-44265AB620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8992" y="136524"/>
            <a:ext cx="5877658" cy="1325563"/>
          </a:xfrm>
        </p:spPr>
        <p:txBody>
          <a:bodyPr/>
          <a:lstStyle/>
          <a:p>
            <a:r>
              <a:rPr lang="en-US" altLang="en-US" dirty="0"/>
              <a:t>Safety Precautions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E208F0E-A448-F588-2E1E-D9227261B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Prior to assembly or any work, a clean and organized workstation is vital for safety and proper assembly</a:t>
            </a:r>
            <a:endParaRPr lang="en-US" dirty="0"/>
          </a:p>
          <a:p>
            <a:r>
              <a:rPr lang="en-US" dirty="0"/>
              <a:t>Soldering Irons are extremely hot; do not touch the tip, and place the iron in a stand when not in use</a:t>
            </a:r>
          </a:p>
          <a:p>
            <a:r>
              <a:rPr lang="en-US" dirty="0"/>
              <a:t>Always wear Safety Glasses while soldering</a:t>
            </a:r>
          </a:p>
          <a:p>
            <a:r>
              <a:rPr lang="en-US" dirty="0"/>
              <a:t>Be mindful of where the solder might drip and where your body is relative to the iron</a:t>
            </a:r>
          </a:p>
          <a:p>
            <a:pPr lvl="1"/>
            <a:r>
              <a:rPr lang="en-US" dirty="0"/>
              <a:t>Tie back long hair</a:t>
            </a:r>
          </a:p>
          <a:p>
            <a:pPr lvl="1"/>
            <a:r>
              <a:rPr lang="en-US" dirty="0"/>
              <a:t>Wear long pants</a:t>
            </a:r>
          </a:p>
          <a:p>
            <a:r>
              <a:rPr lang="en-US" dirty="0"/>
              <a:t>Wash your hands after handling leaded solder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2CFB54D-9FE0-957E-7B7E-49CCDEA4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A4D2A79-93B7-7F8C-0A4A-7104116A8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642AD69-79E9-5CFA-372B-328CC1E50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588D710F-2EB0-404E-AF66-1E37E5F298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/>
          <a:lstStyle/>
          <a:p>
            <a:r>
              <a:rPr lang="en-US" altLang="en-US"/>
              <a:t>Safety (for the components)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9BFAB-4E58-E24B-9283-090F50D7B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25624"/>
            <a:ext cx="4743450" cy="46704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Excessive heat can damage components and boards</a:t>
            </a:r>
          </a:p>
          <a:p>
            <a:pPr lvl="1"/>
            <a:r>
              <a:rPr lang="en-US" dirty="0"/>
              <a:t>Set your iron to an appropriate temperature for the solder you are using</a:t>
            </a:r>
          </a:p>
          <a:p>
            <a:r>
              <a:rPr lang="en-US" dirty="0"/>
              <a:t>Electrostatic discharge (ESD) can destroy or damage sensitive components.  </a:t>
            </a:r>
          </a:p>
          <a:p>
            <a:pPr lvl="1"/>
            <a:r>
              <a:rPr lang="en-US" dirty="0"/>
              <a:t>Leave components in static shielding bags until ready for use </a:t>
            </a:r>
          </a:p>
          <a:p>
            <a:pPr lvl="1"/>
            <a:r>
              <a:rPr lang="en-US" dirty="0"/>
              <a:t>Use ESD wrist straps to ground yourself while working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7C49D8-D5B9-22DC-81DB-E2EB3E2A0E60}"/>
              </a:ext>
            </a:extLst>
          </p:cNvPr>
          <p:cNvGrpSpPr/>
          <p:nvPr/>
        </p:nvGrpSpPr>
        <p:grpSpPr>
          <a:xfrm>
            <a:off x="5200650" y="1561855"/>
            <a:ext cx="3152180" cy="2355057"/>
            <a:chOff x="5448300" y="4366417"/>
            <a:chExt cx="3152180" cy="2355057"/>
          </a:xfrm>
        </p:grpSpPr>
        <p:pic>
          <p:nvPicPr>
            <p:cNvPr id="19462" name="Picture 7">
              <a:extLst>
                <a:ext uri="{FF2B5EF4-FFF2-40B4-BE49-F238E27FC236}">
                  <a16:creationId xmlns:a16="http://schemas.microsoft.com/office/drawing/2014/main" id="{01055F1D-1BA6-4DF1-8839-DE6AA8EDB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300" y="4366417"/>
              <a:ext cx="3152180" cy="23550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rame 8">
              <a:extLst>
                <a:ext uri="{FF2B5EF4-FFF2-40B4-BE49-F238E27FC236}">
                  <a16:creationId xmlns:a16="http://schemas.microsoft.com/office/drawing/2014/main" id="{5B8C5C8B-9B07-DD40-A9FC-94BE4E5CA703}"/>
                </a:ext>
              </a:extLst>
            </p:cNvPr>
            <p:cNvSpPr/>
            <p:nvPr/>
          </p:nvSpPr>
          <p:spPr>
            <a:xfrm>
              <a:off x="6457950" y="5022451"/>
              <a:ext cx="1028700" cy="1042987"/>
            </a:xfrm>
            <a:prstGeom prst="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6">
            <a:extLst>
              <a:ext uri="{FF2B5EF4-FFF2-40B4-BE49-F238E27FC236}">
                <a16:creationId xmlns:a16="http://schemas.microsoft.com/office/drawing/2014/main" id="{16D486C8-DA23-46E7-AC15-4884A7D432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49" y="4132261"/>
            <a:ext cx="3177283" cy="22113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C5CE6426-0019-0043-0BA2-1F259B45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8223F50-2426-5F00-83D0-9DF981996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CB104EC-7DA7-ADBB-5B4F-6D332079D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654A41BF-7623-47BF-AF12-53BB550C42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Tips for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FF8EC-36B6-A949-AEAE-24A0BA58D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bright enough lighting to see the board and component marking</a:t>
            </a:r>
          </a:p>
          <a:p>
            <a:r>
              <a:rPr lang="en-US" dirty="0"/>
              <a:t>Install smaller components first</a:t>
            </a:r>
          </a:p>
          <a:p>
            <a:r>
              <a:rPr lang="en-US" dirty="0"/>
              <a:t>Install integrated circuits (IC’s) into sockets, not directly on the board </a:t>
            </a:r>
          </a:p>
          <a:p>
            <a:r>
              <a:rPr lang="en-US" dirty="0"/>
              <a:t>Choose a solder thickness and tip size appropriate to the component you are working with</a:t>
            </a:r>
          </a:p>
          <a:p>
            <a:r>
              <a:rPr lang="en-US" dirty="0"/>
              <a:t>It’s easier to add solder or re-melt than remove excess solder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2C501A-42FD-06E6-6728-0DB998A43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22FA4-7219-193A-CCC2-8E8E7AAEE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6892-BD87-04B6-C273-BDBF13885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69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>
            <a:extLst>
              <a:ext uri="{FF2B5EF4-FFF2-40B4-BE49-F238E27FC236}">
                <a16:creationId xmlns:a16="http://schemas.microsoft.com/office/drawing/2014/main" id="{1D51B80D-2441-4028-8E48-AF8E316D2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Types of Solder</a:t>
            </a: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606EA938-73AD-41B1-82E7-5DD4D0E86B0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" y="1462087"/>
            <a:ext cx="4733924" cy="5259389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/>
              <a:t>Leaded solders</a:t>
            </a:r>
          </a:p>
          <a:p>
            <a:pPr lvl="1"/>
            <a:r>
              <a:rPr lang="en-US" altLang="en-US" dirty="0"/>
              <a:t>Primarily Lead and Tin</a:t>
            </a:r>
          </a:p>
          <a:p>
            <a:pPr lvl="1"/>
            <a:r>
              <a:rPr lang="en-US" altLang="en-US" dirty="0"/>
              <a:t>Starts melting ~350F</a:t>
            </a:r>
          </a:p>
          <a:p>
            <a:r>
              <a:rPr lang="en-US" altLang="en-US" dirty="0"/>
              <a:t>Lead Free Solder</a:t>
            </a:r>
          </a:p>
          <a:p>
            <a:pPr lvl="1"/>
            <a:r>
              <a:rPr lang="en-US" altLang="en-US" dirty="0"/>
              <a:t> Lead-free but higher melting temperature (~420F)</a:t>
            </a:r>
          </a:p>
          <a:p>
            <a:pPr lvl="1"/>
            <a:r>
              <a:rPr lang="en-US" altLang="en-US" dirty="0"/>
              <a:t>Can be more difficult to work</a:t>
            </a:r>
          </a:p>
          <a:p>
            <a:r>
              <a:rPr lang="en-US" altLang="en-US" dirty="0"/>
              <a:t>Solder Paste</a:t>
            </a:r>
          </a:p>
          <a:p>
            <a:pPr lvl="1"/>
            <a:r>
              <a:rPr lang="en-US" altLang="en-US" dirty="0"/>
              <a:t>Paste in syringe</a:t>
            </a:r>
          </a:p>
          <a:p>
            <a:pPr lvl="1"/>
            <a:r>
              <a:rPr lang="en-US" altLang="en-US" dirty="0"/>
              <a:t>Use for surface mounting component soldering with hot air or ovens</a:t>
            </a:r>
          </a:p>
          <a:p>
            <a:r>
              <a:rPr lang="en-US" altLang="en-US" dirty="0"/>
              <a:t>Solder flux</a:t>
            </a:r>
          </a:p>
          <a:p>
            <a:pPr lvl="1"/>
            <a:r>
              <a:rPr lang="en-US" altLang="en-US" dirty="0"/>
              <a:t>Rosin flux helps the solder flow and stick onto the PCB pads</a:t>
            </a:r>
          </a:p>
          <a:p>
            <a:pPr lvl="1"/>
            <a:r>
              <a:rPr lang="en-US" altLang="en-US" dirty="0"/>
              <a:t>Many solders have flux inside the solder, will be labelled “Rosin Core:</a:t>
            </a:r>
          </a:p>
        </p:txBody>
      </p:sp>
      <p:pic>
        <p:nvPicPr>
          <p:cNvPr id="12" name="Picture 8" descr="P8020006">
            <a:extLst>
              <a:ext uri="{FF2B5EF4-FFF2-40B4-BE49-F238E27FC236}">
                <a16:creationId xmlns:a16="http://schemas.microsoft.com/office/drawing/2014/main" id="{58114C63-F0F0-491A-896C-127E5C69D7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721" y="1128034"/>
            <a:ext cx="3191637" cy="413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58A5A4-060B-E19C-4605-66DE54C71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793" y="3996118"/>
            <a:ext cx="2861882" cy="2861882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ACAF2B7-8CBD-9EE7-78EE-5561049C3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73C1EFC-8903-C8C1-9D22-01873E5B4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63F323C-2E29-BC04-C981-0C4BB5F0A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>
            <a:extLst>
              <a:ext uri="{FF2B5EF4-FFF2-40B4-BE49-F238E27FC236}">
                <a16:creationId xmlns:a16="http://schemas.microsoft.com/office/drawing/2014/main" id="{72720479-4D45-4E24-BC60-55C1D9637F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/>
          <a:lstStyle/>
          <a:p>
            <a:r>
              <a:rPr lang="en-US" altLang="en-US" dirty="0"/>
              <a:t>Soldering Irons</a:t>
            </a:r>
          </a:p>
        </p:txBody>
      </p:sp>
      <p:sp>
        <p:nvSpPr>
          <p:cNvPr id="49157" name="Rectangle 3">
            <a:extLst>
              <a:ext uri="{FF2B5EF4-FFF2-40B4-BE49-F238E27FC236}">
                <a16:creationId xmlns:a16="http://schemas.microsoft.com/office/drawing/2014/main" id="{08D3F41E-4887-4E03-8DC5-049B567067E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0" y="1624806"/>
            <a:ext cx="448627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Constant Power Soldering Irons</a:t>
            </a:r>
          </a:p>
          <a:p>
            <a:pPr lvl="1"/>
            <a:r>
              <a:rPr lang="en-US" altLang="en-US" dirty="0"/>
              <a:t>Iron continuously heats and eventually reaches equilibrium temperature </a:t>
            </a:r>
          </a:p>
          <a:p>
            <a:r>
              <a:rPr lang="en-US" altLang="en-US" dirty="0"/>
              <a:t>Constant temperature</a:t>
            </a:r>
          </a:p>
          <a:p>
            <a:pPr lvl="1"/>
            <a:r>
              <a:rPr lang="en-US" altLang="en-US" dirty="0"/>
              <a:t>Tip heats to maintain a preset temperature</a:t>
            </a:r>
          </a:p>
          <a:p>
            <a:r>
              <a:rPr lang="en-US" altLang="en-US" dirty="0"/>
              <a:t>Temperature Controlled Solder Station</a:t>
            </a:r>
          </a:p>
          <a:p>
            <a:pPr lvl="1"/>
            <a:r>
              <a:rPr lang="en-US" altLang="en-US" dirty="0"/>
              <a:t>Adjustable Temperature Setting</a:t>
            </a:r>
          </a:p>
          <a:p>
            <a:pPr lvl="1"/>
            <a:r>
              <a:rPr lang="en-US" altLang="en-US" dirty="0"/>
              <a:t>Often includes a temperature display</a:t>
            </a:r>
          </a:p>
        </p:txBody>
      </p:sp>
      <p:sp>
        <p:nvSpPr>
          <p:cNvPr id="49160" name="Text Box 6">
            <a:extLst>
              <a:ext uri="{FF2B5EF4-FFF2-40B4-BE49-F238E27FC236}">
                <a16:creationId xmlns:a16="http://schemas.microsoft.com/office/drawing/2014/main" id="{11747F05-C1C8-4611-BB79-C493112D9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868" y="6457890"/>
            <a:ext cx="41550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Temperature Controlled Solder Station</a:t>
            </a:r>
          </a:p>
        </p:txBody>
      </p:sp>
      <p:pic>
        <p:nvPicPr>
          <p:cNvPr id="11" name="Picture 4" descr="Solder Station">
            <a:extLst>
              <a:ext uri="{FF2B5EF4-FFF2-40B4-BE49-F238E27FC236}">
                <a16:creationId xmlns:a16="http://schemas.microsoft.com/office/drawing/2014/main" id="{F2A75214-F1D9-4393-99DC-BEEE246D767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1" y="3853522"/>
            <a:ext cx="3653444" cy="266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Solder Iron">
            <a:extLst>
              <a:ext uri="{FF2B5EF4-FFF2-40B4-BE49-F238E27FC236}">
                <a16:creationId xmlns:a16="http://schemas.microsoft.com/office/drawing/2014/main" id="{A05841C3-1694-49C0-8F2B-3A3E69E81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013" y="1432225"/>
            <a:ext cx="29718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7">
            <a:extLst>
              <a:ext uri="{FF2B5EF4-FFF2-40B4-BE49-F238E27FC236}">
                <a16:creationId xmlns:a16="http://schemas.microsoft.com/office/drawing/2014/main" id="{9D0BC8C6-4AC9-4021-9A62-DF7766475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671" y="3483275"/>
            <a:ext cx="37433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/>
              <a:t>30-watt Constant Power Iron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D70927D-55C7-3C00-3C18-CCB611F4F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DE9701F-CC40-5641-E08A-9AA7DDD85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9E45D27-D73E-709A-EFBA-759367A25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73E8EB68-9423-4A2E-87C0-406F9FDE29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Soldering Tutorial  </a:t>
            </a:r>
            <a:br>
              <a:rPr lang="en-US" altLang="en-US"/>
            </a:br>
            <a:r>
              <a:rPr lang="en-US" altLang="en-US"/>
              <a:t>Through-Hole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EE39E-41AE-094A-8B47-B1E1D8344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825" y="1825625"/>
            <a:ext cx="439102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Due to its high temperature, the iron tip will rapidly form an oxidation layer that slows heat transfer</a:t>
            </a:r>
          </a:p>
          <a:p>
            <a:r>
              <a:rPr lang="en-US" dirty="0"/>
              <a:t>It will take a darker, dull appearance</a:t>
            </a:r>
          </a:p>
          <a:p>
            <a:r>
              <a:rPr lang="en-US" dirty="0"/>
              <a:t>Frequently during usage, “Tin” the tip</a:t>
            </a:r>
          </a:p>
          <a:p>
            <a:r>
              <a:rPr lang="en-US" dirty="0"/>
              <a:t>Melt a small amount of solder on the tip and then clean the tip on the sponge or metal scour </a:t>
            </a:r>
          </a:p>
          <a:p>
            <a:r>
              <a:rPr lang="en-US" dirty="0"/>
              <a:t>The tip should look shiny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8678" name="Picture 2" descr="page15image300377008">
            <a:extLst>
              <a:ext uri="{FF2B5EF4-FFF2-40B4-BE49-F238E27FC236}">
                <a16:creationId xmlns:a16="http://schemas.microsoft.com/office/drawing/2014/main" id="{D1F1CE06-36A9-43A4-8FAC-B6CA4B7E2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562" y="4664074"/>
            <a:ext cx="3436626" cy="18660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 descr="page15image300344032">
            <a:extLst>
              <a:ext uri="{FF2B5EF4-FFF2-40B4-BE49-F238E27FC236}">
                <a16:creationId xmlns:a16="http://schemas.microsoft.com/office/drawing/2014/main" id="{1DE84333-C0F9-46C7-92A3-2F99B6F0C2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t="5859" r="18513" b="17960"/>
          <a:stretch>
            <a:fillRect/>
          </a:stretch>
        </p:blipFill>
        <p:spPr bwMode="auto">
          <a:xfrm>
            <a:off x="4901562" y="1631796"/>
            <a:ext cx="3436626" cy="27958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D15D824-801D-C2DD-97CD-BE002222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3CBC0EB-7445-33EB-C00F-F86AB601A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DFA2E33-A8D6-218C-9E62-B04F328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0C69C396-980D-4C03-86C8-F261065D31E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4" b="32743"/>
          <a:stretch>
            <a:fillRect/>
          </a:stretch>
        </p:blipFill>
        <p:spPr bwMode="auto">
          <a:xfrm>
            <a:off x="4400552" y="1498069"/>
            <a:ext cx="3625314" cy="18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">
            <a:extLst>
              <a:ext uri="{FF2B5EF4-FFF2-40B4-BE49-F238E27FC236}">
                <a16:creationId xmlns:a16="http://schemas.microsoft.com/office/drawing/2014/main" id="{99F25018-A5C7-42B9-A933-97E92FD79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Identify component pads and orientation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BADF1117-5BFD-408C-8D71-0548A2A1AAD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0" y="1847453"/>
            <a:ext cx="4406900" cy="5045869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Locate the pads for the component by finding the identifier on the silkscreen of the board</a:t>
            </a:r>
          </a:p>
          <a:p>
            <a:pPr lvl="1"/>
            <a:r>
              <a:rPr lang="en-US" altLang="en-US" dirty="0"/>
              <a:t>This is often a few letters and a number, for example, D301 for diode 301 to the right</a:t>
            </a:r>
          </a:p>
          <a:p>
            <a:pPr lvl="1"/>
            <a:r>
              <a:rPr lang="en-US" altLang="en-US" dirty="0"/>
              <a:t>Check the schematic if markings are unclear</a:t>
            </a:r>
          </a:p>
          <a:p>
            <a:r>
              <a:rPr lang="en-US" altLang="en-US" dirty="0"/>
              <a:t>Look for orientation or pin numbering marks</a:t>
            </a:r>
          </a:p>
          <a:p>
            <a:pPr lvl="1"/>
            <a:r>
              <a:rPr lang="en-US" altLang="en-US" dirty="0"/>
              <a:t>In the best case, the markings will be obvious, like lining the diode strip with the line on the board to the right</a:t>
            </a:r>
          </a:p>
          <a:p>
            <a:pPr lvl="1"/>
            <a:r>
              <a:rPr lang="en-US" altLang="en-US" dirty="0"/>
              <a:t>But sometimes markings may be ambiguous or have changed since the board was designed</a:t>
            </a:r>
          </a:p>
          <a:p>
            <a:pPr lvl="1"/>
            <a:r>
              <a:rPr lang="en-US" altLang="en-US" dirty="0"/>
              <a:t>Incorrectly installed components will not function properly and may damage other components in the circuit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7A83E3E0-9581-8D44-B3CC-986A6B4D5519}"/>
              </a:ext>
            </a:extLst>
          </p:cNvPr>
          <p:cNvSpPr/>
          <p:nvPr/>
        </p:nvSpPr>
        <p:spPr>
          <a:xfrm>
            <a:off x="5699666" y="1668859"/>
            <a:ext cx="428624" cy="1102123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2302DA6B-B876-B04A-9912-A33603F69D52}"/>
              </a:ext>
            </a:extLst>
          </p:cNvPr>
          <p:cNvSpPr/>
          <p:nvPr/>
        </p:nvSpPr>
        <p:spPr>
          <a:xfrm>
            <a:off x="7486650" y="1668859"/>
            <a:ext cx="533400" cy="1192212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55F0A1-CC23-9E0B-B709-6DA43367CB4D}"/>
              </a:ext>
            </a:extLst>
          </p:cNvPr>
          <p:cNvGrpSpPr/>
          <p:nvPr/>
        </p:nvGrpSpPr>
        <p:grpSpPr>
          <a:xfrm>
            <a:off x="5276852" y="3451227"/>
            <a:ext cx="2641600" cy="2317750"/>
            <a:chOff x="4953000" y="3429000"/>
            <a:chExt cx="3200400" cy="3200400"/>
          </a:xfrm>
        </p:grpSpPr>
        <p:pic>
          <p:nvPicPr>
            <p:cNvPr id="25605" name="Picture 7">
              <a:extLst>
                <a:ext uri="{FF2B5EF4-FFF2-40B4-BE49-F238E27FC236}">
                  <a16:creationId xmlns:a16="http://schemas.microsoft.com/office/drawing/2014/main" id="{A5DDD4C0-3B76-41F2-8E9B-EDF437BA45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3429000"/>
              <a:ext cx="320040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Frame 14">
              <a:extLst>
                <a:ext uri="{FF2B5EF4-FFF2-40B4-BE49-F238E27FC236}">
                  <a16:creationId xmlns:a16="http://schemas.microsoft.com/office/drawing/2014/main" id="{891A6E4A-1409-864F-8B2D-82ECF0076C34}"/>
                </a:ext>
              </a:extLst>
            </p:cNvPr>
            <p:cNvSpPr/>
            <p:nvPr/>
          </p:nvSpPr>
          <p:spPr>
            <a:xfrm rot="5400000">
              <a:off x="5886450" y="2952750"/>
              <a:ext cx="762000" cy="2171700"/>
            </a:xfrm>
            <a:prstGeom prst="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Frame 15">
              <a:extLst>
                <a:ext uri="{FF2B5EF4-FFF2-40B4-BE49-F238E27FC236}">
                  <a16:creationId xmlns:a16="http://schemas.microsoft.com/office/drawing/2014/main" id="{031599BC-D91F-FF47-828D-9833E6F6F697}"/>
                </a:ext>
              </a:extLst>
            </p:cNvPr>
            <p:cNvSpPr/>
            <p:nvPr/>
          </p:nvSpPr>
          <p:spPr>
            <a:xfrm rot="5400000">
              <a:off x="5943600" y="4419600"/>
              <a:ext cx="1066800" cy="2590800"/>
            </a:xfrm>
            <a:prstGeom prst="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DCBABDFF-8860-B36E-B640-89317375B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398" y="5951490"/>
            <a:ext cx="3701851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sz="2000" dirty="0">
                <a:latin typeface="+mn-lt"/>
              </a:rPr>
              <a:t>Proper installed diode and integrated circuit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90332392-649E-D075-1AEC-C27D70C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rev20250822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35C4533-6B3C-A1AE-4E65-C8D078ADB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L02.04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CA09DC5-6F28-D694-A6EA-33D5D185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3292</TotalTime>
  <Words>1186</Words>
  <Application>Microsoft Office PowerPoint</Application>
  <PresentationFormat>On-screen Show (4:3)</PresentationFormat>
  <Paragraphs>186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Soldering Techniques</vt:lpstr>
      <vt:lpstr>Recommended Tools</vt:lpstr>
      <vt:lpstr>Safety Precautions</vt:lpstr>
      <vt:lpstr>Safety (for the components)</vt:lpstr>
      <vt:lpstr>Tips for Success</vt:lpstr>
      <vt:lpstr>Types of Solder</vt:lpstr>
      <vt:lpstr>Soldering Irons</vt:lpstr>
      <vt:lpstr>Soldering Tutorial   Through-Hole Component</vt:lpstr>
      <vt:lpstr>Identify component pads and orientation</vt:lpstr>
      <vt:lpstr>Install the Component</vt:lpstr>
      <vt:lpstr>Heat Pads and Apply Solder</vt:lpstr>
      <vt:lpstr>Inspect the solder</vt:lpstr>
      <vt:lpstr>Bad Solder Joints</vt:lpstr>
      <vt:lpstr>Trimming Leads</vt:lpstr>
      <vt:lpstr>Solder Pump</vt:lpstr>
      <vt:lpstr>Using a solder pump</vt:lpstr>
      <vt:lpstr>Solder Wick</vt:lpstr>
      <vt:lpstr>Removing Components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Student Ballooning Course</dc:title>
  <dc:creator>Aaron P Ryan</dc:creator>
  <cp:lastModifiedBy>Aaron P Ryan</cp:lastModifiedBy>
  <cp:revision>49</cp:revision>
  <dcterms:created xsi:type="dcterms:W3CDTF">2021-08-10T15:07:14Z</dcterms:created>
  <dcterms:modified xsi:type="dcterms:W3CDTF">2025-08-21T22:09:24Z</dcterms:modified>
</cp:coreProperties>
</file>