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sldIdLst>
    <p:sldId id="256" r:id="rId2"/>
    <p:sldId id="261" r:id="rId3"/>
    <p:sldId id="282" r:id="rId4"/>
    <p:sldId id="288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" y="1343818"/>
            <a:ext cx="8964718" cy="513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9525" y="64992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01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L01.02 Lab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0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88A46A-CF2C-8766-71E1-21C15187CF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6" y="91440"/>
            <a:ext cx="1247182" cy="1143000"/>
          </a:xfrm>
          <a:prstGeom prst="rect">
            <a:avLst/>
          </a:prstGeom>
        </p:spPr>
      </p:pic>
      <p:pic>
        <p:nvPicPr>
          <p:cNvPr id="8" name="Picture 7" descr="Arrow&#10;&#10;Description automatically generated with medium confidence">
            <a:extLst>
              <a:ext uri="{FF2B5EF4-FFF2-40B4-BE49-F238E27FC236}">
                <a16:creationId xmlns:a16="http://schemas.microsoft.com/office/drawing/2014/main" id="{572B6E8A-0A8C-CA2E-6803-E53EEA9025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91440"/>
            <a:ext cx="114694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AADB72E-90FD-BCA0-82FA-4624416F2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Lab Notebooks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13621311-8336-7194-1A07-8FC5D0258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/>
              <a:t>Documenting Your Work </a:t>
            </a:r>
          </a:p>
        </p:txBody>
      </p:sp>
    </p:spTree>
    <p:extLst>
      <p:ext uri="{BB962C8B-B14F-4D97-AF65-F5344CB8AC3E}">
        <p14:creationId xmlns:p14="http://schemas.microsoft.com/office/powerpoint/2010/main" val="281332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481B48-2FAC-0393-C051-4D7D3473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Lab Notebook FORMAT Review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D3B860-E2A5-49D3-F7F8-4E2AADE5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Black or Blue ballpoint pen 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Other colored pens/highlighters used within reason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Legible handwriting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Table of contents up-to-date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Entries fully dated (Oct. 13, 2014, Oct. 13, 2014)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Clear headings identifying content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Written in first person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sentences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Active verbs and precise description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Could the work be followed by another scientist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 the researcher “thinking in the notebook”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 the notebook stored safely &amp; properly when not in use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7F895F-F6D3-AB1E-1477-671C5292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A529A9-13A1-2DA1-5446-7D46DCF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288946-8959-FC83-4716-2325A31B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3CECCF-DBCF-E2F2-805C-B4C0F720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Lab Notebook CONTENT Review Checklist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0A0C63-1100-C5F8-5A45-A28157DF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Plans: tests to run, research to review, questions to answer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Ideas: a notebook is a repository of creativity (You are not limited to the ideas you implement)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Realities: deviations from the plan; adjustments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Observations: risk mitigation; procedures eliminated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Illustrations: sketches, graphs, and photographs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“Links” to the notebooks of others in your group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“Links” to instrument logbooks and data on disks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E-mails from collaborators (tape or paste them 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Summaries of papers you have read (full citation)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Hints and tips you may get from science friends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Concerns, questions, failures, conundrums,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48E373F-0F14-281A-42CF-B1476A92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9DFE74-D1C9-6692-4C24-3EEF019C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295B74-ED6A-B773-9216-C43A490E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19793D-777A-AAE1-0C16-E7B0069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Getting Started with your Lab Notebook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96FC0-DCE2-D7E3-2D1E-407533D4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Tonight</a:t>
            </a:r>
          </a:p>
          <a:p>
            <a:pPr lvl="1"/>
            <a:r>
              <a:rPr lang="en-US" dirty="0"/>
              <a:t>Enter your name &amp; course info, create a 6 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en-US" dirty="0" err="1"/>
              <a:t>ToC</a:t>
            </a:r>
            <a:r>
              <a:rPr lang="en-US" dirty="0"/>
              <a:t>, and number the rest of the pages.</a:t>
            </a:r>
          </a:p>
          <a:p>
            <a:pPr marL="0" indent="0">
              <a:buNone/>
            </a:pPr>
            <a:r>
              <a:rPr lang="en-US" sz="3000" b="1" dirty="0"/>
              <a:t>Moving Forward</a:t>
            </a:r>
          </a:p>
          <a:p>
            <a:pPr lvl="1"/>
            <a:r>
              <a:rPr lang="en-US" dirty="0"/>
              <a:t>Use the lab book as a general log every time you are in the lab. Document questions, observations, preliminary results, failures. </a:t>
            </a:r>
          </a:p>
          <a:p>
            <a:pPr lvl="1"/>
            <a:r>
              <a:rPr lang="en-US" dirty="0"/>
              <a:t>Get to the lab at least 15 minutes early and review your lab book: read previous entries to refresh your mind and clean up errors AND transfer any relevant information that was independently obtained outside of the lab. </a:t>
            </a:r>
          </a:p>
          <a:p>
            <a:pPr lvl="1"/>
            <a:r>
              <a:rPr lang="en-US" dirty="0"/>
              <a:t>Once every week or two, review previous week’s entries and add notes/clarifications as needed. Once a month review all entries to-date and add notes/clarifications as needed. </a:t>
            </a:r>
          </a:p>
          <a:p>
            <a:pPr lvl="1"/>
            <a:r>
              <a:rPr lang="en-US" dirty="0"/>
              <a:t>Buddy up with one or two other students and exchange lab notebooks regularly. Offer each other feedback and tips for improving the notebook.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2CE4BB6-B071-2162-73C3-0D80341C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2B924D4-25D8-8D58-59BA-E1DBCCD8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985F64-1FF5-254B-930A-173523BD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 of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1E542-1041-D9F8-5648-524454219D92}"/>
              </a:ext>
            </a:extLst>
          </p:cNvPr>
          <p:cNvSpPr txBox="1"/>
          <p:nvPr/>
        </p:nvSpPr>
        <p:spPr>
          <a:xfrm>
            <a:off x="888271" y="6511795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Rev20240724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85BF1F-DBD5-3055-9F8B-41DFEB5F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/>
          <a:lstStyle/>
          <a:p>
            <a:r>
              <a:rPr lang="en-US" dirty="0"/>
              <a:t>What is a Lab Notebook?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40C36D-124A-7087-876D-87F8810C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Complete record of procedures, data, and thoughts for your own reference, your team members, and to pass on to other researchers. </a:t>
            </a:r>
          </a:p>
          <a:p>
            <a:pPr lvl="1"/>
            <a:r>
              <a:rPr lang="en-US" dirty="0"/>
              <a:t>Document why experiments were initiated, how they were performed, expected results, actual results, and comments on results</a:t>
            </a:r>
          </a:p>
          <a:p>
            <a:pPr lvl="2"/>
            <a:r>
              <a:rPr lang="en-US" dirty="0"/>
              <a:t>Place to compile data/charts/photos/ideas</a:t>
            </a:r>
          </a:p>
          <a:p>
            <a:pPr lvl="2"/>
            <a:r>
              <a:rPr lang="en-US" dirty="0"/>
              <a:t>Place to collect clues &amp; troubleshoot problems</a:t>
            </a:r>
          </a:p>
          <a:p>
            <a:pPr lvl="2"/>
            <a:r>
              <a:rPr lang="en-US" dirty="0"/>
              <a:t>Place to observe the whole picture and think</a:t>
            </a:r>
          </a:p>
          <a:p>
            <a:pPr marL="0" indent="0">
              <a:buNone/>
            </a:pPr>
            <a:r>
              <a:rPr lang="en-US" dirty="0"/>
              <a:t>Additional reasons lab notebooks are kept by scientists and engineers</a:t>
            </a:r>
          </a:p>
          <a:p>
            <a:pPr lvl="1"/>
            <a:r>
              <a:rPr lang="en-US" dirty="0"/>
              <a:t>To provide evidence for patents, legal records, etc.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103262-733B-E61F-8E22-6D53AF6F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0E20771-E76D-AFB5-7068-2EB9D3B1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6A24DCF-D820-C5AB-8739-5EBC37CB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 of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3A600-985F-1E81-2399-F49E152980A1}"/>
              </a:ext>
            </a:extLst>
          </p:cNvPr>
          <p:cNvSpPr txBox="1"/>
          <p:nvPr/>
        </p:nvSpPr>
        <p:spPr>
          <a:xfrm>
            <a:off x="888271" y="6511795"/>
            <a:ext cx="117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Rev20240724</a:t>
            </a:r>
          </a:p>
          <a:p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5F7619-A851-499A-0D26-575B373D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How will you use this Lab Notebook?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8F801B-61F8-289A-4F3C-23541879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dirty="0"/>
              <a:t>All the work you do and all the information you are provided each week is cumulative.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Proper documentation of processes &amp; results will enable you to transfer information with relative ease to:</a:t>
            </a:r>
          </a:p>
          <a:p>
            <a:pPr lvl="1"/>
            <a:r>
              <a:rPr lang="en-US" dirty="0"/>
              <a:t>Lab Reports (first up: Calibration Report and Semester Capstone Report)</a:t>
            </a:r>
          </a:p>
          <a:p>
            <a:pPr lvl="1"/>
            <a:r>
              <a:rPr lang="en-US" dirty="0"/>
              <a:t>Design Documents (PDR, CDR, FRR Written &amp; Oral Presentations)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Lab notebooks will be reviewed periodically by </a:t>
            </a:r>
            <a:r>
              <a:rPr lang="en-US" dirty="0" err="1"/>
              <a:t>LaACES</a:t>
            </a:r>
            <a:r>
              <a:rPr lang="en-US" dirty="0"/>
              <a:t> staff to ensure you are making adequate progress. Regular documentation of your work will:</a:t>
            </a:r>
          </a:p>
          <a:p>
            <a:pPr lvl="1"/>
            <a:r>
              <a:rPr lang="en-US" dirty="0"/>
              <a:t>Secure your continued placement in the program</a:t>
            </a:r>
          </a:p>
          <a:p>
            <a:pPr lvl="1"/>
            <a:r>
              <a:rPr lang="en-US" dirty="0"/>
              <a:t>Ensure your submitted hours are approved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57C4DDF-CBB1-D92F-C3AF-2D1A1952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AC9A4E-0B4B-AE24-68CF-8CDEBF74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F27CB9-2169-C40E-9F6E-79FF1FEC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4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3 of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A87D8-C10C-0219-D4C4-0C82DFAD8A7A}"/>
              </a:ext>
            </a:extLst>
          </p:cNvPr>
          <p:cNvSpPr txBox="1"/>
          <p:nvPr/>
        </p:nvSpPr>
        <p:spPr>
          <a:xfrm>
            <a:off x="888271" y="6511795"/>
            <a:ext cx="117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Rev20240724</a:t>
            </a:r>
          </a:p>
          <a:p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4941FB-16DC-CC9B-FB67-FB0A774B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/>
          <a:lstStyle/>
          <a:p>
            <a:r>
              <a:rPr lang="en-US" b="1" i="1" dirty="0"/>
              <a:t>Your</a:t>
            </a:r>
            <a:r>
              <a:rPr lang="en-US" dirty="0"/>
              <a:t> is actually </a:t>
            </a:r>
            <a:r>
              <a:rPr lang="en-US" b="1" i="1" dirty="0"/>
              <a:t>The Lab’s</a:t>
            </a:r>
            <a:r>
              <a:rPr lang="en-US" dirty="0"/>
              <a:t> Notebook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FD5C2F-53FE-9A69-7954-341EBD9A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Lab Notebooks will remain in the Lab(Room 326) at all times, unless otherwise instructed by a staff member.</a:t>
            </a:r>
          </a:p>
          <a:p>
            <a:pPr lvl="1"/>
            <a:r>
              <a:rPr lang="en-US" sz="2800" dirty="0"/>
              <a:t>Pictures and Copies are permitted if you want to take information home to review (especially over longer breaks)</a:t>
            </a:r>
          </a:p>
          <a:p>
            <a:pPr lvl="1"/>
            <a:r>
              <a:rPr lang="en-US" sz="2800" dirty="0"/>
              <a:t>Lab books will be periodically reviewed by faculty/staff and must be accessible to your team members when we move into the design phase.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EF5A2E3-682C-05D1-47DC-E7AD681E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C4AB8D4-FBE3-8388-B320-2A9AC2B4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7E334F-C76B-FA13-1BBE-D9A02AF2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4 of 12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FFDF5F-B05D-578C-073C-CC22735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Preparing a New Lab Notebook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B3AA07-3E0D-477F-8618-8AA1633D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Front and/or Inside Cover</a:t>
            </a:r>
          </a:p>
          <a:p>
            <a:r>
              <a:rPr lang="en-US" dirty="0"/>
              <a:t>Name (John Doe), Context (</a:t>
            </a:r>
            <a:r>
              <a:rPr lang="en-US" dirty="0" err="1"/>
              <a:t>LaACES</a:t>
            </a:r>
            <a:r>
              <a:rPr lang="en-US" dirty="0"/>
              <a:t> @ LSU), Beginning Date (September 9, 2021)</a:t>
            </a:r>
          </a:p>
          <a:p>
            <a:pPr marL="0" indent="0">
              <a:buNone/>
            </a:pPr>
            <a:r>
              <a:rPr lang="en-US" sz="3200" b="1" dirty="0"/>
              <a:t>Create Table of Contents (</a:t>
            </a:r>
            <a:r>
              <a:rPr lang="en-US" sz="3200" b="1" dirty="0" err="1"/>
              <a:t>ToC</a:t>
            </a:r>
            <a:r>
              <a:rPr lang="en-US" sz="3200" b="1" dirty="0"/>
              <a:t>)</a:t>
            </a:r>
          </a:p>
          <a:p>
            <a:r>
              <a:rPr lang="en-US" dirty="0"/>
              <a:t># first 6 pages(front and back): ToC-1 to ToC-6</a:t>
            </a:r>
          </a:p>
          <a:p>
            <a:pPr marL="0" indent="0">
              <a:buNone/>
            </a:pPr>
            <a:r>
              <a:rPr lang="en-US" sz="3200" b="1" dirty="0"/>
              <a:t>Number all Pages</a:t>
            </a:r>
          </a:p>
          <a:p>
            <a:r>
              <a:rPr lang="en-US" dirty="0"/>
              <a:t>Beginning with #1, number all pages following </a:t>
            </a:r>
            <a:r>
              <a:rPr lang="en-US" dirty="0" err="1"/>
              <a:t>ToC</a:t>
            </a:r>
            <a:r>
              <a:rPr lang="en-US" dirty="0"/>
              <a:t> pages</a:t>
            </a:r>
          </a:p>
          <a:p>
            <a:r>
              <a:rPr lang="en-US" dirty="0"/>
              <a:t>Establish Entry/</a:t>
            </a:r>
            <a:r>
              <a:rPr lang="en-US" dirty="0" err="1"/>
              <a:t>ToC</a:t>
            </a:r>
            <a:r>
              <a:rPr lang="en-US" dirty="0"/>
              <a:t> Format</a:t>
            </a:r>
          </a:p>
          <a:p>
            <a:r>
              <a:rPr lang="en-US" dirty="0"/>
              <a:t>Start/End Times, Date, Context, Entry Title</a:t>
            </a:r>
          </a:p>
          <a:p>
            <a:pPr lvl="1"/>
            <a:r>
              <a:rPr lang="en-US" dirty="0"/>
              <a:t>The Title should be a meaningful description of activities in the entry, </a:t>
            </a:r>
            <a:r>
              <a:rPr lang="en-US" dirty="0" err="1"/>
              <a:t>ie</a:t>
            </a:r>
            <a:r>
              <a:rPr lang="en-US" dirty="0"/>
              <a:t> not just </a:t>
            </a:r>
            <a:r>
              <a:rPr lang="en-US" dirty="0" err="1"/>
              <a:t>LaACES</a:t>
            </a:r>
            <a:r>
              <a:rPr lang="en-US" dirty="0"/>
              <a:t> Session Sept. 9, 2025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38099A-0953-E611-68DE-0C0BB26E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96FED4A-A33F-6763-DCED-7F4F6B3D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42AE48-5E28-7A63-C9E1-137F8194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5 of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242AE-EC14-7AC0-0764-3511777F0E32}"/>
              </a:ext>
            </a:extLst>
          </p:cNvPr>
          <p:cNvSpPr txBox="1"/>
          <p:nvPr/>
        </p:nvSpPr>
        <p:spPr>
          <a:xfrm>
            <a:off x="888271" y="6511795"/>
            <a:ext cx="1170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Rev20240724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4B3806-7670-5BE2-DC70-5C1E1DC3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your Lab Notebook?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A8BE46-BCF9-4894-1984-233F4D8A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Lecture &amp; Discussion Notes</a:t>
            </a:r>
          </a:p>
          <a:p>
            <a:pPr lvl="1"/>
            <a:r>
              <a:rPr lang="en-US" dirty="0"/>
              <a:t>Enter these notes sparingly. Lecture slides are available for future reference, but some equations or principles will be worth noting. Anything your instructors repeat is likely worth capturing.</a:t>
            </a:r>
          </a:p>
          <a:p>
            <a:pPr marL="0" indent="0">
              <a:buNone/>
            </a:pPr>
            <a:r>
              <a:rPr lang="en-US" b="1" dirty="0"/>
              <a:t>Activities</a:t>
            </a:r>
          </a:p>
          <a:p>
            <a:pPr lvl="1"/>
            <a:r>
              <a:rPr lang="en-US" dirty="0"/>
              <a:t>Document the process and procedures of any in-house activities, explain why the experiment/activity is being conducted, document results, and annotate explanations for successes and failures. </a:t>
            </a:r>
          </a:p>
          <a:p>
            <a:pPr marL="0" indent="0">
              <a:buNone/>
            </a:pPr>
            <a:r>
              <a:rPr lang="en-US" b="1" dirty="0"/>
              <a:t>Research / Project Development</a:t>
            </a:r>
          </a:p>
          <a:p>
            <a:pPr lvl="1"/>
            <a:r>
              <a:rPr lang="en-US" dirty="0"/>
              <a:t>EVERYTHING! All the articles you read, hypotheses you develop, experiments you undertake, expected results, actual results, etc.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425E88C-1C69-FF0E-9C0B-67CABE91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A20564C-1DAE-2F0F-68AD-9666BA7A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533D135-5061-7C2D-25C5-06109A89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6 of 12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1C9A50-4473-3E74-0398-C3F6EA50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Insert Attachments into your Lab Notebook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2C65CA-93F5-8398-D08F-52CA3532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Use tape or glue to insert crucial materials into your lab book:</a:t>
            </a:r>
          </a:p>
          <a:p>
            <a:pPr lvl="1"/>
            <a:r>
              <a:rPr lang="en-US" dirty="0"/>
              <a:t>Photos of experimental setups</a:t>
            </a:r>
          </a:p>
          <a:p>
            <a:pPr lvl="1"/>
            <a:r>
              <a:rPr lang="en-US" dirty="0"/>
              <a:t>Printed tables and graphs from computer analysis</a:t>
            </a:r>
          </a:p>
          <a:p>
            <a:pPr lvl="1"/>
            <a:r>
              <a:rPr lang="en-US" dirty="0"/>
              <a:t>Important excerpts from datasheets (part specs, pinouts,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Assignment Sheets/Instructions</a:t>
            </a:r>
          </a:p>
          <a:p>
            <a:pPr lvl="1"/>
            <a:r>
              <a:rPr lang="en-US" dirty="0"/>
              <a:t>Notes (or pasted copies) of discussions, conversations, readings related to experiment design or goals </a:t>
            </a:r>
          </a:p>
          <a:p>
            <a:pPr lvl="1"/>
            <a:r>
              <a:rPr lang="en-US" dirty="0"/>
              <a:t>Bibliographic information for resources</a:t>
            </a:r>
          </a:p>
          <a:p>
            <a:pPr lvl="1"/>
            <a:r>
              <a:rPr lang="en-US" dirty="0"/>
              <a:t>Annotations for names/locations of larger files (ex. CAD model stored on a shared cloud storage platform)</a:t>
            </a:r>
          </a:p>
          <a:p>
            <a:pPr marL="0" indent="0">
              <a:buNone/>
            </a:pPr>
            <a:r>
              <a:rPr lang="en-US" i="1" dirty="0"/>
              <a:t>Always write the date and other identifying information on these materials in case they get separated! And be sure to log these insertions into your Table of Contents.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EAFA853-C31F-D5F3-9C36-A93165E7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A8D4AE3-27D7-D40C-DAD8-A41E9F8A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7F7BBB-64B2-8DC4-0A61-B5DF5CDE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AE5BFB-AE64-994C-BA33-3A0A6CFF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Frequency of Entries in Your Lab Notebook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8DCDC-7EE9-0F28-6FD0-15A5D3BF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Daily</a:t>
            </a:r>
          </a:p>
          <a:p>
            <a:pPr lvl="1"/>
            <a:r>
              <a:rPr lang="en-US" dirty="0"/>
              <a:t>Every day that you are working in the lab on exercises or project development, you should use the lab book as a general log. Document questions, observations, preliminary results, even failures. </a:t>
            </a:r>
          </a:p>
          <a:p>
            <a:pPr marL="0" indent="0">
              <a:buNone/>
            </a:pPr>
            <a:r>
              <a:rPr lang="en-US" b="1" dirty="0"/>
              <a:t>Weekly</a:t>
            </a:r>
          </a:p>
          <a:p>
            <a:pPr lvl="1"/>
            <a:r>
              <a:rPr lang="en-US" dirty="0"/>
              <a:t>Review the previous week’s entries and add notes/clarifications as needed. Ensure continuity and connectivity between entries. Especially crucial in the second half of the project cycle. </a:t>
            </a:r>
          </a:p>
          <a:p>
            <a:pPr marL="0" indent="0">
              <a:buNone/>
            </a:pPr>
            <a:r>
              <a:rPr lang="en-US" b="1" dirty="0"/>
              <a:t>Monthly</a:t>
            </a:r>
          </a:p>
          <a:p>
            <a:pPr lvl="1"/>
            <a:r>
              <a:rPr lang="en-US" dirty="0"/>
              <a:t>Review all entries to date and add notes/clarifications as needed. Ensure continuity and connectivity throughout the lab book.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66DE82C-DF8D-C6EB-07B3-9CCE4C54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724E52-157D-002D-AD9A-2A73D740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603B84-2E85-F3A3-33B3-CA7A3A90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79BFE3-2909-8109-8A84-DBF1248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8255"/>
            <a:ext cx="6071616" cy="1325563"/>
          </a:xfrm>
        </p:spPr>
        <p:txBody>
          <a:bodyPr>
            <a:normAutofit/>
          </a:bodyPr>
          <a:lstStyle/>
          <a:p>
            <a:r>
              <a:rPr lang="en-US" dirty="0"/>
              <a:t>Tips to Make Best Use of your Lab Notebook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E2C6FE-7A8F-D6C2-CD4A-020D55B08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71624"/>
            <a:ext cx="8961120" cy="490855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b="1" dirty="0"/>
              <a:t>Never, ever, remove a page</a:t>
            </a:r>
          </a:p>
          <a:p>
            <a:pPr lvl="1"/>
            <a:r>
              <a:rPr lang="en-US" dirty="0"/>
              <a:t>Fill consecutive pages</a:t>
            </a:r>
          </a:p>
          <a:p>
            <a:pPr lvl="1"/>
            <a:r>
              <a:rPr lang="en-US" dirty="0"/>
              <a:t>Cross out unused parts of pages</a:t>
            </a:r>
          </a:p>
          <a:p>
            <a:pPr lvl="1"/>
            <a:r>
              <a:rPr lang="en-US" dirty="0"/>
              <a:t>Record all info as accurately as possible </a:t>
            </a:r>
          </a:p>
          <a:p>
            <a:pPr lvl="1"/>
            <a:r>
              <a:rPr lang="en-US" dirty="0"/>
              <a:t>Do NOT omit any result, no matter how odd</a:t>
            </a:r>
          </a:p>
          <a:p>
            <a:pPr lvl="1"/>
            <a:r>
              <a:rPr lang="en-US" dirty="0"/>
              <a:t>Leave some space between lines and in the margins for future notes and elaborations (</a:t>
            </a:r>
            <a:r>
              <a:rPr lang="en-US" b="1" u="sng" dirty="0"/>
              <a:t>initial &amp; date these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Cross out mistakes with a single straight line (allows them to be read afterwards)</a:t>
            </a:r>
          </a:p>
          <a:p>
            <a:pPr lvl="1"/>
            <a:r>
              <a:rPr lang="en-US" dirty="0"/>
              <a:t>Write legibly (avoid felt tip pens or other ink that bleeds through the pages)</a:t>
            </a:r>
          </a:p>
          <a:p>
            <a:pPr lvl="1"/>
            <a:r>
              <a:rPr lang="en-US" dirty="0"/>
              <a:t>Put a full date (avoid ambiguous date format problems) with month spelled out and year included (Sept 9, 2021)</a:t>
            </a:r>
          </a:p>
          <a:p>
            <a:pPr lvl="1"/>
            <a:r>
              <a:rPr lang="en-US" dirty="0"/>
              <a:t>Time/Date stamp beginning and end of entry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0F59EB9-0714-51CA-A15B-BE6371EF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525" y="6499226"/>
            <a:ext cx="2057400" cy="365125"/>
          </a:xfrm>
        </p:spPr>
        <p:txBody>
          <a:bodyPr/>
          <a:lstStyle/>
          <a:p>
            <a:r>
              <a:rPr lang="en-US"/>
              <a:t>rev20250822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B173E9-92D3-1929-890B-587FE277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0176"/>
            <a:ext cx="3086100" cy="365125"/>
          </a:xfrm>
        </p:spPr>
        <p:txBody>
          <a:bodyPr/>
          <a:lstStyle/>
          <a:p>
            <a:r>
              <a:rPr lang="en-US"/>
              <a:t>L01.02 Lab Notebooks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9BB989-9C1B-1DDE-B4A5-45AB4A10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3355</TotalTime>
  <Words>1285</Words>
  <Application>Microsoft Office PowerPoint</Application>
  <PresentationFormat>On-screen Show (4:3)</PresentationFormat>
  <Paragraphs>154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</vt:lpstr>
      <vt:lpstr>Office 2013 - 2022 Theme</vt:lpstr>
      <vt:lpstr>Lab Notebooks</vt:lpstr>
      <vt:lpstr>What is a Lab Notebook?</vt:lpstr>
      <vt:lpstr>How will you use this Lab Notebook?</vt:lpstr>
      <vt:lpstr>Your is actually The Lab’s Notebook</vt:lpstr>
      <vt:lpstr>Preparing a New Lab Notebook</vt:lpstr>
      <vt:lpstr>What goes in your Lab Notebook?</vt:lpstr>
      <vt:lpstr>Insert Attachments into your Lab Notebook</vt:lpstr>
      <vt:lpstr>Frequency of Entries in Your Lab Notebook</vt:lpstr>
      <vt:lpstr>Tips to Make Best Use of your Lab Notebook</vt:lpstr>
      <vt:lpstr>Lab Notebook FORMAT Review Checklist</vt:lpstr>
      <vt:lpstr>Lab Notebook CONTENT Review Checklist</vt:lpstr>
      <vt:lpstr>Getting Started with your Lab Notebook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52</cp:revision>
  <dcterms:created xsi:type="dcterms:W3CDTF">2021-08-10T15:07:14Z</dcterms:created>
  <dcterms:modified xsi:type="dcterms:W3CDTF">2025-08-31T19:21:56Z</dcterms:modified>
</cp:coreProperties>
</file>