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34"/>
  </p:notesMasterIdLst>
  <p:sldIdLst>
    <p:sldId id="257" r:id="rId2"/>
    <p:sldId id="307" r:id="rId3"/>
    <p:sldId id="355" r:id="rId4"/>
    <p:sldId id="356" r:id="rId5"/>
    <p:sldId id="357" r:id="rId6"/>
    <p:sldId id="358" r:id="rId7"/>
    <p:sldId id="359" r:id="rId8"/>
    <p:sldId id="361" r:id="rId9"/>
    <p:sldId id="364" r:id="rId10"/>
    <p:sldId id="440" r:id="rId11"/>
    <p:sldId id="365" r:id="rId12"/>
    <p:sldId id="334" r:id="rId13"/>
    <p:sldId id="360" r:id="rId14"/>
    <p:sldId id="366" r:id="rId15"/>
    <p:sldId id="335" r:id="rId16"/>
    <p:sldId id="302" r:id="rId17"/>
    <p:sldId id="368" r:id="rId18"/>
    <p:sldId id="325" r:id="rId19"/>
    <p:sldId id="316" r:id="rId20"/>
    <p:sldId id="284" r:id="rId21"/>
    <p:sldId id="317" r:id="rId22"/>
    <p:sldId id="336" r:id="rId23"/>
    <p:sldId id="318" r:id="rId24"/>
    <p:sldId id="337" r:id="rId25"/>
    <p:sldId id="338" r:id="rId26"/>
    <p:sldId id="321" r:id="rId27"/>
    <p:sldId id="340" r:id="rId28"/>
    <p:sldId id="339" r:id="rId29"/>
    <p:sldId id="323" r:id="rId30"/>
    <p:sldId id="341" r:id="rId31"/>
    <p:sldId id="342" r:id="rId32"/>
    <p:sldId id="343"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31" autoAdjust="0"/>
    <p:restoredTop sz="94660"/>
  </p:normalViewPr>
  <p:slideViewPr>
    <p:cSldViewPr snapToGrid="0">
      <p:cViewPr varScale="1">
        <p:scale>
          <a:sx n="120" d="100"/>
          <a:sy n="120" d="100"/>
        </p:scale>
        <p:origin x="131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40EB0F-D822-47B4-A76D-DE5DEE5F1A39}" type="datetimeFigureOut">
              <a:rPr lang="en-US" smtClean="0"/>
              <a:t>8/28/2025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A90B20-8A3A-4F9D-9C57-0A55D485C3F7}" type="slidenum">
              <a:rPr lang="en-US" smtClean="0"/>
              <a:t>‹#›</a:t>
            </a:fld>
            <a:endParaRPr lang="en-US"/>
          </a:p>
        </p:txBody>
      </p:sp>
    </p:spTree>
    <p:extLst>
      <p:ext uri="{BB962C8B-B14F-4D97-AF65-F5344CB8AC3E}">
        <p14:creationId xmlns:p14="http://schemas.microsoft.com/office/powerpoint/2010/main" val="4209942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30275" eaLnBrk="0" hangingPunct="0">
              <a:defRPr sz="2400">
                <a:solidFill>
                  <a:schemeClr val="tx1"/>
                </a:solidFill>
                <a:latin typeface="Times New Roman" pitchFamily="18" charset="0"/>
              </a:defRPr>
            </a:lvl1pPr>
            <a:lvl2pPr marL="742950" indent="-285750" defTabSz="930275" eaLnBrk="0" hangingPunct="0">
              <a:defRPr sz="2400">
                <a:solidFill>
                  <a:schemeClr val="tx1"/>
                </a:solidFill>
                <a:latin typeface="Times New Roman" pitchFamily="18" charset="0"/>
              </a:defRPr>
            </a:lvl2pPr>
            <a:lvl3pPr marL="1143000" indent="-228600" defTabSz="930275" eaLnBrk="0" hangingPunct="0">
              <a:defRPr sz="2400">
                <a:solidFill>
                  <a:schemeClr val="tx1"/>
                </a:solidFill>
                <a:latin typeface="Times New Roman" pitchFamily="18" charset="0"/>
              </a:defRPr>
            </a:lvl3pPr>
            <a:lvl4pPr marL="1600200" indent="-228600" defTabSz="930275" eaLnBrk="0" hangingPunct="0">
              <a:defRPr sz="2400">
                <a:solidFill>
                  <a:schemeClr val="tx1"/>
                </a:solidFill>
                <a:latin typeface="Times New Roman" pitchFamily="18" charset="0"/>
              </a:defRPr>
            </a:lvl4pPr>
            <a:lvl5pPr marL="2057400" indent="-228600" defTabSz="930275" eaLnBrk="0" hangingPunct="0">
              <a:defRPr sz="2400">
                <a:solidFill>
                  <a:schemeClr val="tx1"/>
                </a:solidFill>
                <a:latin typeface="Times New Roman" pitchFamily="18" charset="0"/>
              </a:defRPr>
            </a:lvl5pPr>
            <a:lvl6pPr marL="2514600" indent="-228600" defTabSz="930275" eaLnBrk="0" fontAlgn="base" hangingPunct="0">
              <a:spcBef>
                <a:spcPct val="0"/>
              </a:spcBef>
              <a:spcAft>
                <a:spcPct val="0"/>
              </a:spcAft>
              <a:defRPr sz="2400">
                <a:solidFill>
                  <a:schemeClr val="tx1"/>
                </a:solidFill>
                <a:latin typeface="Times New Roman" pitchFamily="18" charset="0"/>
              </a:defRPr>
            </a:lvl6pPr>
            <a:lvl7pPr marL="2971800" indent="-228600" defTabSz="930275" eaLnBrk="0" fontAlgn="base" hangingPunct="0">
              <a:spcBef>
                <a:spcPct val="0"/>
              </a:spcBef>
              <a:spcAft>
                <a:spcPct val="0"/>
              </a:spcAft>
              <a:defRPr sz="2400">
                <a:solidFill>
                  <a:schemeClr val="tx1"/>
                </a:solidFill>
                <a:latin typeface="Times New Roman" pitchFamily="18" charset="0"/>
              </a:defRPr>
            </a:lvl7pPr>
            <a:lvl8pPr marL="3429000" indent="-228600" defTabSz="930275" eaLnBrk="0" fontAlgn="base" hangingPunct="0">
              <a:spcBef>
                <a:spcPct val="0"/>
              </a:spcBef>
              <a:spcAft>
                <a:spcPct val="0"/>
              </a:spcAft>
              <a:defRPr sz="2400">
                <a:solidFill>
                  <a:schemeClr val="tx1"/>
                </a:solidFill>
                <a:latin typeface="Times New Roman" pitchFamily="18" charset="0"/>
              </a:defRPr>
            </a:lvl8pPr>
            <a:lvl9pPr marL="3886200" indent="-228600" defTabSz="930275" eaLnBrk="0" fontAlgn="base" hangingPunct="0">
              <a:spcBef>
                <a:spcPct val="0"/>
              </a:spcBef>
              <a:spcAft>
                <a:spcPct val="0"/>
              </a:spcAft>
              <a:defRPr sz="2400">
                <a:solidFill>
                  <a:schemeClr val="tx1"/>
                </a:solidFill>
                <a:latin typeface="Times New Roman" pitchFamily="18" charset="0"/>
              </a:defRPr>
            </a:lvl9pPr>
          </a:lstStyle>
          <a:p>
            <a:pPr eaLnBrk="1" hangingPunct="1"/>
            <a:fld id="{87B2C01D-57EE-491A-910E-94AACD5358EA}" type="slidenum">
              <a:rPr lang="en-US" sz="1200" smtClean="0"/>
              <a:pPr eaLnBrk="1" hangingPunct="1"/>
              <a:t>1</a:t>
            </a:fld>
            <a:endParaRPr lang="en-US" sz="1200" dirty="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A90B20-8A3A-4F9D-9C57-0A55D485C3F7}" type="slidenum">
              <a:rPr lang="en-US" smtClean="0"/>
              <a:t>2</a:t>
            </a:fld>
            <a:endParaRPr lang="en-US"/>
          </a:p>
        </p:txBody>
      </p:sp>
    </p:spTree>
    <p:extLst>
      <p:ext uri="{BB962C8B-B14F-4D97-AF65-F5344CB8AC3E}">
        <p14:creationId xmlns:p14="http://schemas.microsoft.com/office/powerpoint/2010/main" val="71070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D85F855-A85B-48DE-821D-AEEB5209FF08}" type="slidenum">
              <a:rPr lang="en-US" smtClean="0"/>
              <a:pPr>
                <a:defRPr/>
              </a:pPr>
              <a:t>3</a:t>
            </a:fld>
            <a:endParaRPr lang="en-US"/>
          </a:p>
        </p:txBody>
      </p:sp>
    </p:spTree>
    <p:extLst>
      <p:ext uri="{BB962C8B-B14F-4D97-AF65-F5344CB8AC3E}">
        <p14:creationId xmlns:p14="http://schemas.microsoft.com/office/powerpoint/2010/main" val="713106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D85F855-A85B-48DE-821D-AEEB5209FF08}" type="slidenum">
              <a:rPr lang="en-US" smtClean="0"/>
              <a:pPr>
                <a:defRPr/>
              </a:pPr>
              <a:t>6</a:t>
            </a:fld>
            <a:endParaRPr lang="en-US"/>
          </a:p>
        </p:txBody>
      </p:sp>
    </p:spTree>
    <p:extLst>
      <p:ext uri="{BB962C8B-B14F-4D97-AF65-F5344CB8AC3E}">
        <p14:creationId xmlns:p14="http://schemas.microsoft.com/office/powerpoint/2010/main" val="118928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D85F855-A85B-48DE-821D-AEEB5209FF08}" type="slidenum">
              <a:rPr lang="en-US" smtClean="0"/>
              <a:pPr>
                <a:defRPr/>
              </a:pPr>
              <a:t>7</a:t>
            </a:fld>
            <a:endParaRPr lang="en-US"/>
          </a:p>
        </p:txBody>
      </p:sp>
    </p:spTree>
    <p:extLst>
      <p:ext uri="{BB962C8B-B14F-4D97-AF65-F5344CB8AC3E}">
        <p14:creationId xmlns:p14="http://schemas.microsoft.com/office/powerpoint/2010/main" val="2769279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D85F855-A85B-48DE-821D-AEEB5209FF08}" type="slidenum">
              <a:rPr lang="en-US" smtClean="0"/>
              <a:pPr>
                <a:defRPr/>
              </a:pPr>
              <a:t>8</a:t>
            </a:fld>
            <a:endParaRPr lang="en-US"/>
          </a:p>
        </p:txBody>
      </p:sp>
    </p:spTree>
    <p:extLst>
      <p:ext uri="{BB962C8B-B14F-4D97-AF65-F5344CB8AC3E}">
        <p14:creationId xmlns:p14="http://schemas.microsoft.com/office/powerpoint/2010/main" val="2881093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D85F855-A85B-48DE-821D-AEEB5209FF08}" type="slidenum">
              <a:rPr lang="en-US" smtClean="0"/>
              <a:pPr>
                <a:defRPr/>
              </a:pPr>
              <a:t>13</a:t>
            </a:fld>
            <a:endParaRPr lang="en-US"/>
          </a:p>
        </p:txBody>
      </p:sp>
    </p:spTree>
    <p:extLst>
      <p:ext uri="{BB962C8B-B14F-4D97-AF65-F5344CB8AC3E}">
        <p14:creationId xmlns:p14="http://schemas.microsoft.com/office/powerpoint/2010/main" val="2572238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Rev20250822</a:t>
            </a:r>
          </a:p>
        </p:txBody>
      </p:sp>
      <p:sp>
        <p:nvSpPr>
          <p:cNvPr id="5" name="Footer Placeholder 4"/>
          <p:cNvSpPr>
            <a:spLocks noGrp="1"/>
          </p:cNvSpPr>
          <p:nvPr>
            <p:ph type="ftr" sz="quarter" idx="11"/>
          </p:nvPr>
        </p:nvSpPr>
        <p:spPr/>
        <p:txBody>
          <a:bodyPr/>
          <a:lstStyle/>
          <a:p>
            <a:r>
              <a:rPr lang="en-US"/>
              <a:t>L01.01</a:t>
            </a:r>
          </a:p>
        </p:txBody>
      </p:sp>
      <p:sp>
        <p:nvSpPr>
          <p:cNvPr id="6" name="Slide Number Placeholder 5"/>
          <p:cNvSpPr>
            <a:spLocks noGrp="1"/>
          </p:cNvSpPr>
          <p:nvPr>
            <p:ph type="sldNum" sz="quarter" idx="12"/>
          </p:nvPr>
        </p:nvSpPr>
        <p:spPr/>
        <p:txBody>
          <a:bodyPr/>
          <a:lstStyle/>
          <a:p>
            <a:fld id="{051A5AE0-1AD9-412A-BC4E-80B6F8A423A1}" type="slidenum">
              <a:rPr lang="en-US" smtClean="0"/>
              <a:t>‹#›</a:t>
            </a:fld>
            <a:endParaRPr lang="en-US"/>
          </a:p>
        </p:txBody>
      </p:sp>
    </p:spTree>
    <p:extLst>
      <p:ext uri="{BB962C8B-B14F-4D97-AF65-F5344CB8AC3E}">
        <p14:creationId xmlns:p14="http://schemas.microsoft.com/office/powerpoint/2010/main" val="2737880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528175" y="123581"/>
            <a:ext cx="6077171" cy="1325563"/>
          </a:xfrm>
        </p:spPr>
        <p:txBody>
          <a:bodyPr/>
          <a:lstStyle>
            <a:lvl1pPr algn="ctr">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Rev20250822</a:t>
            </a:r>
          </a:p>
        </p:txBody>
      </p:sp>
      <p:sp>
        <p:nvSpPr>
          <p:cNvPr id="5" name="Footer Placeholder 4"/>
          <p:cNvSpPr>
            <a:spLocks noGrp="1"/>
          </p:cNvSpPr>
          <p:nvPr>
            <p:ph type="ftr" sz="quarter" idx="11"/>
          </p:nvPr>
        </p:nvSpPr>
        <p:spPr/>
        <p:txBody>
          <a:bodyPr/>
          <a:lstStyle/>
          <a:p>
            <a:r>
              <a:rPr lang="en-US"/>
              <a:t>L01.01</a:t>
            </a:r>
          </a:p>
        </p:txBody>
      </p:sp>
      <p:sp>
        <p:nvSpPr>
          <p:cNvPr id="6" name="Slide Number Placeholder 5"/>
          <p:cNvSpPr>
            <a:spLocks noGrp="1"/>
          </p:cNvSpPr>
          <p:nvPr>
            <p:ph type="sldNum" sz="quarter" idx="12"/>
          </p:nvPr>
        </p:nvSpPr>
        <p:spPr/>
        <p:txBody>
          <a:bodyPr/>
          <a:lstStyle/>
          <a:p>
            <a:fld id="{051A5AE0-1AD9-412A-BC4E-80B6F8A423A1}" type="slidenum">
              <a:rPr lang="en-US" smtClean="0"/>
              <a:t>‹#›</a:t>
            </a:fld>
            <a:endParaRPr lang="en-US"/>
          </a:p>
        </p:txBody>
      </p:sp>
    </p:spTree>
    <p:extLst>
      <p:ext uri="{BB962C8B-B14F-4D97-AF65-F5344CB8AC3E}">
        <p14:creationId xmlns:p14="http://schemas.microsoft.com/office/powerpoint/2010/main" val="223914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Rev20250822</a:t>
            </a:r>
          </a:p>
        </p:txBody>
      </p:sp>
      <p:sp>
        <p:nvSpPr>
          <p:cNvPr id="5" name="Footer Placeholder 4"/>
          <p:cNvSpPr>
            <a:spLocks noGrp="1"/>
          </p:cNvSpPr>
          <p:nvPr>
            <p:ph type="ftr" sz="quarter" idx="11"/>
          </p:nvPr>
        </p:nvSpPr>
        <p:spPr/>
        <p:txBody>
          <a:bodyPr/>
          <a:lstStyle/>
          <a:p>
            <a:r>
              <a:rPr lang="en-US"/>
              <a:t>L01.01</a:t>
            </a:r>
          </a:p>
        </p:txBody>
      </p:sp>
      <p:sp>
        <p:nvSpPr>
          <p:cNvPr id="6" name="Slide Number Placeholder 5"/>
          <p:cNvSpPr>
            <a:spLocks noGrp="1"/>
          </p:cNvSpPr>
          <p:nvPr>
            <p:ph type="sldNum" sz="quarter" idx="12"/>
          </p:nvPr>
        </p:nvSpPr>
        <p:spPr/>
        <p:txBody>
          <a:bodyPr/>
          <a:lstStyle/>
          <a:p>
            <a:fld id="{051A5AE0-1AD9-412A-BC4E-80B6F8A423A1}" type="slidenum">
              <a:rPr lang="en-US" smtClean="0"/>
              <a:t>‹#›</a:t>
            </a:fld>
            <a:endParaRPr lang="en-US"/>
          </a:p>
        </p:txBody>
      </p:sp>
    </p:spTree>
    <p:extLst>
      <p:ext uri="{BB962C8B-B14F-4D97-AF65-F5344CB8AC3E}">
        <p14:creationId xmlns:p14="http://schemas.microsoft.com/office/powerpoint/2010/main" val="23781461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6"/>
          <p:cNvSpPr>
            <a:spLocks noGrp="1" noChangeArrowheads="1"/>
          </p:cNvSpPr>
          <p:nvPr>
            <p:ph type="dt" sz="half" idx="10"/>
          </p:nvPr>
        </p:nvSpPr>
        <p:spPr/>
        <p:txBody>
          <a:bodyPr/>
          <a:lstStyle>
            <a:lvl1pPr>
              <a:defRPr/>
            </a:lvl1pPr>
          </a:lstStyle>
          <a:p>
            <a:pPr>
              <a:defRPr/>
            </a:pPr>
            <a:r>
              <a:rPr lang="en-US"/>
              <a:t>Rev20250822</a:t>
            </a:r>
          </a:p>
        </p:txBody>
      </p:sp>
      <p:sp>
        <p:nvSpPr>
          <p:cNvPr id="6" name="Footer Placeholder 7"/>
          <p:cNvSpPr>
            <a:spLocks noGrp="1" noChangeArrowheads="1"/>
          </p:cNvSpPr>
          <p:nvPr>
            <p:ph type="ftr" sz="quarter" idx="11"/>
          </p:nvPr>
        </p:nvSpPr>
        <p:spPr/>
        <p:txBody>
          <a:bodyPr/>
          <a:lstStyle>
            <a:lvl1pPr>
              <a:defRPr/>
            </a:lvl1pPr>
          </a:lstStyle>
          <a:p>
            <a:pPr>
              <a:defRPr/>
            </a:pPr>
            <a:r>
              <a:rPr lang="en-US"/>
              <a:t>L01.01</a:t>
            </a:r>
          </a:p>
        </p:txBody>
      </p:sp>
      <p:sp>
        <p:nvSpPr>
          <p:cNvPr id="7" name="Slide Number Placeholder 8"/>
          <p:cNvSpPr>
            <a:spLocks noGrp="1" noChangeArrowheads="1"/>
          </p:cNvSpPr>
          <p:nvPr>
            <p:ph type="sldNum" sz="quarter" idx="12"/>
          </p:nvPr>
        </p:nvSpPr>
        <p:spPr/>
        <p:txBody>
          <a:bodyPr/>
          <a:lstStyle>
            <a:lvl1pPr>
              <a:defRPr/>
            </a:lvl1pPr>
          </a:lstStyle>
          <a:p>
            <a:pPr>
              <a:defRPr/>
            </a:pPr>
            <a:fld id="{AB3152D4-6322-447C-A38C-012C04FF8643}" type="slidenum">
              <a:rPr lang="en-US" altLang="en-US"/>
              <a:pPr>
                <a:defRPr/>
              </a:pPr>
              <a:t>‹#›</a:t>
            </a:fld>
            <a:endParaRPr lang="en-US" altLang="en-US"/>
          </a:p>
        </p:txBody>
      </p:sp>
    </p:spTree>
    <p:extLst>
      <p:ext uri="{BB962C8B-B14F-4D97-AF65-F5344CB8AC3E}">
        <p14:creationId xmlns:p14="http://schemas.microsoft.com/office/powerpoint/2010/main" val="1661392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8992" y="136524"/>
            <a:ext cx="5877658" cy="1325563"/>
          </a:xfrm>
        </p:spPr>
        <p:txBody>
          <a:bodyPr/>
          <a:lstStyle>
            <a:lvl1pPr algn="ctr">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a:t>Rev20250822</a:t>
            </a:r>
          </a:p>
        </p:txBody>
      </p:sp>
      <p:sp>
        <p:nvSpPr>
          <p:cNvPr id="5" name="Footer Placeholder 4"/>
          <p:cNvSpPr>
            <a:spLocks noGrp="1"/>
          </p:cNvSpPr>
          <p:nvPr>
            <p:ph type="ftr" sz="quarter" idx="11"/>
          </p:nvPr>
        </p:nvSpPr>
        <p:spPr/>
        <p:txBody>
          <a:bodyPr/>
          <a:lstStyle/>
          <a:p>
            <a:r>
              <a:rPr lang="en-US"/>
              <a:t>L01.01</a:t>
            </a:r>
          </a:p>
        </p:txBody>
      </p:sp>
      <p:sp>
        <p:nvSpPr>
          <p:cNvPr id="6" name="Slide Number Placeholder 5"/>
          <p:cNvSpPr>
            <a:spLocks noGrp="1"/>
          </p:cNvSpPr>
          <p:nvPr>
            <p:ph type="sldNum" sz="quarter" idx="12"/>
          </p:nvPr>
        </p:nvSpPr>
        <p:spPr/>
        <p:txBody>
          <a:bodyPr/>
          <a:lstStyle/>
          <a:p>
            <a:fld id="{051A5AE0-1AD9-412A-BC4E-80B6F8A423A1}" type="slidenum">
              <a:rPr lang="en-US" smtClean="0"/>
              <a:t>‹#›</a:t>
            </a:fld>
            <a:endParaRPr lang="en-US"/>
          </a:p>
        </p:txBody>
      </p:sp>
    </p:spTree>
    <p:extLst>
      <p:ext uri="{BB962C8B-B14F-4D97-AF65-F5344CB8AC3E}">
        <p14:creationId xmlns:p14="http://schemas.microsoft.com/office/powerpoint/2010/main" val="2096098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lgn="ctr">
              <a:defRPr sz="60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Rev20250822</a:t>
            </a:r>
          </a:p>
        </p:txBody>
      </p:sp>
      <p:sp>
        <p:nvSpPr>
          <p:cNvPr id="5" name="Footer Placeholder 4"/>
          <p:cNvSpPr>
            <a:spLocks noGrp="1"/>
          </p:cNvSpPr>
          <p:nvPr>
            <p:ph type="ftr" sz="quarter" idx="11"/>
          </p:nvPr>
        </p:nvSpPr>
        <p:spPr/>
        <p:txBody>
          <a:bodyPr/>
          <a:lstStyle/>
          <a:p>
            <a:r>
              <a:rPr lang="en-US"/>
              <a:t>L01.01</a:t>
            </a:r>
          </a:p>
        </p:txBody>
      </p:sp>
      <p:sp>
        <p:nvSpPr>
          <p:cNvPr id="6" name="Slide Number Placeholder 5"/>
          <p:cNvSpPr>
            <a:spLocks noGrp="1"/>
          </p:cNvSpPr>
          <p:nvPr>
            <p:ph type="sldNum" sz="quarter" idx="12"/>
          </p:nvPr>
        </p:nvSpPr>
        <p:spPr/>
        <p:txBody>
          <a:bodyPr/>
          <a:lstStyle/>
          <a:p>
            <a:fld id="{051A5AE0-1AD9-412A-BC4E-80B6F8A423A1}" type="slidenum">
              <a:rPr lang="en-US" smtClean="0"/>
              <a:t>‹#›</a:t>
            </a:fld>
            <a:endParaRPr lang="en-US"/>
          </a:p>
        </p:txBody>
      </p:sp>
    </p:spTree>
    <p:extLst>
      <p:ext uri="{BB962C8B-B14F-4D97-AF65-F5344CB8AC3E}">
        <p14:creationId xmlns:p14="http://schemas.microsoft.com/office/powerpoint/2010/main" val="3685807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82614" y="136524"/>
            <a:ext cx="5904035" cy="1325563"/>
          </a:xfrm>
        </p:spPr>
        <p:txBody>
          <a:bodyPr/>
          <a:lstStyle>
            <a:lvl1pPr algn="ctr">
              <a:defRPr/>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Rev20250822</a:t>
            </a:r>
          </a:p>
        </p:txBody>
      </p:sp>
      <p:sp>
        <p:nvSpPr>
          <p:cNvPr id="6" name="Footer Placeholder 5"/>
          <p:cNvSpPr>
            <a:spLocks noGrp="1"/>
          </p:cNvSpPr>
          <p:nvPr>
            <p:ph type="ftr" sz="quarter" idx="11"/>
          </p:nvPr>
        </p:nvSpPr>
        <p:spPr/>
        <p:txBody>
          <a:bodyPr/>
          <a:lstStyle/>
          <a:p>
            <a:r>
              <a:rPr lang="en-US"/>
              <a:t>L01.01</a:t>
            </a:r>
          </a:p>
        </p:txBody>
      </p:sp>
      <p:sp>
        <p:nvSpPr>
          <p:cNvPr id="7" name="Slide Number Placeholder 6"/>
          <p:cNvSpPr>
            <a:spLocks noGrp="1"/>
          </p:cNvSpPr>
          <p:nvPr>
            <p:ph type="sldNum" sz="quarter" idx="12"/>
          </p:nvPr>
        </p:nvSpPr>
        <p:spPr/>
        <p:txBody>
          <a:bodyPr/>
          <a:lstStyle/>
          <a:p>
            <a:fld id="{051A5AE0-1AD9-412A-BC4E-80B6F8A423A1}" type="slidenum">
              <a:rPr lang="en-US" smtClean="0"/>
              <a:t>‹#›</a:t>
            </a:fld>
            <a:endParaRPr lang="en-US"/>
          </a:p>
        </p:txBody>
      </p:sp>
    </p:spTree>
    <p:extLst>
      <p:ext uri="{BB962C8B-B14F-4D97-AF65-F5344CB8AC3E}">
        <p14:creationId xmlns:p14="http://schemas.microsoft.com/office/powerpoint/2010/main" val="1300526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38654" y="104775"/>
            <a:ext cx="6040931" cy="1325563"/>
          </a:xfrm>
        </p:spPr>
        <p:txBody>
          <a:bodyPr/>
          <a:lstStyle>
            <a:lvl1pPr algn="ctr">
              <a:defRPr/>
            </a:lvl1p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Rev20250822</a:t>
            </a:r>
          </a:p>
        </p:txBody>
      </p:sp>
      <p:sp>
        <p:nvSpPr>
          <p:cNvPr id="8" name="Footer Placeholder 7"/>
          <p:cNvSpPr>
            <a:spLocks noGrp="1"/>
          </p:cNvSpPr>
          <p:nvPr>
            <p:ph type="ftr" sz="quarter" idx="11"/>
          </p:nvPr>
        </p:nvSpPr>
        <p:spPr/>
        <p:txBody>
          <a:bodyPr/>
          <a:lstStyle/>
          <a:p>
            <a:r>
              <a:rPr lang="en-US"/>
              <a:t>L01.01</a:t>
            </a:r>
          </a:p>
        </p:txBody>
      </p:sp>
      <p:sp>
        <p:nvSpPr>
          <p:cNvPr id="9" name="Slide Number Placeholder 8"/>
          <p:cNvSpPr>
            <a:spLocks noGrp="1"/>
          </p:cNvSpPr>
          <p:nvPr>
            <p:ph type="sldNum" sz="quarter" idx="12"/>
          </p:nvPr>
        </p:nvSpPr>
        <p:spPr/>
        <p:txBody>
          <a:bodyPr/>
          <a:lstStyle/>
          <a:p>
            <a:fld id="{051A5AE0-1AD9-412A-BC4E-80B6F8A423A1}" type="slidenum">
              <a:rPr lang="en-US" smtClean="0"/>
              <a:t>‹#›</a:t>
            </a:fld>
            <a:endParaRPr lang="en-US"/>
          </a:p>
        </p:txBody>
      </p:sp>
    </p:spTree>
    <p:extLst>
      <p:ext uri="{BB962C8B-B14F-4D97-AF65-F5344CB8AC3E}">
        <p14:creationId xmlns:p14="http://schemas.microsoft.com/office/powerpoint/2010/main" val="210112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56238" y="136524"/>
            <a:ext cx="5930412" cy="1325563"/>
          </a:xfrm>
        </p:spPr>
        <p:txBody>
          <a:bodyPr/>
          <a:lstStyle>
            <a:lvl1pPr algn="ctr">
              <a:defRPr/>
            </a:lvl1pPr>
          </a:lstStyle>
          <a:p>
            <a:r>
              <a:rPr lang="en-US" dirty="0"/>
              <a:t>Click to edit Master title style</a:t>
            </a:r>
          </a:p>
        </p:txBody>
      </p:sp>
      <p:sp>
        <p:nvSpPr>
          <p:cNvPr id="3" name="Date Placeholder 2"/>
          <p:cNvSpPr>
            <a:spLocks noGrp="1"/>
          </p:cNvSpPr>
          <p:nvPr>
            <p:ph type="dt" sz="half" idx="10"/>
          </p:nvPr>
        </p:nvSpPr>
        <p:spPr/>
        <p:txBody>
          <a:bodyPr/>
          <a:lstStyle/>
          <a:p>
            <a:r>
              <a:rPr lang="en-US"/>
              <a:t>Rev20250822</a:t>
            </a:r>
          </a:p>
        </p:txBody>
      </p:sp>
      <p:sp>
        <p:nvSpPr>
          <p:cNvPr id="4" name="Footer Placeholder 3"/>
          <p:cNvSpPr>
            <a:spLocks noGrp="1"/>
          </p:cNvSpPr>
          <p:nvPr>
            <p:ph type="ftr" sz="quarter" idx="11"/>
          </p:nvPr>
        </p:nvSpPr>
        <p:spPr/>
        <p:txBody>
          <a:bodyPr/>
          <a:lstStyle/>
          <a:p>
            <a:r>
              <a:rPr lang="en-US"/>
              <a:t>L01.01</a:t>
            </a:r>
          </a:p>
        </p:txBody>
      </p:sp>
      <p:sp>
        <p:nvSpPr>
          <p:cNvPr id="5" name="Slide Number Placeholder 4"/>
          <p:cNvSpPr>
            <a:spLocks noGrp="1"/>
          </p:cNvSpPr>
          <p:nvPr>
            <p:ph type="sldNum" sz="quarter" idx="12"/>
          </p:nvPr>
        </p:nvSpPr>
        <p:spPr/>
        <p:txBody>
          <a:bodyPr/>
          <a:lstStyle/>
          <a:p>
            <a:fld id="{051A5AE0-1AD9-412A-BC4E-80B6F8A423A1}" type="slidenum">
              <a:rPr lang="en-US" smtClean="0"/>
              <a:t>‹#›</a:t>
            </a:fld>
            <a:endParaRPr lang="en-US"/>
          </a:p>
        </p:txBody>
      </p:sp>
    </p:spTree>
    <p:extLst>
      <p:ext uri="{BB962C8B-B14F-4D97-AF65-F5344CB8AC3E}">
        <p14:creationId xmlns:p14="http://schemas.microsoft.com/office/powerpoint/2010/main" val="65839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Rev20250822</a:t>
            </a:r>
          </a:p>
        </p:txBody>
      </p:sp>
      <p:sp>
        <p:nvSpPr>
          <p:cNvPr id="3" name="Footer Placeholder 2"/>
          <p:cNvSpPr>
            <a:spLocks noGrp="1"/>
          </p:cNvSpPr>
          <p:nvPr>
            <p:ph type="ftr" sz="quarter" idx="11"/>
          </p:nvPr>
        </p:nvSpPr>
        <p:spPr/>
        <p:txBody>
          <a:bodyPr/>
          <a:lstStyle/>
          <a:p>
            <a:r>
              <a:rPr lang="en-US"/>
              <a:t>L01.01</a:t>
            </a:r>
          </a:p>
        </p:txBody>
      </p:sp>
      <p:sp>
        <p:nvSpPr>
          <p:cNvPr id="4" name="Slide Number Placeholder 3"/>
          <p:cNvSpPr>
            <a:spLocks noGrp="1"/>
          </p:cNvSpPr>
          <p:nvPr>
            <p:ph type="sldNum" sz="quarter" idx="12"/>
          </p:nvPr>
        </p:nvSpPr>
        <p:spPr/>
        <p:txBody>
          <a:bodyPr/>
          <a:lstStyle/>
          <a:p>
            <a:fld id="{051A5AE0-1AD9-412A-BC4E-80B6F8A423A1}" type="slidenum">
              <a:rPr lang="en-US" smtClean="0"/>
              <a:t>‹#›</a:t>
            </a:fld>
            <a:endParaRPr lang="en-US"/>
          </a:p>
        </p:txBody>
      </p:sp>
    </p:spTree>
    <p:extLst>
      <p:ext uri="{BB962C8B-B14F-4D97-AF65-F5344CB8AC3E}">
        <p14:creationId xmlns:p14="http://schemas.microsoft.com/office/powerpoint/2010/main" val="261476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Rev20250822</a:t>
            </a:r>
          </a:p>
        </p:txBody>
      </p:sp>
      <p:sp>
        <p:nvSpPr>
          <p:cNvPr id="6" name="Footer Placeholder 5"/>
          <p:cNvSpPr>
            <a:spLocks noGrp="1"/>
          </p:cNvSpPr>
          <p:nvPr>
            <p:ph type="ftr" sz="quarter" idx="11"/>
          </p:nvPr>
        </p:nvSpPr>
        <p:spPr/>
        <p:txBody>
          <a:bodyPr/>
          <a:lstStyle/>
          <a:p>
            <a:r>
              <a:rPr lang="en-US"/>
              <a:t>L01.01</a:t>
            </a:r>
          </a:p>
        </p:txBody>
      </p:sp>
      <p:sp>
        <p:nvSpPr>
          <p:cNvPr id="7" name="Slide Number Placeholder 6"/>
          <p:cNvSpPr>
            <a:spLocks noGrp="1"/>
          </p:cNvSpPr>
          <p:nvPr>
            <p:ph type="sldNum" sz="quarter" idx="12"/>
          </p:nvPr>
        </p:nvSpPr>
        <p:spPr/>
        <p:txBody>
          <a:bodyPr/>
          <a:lstStyle/>
          <a:p>
            <a:fld id="{051A5AE0-1AD9-412A-BC4E-80B6F8A423A1}" type="slidenum">
              <a:rPr lang="en-US" smtClean="0"/>
              <a:t>‹#›</a:t>
            </a:fld>
            <a:endParaRPr lang="en-US"/>
          </a:p>
        </p:txBody>
      </p:sp>
    </p:spTree>
    <p:extLst>
      <p:ext uri="{BB962C8B-B14F-4D97-AF65-F5344CB8AC3E}">
        <p14:creationId xmlns:p14="http://schemas.microsoft.com/office/powerpoint/2010/main" val="4058855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Rev20250822</a:t>
            </a:r>
          </a:p>
        </p:txBody>
      </p:sp>
      <p:sp>
        <p:nvSpPr>
          <p:cNvPr id="6" name="Footer Placeholder 5"/>
          <p:cNvSpPr>
            <a:spLocks noGrp="1"/>
          </p:cNvSpPr>
          <p:nvPr>
            <p:ph type="ftr" sz="quarter" idx="11"/>
          </p:nvPr>
        </p:nvSpPr>
        <p:spPr/>
        <p:txBody>
          <a:bodyPr/>
          <a:lstStyle/>
          <a:p>
            <a:r>
              <a:rPr lang="en-US"/>
              <a:t>L01.01</a:t>
            </a:r>
          </a:p>
        </p:txBody>
      </p:sp>
      <p:sp>
        <p:nvSpPr>
          <p:cNvPr id="7" name="Slide Number Placeholder 6"/>
          <p:cNvSpPr>
            <a:spLocks noGrp="1"/>
          </p:cNvSpPr>
          <p:nvPr>
            <p:ph type="sldNum" sz="quarter" idx="12"/>
          </p:nvPr>
        </p:nvSpPr>
        <p:spPr/>
        <p:txBody>
          <a:bodyPr/>
          <a:lstStyle/>
          <a:p>
            <a:fld id="{051A5AE0-1AD9-412A-BC4E-80B6F8A423A1}" type="slidenum">
              <a:rPr lang="en-US" smtClean="0"/>
              <a:t>‹#›</a:t>
            </a:fld>
            <a:endParaRPr lang="en-US"/>
          </a:p>
        </p:txBody>
      </p:sp>
    </p:spTree>
    <p:extLst>
      <p:ext uri="{BB962C8B-B14F-4D97-AF65-F5344CB8AC3E}">
        <p14:creationId xmlns:p14="http://schemas.microsoft.com/office/powerpoint/2010/main" val="169796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17904" y="139437"/>
            <a:ext cx="6071616"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Rev20250822</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L01.01</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1A5AE0-1AD9-412A-BC4E-80B6F8A423A1}" type="slidenum">
              <a:rPr lang="en-US" smtClean="0"/>
              <a:t>‹#›</a:t>
            </a:fld>
            <a:endParaRPr lang="en-US"/>
          </a:p>
        </p:txBody>
      </p:sp>
      <p:pic>
        <p:nvPicPr>
          <p:cNvPr id="10" name="Picture 9" descr="Logo&#10;&#10;Description automatically generated">
            <a:extLst>
              <a:ext uri="{FF2B5EF4-FFF2-40B4-BE49-F238E27FC236}">
                <a16:creationId xmlns:a16="http://schemas.microsoft.com/office/drawing/2014/main" id="{1116225A-7BBF-4F39-BDF3-A1D1C1F29D4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589520" y="91440"/>
            <a:ext cx="1463040" cy="1340826"/>
          </a:xfrm>
          <a:prstGeom prst="rect">
            <a:avLst/>
          </a:prstGeom>
        </p:spPr>
      </p:pic>
      <p:pic>
        <p:nvPicPr>
          <p:cNvPr id="9" name="Picture 8" descr="Arrow&#10;&#10;Description automatically generated with medium confidence">
            <a:extLst>
              <a:ext uri="{FF2B5EF4-FFF2-40B4-BE49-F238E27FC236}">
                <a16:creationId xmlns:a16="http://schemas.microsoft.com/office/drawing/2014/main" id="{5A3F1057-C68F-194E-C64A-796C40BF256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1440" y="91440"/>
            <a:ext cx="1426464" cy="1421558"/>
          </a:xfrm>
          <a:prstGeom prst="rect">
            <a:avLst/>
          </a:prstGeom>
        </p:spPr>
      </p:pic>
    </p:spTree>
    <p:extLst>
      <p:ext uri="{BB962C8B-B14F-4D97-AF65-F5344CB8AC3E}">
        <p14:creationId xmlns:p14="http://schemas.microsoft.com/office/powerpoint/2010/main" val="3053755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2.xml"/><Relationship Id="rId1" Type="http://schemas.openxmlformats.org/officeDocument/2006/relationships/video" Target="https://www.youtube.com/embed/ii12Y_r60VU?feature=oembed"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2.xml"/><Relationship Id="rId1" Type="http://schemas.openxmlformats.org/officeDocument/2006/relationships/video" Target="https://www.youtube.com/embed/DfipjNWtI9I?feature=oembed"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3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2"/>
          <p:cNvSpPr>
            <a:spLocks noGrp="1" noChangeArrowheads="1"/>
          </p:cNvSpPr>
          <p:nvPr>
            <p:ph type="ctrTitle"/>
          </p:nvPr>
        </p:nvSpPr>
        <p:spPr>
          <a:xfrm>
            <a:off x="-1" y="1695449"/>
            <a:ext cx="9143999" cy="1557525"/>
          </a:xfrm>
        </p:spPr>
        <p:txBody>
          <a:bodyPr>
            <a:normAutofit/>
          </a:bodyPr>
          <a:lstStyle/>
          <a:p>
            <a:pPr eaLnBrk="1" hangingPunct="1"/>
            <a:r>
              <a:rPr lang="en-US" sz="3200" dirty="0">
                <a:latin typeface="+mn-lt"/>
              </a:rPr>
              <a:t>The Louisiana Aerospace Catalyst Experience for Students (</a:t>
            </a:r>
            <a:r>
              <a:rPr lang="en-US" sz="3200" dirty="0" err="1">
                <a:latin typeface="+mn-lt"/>
              </a:rPr>
              <a:t>LaACES</a:t>
            </a:r>
            <a:r>
              <a:rPr lang="en-US" sz="3200" dirty="0">
                <a:latin typeface="+mn-lt"/>
              </a:rPr>
              <a:t>) </a:t>
            </a:r>
            <a:br>
              <a:rPr lang="en-US" sz="3200" dirty="0">
                <a:latin typeface="+mn-lt"/>
              </a:rPr>
            </a:br>
            <a:r>
              <a:rPr lang="en-US" sz="3200" dirty="0">
                <a:latin typeface="+mn-lt"/>
              </a:rPr>
              <a:t>Sounding Balloon Program</a:t>
            </a:r>
          </a:p>
        </p:txBody>
      </p:sp>
      <p:sp>
        <p:nvSpPr>
          <p:cNvPr id="5126" name="Rectangle 3"/>
          <p:cNvSpPr>
            <a:spLocks noGrp="1" noChangeArrowheads="1"/>
          </p:cNvSpPr>
          <p:nvPr>
            <p:ph type="subTitle" idx="1"/>
          </p:nvPr>
        </p:nvSpPr>
        <p:spPr>
          <a:xfrm>
            <a:off x="0" y="3444043"/>
            <a:ext cx="9143999" cy="746545"/>
          </a:xfrm>
        </p:spPr>
        <p:txBody>
          <a:bodyPr/>
          <a:lstStyle/>
          <a:p>
            <a:pPr eaLnBrk="1" hangingPunct="1">
              <a:defRPr/>
            </a:pPr>
            <a:r>
              <a:rPr lang="en-US" sz="2800" dirty="0"/>
              <a:t>Louisiana Space Grant Consortium (</a:t>
            </a:r>
            <a:r>
              <a:rPr lang="en-US" sz="2800" dirty="0" err="1"/>
              <a:t>LaSPACE</a:t>
            </a:r>
            <a:r>
              <a:rPr lang="en-US" sz="2800" dirty="0"/>
              <a:t>)</a:t>
            </a:r>
            <a:endParaRPr lang="en-US" sz="1000" dirty="0"/>
          </a:p>
        </p:txBody>
      </p:sp>
      <p:sp>
        <p:nvSpPr>
          <p:cNvPr id="5127" name="Rectangle 5"/>
          <p:cNvSpPr>
            <a:spLocks noChangeArrowheads="1"/>
          </p:cNvSpPr>
          <p:nvPr/>
        </p:nvSpPr>
        <p:spPr bwMode="auto">
          <a:xfrm>
            <a:off x="0" y="4405125"/>
            <a:ext cx="9143999" cy="1075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pPr>
            <a:r>
              <a:rPr lang="en-US" sz="2000" dirty="0">
                <a:cs typeface="Times New Roman" panose="02020603050405020304" pitchFamily="18" charset="0"/>
              </a:rPr>
              <a:t>Department of Physics and Astronomy</a:t>
            </a:r>
            <a:br>
              <a:rPr lang="en-US" sz="2000" dirty="0">
                <a:cs typeface="Times New Roman" panose="02020603050405020304" pitchFamily="18" charset="0"/>
              </a:rPr>
            </a:br>
            <a:r>
              <a:rPr lang="en-US" sz="2000" dirty="0">
                <a:cs typeface="Times New Roman" panose="02020603050405020304" pitchFamily="18" charset="0"/>
              </a:rPr>
              <a:t>Louisiana State University</a:t>
            </a:r>
            <a:br>
              <a:rPr lang="en-US" sz="2000" dirty="0">
                <a:cs typeface="Times New Roman" panose="02020603050405020304" pitchFamily="18" charset="0"/>
              </a:rPr>
            </a:br>
            <a:r>
              <a:rPr lang="en-US" sz="2000" dirty="0">
                <a:cs typeface="Times New Roman" panose="02020603050405020304" pitchFamily="18" charset="0"/>
              </a:rPr>
              <a:t>Baton Rouge, LA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ED906-7145-170F-55F9-15C095471A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3936F6-FF9B-48B1-D4D4-448939083E24}"/>
              </a:ext>
            </a:extLst>
          </p:cNvPr>
          <p:cNvSpPr>
            <a:spLocks noGrp="1"/>
          </p:cNvSpPr>
          <p:nvPr>
            <p:ph type="title"/>
          </p:nvPr>
        </p:nvSpPr>
        <p:spPr/>
        <p:txBody>
          <a:bodyPr/>
          <a:lstStyle/>
          <a:p>
            <a:r>
              <a:rPr lang="en-US" dirty="0"/>
              <a:t>Payload Flight Requirements and Bases</a:t>
            </a:r>
          </a:p>
        </p:txBody>
      </p:sp>
      <p:graphicFrame>
        <p:nvGraphicFramePr>
          <p:cNvPr id="7" name="Content Placeholder 6">
            <a:extLst>
              <a:ext uri="{FF2B5EF4-FFF2-40B4-BE49-F238E27FC236}">
                <a16:creationId xmlns:a16="http://schemas.microsoft.com/office/drawing/2014/main" id="{AE0225CD-A425-DD7D-DF8B-ED18C245F508}"/>
              </a:ext>
            </a:extLst>
          </p:cNvPr>
          <p:cNvGraphicFramePr>
            <a:graphicFrameLocks noGrp="1"/>
          </p:cNvGraphicFramePr>
          <p:nvPr>
            <p:ph idx="1"/>
          </p:nvPr>
        </p:nvGraphicFramePr>
        <p:xfrm>
          <a:off x="628650" y="1687831"/>
          <a:ext cx="7886700" cy="4942840"/>
        </p:xfrm>
        <a:graphic>
          <a:graphicData uri="http://schemas.openxmlformats.org/drawingml/2006/table">
            <a:tbl>
              <a:tblPr firstRow="1" bandRow="1">
                <a:tableStyleId>{5C22544A-7EE6-4342-B048-85BDC9FD1C3A}</a:tableStyleId>
              </a:tblPr>
              <a:tblGrid>
                <a:gridCol w="1171575">
                  <a:extLst>
                    <a:ext uri="{9D8B030D-6E8A-4147-A177-3AD203B41FA5}">
                      <a16:colId xmlns:a16="http://schemas.microsoft.com/office/drawing/2014/main" val="1794829230"/>
                    </a:ext>
                  </a:extLst>
                </a:gridCol>
                <a:gridCol w="4314825">
                  <a:extLst>
                    <a:ext uri="{9D8B030D-6E8A-4147-A177-3AD203B41FA5}">
                      <a16:colId xmlns:a16="http://schemas.microsoft.com/office/drawing/2014/main" val="763308031"/>
                    </a:ext>
                  </a:extLst>
                </a:gridCol>
                <a:gridCol w="2400300">
                  <a:extLst>
                    <a:ext uri="{9D8B030D-6E8A-4147-A177-3AD203B41FA5}">
                      <a16:colId xmlns:a16="http://schemas.microsoft.com/office/drawing/2014/main" val="2448747699"/>
                    </a:ext>
                  </a:extLst>
                </a:gridCol>
              </a:tblGrid>
              <a:tr h="370840">
                <a:tc>
                  <a:txBody>
                    <a:bodyPr/>
                    <a:lstStyle/>
                    <a:p>
                      <a:endParaRPr lang="en-US" dirty="0"/>
                    </a:p>
                  </a:txBody>
                  <a:tcPr/>
                </a:tc>
                <a:tc>
                  <a:txBody>
                    <a:bodyPr/>
                    <a:lstStyle/>
                    <a:p>
                      <a:r>
                        <a:rPr lang="en-US" dirty="0"/>
                        <a:t>Requirement</a:t>
                      </a:r>
                    </a:p>
                  </a:txBody>
                  <a:tcPr/>
                </a:tc>
                <a:tc>
                  <a:txBody>
                    <a:bodyPr/>
                    <a:lstStyle/>
                    <a:p>
                      <a:r>
                        <a:rPr lang="en-US" dirty="0"/>
                        <a:t>Basis</a:t>
                      </a:r>
                    </a:p>
                  </a:txBody>
                  <a:tcPr/>
                </a:tc>
                <a:extLst>
                  <a:ext uri="{0D108BD9-81ED-4DB2-BD59-A6C34878D82A}">
                    <a16:rowId xmlns:a16="http://schemas.microsoft.com/office/drawing/2014/main" val="3724481735"/>
                  </a:ext>
                </a:extLst>
              </a:tr>
              <a:tr h="370840">
                <a:tc>
                  <a:txBody>
                    <a:bodyPr/>
                    <a:lstStyle/>
                    <a:p>
                      <a:r>
                        <a:rPr lang="en-US" dirty="0"/>
                        <a:t>Weight</a:t>
                      </a:r>
                    </a:p>
                  </a:txBody>
                  <a:tcPr/>
                </a:tc>
                <a:tc>
                  <a:txBody>
                    <a:bodyPr/>
                    <a:lstStyle/>
                    <a:p>
                      <a:r>
                        <a:rPr lang="en-US" dirty="0"/>
                        <a:t>Payload mass shall be less than 500 grams</a:t>
                      </a:r>
                    </a:p>
                  </a:txBody>
                  <a:tcPr/>
                </a:tc>
                <a:tc>
                  <a:txBody>
                    <a:bodyPr/>
                    <a:lstStyle/>
                    <a:p>
                      <a:r>
                        <a:rPr lang="en-US" dirty="0"/>
                        <a:t>FAA Total Weight Limit/FAA Individual Payload Limit</a:t>
                      </a:r>
                    </a:p>
                  </a:txBody>
                  <a:tcPr/>
                </a:tc>
                <a:extLst>
                  <a:ext uri="{0D108BD9-81ED-4DB2-BD59-A6C34878D82A}">
                    <a16:rowId xmlns:a16="http://schemas.microsoft.com/office/drawing/2014/main" val="2996400708"/>
                  </a:ext>
                </a:extLst>
              </a:tr>
              <a:tr h="370840">
                <a:tc>
                  <a:txBody>
                    <a:bodyPr/>
                    <a:lstStyle/>
                    <a:p>
                      <a:r>
                        <a:rPr lang="en-US" dirty="0"/>
                        <a:t>Density</a:t>
                      </a:r>
                    </a:p>
                  </a:txBody>
                  <a:tcPr/>
                </a:tc>
                <a:tc>
                  <a:txBody>
                    <a:bodyPr/>
                    <a:lstStyle/>
                    <a:p>
                      <a:r>
                        <a:rPr lang="en-US" dirty="0"/>
                        <a:t>Smallest payload surface must be larger than 10 in^2</a:t>
                      </a:r>
                    </a:p>
                  </a:txBody>
                  <a:tcPr/>
                </a:tc>
                <a:tc>
                  <a:txBody>
                    <a:bodyPr/>
                    <a:lstStyle/>
                    <a:p>
                      <a:r>
                        <a:rPr lang="en-US" dirty="0"/>
                        <a:t>FAA Density Limit</a:t>
                      </a:r>
                    </a:p>
                  </a:txBody>
                  <a:tcPr/>
                </a:tc>
                <a:extLst>
                  <a:ext uri="{0D108BD9-81ED-4DB2-BD59-A6C34878D82A}">
                    <a16:rowId xmlns:a16="http://schemas.microsoft.com/office/drawing/2014/main" val="2743741218"/>
                  </a:ext>
                </a:extLst>
              </a:tr>
              <a:tr h="370840">
                <a:tc>
                  <a:txBody>
                    <a:bodyPr/>
                    <a:lstStyle/>
                    <a:p>
                      <a:r>
                        <a:rPr lang="en-US" dirty="0"/>
                        <a:t>Physical Interface</a:t>
                      </a:r>
                    </a:p>
                  </a:txBody>
                  <a:tcPr/>
                </a:tc>
                <a:tc>
                  <a:txBody>
                    <a:bodyPr/>
                    <a:lstStyle/>
                    <a:p>
                      <a:r>
                        <a:rPr lang="en-US" dirty="0"/>
                        <a:t>Payload shall have 2 </a:t>
                      </a:r>
                      <a:r>
                        <a:rPr lang="en-US" b="1" dirty="0"/>
                        <a:t>vertical penetrations through the entire payload</a:t>
                      </a:r>
                      <a:r>
                        <a:rPr lang="en-US" dirty="0"/>
                        <a:t>:</a:t>
                      </a:r>
                    </a:p>
                    <a:p>
                      <a:r>
                        <a:rPr lang="en-US" dirty="0"/>
                        <a:t>-17 cm apart center to center</a:t>
                      </a:r>
                    </a:p>
                    <a:p>
                      <a:r>
                        <a:rPr lang="en-US" dirty="0"/>
                        <a:t>-Inner Diameter 0.7 cm to 1.0 cm (to allow for plastic grommet)</a:t>
                      </a:r>
                    </a:p>
                    <a:p>
                      <a:r>
                        <a:rPr lang="en-US" dirty="0"/>
                        <a:t>- Greater than 1 cm from any payload wall</a:t>
                      </a:r>
                    </a:p>
                  </a:txBody>
                  <a:tcPr/>
                </a:tc>
                <a:tc>
                  <a:txBody>
                    <a:bodyPr/>
                    <a:lstStyle/>
                    <a:p>
                      <a:r>
                        <a:rPr lang="en-US" dirty="0"/>
                        <a:t>Flight String Interface Integration</a:t>
                      </a:r>
                    </a:p>
                  </a:txBody>
                  <a:tcPr/>
                </a:tc>
                <a:extLst>
                  <a:ext uri="{0D108BD9-81ED-4DB2-BD59-A6C34878D82A}">
                    <a16:rowId xmlns:a16="http://schemas.microsoft.com/office/drawing/2014/main" val="4158295179"/>
                  </a:ext>
                </a:extLst>
              </a:tr>
              <a:tr h="370840">
                <a:tc>
                  <a:txBody>
                    <a:bodyPr/>
                    <a:lstStyle/>
                    <a:p>
                      <a:r>
                        <a:rPr lang="en-US" dirty="0"/>
                        <a:t>Data</a:t>
                      </a:r>
                    </a:p>
                  </a:txBody>
                  <a:tcPr/>
                </a:tc>
                <a:tc>
                  <a:txBody>
                    <a:bodyPr/>
                    <a:lstStyle/>
                    <a:p>
                      <a:r>
                        <a:rPr lang="en-US" dirty="0"/>
                        <a:t>Enough data storage for 4 hours of recording</a:t>
                      </a:r>
                    </a:p>
                  </a:txBody>
                  <a:tcPr/>
                </a:tc>
                <a:tc>
                  <a:txBody>
                    <a:bodyPr/>
                    <a:lstStyle/>
                    <a:p>
                      <a:r>
                        <a:rPr lang="en-US" dirty="0"/>
                        <a:t>2.5 Hours of flight + setup time</a:t>
                      </a:r>
                    </a:p>
                  </a:txBody>
                  <a:tcPr/>
                </a:tc>
                <a:extLst>
                  <a:ext uri="{0D108BD9-81ED-4DB2-BD59-A6C34878D82A}">
                    <a16:rowId xmlns:a16="http://schemas.microsoft.com/office/drawing/2014/main" val="2675713108"/>
                  </a:ext>
                </a:extLst>
              </a:tr>
              <a:tr h="370840">
                <a:tc>
                  <a:txBody>
                    <a:bodyPr/>
                    <a:lstStyle/>
                    <a:p>
                      <a:r>
                        <a:rPr lang="en-US" dirty="0"/>
                        <a:t>Power</a:t>
                      </a:r>
                    </a:p>
                  </a:txBody>
                  <a:tcPr/>
                </a:tc>
                <a:tc>
                  <a:txBody>
                    <a:bodyPr/>
                    <a:lstStyle/>
                    <a:p>
                      <a:r>
                        <a:rPr lang="en-US" dirty="0"/>
                        <a:t>Enough power capacity for 4 hours</a:t>
                      </a:r>
                    </a:p>
                  </a:txBody>
                  <a:tcPr/>
                </a:tc>
                <a:tc>
                  <a:txBody>
                    <a:bodyPr/>
                    <a:lstStyle/>
                    <a:p>
                      <a:r>
                        <a:rPr lang="en-US" dirty="0"/>
                        <a:t>2.5 Hours of flight + setup time</a:t>
                      </a:r>
                    </a:p>
                  </a:txBody>
                  <a:tcPr/>
                </a:tc>
                <a:extLst>
                  <a:ext uri="{0D108BD9-81ED-4DB2-BD59-A6C34878D82A}">
                    <a16:rowId xmlns:a16="http://schemas.microsoft.com/office/drawing/2014/main" val="328657578"/>
                  </a:ext>
                </a:extLst>
              </a:tr>
            </a:tbl>
          </a:graphicData>
        </a:graphic>
      </p:graphicFrame>
      <p:sp>
        <p:nvSpPr>
          <p:cNvPr id="3" name="Date Placeholder 2">
            <a:extLst>
              <a:ext uri="{FF2B5EF4-FFF2-40B4-BE49-F238E27FC236}">
                <a16:creationId xmlns:a16="http://schemas.microsoft.com/office/drawing/2014/main" id="{4F27F1AF-46F9-EC88-0CFD-6DCB32CCEF9E}"/>
              </a:ext>
            </a:extLst>
          </p:cNvPr>
          <p:cNvSpPr>
            <a:spLocks noGrp="1"/>
          </p:cNvSpPr>
          <p:nvPr>
            <p:ph type="dt" sz="half" idx="10"/>
          </p:nvPr>
        </p:nvSpPr>
        <p:spPr/>
        <p:txBody>
          <a:bodyPr/>
          <a:lstStyle/>
          <a:p>
            <a:r>
              <a:rPr lang="en-US"/>
              <a:t>Rev20250822</a:t>
            </a:r>
          </a:p>
        </p:txBody>
      </p:sp>
      <p:sp>
        <p:nvSpPr>
          <p:cNvPr id="8" name="Footer Placeholder 7">
            <a:extLst>
              <a:ext uri="{FF2B5EF4-FFF2-40B4-BE49-F238E27FC236}">
                <a16:creationId xmlns:a16="http://schemas.microsoft.com/office/drawing/2014/main" id="{03C0375B-DED8-F3A5-D761-0F62E2B2CFE8}"/>
              </a:ext>
            </a:extLst>
          </p:cNvPr>
          <p:cNvSpPr>
            <a:spLocks noGrp="1"/>
          </p:cNvSpPr>
          <p:nvPr>
            <p:ph type="ftr" sz="quarter" idx="11"/>
          </p:nvPr>
        </p:nvSpPr>
        <p:spPr/>
        <p:txBody>
          <a:bodyPr/>
          <a:lstStyle/>
          <a:p>
            <a:r>
              <a:rPr lang="en-US"/>
              <a:t>L01.01</a:t>
            </a:r>
          </a:p>
        </p:txBody>
      </p:sp>
      <p:sp>
        <p:nvSpPr>
          <p:cNvPr id="9" name="Slide Number Placeholder 8">
            <a:extLst>
              <a:ext uri="{FF2B5EF4-FFF2-40B4-BE49-F238E27FC236}">
                <a16:creationId xmlns:a16="http://schemas.microsoft.com/office/drawing/2014/main" id="{D373D4CC-B1A7-5778-32C1-F77A2D15EBC4}"/>
              </a:ext>
            </a:extLst>
          </p:cNvPr>
          <p:cNvSpPr>
            <a:spLocks noGrp="1"/>
          </p:cNvSpPr>
          <p:nvPr>
            <p:ph type="sldNum" sz="quarter" idx="12"/>
          </p:nvPr>
        </p:nvSpPr>
        <p:spPr/>
        <p:txBody>
          <a:bodyPr/>
          <a:lstStyle/>
          <a:p>
            <a:fld id="{051A5AE0-1AD9-412A-BC4E-80B6F8A423A1}" type="slidenum">
              <a:rPr lang="en-US" smtClean="0"/>
              <a:t>10</a:t>
            </a:fld>
            <a:endParaRPr lang="en-US"/>
          </a:p>
        </p:txBody>
      </p:sp>
    </p:spTree>
    <p:extLst>
      <p:ext uri="{BB962C8B-B14F-4D97-AF65-F5344CB8AC3E}">
        <p14:creationId xmlns:p14="http://schemas.microsoft.com/office/powerpoint/2010/main" val="20991761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2"/>
          <p:cNvSpPr>
            <a:spLocks noGrp="1" noChangeArrowheads="1"/>
          </p:cNvSpPr>
          <p:nvPr>
            <p:ph type="title"/>
          </p:nvPr>
        </p:nvSpPr>
        <p:spPr>
          <a:xfrm>
            <a:off x="1219200" y="564806"/>
            <a:ext cx="6705600" cy="609600"/>
          </a:xfrm>
        </p:spPr>
        <p:txBody>
          <a:bodyPr>
            <a:normAutofit/>
          </a:bodyPr>
          <a:lstStyle/>
          <a:p>
            <a:pPr algn="ctr" eaLnBrk="1" hangingPunct="1"/>
            <a:r>
              <a:rPr lang="en-US" altLang="en-US" sz="3600" dirty="0" err="1"/>
              <a:t>LaACES</a:t>
            </a:r>
            <a:r>
              <a:rPr lang="en-US" altLang="en-US" sz="3600" dirty="0"/>
              <a:t> </a:t>
            </a:r>
            <a:r>
              <a:rPr lang="en-US" altLang="en-US" sz="3600" dirty="0" err="1"/>
              <a:t>MegaSat</a:t>
            </a:r>
            <a:r>
              <a:rPr lang="en-US" altLang="en-US" sz="3600" dirty="0"/>
              <a:t> Stack</a:t>
            </a:r>
          </a:p>
        </p:txBody>
      </p:sp>
      <p:sp>
        <p:nvSpPr>
          <p:cNvPr id="5126" name="Rectangle 3"/>
          <p:cNvSpPr>
            <a:spLocks noGrp="1" noChangeArrowheads="1"/>
          </p:cNvSpPr>
          <p:nvPr>
            <p:ph type="body" idx="1"/>
          </p:nvPr>
        </p:nvSpPr>
        <p:spPr>
          <a:xfrm>
            <a:off x="402395" y="1598621"/>
            <a:ext cx="8478586" cy="1966085"/>
          </a:xfrm>
        </p:spPr>
        <p:txBody>
          <a:bodyPr>
            <a:noAutofit/>
          </a:bodyPr>
          <a:lstStyle/>
          <a:p>
            <a:pPr eaLnBrk="1" hangingPunct="1">
              <a:lnSpc>
                <a:spcPct val="100000"/>
              </a:lnSpc>
            </a:pPr>
            <a:r>
              <a:rPr lang="en-US" altLang="en-US" sz="1800" dirty="0"/>
              <a:t>The core of the payload </a:t>
            </a:r>
            <a:r>
              <a:rPr lang="en-US" altLang="en-US" sz="1800" b="1" dirty="0"/>
              <a:t>will</a:t>
            </a:r>
            <a:r>
              <a:rPr lang="en-US" altLang="en-US" sz="1800" dirty="0"/>
              <a:t> be the </a:t>
            </a:r>
            <a:r>
              <a:rPr lang="en-US" altLang="en-US" sz="1800" dirty="0" err="1"/>
              <a:t>LaACES</a:t>
            </a:r>
            <a:r>
              <a:rPr lang="en-US" altLang="en-US" sz="1800" dirty="0"/>
              <a:t> </a:t>
            </a:r>
            <a:r>
              <a:rPr lang="en-US" altLang="en-US" sz="1800" dirty="0" err="1"/>
              <a:t>MegaSat</a:t>
            </a:r>
            <a:r>
              <a:rPr lang="en-US" altLang="en-US" sz="1800" dirty="0"/>
              <a:t> that includes</a:t>
            </a:r>
          </a:p>
          <a:p>
            <a:pPr lvl="1" eaLnBrk="1" hangingPunct="1">
              <a:lnSpc>
                <a:spcPct val="100000"/>
              </a:lnSpc>
            </a:pPr>
            <a:r>
              <a:rPr lang="en-US" altLang="en-US" sz="1400" dirty="0"/>
              <a:t>Two temperature sensors, one humidity sensor, one pressure sensor, 3-axis accelerometer, 3-axis gyroscope, and a real-time clock with backup battery</a:t>
            </a:r>
          </a:p>
          <a:p>
            <a:pPr eaLnBrk="1" hangingPunct="1">
              <a:lnSpc>
                <a:spcPct val="100000"/>
              </a:lnSpc>
            </a:pPr>
            <a:r>
              <a:rPr lang="en-US" altLang="en-US" sz="1800" dirty="0"/>
              <a:t>Payload controller will be the Arduino Mega.</a:t>
            </a:r>
          </a:p>
          <a:p>
            <a:pPr eaLnBrk="1" hangingPunct="1">
              <a:lnSpc>
                <a:spcPct val="100000"/>
              </a:lnSpc>
            </a:pPr>
            <a:r>
              <a:rPr lang="en-US" altLang="en-US" sz="1800" dirty="0"/>
              <a:t>Will have the </a:t>
            </a:r>
            <a:r>
              <a:rPr lang="en-US" altLang="en-US" sz="1800" dirty="0" err="1"/>
              <a:t>Adafruit</a:t>
            </a:r>
            <a:r>
              <a:rPr lang="en-US" altLang="en-US" sz="1800" dirty="0"/>
              <a:t> Ultimate GPS Logger shield for GPS data throughout the flight and recording NMEA data on a SD card.</a:t>
            </a:r>
          </a:p>
        </p:txBody>
      </p:sp>
      <p:sp>
        <p:nvSpPr>
          <p:cNvPr id="5129" name="Rectangle 11"/>
          <p:cNvSpPr>
            <a:spLocks noChangeArrowheads="1"/>
          </p:cNvSpPr>
          <p:nvPr/>
        </p:nvSpPr>
        <p:spPr bwMode="auto">
          <a:xfrm>
            <a:off x="3385625" y="3555181"/>
            <a:ext cx="5634550" cy="2931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r>
              <a:rPr lang="en-US" altLang="en-US" sz="1800" dirty="0">
                <a:latin typeface="+mn-lt"/>
              </a:rPr>
              <a:t>The prototype area on the </a:t>
            </a:r>
            <a:r>
              <a:rPr lang="en-US" altLang="en-US" sz="1800" dirty="0" err="1">
                <a:latin typeface="+mn-lt"/>
              </a:rPr>
              <a:t>Adafruit</a:t>
            </a:r>
            <a:r>
              <a:rPr lang="en-US" altLang="en-US" sz="1800" dirty="0">
                <a:latin typeface="+mn-lt"/>
              </a:rPr>
              <a:t> GPS shield or a separate proto-shield board can be used to interface with other sensors.</a:t>
            </a:r>
          </a:p>
          <a:p>
            <a:pPr eaLnBrk="1" hangingPunct="1"/>
            <a:r>
              <a:rPr lang="en-US" altLang="en-US" sz="1800" dirty="0">
                <a:latin typeface="+mn-lt"/>
              </a:rPr>
              <a:t>Construction of </a:t>
            </a:r>
            <a:r>
              <a:rPr lang="en-US" altLang="en-US" sz="1800" dirty="0" err="1">
                <a:latin typeface="+mn-lt"/>
              </a:rPr>
              <a:t>MegaSat</a:t>
            </a:r>
            <a:r>
              <a:rPr lang="en-US" altLang="en-US" sz="1800" dirty="0">
                <a:latin typeface="+mn-lt"/>
              </a:rPr>
              <a:t> shield is done in parallel with other required activities</a:t>
            </a:r>
          </a:p>
          <a:p>
            <a:pPr eaLnBrk="1" hangingPunct="1"/>
            <a:r>
              <a:rPr lang="en-US" altLang="en-US" sz="1800" dirty="0">
                <a:latin typeface="+mn-lt"/>
              </a:rPr>
              <a:t>The team will need to include in planning</a:t>
            </a:r>
          </a:p>
          <a:p>
            <a:pPr lvl="1" eaLnBrk="1" hangingPunct="1"/>
            <a:r>
              <a:rPr lang="en-US" altLang="en-US" sz="1600" dirty="0">
                <a:latin typeface="+mn-lt"/>
              </a:rPr>
              <a:t>The components that will be part of the payload</a:t>
            </a:r>
          </a:p>
          <a:p>
            <a:pPr lvl="1" eaLnBrk="1" hangingPunct="1"/>
            <a:r>
              <a:rPr lang="en-US" altLang="en-US" sz="1600" dirty="0">
                <a:latin typeface="+mn-lt"/>
              </a:rPr>
              <a:t>Time needed to construct the </a:t>
            </a:r>
            <a:r>
              <a:rPr lang="en-US" altLang="en-US" sz="1600" dirty="0" err="1">
                <a:latin typeface="+mn-lt"/>
              </a:rPr>
              <a:t>MegaSat</a:t>
            </a:r>
            <a:r>
              <a:rPr lang="en-US" altLang="en-US" sz="1600" dirty="0">
                <a:latin typeface="+mn-lt"/>
              </a:rPr>
              <a:t> shield</a:t>
            </a:r>
          </a:p>
          <a:p>
            <a:pPr lvl="1" eaLnBrk="1" hangingPunct="1"/>
            <a:r>
              <a:rPr lang="en-US" altLang="en-US" sz="1600" dirty="0">
                <a:latin typeface="+mn-lt"/>
              </a:rPr>
              <a:t>How to interface additional sensors to the Mega</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985" y="3555181"/>
            <a:ext cx="2834640" cy="2609758"/>
          </a:xfrm>
          <a:prstGeom prst="rect">
            <a:avLst/>
          </a:prstGeom>
        </p:spPr>
      </p:pic>
      <p:sp>
        <p:nvSpPr>
          <p:cNvPr id="5127" name="Text Box 6"/>
          <p:cNvSpPr txBox="1">
            <a:spLocks noChangeArrowheads="1"/>
          </p:cNvSpPr>
          <p:nvPr/>
        </p:nvSpPr>
        <p:spPr bwMode="auto">
          <a:xfrm>
            <a:off x="977705" y="6138407"/>
            <a:ext cx="1981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1000" b="1" dirty="0" err="1"/>
              <a:t>LaACES</a:t>
            </a:r>
            <a:r>
              <a:rPr lang="en-US" altLang="en-US" sz="1000" b="1" dirty="0"/>
              <a:t> </a:t>
            </a:r>
            <a:r>
              <a:rPr lang="en-US" altLang="en-US" sz="1000" b="1" dirty="0" err="1"/>
              <a:t>MegaSat</a:t>
            </a:r>
            <a:r>
              <a:rPr lang="en-US" altLang="en-US" sz="1000" b="1" dirty="0"/>
              <a:t> payload stack</a:t>
            </a:r>
          </a:p>
        </p:txBody>
      </p:sp>
      <p:sp>
        <p:nvSpPr>
          <p:cNvPr id="4" name="Date Placeholder 3">
            <a:extLst>
              <a:ext uri="{FF2B5EF4-FFF2-40B4-BE49-F238E27FC236}">
                <a16:creationId xmlns:a16="http://schemas.microsoft.com/office/drawing/2014/main" id="{9E4C990E-FBC2-8759-F51B-2A4E172F1A79}"/>
              </a:ext>
            </a:extLst>
          </p:cNvPr>
          <p:cNvSpPr>
            <a:spLocks noGrp="1"/>
          </p:cNvSpPr>
          <p:nvPr>
            <p:ph type="dt" sz="half" idx="10"/>
          </p:nvPr>
        </p:nvSpPr>
        <p:spPr/>
        <p:txBody>
          <a:bodyPr/>
          <a:lstStyle/>
          <a:p>
            <a:r>
              <a:rPr lang="en-US"/>
              <a:t>Rev20250822</a:t>
            </a:r>
          </a:p>
        </p:txBody>
      </p:sp>
      <p:sp>
        <p:nvSpPr>
          <p:cNvPr id="5" name="Footer Placeholder 4">
            <a:extLst>
              <a:ext uri="{FF2B5EF4-FFF2-40B4-BE49-F238E27FC236}">
                <a16:creationId xmlns:a16="http://schemas.microsoft.com/office/drawing/2014/main" id="{6666B130-5206-2414-BBF4-F0EF719B27BB}"/>
              </a:ext>
            </a:extLst>
          </p:cNvPr>
          <p:cNvSpPr>
            <a:spLocks noGrp="1"/>
          </p:cNvSpPr>
          <p:nvPr>
            <p:ph type="ftr" sz="quarter" idx="11"/>
          </p:nvPr>
        </p:nvSpPr>
        <p:spPr/>
        <p:txBody>
          <a:bodyPr/>
          <a:lstStyle/>
          <a:p>
            <a:r>
              <a:rPr lang="en-US"/>
              <a:t>L01.01</a:t>
            </a:r>
          </a:p>
        </p:txBody>
      </p:sp>
      <p:sp>
        <p:nvSpPr>
          <p:cNvPr id="6" name="Slide Number Placeholder 5">
            <a:extLst>
              <a:ext uri="{FF2B5EF4-FFF2-40B4-BE49-F238E27FC236}">
                <a16:creationId xmlns:a16="http://schemas.microsoft.com/office/drawing/2014/main" id="{6E3DA58B-E374-D655-168D-C0A3C168F342}"/>
              </a:ext>
            </a:extLst>
          </p:cNvPr>
          <p:cNvSpPr>
            <a:spLocks noGrp="1"/>
          </p:cNvSpPr>
          <p:nvPr>
            <p:ph type="sldNum" sz="quarter" idx="12"/>
          </p:nvPr>
        </p:nvSpPr>
        <p:spPr/>
        <p:txBody>
          <a:bodyPr/>
          <a:lstStyle/>
          <a:p>
            <a:fld id="{051A5AE0-1AD9-412A-BC4E-80B6F8A423A1}" type="slidenum">
              <a:rPr lang="en-US" smtClean="0"/>
              <a:t>11</a:t>
            </a:fld>
            <a:endParaRPr lang="en-US"/>
          </a:p>
        </p:txBody>
      </p:sp>
    </p:spTree>
    <p:extLst>
      <p:ext uri="{BB962C8B-B14F-4D97-AF65-F5344CB8AC3E}">
        <p14:creationId xmlns:p14="http://schemas.microsoft.com/office/powerpoint/2010/main" val="13873201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Rectangle 2"/>
          <p:cNvSpPr>
            <a:spLocks noGrp="1" noChangeArrowheads="1"/>
          </p:cNvSpPr>
          <p:nvPr>
            <p:ph type="title"/>
          </p:nvPr>
        </p:nvSpPr>
        <p:spPr>
          <a:xfrm>
            <a:off x="1998482" y="241995"/>
            <a:ext cx="5458120" cy="1077758"/>
          </a:xfrm>
        </p:spPr>
        <p:txBody>
          <a:bodyPr>
            <a:normAutofit/>
          </a:bodyPr>
          <a:lstStyle/>
          <a:p>
            <a:pPr algn="ctr" eaLnBrk="1" hangingPunct="1"/>
            <a:r>
              <a:rPr lang="en-US" altLang="en-US" sz="3200" dirty="0"/>
              <a:t>Management and Communication</a:t>
            </a:r>
          </a:p>
        </p:txBody>
      </p:sp>
      <p:sp>
        <p:nvSpPr>
          <p:cNvPr id="10" name="Rectangle 3"/>
          <p:cNvSpPr>
            <a:spLocks noGrp="1" noChangeArrowheads="1"/>
          </p:cNvSpPr>
          <p:nvPr>
            <p:ph idx="1"/>
          </p:nvPr>
        </p:nvSpPr>
        <p:spPr>
          <a:xfrm>
            <a:off x="0" y="1755252"/>
            <a:ext cx="9143999" cy="4308050"/>
          </a:xfrm>
        </p:spPr>
        <p:txBody>
          <a:bodyPr>
            <a:normAutofit lnSpcReduction="10000"/>
          </a:bodyPr>
          <a:lstStyle/>
          <a:p>
            <a:pPr eaLnBrk="1" hangingPunct="1">
              <a:lnSpc>
                <a:spcPct val="120000"/>
              </a:lnSpc>
              <a:spcBef>
                <a:spcPts val="0"/>
              </a:spcBef>
              <a:buClr>
                <a:schemeClr val="tx2"/>
              </a:buClr>
            </a:pPr>
            <a:r>
              <a:rPr lang="en-US" sz="2200" dirty="0"/>
              <a:t>Management and communication are key components of successful projects</a:t>
            </a:r>
          </a:p>
          <a:p>
            <a:pPr eaLnBrk="1" hangingPunct="1">
              <a:lnSpc>
                <a:spcPct val="120000"/>
              </a:lnSpc>
              <a:spcBef>
                <a:spcPts val="0"/>
              </a:spcBef>
              <a:buClr>
                <a:schemeClr val="tx2"/>
              </a:buClr>
            </a:pPr>
            <a:r>
              <a:rPr lang="en-US" sz="2200" dirty="0"/>
              <a:t>Communication skill building is embedded in </a:t>
            </a:r>
            <a:r>
              <a:rPr lang="en-US" sz="2200" dirty="0" err="1"/>
              <a:t>LaACES</a:t>
            </a:r>
            <a:endParaRPr lang="en-US" sz="2200" dirty="0"/>
          </a:p>
          <a:p>
            <a:pPr lvl="1">
              <a:lnSpc>
                <a:spcPct val="120000"/>
              </a:lnSpc>
              <a:spcBef>
                <a:spcPts val="0"/>
              </a:spcBef>
              <a:buClr>
                <a:schemeClr val="tx2"/>
              </a:buClr>
            </a:pPr>
            <a:r>
              <a:rPr lang="en-US" sz="1800" dirty="0"/>
              <a:t>How to use and maintain your </a:t>
            </a:r>
            <a:r>
              <a:rPr lang="en-US" sz="1800" b="1" dirty="0"/>
              <a:t>Laboratory Notebook</a:t>
            </a:r>
          </a:p>
          <a:p>
            <a:pPr lvl="1">
              <a:lnSpc>
                <a:spcPct val="120000"/>
              </a:lnSpc>
              <a:spcBef>
                <a:spcPts val="0"/>
              </a:spcBef>
              <a:buClr>
                <a:schemeClr val="tx2"/>
              </a:buClr>
            </a:pPr>
            <a:r>
              <a:rPr lang="en-US" sz="1800" dirty="0"/>
              <a:t>Technical report writing</a:t>
            </a:r>
          </a:p>
          <a:p>
            <a:pPr lvl="1">
              <a:lnSpc>
                <a:spcPct val="120000"/>
              </a:lnSpc>
              <a:spcBef>
                <a:spcPts val="0"/>
              </a:spcBef>
              <a:buClr>
                <a:schemeClr val="tx2"/>
              </a:buClr>
            </a:pPr>
            <a:r>
              <a:rPr lang="en-US" sz="1800" dirty="0"/>
              <a:t>Payload design reviews, documents, and presentations </a:t>
            </a:r>
          </a:p>
          <a:p>
            <a:pPr eaLnBrk="1" hangingPunct="1">
              <a:lnSpc>
                <a:spcPct val="120000"/>
              </a:lnSpc>
              <a:spcBef>
                <a:spcPts val="0"/>
              </a:spcBef>
              <a:buClr>
                <a:schemeClr val="tx2"/>
              </a:buClr>
            </a:pPr>
            <a:r>
              <a:rPr lang="en-US" sz="2200" dirty="0"/>
              <a:t>Project Management and team-work are common in the technical workforce.</a:t>
            </a:r>
          </a:p>
          <a:p>
            <a:pPr lvl="1">
              <a:lnSpc>
                <a:spcPct val="120000"/>
              </a:lnSpc>
              <a:spcBef>
                <a:spcPts val="0"/>
              </a:spcBef>
              <a:buClr>
                <a:schemeClr val="tx2"/>
              </a:buClr>
            </a:pPr>
            <a:r>
              <a:rPr lang="en-US" sz="1800" dirty="0"/>
              <a:t>The project management lifecycle and structure</a:t>
            </a:r>
          </a:p>
          <a:p>
            <a:pPr lvl="1">
              <a:lnSpc>
                <a:spcPct val="120000"/>
              </a:lnSpc>
              <a:spcBef>
                <a:spcPts val="0"/>
              </a:spcBef>
              <a:buClr>
                <a:schemeClr val="tx2"/>
              </a:buClr>
            </a:pPr>
            <a:r>
              <a:rPr lang="en-US" sz="1800" dirty="0"/>
              <a:t>System design</a:t>
            </a:r>
          </a:p>
          <a:p>
            <a:pPr lvl="1">
              <a:lnSpc>
                <a:spcPct val="120000"/>
              </a:lnSpc>
              <a:spcBef>
                <a:spcPts val="0"/>
              </a:spcBef>
              <a:buClr>
                <a:schemeClr val="tx2"/>
              </a:buClr>
            </a:pPr>
            <a:r>
              <a:rPr lang="en-US" sz="1800" dirty="0"/>
              <a:t>Developing the project tasks, schedule, and costs</a:t>
            </a:r>
          </a:p>
          <a:p>
            <a:pPr lvl="1">
              <a:lnSpc>
                <a:spcPct val="120000"/>
              </a:lnSpc>
              <a:spcBef>
                <a:spcPts val="0"/>
              </a:spcBef>
              <a:buClr>
                <a:schemeClr val="tx2"/>
              </a:buClr>
            </a:pPr>
            <a:r>
              <a:rPr lang="en-US" sz="1800" dirty="0"/>
              <a:t>Risk management</a:t>
            </a:r>
          </a:p>
          <a:p>
            <a:pPr lvl="1">
              <a:lnSpc>
                <a:spcPct val="120000"/>
              </a:lnSpc>
              <a:spcBef>
                <a:spcPts val="0"/>
              </a:spcBef>
              <a:buClr>
                <a:schemeClr val="tx2"/>
              </a:buClr>
            </a:pPr>
            <a:r>
              <a:rPr lang="en-US" sz="1800" dirty="0"/>
              <a:t>Developing your team contract</a:t>
            </a:r>
          </a:p>
        </p:txBody>
      </p:sp>
      <p:sp>
        <p:nvSpPr>
          <p:cNvPr id="3" name="Date Placeholder 2">
            <a:extLst>
              <a:ext uri="{FF2B5EF4-FFF2-40B4-BE49-F238E27FC236}">
                <a16:creationId xmlns:a16="http://schemas.microsoft.com/office/drawing/2014/main" id="{5B2E978F-DAC3-C5E4-C231-D15ED8380B60}"/>
              </a:ext>
            </a:extLst>
          </p:cNvPr>
          <p:cNvSpPr>
            <a:spLocks noGrp="1"/>
          </p:cNvSpPr>
          <p:nvPr>
            <p:ph type="dt" sz="half" idx="10"/>
          </p:nvPr>
        </p:nvSpPr>
        <p:spPr/>
        <p:txBody>
          <a:bodyPr/>
          <a:lstStyle/>
          <a:p>
            <a:r>
              <a:rPr lang="en-US"/>
              <a:t>Rev20250822</a:t>
            </a:r>
          </a:p>
        </p:txBody>
      </p:sp>
      <p:sp>
        <p:nvSpPr>
          <p:cNvPr id="4" name="Footer Placeholder 3">
            <a:extLst>
              <a:ext uri="{FF2B5EF4-FFF2-40B4-BE49-F238E27FC236}">
                <a16:creationId xmlns:a16="http://schemas.microsoft.com/office/drawing/2014/main" id="{38594EB4-F2BC-7058-E763-3E68B9751682}"/>
              </a:ext>
            </a:extLst>
          </p:cNvPr>
          <p:cNvSpPr>
            <a:spLocks noGrp="1"/>
          </p:cNvSpPr>
          <p:nvPr>
            <p:ph type="ftr" sz="quarter" idx="11"/>
          </p:nvPr>
        </p:nvSpPr>
        <p:spPr/>
        <p:txBody>
          <a:bodyPr/>
          <a:lstStyle/>
          <a:p>
            <a:r>
              <a:rPr lang="en-US"/>
              <a:t>L01.01</a:t>
            </a:r>
          </a:p>
        </p:txBody>
      </p:sp>
      <p:sp>
        <p:nvSpPr>
          <p:cNvPr id="5" name="Slide Number Placeholder 4">
            <a:extLst>
              <a:ext uri="{FF2B5EF4-FFF2-40B4-BE49-F238E27FC236}">
                <a16:creationId xmlns:a16="http://schemas.microsoft.com/office/drawing/2014/main" id="{088950DF-E7D3-470A-1B80-06D3C1986AE7}"/>
              </a:ext>
            </a:extLst>
          </p:cNvPr>
          <p:cNvSpPr>
            <a:spLocks noGrp="1"/>
          </p:cNvSpPr>
          <p:nvPr>
            <p:ph type="sldNum" sz="quarter" idx="12"/>
          </p:nvPr>
        </p:nvSpPr>
        <p:spPr/>
        <p:txBody>
          <a:bodyPr/>
          <a:lstStyle/>
          <a:p>
            <a:fld id="{051A5AE0-1AD9-412A-BC4E-80B6F8A423A1}" type="slidenum">
              <a:rPr lang="en-US" smtClean="0"/>
              <a:t>12</a:t>
            </a:fld>
            <a:endParaRPr lang="en-US"/>
          </a:p>
        </p:txBody>
      </p:sp>
    </p:spTree>
    <p:extLst>
      <p:ext uri="{BB962C8B-B14F-4D97-AF65-F5344CB8AC3E}">
        <p14:creationId xmlns:p14="http://schemas.microsoft.com/office/powerpoint/2010/main" val="3455535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Rectangle 2"/>
          <p:cNvSpPr>
            <a:spLocks noGrp="1" noChangeArrowheads="1"/>
          </p:cNvSpPr>
          <p:nvPr>
            <p:ph type="title"/>
          </p:nvPr>
        </p:nvSpPr>
        <p:spPr>
          <a:xfrm>
            <a:off x="1668544" y="241561"/>
            <a:ext cx="5938887" cy="1080302"/>
          </a:xfrm>
        </p:spPr>
        <p:txBody>
          <a:bodyPr>
            <a:normAutofit/>
          </a:bodyPr>
          <a:lstStyle/>
          <a:p>
            <a:pPr algn="ctr" eaLnBrk="1" hangingPunct="1"/>
            <a:r>
              <a:rPr lang="en-US" sz="3600" dirty="0"/>
              <a:t>Flight Certification Requirements</a:t>
            </a:r>
          </a:p>
        </p:txBody>
      </p:sp>
      <p:sp>
        <p:nvSpPr>
          <p:cNvPr id="18439" name="Rectangle 3"/>
          <p:cNvSpPr>
            <a:spLocks noGrp="1" noChangeArrowheads="1"/>
          </p:cNvSpPr>
          <p:nvPr>
            <p:ph idx="1"/>
          </p:nvPr>
        </p:nvSpPr>
        <p:spPr>
          <a:xfrm>
            <a:off x="354911" y="1696825"/>
            <a:ext cx="8480044" cy="4190096"/>
          </a:xfrm>
        </p:spPr>
        <p:txBody>
          <a:bodyPr>
            <a:normAutofit/>
          </a:bodyPr>
          <a:lstStyle/>
          <a:p>
            <a:pPr marL="0" indent="0" eaLnBrk="1" hangingPunct="1">
              <a:lnSpc>
                <a:spcPct val="100000"/>
              </a:lnSpc>
              <a:spcBef>
                <a:spcPts val="0"/>
              </a:spcBef>
              <a:buClr>
                <a:schemeClr val="tx2"/>
              </a:buClr>
              <a:buNone/>
            </a:pPr>
            <a:r>
              <a:rPr lang="en-US" sz="2400" dirty="0"/>
              <a:t>Student Teams will need to complete the following in order to be allowed to fly:</a:t>
            </a:r>
            <a:endParaRPr lang="en-US" sz="1800" dirty="0"/>
          </a:p>
          <a:p>
            <a:pPr marL="571500" indent="-342900" eaLnBrk="1" hangingPunct="1">
              <a:lnSpc>
                <a:spcPct val="100000"/>
              </a:lnSpc>
              <a:spcBef>
                <a:spcPts val="1800"/>
              </a:spcBef>
              <a:buClr>
                <a:schemeClr val="tx2"/>
              </a:buClr>
              <a:buFont typeface="+mj-lt"/>
              <a:buAutoNum type="arabicPeriod"/>
            </a:pPr>
            <a:r>
              <a:rPr lang="en-US" sz="2200" dirty="0"/>
              <a:t>PDR, CDR, and FRR documents must be delivered by the milestone date and approved by </a:t>
            </a:r>
            <a:r>
              <a:rPr lang="en-US" sz="2200" dirty="0" err="1"/>
              <a:t>LaACES</a:t>
            </a:r>
            <a:r>
              <a:rPr lang="en-US" sz="2200" dirty="0"/>
              <a:t> Management</a:t>
            </a:r>
          </a:p>
          <a:p>
            <a:pPr marL="571500" indent="-342900" eaLnBrk="1" hangingPunct="1">
              <a:lnSpc>
                <a:spcPct val="100000"/>
              </a:lnSpc>
              <a:spcBef>
                <a:spcPts val="1800"/>
              </a:spcBef>
              <a:buClr>
                <a:schemeClr val="tx2"/>
              </a:buClr>
              <a:buFont typeface="+mj-lt"/>
              <a:buAutoNum type="arabicPeriod"/>
            </a:pPr>
            <a:r>
              <a:rPr lang="en-US" sz="2200" dirty="0"/>
              <a:t>Payload must complete a thermal / vacuum system test in April</a:t>
            </a:r>
          </a:p>
          <a:p>
            <a:pPr marL="571500" indent="-342900" eaLnBrk="1" hangingPunct="1">
              <a:lnSpc>
                <a:spcPct val="100000"/>
              </a:lnSpc>
              <a:spcBef>
                <a:spcPts val="1800"/>
              </a:spcBef>
              <a:buClr>
                <a:schemeClr val="tx2"/>
              </a:buClr>
              <a:buFont typeface="+mj-lt"/>
              <a:buAutoNum type="arabicPeriod"/>
            </a:pPr>
            <a:r>
              <a:rPr lang="en-US" sz="2200" dirty="0"/>
              <a:t>Deliver a payload meeting all flight string requirements</a:t>
            </a:r>
          </a:p>
          <a:p>
            <a:pPr marL="571500" indent="-342900" eaLnBrk="1" hangingPunct="1">
              <a:lnSpc>
                <a:spcPct val="100000"/>
              </a:lnSpc>
              <a:spcBef>
                <a:spcPts val="1800"/>
              </a:spcBef>
              <a:buClr>
                <a:schemeClr val="tx2"/>
              </a:buClr>
              <a:buFont typeface="+mj-lt"/>
              <a:buAutoNum type="arabicPeriod"/>
            </a:pPr>
            <a:r>
              <a:rPr lang="en-US" sz="2200" dirty="0"/>
              <a:t>Successful FRR Defense, must be approved by </a:t>
            </a:r>
            <a:r>
              <a:rPr lang="en-US" sz="2200" dirty="0" err="1"/>
              <a:t>LaACES</a:t>
            </a:r>
            <a:r>
              <a:rPr lang="en-US" sz="2200" dirty="0"/>
              <a:t> Management</a:t>
            </a:r>
          </a:p>
        </p:txBody>
      </p:sp>
      <p:sp>
        <p:nvSpPr>
          <p:cNvPr id="3" name="Date Placeholder 2">
            <a:extLst>
              <a:ext uri="{FF2B5EF4-FFF2-40B4-BE49-F238E27FC236}">
                <a16:creationId xmlns:a16="http://schemas.microsoft.com/office/drawing/2014/main" id="{09779945-C8E1-D8CD-8B31-1D6F7859B066}"/>
              </a:ext>
            </a:extLst>
          </p:cNvPr>
          <p:cNvSpPr>
            <a:spLocks noGrp="1"/>
          </p:cNvSpPr>
          <p:nvPr>
            <p:ph type="dt" sz="half" idx="10"/>
          </p:nvPr>
        </p:nvSpPr>
        <p:spPr/>
        <p:txBody>
          <a:bodyPr/>
          <a:lstStyle/>
          <a:p>
            <a:r>
              <a:rPr lang="en-US"/>
              <a:t>Rev20250822</a:t>
            </a:r>
          </a:p>
        </p:txBody>
      </p:sp>
      <p:sp>
        <p:nvSpPr>
          <p:cNvPr id="4" name="Footer Placeholder 3">
            <a:extLst>
              <a:ext uri="{FF2B5EF4-FFF2-40B4-BE49-F238E27FC236}">
                <a16:creationId xmlns:a16="http://schemas.microsoft.com/office/drawing/2014/main" id="{FCA4C835-242E-2AC7-74D6-6F15171AB368}"/>
              </a:ext>
            </a:extLst>
          </p:cNvPr>
          <p:cNvSpPr>
            <a:spLocks noGrp="1"/>
          </p:cNvSpPr>
          <p:nvPr>
            <p:ph type="ftr" sz="quarter" idx="11"/>
          </p:nvPr>
        </p:nvSpPr>
        <p:spPr/>
        <p:txBody>
          <a:bodyPr/>
          <a:lstStyle/>
          <a:p>
            <a:r>
              <a:rPr lang="en-US"/>
              <a:t>L01.01</a:t>
            </a:r>
          </a:p>
        </p:txBody>
      </p:sp>
      <p:sp>
        <p:nvSpPr>
          <p:cNvPr id="5" name="Slide Number Placeholder 4">
            <a:extLst>
              <a:ext uri="{FF2B5EF4-FFF2-40B4-BE49-F238E27FC236}">
                <a16:creationId xmlns:a16="http://schemas.microsoft.com/office/drawing/2014/main" id="{532CE7AC-95A5-81F9-8AF7-F0C2F2227410}"/>
              </a:ext>
            </a:extLst>
          </p:cNvPr>
          <p:cNvSpPr>
            <a:spLocks noGrp="1"/>
          </p:cNvSpPr>
          <p:nvPr>
            <p:ph type="sldNum" sz="quarter" idx="12"/>
          </p:nvPr>
        </p:nvSpPr>
        <p:spPr/>
        <p:txBody>
          <a:bodyPr/>
          <a:lstStyle/>
          <a:p>
            <a:fld id="{051A5AE0-1AD9-412A-BC4E-80B6F8A423A1}" type="slidenum">
              <a:rPr lang="en-US" smtClean="0"/>
              <a:t>13</a:t>
            </a:fld>
            <a:endParaRPr lang="en-US"/>
          </a:p>
        </p:txBody>
      </p:sp>
    </p:spTree>
    <p:extLst>
      <p:ext uri="{BB962C8B-B14F-4D97-AF65-F5344CB8AC3E}">
        <p14:creationId xmlns:p14="http://schemas.microsoft.com/office/powerpoint/2010/main" val="33882581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21" name="Rectangle 2"/>
          <p:cNvSpPr>
            <a:spLocks noGrp="1" noChangeArrowheads="1"/>
          </p:cNvSpPr>
          <p:nvPr>
            <p:ph type="title"/>
          </p:nvPr>
        </p:nvSpPr>
        <p:spPr>
          <a:xfrm>
            <a:off x="1415585" y="469900"/>
            <a:ext cx="6315475" cy="457200"/>
          </a:xfrm>
        </p:spPr>
        <p:txBody>
          <a:bodyPr rtlCol="0">
            <a:noAutofit/>
          </a:bodyPr>
          <a:lstStyle/>
          <a:p>
            <a:pPr algn="ctr" fontAlgn="auto">
              <a:spcAft>
                <a:spcPts val="0"/>
              </a:spcAft>
              <a:defRPr/>
            </a:pPr>
            <a:r>
              <a:rPr lang="en-US" altLang="en-US" sz="3200" dirty="0"/>
              <a:t>Project Phases &amp; Major Reviews</a:t>
            </a:r>
          </a:p>
        </p:txBody>
      </p:sp>
      <p:sp>
        <p:nvSpPr>
          <p:cNvPr id="5123" name="Rectangle 3"/>
          <p:cNvSpPr>
            <a:spLocks noGrp="1" noChangeArrowheads="1"/>
          </p:cNvSpPr>
          <p:nvPr>
            <p:ph type="body" sz="half" idx="1"/>
          </p:nvPr>
        </p:nvSpPr>
        <p:spPr>
          <a:xfrm>
            <a:off x="304800" y="1647164"/>
            <a:ext cx="8458200" cy="762000"/>
          </a:xfrm>
        </p:spPr>
        <p:txBody>
          <a:bodyPr/>
          <a:lstStyle/>
          <a:p>
            <a:r>
              <a:rPr lang="en-US" altLang="en-US" sz="2400" dirty="0"/>
              <a:t>All projects complete roughly the same phases from inception to completion</a:t>
            </a:r>
          </a:p>
        </p:txBody>
      </p:sp>
      <p:grpSp>
        <p:nvGrpSpPr>
          <p:cNvPr id="2" name="Group 1">
            <a:extLst>
              <a:ext uri="{FF2B5EF4-FFF2-40B4-BE49-F238E27FC236}">
                <a16:creationId xmlns:a16="http://schemas.microsoft.com/office/drawing/2014/main" id="{B086F219-2C1B-FF9B-7132-D44A3173E2CC}"/>
              </a:ext>
            </a:extLst>
          </p:cNvPr>
          <p:cNvGrpSpPr/>
          <p:nvPr/>
        </p:nvGrpSpPr>
        <p:grpSpPr>
          <a:xfrm>
            <a:off x="190500" y="2559378"/>
            <a:ext cx="8610600" cy="3683000"/>
            <a:chOff x="381000" y="2286000"/>
            <a:chExt cx="8610600" cy="3683000"/>
          </a:xfrm>
        </p:grpSpPr>
        <p:sp>
          <p:nvSpPr>
            <p:cNvPr id="23556" name="Text Box 4"/>
            <p:cNvSpPr txBox="1">
              <a:spLocks noChangeArrowheads="1"/>
            </p:cNvSpPr>
            <p:nvPr/>
          </p:nvSpPr>
          <p:spPr bwMode="auto">
            <a:xfrm>
              <a:off x="1371600" y="4724400"/>
              <a:ext cx="2057400" cy="482600"/>
            </a:xfrm>
            <a:prstGeom prst="rect">
              <a:avLst/>
            </a:prstGeom>
            <a:solidFill>
              <a:srgbClr val="00FFFF"/>
            </a:solidFill>
            <a:ln w="254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9pPr>
            </a:lstStyle>
            <a:p>
              <a:pPr algn="ctr" eaLnBrk="1" hangingPunct="1">
                <a:lnSpc>
                  <a:spcPct val="100000"/>
                </a:lnSpc>
                <a:spcBef>
                  <a:spcPct val="50000"/>
                </a:spcBef>
                <a:buFontTx/>
                <a:buNone/>
              </a:pPr>
              <a:r>
                <a:rPr lang="en-US" altLang="en-US" sz="2400"/>
                <a:t>OPERATION</a:t>
              </a:r>
            </a:p>
          </p:txBody>
        </p:sp>
        <p:grpSp>
          <p:nvGrpSpPr>
            <p:cNvPr id="23557" name="Group 5"/>
            <p:cNvGrpSpPr>
              <a:grpSpLocks/>
            </p:cNvGrpSpPr>
            <p:nvPr/>
          </p:nvGrpSpPr>
          <p:grpSpPr bwMode="auto">
            <a:xfrm>
              <a:off x="381000" y="2286000"/>
              <a:ext cx="3062288" cy="692150"/>
              <a:chOff x="240" y="1440"/>
              <a:chExt cx="1929" cy="436"/>
            </a:xfrm>
          </p:grpSpPr>
          <p:sp>
            <p:nvSpPr>
              <p:cNvPr id="5151" name="Text Box 6"/>
              <p:cNvSpPr txBox="1">
                <a:spLocks noChangeArrowheads="1"/>
              </p:cNvSpPr>
              <p:nvPr/>
            </p:nvSpPr>
            <p:spPr bwMode="auto">
              <a:xfrm>
                <a:off x="240" y="1440"/>
                <a:ext cx="912" cy="304"/>
              </a:xfrm>
              <a:prstGeom prst="rect">
                <a:avLst/>
              </a:prstGeom>
              <a:solidFill>
                <a:srgbClr val="00FFFF"/>
              </a:solidFill>
              <a:ln w="254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9pPr>
              </a:lstStyle>
              <a:p>
                <a:pPr algn="ctr" eaLnBrk="1" hangingPunct="1">
                  <a:lnSpc>
                    <a:spcPct val="100000"/>
                  </a:lnSpc>
                  <a:spcBef>
                    <a:spcPct val="50000"/>
                  </a:spcBef>
                  <a:buFontTx/>
                  <a:buNone/>
                </a:pPr>
                <a:r>
                  <a:rPr lang="en-US" altLang="en-US" sz="2400"/>
                  <a:t>DESIGN</a:t>
                </a:r>
              </a:p>
            </p:txBody>
          </p:sp>
          <p:sp>
            <p:nvSpPr>
              <p:cNvPr id="5152" name="Text Box 7"/>
              <p:cNvSpPr txBox="1">
                <a:spLocks noChangeArrowheads="1"/>
              </p:cNvSpPr>
              <p:nvPr/>
            </p:nvSpPr>
            <p:spPr bwMode="auto">
              <a:xfrm>
                <a:off x="1296" y="1440"/>
                <a:ext cx="528" cy="304"/>
              </a:xfrm>
              <a:prstGeom prst="rect">
                <a:avLst/>
              </a:prstGeom>
              <a:solidFill>
                <a:srgbClr val="FFFF00"/>
              </a:solidFill>
              <a:ln w="254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9pPr>
              </a:lstStyle>
              <a:p>
                <a:pPr algn="ctr" eaLnBrk="1" hangingPunct="1">
                  <a:lnSpc>
                    <a:spcPct val="100000"/>
                  </a:lnSpc>
                  <a:spcBef>
                    <a:spcPct val="50000"/>
                  </a:spcBef>
                  <a:buFontTx/>
                  <a:buNone/>
                </a:pPr>
                <a:r>
                  <a:rPr lang="en-US" altLang="en-US" sz="2400" b="1" dirty="0"/>
                  <a:t>PDR</a:t>
                </a:r>
              </a:p>
            </p:txBody>
          </p:sp>
          <p:grpSp>
            <p:nvGrpSpPr>
              <p:cNvPr id="5153" name="Group 8"/>
              <p:cNvGrpSpPr>
                <a:grpSpLocks/>
              </p:cNvGrpSpPr>
              <p:nvPr/>
            </p:nvGrpSpPr>
            <p:grpSpPr bwMode="auto">
              <a:xfrm rot="-2096243">
                <a:off x="1920" y="1488"/>
                <a:ext cx="249" cy="388"/>
                <a:chOff x="1967" y="1093"/>
                <a:chExt cx="1807" cy="2130"/>
              </a:xfrm>
            </p:grpSpPr>
            <p:sp>
              <p:nvSpPr>
                <p:cNvPr id="5154" name="Freeform 9"/>
                <p:cNvSpPr>
                  <a:spLocks/>
                </p:cNvSpPr>
                <p:nvPr/>
              </p:nvSpPr>
              <p:spPr bwMode="auto">
                <a:xfrm>
                  <a:off x="2265" y="1093"/>
                  <a:ext cx="1416" cy="1887"/>
                </a:xfrm>
                <a:custGeom>
                  <a:avLst/>
                  <a:gdLst>
                    <a:gd name="T0" fmla="*/ 24 w 2833"/>
                    <a:gd name="T1" fmla="*/ 13 h 3773"/>
                    <a:gd name="T2" fmla="*/ 50 w 2833"/>
                    <a:gd name="T3" fmla="*/ 42 h 3773"/>
                    <a:gd name="T4" fmla="*/ 65 w 2833"/>
                    <a:gd name="T5" fmla="*/ 23 h 3773"/>
                    <a:gd name="T6" fmla="*/ 66 w 2833"/>
                    <a:gd name="T7" fmla="*/ 0 h 3773"/>
                    <a:gd name="T8" fmla="*/ 88 w 2833"/>
                    <a:gd name="T9" fmla="*/ 27 h 3773"/>
                    <a:gd name="T10" fmla="*/ 88 w 2833"/>
                    <a:gd name="T11" fmla="*/ 54 h 3773"/>
                    <a:gd name="T12" fmla="*/ 60 w 2833"/>
                    <a:gd name="T13" fmla="*/ 107 h 3773"/>
                    <a:gd name="T14" fmla="*/ 14 w 2833"/>
                    <a:gd name="T15" fmla="*/ 118 h 3773"/>
                    <a:gd name="T16" fmla="*/ 20 w 2833"/>
                    <a:gd name="T17" fmla="*/ 70 h 3773"/>
                    <a:gd name="T18" fmla="*/ 12 w 2833"/>
                    <a:gd name="T19" fmla="*/ 26 h 3773"/>
                    <a:gd name="T20" fmla="*/ 0 w 2833"/>
                    <a:gd name="T21" fmla="*/ 1 h 3773"/>
                    <a:gd name="T22" fmla="*/ 24 w 2833"/>
                    <a:gd name="T23" fmla="*/ 13 h 3773"/>
                    <a:gd name="T24" fmla="*/ 24 w 2833"/>
                    <a:gd name="T25" fmla="*/ 13 h 3773"/>
                    <a:gd name="T26" fmla="*/ 24 w 2833"/>
                    <a:gd name="T27" fmla="*/ 13 h 37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33" h="3773">
                      <a:moveTo>
                        <a:pt x="799" y="392"/>
                      </a:moveTo>
                      <a:lnTo>
                        <a:pt x="1622" y="1325"/>
                      </a:lnTo>
                      <a:lnTo>
                        <a:pt x="2097" y="717"/>
                      </a:lnTo>
                      <a:lnTo>
                        <a:pt x="2120" y="0"/>
                      </a:lnTo>
                      <a:lnTo>
                        <a:pt x="2833" y="846"/>
                      </a:lnTo>
                      <a:lnTo>
                        <a:pt x="2833" y="1715"/>
                      </a:lnTo>
                      <a:lnTo>
                        <a:pt x="1924" y="3405"/>
                      </a:lnTo>
                      <a:lnTo>
                        <a:pt x="475" y="3773"/>
                      </a:lnTo>
                      <a:lnTo>
                        <a:pt x="648" y="2213"/>
                      </a:lnTo>
                      <a:lnTo>
                        <a:pt x="390" y="803"/>
                      </a:lnTo>
                      <a:lnTo>
                        <a:pt x="0" y="23"/>
                      </a:lnTo>
                      <a:lnTo>
                        <a:pt x="799" y="392"/>
                      </a:lnTo>
                      <a:close/>
                    </a:path>
                  </a:pathLst>
                </a:custGeom>
                <a:solidFill>
                  <a:srgbClr val="7DF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55" name="Freeform 10"/>
                <p:cNvSpPr>
                  <a:spLocks/>
                </p:cNvSpPr>
                <p:nvPr/>
              </p:nvSpPr>
              <p:spPr bwMode="auto">
                <a:xfrm>
                  <a:off x="1967" y="1215"/>
                  <a:ext cx="1807" cy="2008"/>
                </a:xfrm>
                <a:custGeom>
                  <a:avLst/>
                  <a:gdLst>
                    <a:gd name="T0" fmla="*/ 30 w 3614"/>
                    <a:gd name="T1" fmla="*/ 0 h 4016"/>
                    <a:gd name="T2" fmla="*/ 47 w 3614"/>
                    <a:gd name="T3" fmla="*/ 26 h 4016"/>
                    <a:gd name="T4" fmla="*/ 54 w 3614"/>
                    <a:gd name="T5" fmla="*/ 48 h 4016"/>
                    <a:gd name="T6" fmla="*/ 54 w 3614"/>
                    <a:gd name="T7" fmla="*/ 73 h 4016"/>
                    <a:gd name="T8" fmla="*/ 47 w 3614"/>
                    <a:gd name="T9" fmla="*/ 100 h 4016"/>
                    <a:gd name="T10" fmla="*/ 70 w 3614"/>
                    <a:gd name="T11" fmla="*/ 77 h 4016"/>
                    <a:gd name="T12" fmla="*/ 85 w 3614"/>
                    <a:gd name="T13" fmla="*/ 54 h 4016"/>
                    <a:gd name="T14" fmla="*/ 93 w 3614"/>
                    <a:gd name="T15" fmla="*/ 35 h 4016"/>
                    <a:gd name="T16" fmla="*/ 96 w 3614"/>
                    <a:gd name="T17" fmla="*/ 19 h 4016"/>
                    <a:gd name="T18" fmla="*/ 90 w 3614"/>
                    <a:gd name="T19" fmla="*/ 2 h 4016"/>
                    <a:gd name="T20" fmla="*/ 100 w 3614"/>
                    <a:gd name="T21" fmla="*/ 18 h 4016"/>
                    <a:gd name="T22" fmla="*/ 103 w 3614"/>
                    <a:gd name="T23" fmla="*/ 28 h 4016"/>
                    <a:gd name="T24" fmla="*/ 102 w 3614"/>
                    <a:gd name="T25" fmla="*/ 45 h 4016"/>
                    <a:gd name="T26" fmla="*/ 98 w 3614"/>
                    <a:gd name="T27" fmla="*/ 67 h 4016"/>
                    <a:gd name="T28" fmla="*/ 85 w 3614"/>
                    <a:gd name="T29" fmla="*/ 94 h 4016"/>
                    <a:gd name="T30" fmla="*/ 113 w 3614"/>
                    <a:gd name="T31" fmla="*/ 100 h 4016"/>
                    <a:gd name="T32" fmla="*/ 87 w 3614"/>
                    <a:gd name="T33" fmla="*/ 112 h 4016"/>
                    <a:gd name="T34" fmla="*/ 47 w 3614"/>
                    <a:gd name="T35" fmla="*/ 122 h 4016"/>
                    <a:gd name="T36" fmla="*/ 26 w 3614"/>
                    <a:gd name="T37" fmla="*/ 126 h 4016"/>
                    <a:gd name="T38" fmla="*/ 26 w 3614"/>
                    <a:gd name="T39" fmla="*/ 114 h 4016"/>
                    <a:gd name="T40" fmla="*/ 19 w 3614"/>
                    <a:gd name="T41" fmla="*/ 96 h 4016"/>
                    <a:gd name="T42" fmla="*/ 0 w 3614"/>
                    <a:gd name="T43" fmla="*/ 79 h 4016"/>
                    <a:gd name="T44" fmla="*/ 29 w 3614"/>
                    <a:gd name="T45" fmla="*/ 84 h 4016"/>
                    <a:gd name="T46" fmla="*/ 38 w 3614"/>
                    <a:gd name="T47" fmla="*/ 64 h 4016"/>
                    <a:gd name="T48" fmla="*/ 41 w 3614"/>
                    <a:gd name="T49" fmla="*/ 42 h 4016"/>
                    <a:gd name="T50" fmla="*/ 38 w 3614"/>
                    <a:gd name="T51" fmla="*/ 20 h 4016"/>
                    <a:gd name="T52" fmla="*/ 30 w 3614"/>
                    <a:gd name="T53" fmla="*/ 0 h 4016"/>
                    <a:gd name="T54" fmla="*/ 30 w 3614"/>
                    <a:gd name="T55" fmla="*/ 0 h 4016"/>
                    <a:gd name="T56" fmla="*/ 30 w 3614"/>
                    <a:gd name="T57" fmla="*/ 0 h 40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614" h="4016">
                      <a:moveTo>
                        <a:pt x="949" y="0"/>
                      </a:moveTo>
                      <a:lnTo>
                        <a:pt x="1502" y="817"/>
                      </a:lnTo>
                      <a:lnTo>
                        <a:pt x="1711" y="1536"/>
                      </a:lnTo>
                      <a:lnTo>
                        <a:pt x="1701" y="2324"/>
                      </a:lnTo>
                      <a:lnTo>
                        <a:pt x="1475" y="3189"/>
                      </a:lnTo>
                      <a:lnTo>
                        <a:pt x="2228" y="2463"/>
                      </a:lnTo>
                      <a:lnTo>
                        <a:pt x="2698" y="1726"/>
                      </a:lnTo>
                      <a:lnTo>
                        <a:pt x="2960" y="1108"/>
                      </a:lnTo>
                      <a:lnTo>
                        <a:pt x="3042" y="581"/>
                      </a:lnTo>
                      <a:lnTo>
                        <a:pt x="2871" y="38"/>
                      </a:lnTo>
                      <a:lnTo>
                        <a:pt x="3186" y="545"/>
                      </a:lnTo>
                      <a:lnTo>
                        <a:pt x="3287" y="865"/>
                      </a:lnTo>
                      <a:lnTo>
                        <a:pt x="3251" y="1437"/>
                      </a:lnTo>
                      <a:lnTo>
                        <a:pt x="3106" y="2115"/>
                      </a:lnTo>
                      <a:lnTo>
                        <a:pt x="2707" y="3007"/>
                      </a:lnTo>
                      <a:lnTo>
                        <a:pt x="3614" y="3189"/>
                      </a:lnTo>
                      <a:lnTo>
                        <a:pt x="2753" y="3569"/>
                      </a:lnTo>
                      <a:lnTo>
                        <a:pt x="1485" y="3877"/>
                      </a:lnTo>
                      <a:lnTo>
                        <a:pt x="823" y="4016"/>
                      </a:lnTo>
                      <a:lnTo>
                        <a:pt x="823" y="3634"/>
                      </a:lnTo>
                      <a:lnTo>
                        <a:pt x="578" y="3069"/>
                      </a:lnTo>
                      <a:lnTo>
                        <a:pt x="0" y="2497"/>
                      </a:lnTo>
                      <a:lnTo>
                        <a:pt x="913" y="2663"/>
                      </a:lnTo>
                      <a:lnTo>
                        <a:pt x="1211" y="2045"/>
                      </a:lnTo>
                      <a:lnTo>
                        <a:pt x="1312" y="1336"/>
                      </a:lnTo>
                      <a:lnTo>
                        <a:pt x="1203" y="610"/>
                      </a:lnTo>
                      <a:lnTo>
                        <a:pt x="94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23563" name="Group 11"/>
            <p:cNvGrpSpPr>
              <a:grpSpLocks/>
            </p:cNvGrpSpPr>
            <p:nvPr/>
          </p:nvGrpSpPr>
          <p:grpSpPr bwMode="auto">
            <a:xfrm>
              <a:off x="1524000" y="3048000"/>
              <a:ext cx="4281488" cy="688975"/>
              <a:chOff x="960" y="1920"/>
              <a:chExt cx="2697" cy="434"/>
            </a:xfrm>
          </p:grpSpPr>
          <p:sp>
            <p:nvSpPr>
              <p:cNvPr id="5146" name="Text Box 12"/>
              <p:cNvSpPr txBox="1">
                <a:spLocks noChangeArrowheads="1"/>
              </p:cNvSpPr>
              <p:nvPr/>
            </p:nvSpPr>
            <p:spPr bwMode="auto">
              <a:xfrm>
                <a:off x="960" y="1920"/>
                <a:ext cx="1632" cy="304"/>
              </a:xfrm>
              <a:prstGeom prst="rect">
                <a:avLst/>
              </a:prstGeom>
              <a:solidFill>
                <a:srgbClr val="00FFFF"/>
              </a:solidFill>
              <a:ln w="254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9pPr>
              </a:lstStyle>
              <a:p>
                <a:pPr algn="ctr" eaLnBrk="1" hangingPunct="1">
                  <a:lnSpc>
                    <a:spcPct val="100000"/>
                  </a:lnSpc>
                  <a:spcBef>
                    <a:spcPct val="50000"/>
                  </a:spcBef>
                  <a:buFontTx/>
                  <a:buNone/>
                </a:pPr>
                <a:r>
                  <a:rPr lang="en-US" altLang="en-US" sz="2400" dirty="0"/>
                  <a:t>DEVELOPMENT</a:t>
                </a:r>
              </a:p>
            </p:txBody>
          </p:sp>
          <p:sp>
            <p:nvSpPr>
              <p:cNvPr id="5147" name="Text Box 13"/>
              <p:cNvSpPr txBox="1">
                <a:spLocks noChangeArrowheads="1"/>
              </p:cNvSpPr>
              <p:nvPr/>
            </p:nvSpPr>
            <p:spPr bwMode="auto">
              <a:xfrm>
                <a:off x="2688" y="1920"/>
                <a:ext cx="576" cy="304"/>
              </a:xfrm>
              <a:prstGeom prst="rect">
                <a:avLst/>
              </a:prstGeom>
              <a:solidFill>
                <a:srgbClr val="FFFF00"/>
              </a:solidFill>
              <a:ln w="254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9pPr>
              </a:lstStyle>
              <a:p>
                <a:pPr algn="ctr" eaLnBrk="1" hangingPunct="1">
                  <a:lnSpc>
                    <a:spcPct val="100000"/>
                  </a:lnSpc>
                  <a:spcBef>
                    <a:spcPct val="50000"/>
                  </a:spcBef>
                  <a:buFontTx/>
                  <a:buNone/>
                </a:pPr>
                <a:r>
                  <a:rPr lang="en-US" altLang="en-US" sz="2400" b="1"/>
                  <a:t>CDR</a:t>
                </a:r>
              </a:p>
            </p:txBody>
          </p:sp>
          <p:grpSp>
            <p:nvGrpSpPr>
              <p:cNvPr id="5148" name="Group 14"/>
              <p:cNvGrpSpPr>
                <a:grpSpLocks/>
              </p:cNvGrpSpPr>
              <p:nvPr/>
            </p:nvGrpSpPr>
            <p:grpSpPr bwMode="auto">
              <a:xfrm rot="-2096243">
                <a:off x="3408" y="1966"/>
                <a:ext cx="249" cy="388"/>
                <a:chOff x="1967" y="1093"/>
                <a:chExt cx="1807" cy="2130"/>
              </a:xfrm>
            </p:grpSpPr>
            <p:sp>
              <p:nvSpPr>
                <p:cNvPr id="5149" name="Freeform 15"/>
                <p:cNvSpPr>
                  <a:spLocks/>
                </p:cNvSpPr>
                <p:nvPr/>
              </p:nvSpPr>
              <p:spPr bwMode="auto">
                <a:xfrm>
                  <a:off x="2265" y="1093"/>
                  <a:ext cx="1416" cy="1887"/>
                </a:xfrm>
                <a:custGeom>
                  <a:avLst/>
                  <a:gdLst>
                    <a:gd name="T0" fmla="*/ 24 w 2833"/>
                    <a:gd name="T1" fmla="*/ 13 h 3773"/>
                    <a:gd name="T2" fmla="*/ 50 w 2833"/>
                    <a:gd name="T3" fmla="*/ 42 h 3773"/>
                    <a:gd name="T4" fmla="*/ 65 w 2833"/>
                    <a:gd name="T5" fmla="*/ 23 h 3773"/>
                    <a:gd name="T6" fmla="*/ 66 w 2833"/>
                    <a:gd name="T7" fmla="*/ 0 h 3773"/>
                    <a:gd name="T8" fmla="*/ 88 w 2833"/>
                    <a:gd name="T9" fmla="*/ 27 h 3773"/>
                    <a:gd name="T10" fmla="*/ 88 w 2833"/>
                    <a:gd name="T11" fmla="*/ 54 h 3773"/>
                    <a:gd name="T12" fmla="*/ 60 w 2833"/>
                    <a:gd name="T13" fmla="*/ 107 h 3773"/>
                    <a:gd name="T14" fmla="*/ 14 w 2833"/>
                    <a:gd name="T15" fmla="*/ 118 h 3773"/>
                    <a:gd name="T16" fmla="*/ 20 w 2833"/>
                    <a:gd name="T17" fmla="*/ 70 h 3773"/>
                    <a:gd name="T18" fmla="*/ 12 w 2833"/>
                    <a:gd name="T19" fmla="*/ 26 h 3773"/>
                    <a:gd name="T20" fmla="*/ 0 w 2833"/>
                    <a:gd name="T21" fmla="*/ 1 h 3773"/>
                    <a:gd name="T22" fmla="*/ 24 w 2833"/>
                    <a:gd name="T23" fmla="*/ 13 h 3773"/>
                    <a:gd name="T24" fmla="*/ 24 w 2833"/>
                    <a:gd name="T25" fmla="*/ 13 h 3773"/>
                    <a:gd name="T26" fmla="*/ 24 w 2833"/>
                    <a:gd name="T27" fmla="*/ 13 h 37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33" h="3773">
                      <a:moveTo>
                        <a:pt x="799" y="392"/>
                      </a:moveTo>
                      <a:lnTo>
                        <a:pt x="1622" y="1325"/>
                      </a:lnTo>
                      <a:lnTo>
                        <a:pt x="2097" y="717"/>
                      </a:lnTo>
                      <a:lnTo>
                        <a:pt x="2120" y="0"/>
                      </a:lnTo>
                      <a:lnTo>
                        <a:pt x="2833" y="846"/>
                      </a:lnTo>
                      <a:lnTo>
                        <a:pt x="2833" y="1715"/>
                      </a:lnTo>
                      <a:lnTo>
                        <a:pt x="1924" y="3405"/>
                      </a:lnTo>
                      <a:lnTo>
                        <a:pt x="475" y="3773"/>
                      </a:lnTo>
                      <a:lnTo>
                        <a:pt x="648" y="2213"/>
                      </a:lnTo>
                      <a:lnTo>
                        <a:pt x="390" y="803"/>
                      </a:lnTo>
                      <a:lnTo>
                        <a:pt x="0" y="23"/>
                      </a:lnTo>
                      <a:lnTo>
                        <a:pt x="799" y="392"/>
                      </a:lnTo>
                      <a:close/>
                    </a:path>
                  </a:pathLst>
                </a:custGeom>
                <a:solidFill>
                  <a:srgbClr val="7DF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50" name="Freeform 16"/>
                <p:cNvSpPr>
                  <a:spLocks/>
                </p:cNvSpPr>
                <p:nvPr/>
              </p:nvSpPr>
              <p:spPr bwMode="auto">
                <a:xfrm>
                  <a:off x="1967" y="1215"/>
                  <a:ext cx="1807" cy="2008"/>
                </a:xfrm>
                <a:custGeom>
                  <a:avLst/>
                  <a:gdLst>
                    <a:gd name="T0" fmla="*/ 30 w 3614"/>
                    <a:gd name="T1" fmla="*/ 0 h 4016"/>
                    <a:gd name="T2" fmla="*/ 47 w 3614"/>
                    <a:gd name="T3" fmla="*/ 26 h 4016"/>
                    <a:gd name="T4" fmla="*/ 54 w 3614"/>
                    <a:gd name="T5" fmla="*/ 48 h 4016"/>
                    <a:gd name="T6" fmla="*/ 54 w 3614"/>
                    <a:gd name="T7" fmla="*/ 73 h 4016"/>
                    <a:gd name="T8" fmla="*/ 47 w 3614"/>
                    <a:gd name="T9" fmla="*/ 100 h 4016"/>
                    <a:gd name="T10" fmla="*/ 70 w 3614"/>
                    <a:gd name="T11" fmla="*/ 77 h 4016"/>
                    <a:gd name="T12" fmla="*/ 85 w 3614"/>
                    <a:gd name="T13" fmla="*/ 54 h 4016"/>
                    <a:gd name="T14" fmla="*/ 93 w 3614"/>
                    <a:gd name="T15" fmla="*/ 35 h 4016"/>
                    <a:gd name="T16" fmla="*/ 96 w 3614"/>
                    <a:gd name="T17" fmla="*/ 19 h 4016"/>
                    <a:gd name="T18" fmla="*/ 90 w 3614"/>
                    <a:gd name="T19" fmla="*/ 2 h 4016"/>
                    <a:gd name="T20" fmla="*/ 100 w 3614"/>
                    <a:gd name="T21" fmla="*/ 18 h 4016"/>
                    <a:gd name="T22" fmla="*/ 103 w 3614"/>
                    <a:gd name="T23" fmla="*/ 28 h 4016"/>
                    <a:gd name="T24" fmla="*/ 102 w 3614"/>
                    <a:gd name="T25" fmla="*/ 45 h 4016"/>
                    <a:gd name="T26" fmla="*/ 98 w 3614"/>
                    <a:gd name="T27" fmla="*/ 67 h 4016"/>
                    <a:gd name="T28" fmla="*/ 85 w 3614"/>
                    <a:gd name="T29" fmla="*/ 94 h 4016"/>
                    <a:gd name="T30" fmla="*/ 113 w 3614"/>
                    <a:gd name="T31" fmla="*/ 100 h 4016"/>
                    <a:gd name="T32" fmla="*/ 87 w 3614"/>
                    <a:gd name="T33" fmla="*/ 112 h 4016"/>
                    <a:gd name="T34" fmla="*/ 47 w 3614"/>
                    <a:gd name="T35" fmla="*/ 122 h 4016"/>
                    <a:gd name="T36" fmla="*/ 26 w 3614"/>
                    <a:gd name="T37" fmla="*/ 126 h 4016"/>
                    <a:gd name="T38" fmla="*/ 26 w 3614"/>
                    <a:gd name="T39" fmla="*/ 114 h 4016"/>
                    <a:gd name="T40" fmla="*/ 19 w 3614"/>
                    <a:gd name="T41" fmla="*/ 96 h 4016"/>
                    <a:gd name="T42" fmla="*/ 0 w 3614"/>
                    <a:gd name="T43" fmla="*/ 79 h 4016"/>
                    <a:gd name="T44" fmla="*/ 29 w 3614"/>
                    <a:gd name="T45" fmla="*/ 84 h 4016"/>
                    <a:gd name="T46" fmla="*/ 38 w 3614"/>
                    <a:gd name="T47" fmla="*/ 64 h 4016"/>
                    <a:gd name="T48" fmla="*/ 41 w 3614"/>
                    <a:gd name="T49" fmla="*/ 42 h 4016"/>
                    <a:gd name="T50" fmla="*/ 38 w 3614"/>
                    <a:gd name="T51" fmla="*/ 20 h 4016"/>
                    <a:gd name="T52" fmla="*/ 30 w 3614"/>
                    <a:gd name="T53" fmla="*/ 0 h 4016"/>
                    <a:gd name="T54" fmla="*/ 30 w 3614"/>
                    <a:gd name="T55" fmla="*/ 0 h 4016"/>
                    <a:gd name="T56" fmla="*/ 30 w 3614"/>
                    <a:gd name="T57" fmla="*/ 0 h 40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614" h="4016">
                      <a:moveTo>
                        <a:pt x="949" y="0"/>
                      </a:moveTo>
                      <a:lnTo>
                        <a:pt x="1502" y="817"/>
                      </a:lnTo>
                      <a:lnTo>
                        <a:pt x="1711" y="1536"/>
                      </a:lnTo>
                      <a:lnTo>
                        <a:pt x="1701" y="2324"/>
                      </a:lnTo>
                      <a:lnTo>
                        <a:pt x="1475" y="3189"/>
                      </a:lnTo>
                      <a:lnTo>
                        <a:pt x="2228" y="2463"/>
                      </a:lnTo>
                      <a:lnTo>
                        <a:pt x="2698" y="1726"/>
                      </a:lnTo>
                      <a:lnTo>
                        <a:pt x="2960" y="1108"/>
                      </a:lnTo>
                      <a:lnTo>
                        <a:pt x="3042" y="581"/>
                      </a:lnTo>
                      <a:lnTo>
                        <a:pt x="2871" y="38"/>
                      </a:lnTo>
                      <a:lnTo>
                        <a:pt x="3186" y="545"/>
                      </a:lnTo>
                      <a:lnTo>
                        <a:pt x="3287" y="865"/>
                      </a:lnTo>
                      <a:lnTo>
                        <a:pt x="3251" y="1437"/>
                      </a:lnTo>
                      <a:lnTo>
                        <a:pt x="3106" y="2115"/>
                      </a:lnTo>
                      <a:lnTo>
                        <a:pt x="2707" y="3007"/>
                      </a:lnTo>
                      <a:lnTo>
                        <a:pt x="3614" y="3189"/>
                      </a:lnTo>
                      <a:lnTo>
                        <a:pt x="2753" y="3569"/>
                      </a:lnTo>
                      <a:lnTo>
                        <a:pt x="1485" y="3877"/>
                      </a:lnTo>
                      <a:lnTo>
                        <a:pt x="823" y="4016"/>
                      </a:lnTo>
                      <a:lnTo>
                        <a:pt x="823" y="3634"/>
                      </a:lnTo>
                      <a:lnTo>
                        <a:pt x="578" y="3069"/>
                      </a:lnTo>
                      <a:lnTo>
                        <a:pt x="0" y="2497"/>
                      </a:lnTo>
                      <a:lnTo>
                        <a:pt x="913" y="2663"/>
                      </a:lnTo>
                      <a:lnTo>
                        <a:pt x="1211" y="2045"/>
                      </a:lnTo>
                      <a:lnTo>
                        <a:pt x="1312" y="1336"/>
                      </a:lnTo>
                      <a:lnTo>
                        <a:pt x="1203" y="610"/>
                      </a:lnTo>
                      <a:lnTo>
                        <a:pt x="94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23569" name="Group 17"/>
            <p:cNvGrpSpPr>
              <a:grpSpLocks/>
            </p:cNvGrpSpPr>
            <p:nvPr/>
          </p:nvGrpSpPr>
          <p:grpSpPr bwMode="auto">
            <a:xfrm>
              <a:off x="5410200" y="3810000"/>
              <a:ext cx="2833688" cy="692150"/>
              <a:chOff x="3408" y="2400"/>
              <a:chExt cx="1785" cy="436"/>
            </a:xfrm>
          </p:grpSpPr>
          <p:sp>
            <p:nvSpPr>
              <p:cNvPr id="5142" name="Text Box 18"/>
              <p:cNvSpPr txBox="1">
                <a:spLocks noChangeArrowheads="1"/>
              </p:cNvSpPr>
              <p:nvPr/>
            </p:nvSpPr>
            <p:spPr bwMode="auto">
              <a:xfrm>
                <a:off x="3408" y="2400"/>
                <a:ext cx="1440" cy="304"/>
              </a:xfrm>
              <a:prstGeom prst="rect">
                <a:avLst/>
              </a:prstGeom>
              <a:solidFill>
                <a:srgbClr val="00FFFF"/>
              </a:solidFill>
              <a:ln w="254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9pPr>
              </a:lstStyle>
              <a:p>
                <a:pPr algn="ctr" eaLnBrk="1" hangingPunct="1">
                  <a:lnSpc>
                    <a:spcPct val="100000"/>
                  </a:lnSpc>
                  <a:spcBef>
                    <a:spcPct val="50000"/>
                  </a:spcBef>
                  <a:buFontTx/>
                  <a:buNone/>
                </a:pPr>
                <a:r>
                  <a:rPr lang="en-US" altLang="en-US" sz="2400"/>
                  <a:t>FABRICATION</a:t>
                </a:r>
              </a:p>
            </p:txBody>
          </p:sp>
          <p:grpSp>
            <p:nvGrpSpPr>
              <p:cNvPr id="5143" name="Group 19"/>
              <p:cNvGrpSpPr>
                <a:grpSpLocks/>
              </p:cNvGrpSpPr>
              <p:nvPr/>
            </p:nvGrpSpPr>
            <p:grpSpPr bwMode="auto">
              <a:xfrm rot="-2096243">
                <a:off x="4944" y="2448"/>
                <a:ext cx="249" cy="388"/>
                <a:chOff x="1967" y="1093"/>
                <a:chExt cx="1807" cy="2130"/>
              </a:xfrm>
            </p:grpSpPr>
            <p:sp>
              <p:nvSpPr>
                <p:cNvPr id="5144" name="Freeform 20"/>
                <p:cNvSpPr>
                  <a:spLocks/>
                </p:cNvSpPr>
                <p:nvPr/>
              </p:nvSpPr>
              <p:spPr bwMode="auto">
                <a:xfrm>
                  <a:off x="2265" y="1093"/>
                  <a:ext cx="1416" cy="1887"/>
                </a:xfrm>
                <a:custGeom>
                  <a:avLst/>
                  <a:gdLst>
                    <a:gd name="T0" fmla="*/ 24 w 2833"/>
                    <a:gd name="T1" fmla="*/ 13 h 3773"/>
                    <a:gd name="T2" fmla="*/ 50 w 2833"/>
                    <a:gd name="T3" fmla="*/ 42 h 3773"/>
                    <a:gd name="T4" fmla="*/ 65 w 2833"/>
                    <a:gd name="T5" fmla="*/ 23 h 3773"/>
                    <a:gd name="T6" fmla="*/ 66 w 2833"/>
                    <a:gd name="T7" fmla="*/ 0 h 3773"/>
                    <a:gd name="T8" fmla="*/ 88 w 2833"/>
                    <a:gd name="T9" fmla="*/ 27 h 3773"/>
                    <a:gd name="T10" fmla="*/ 88 w 2833"/>
                    <a:gd name="T11" fmla="*/ 54 h 3773"/>
                    <a:gd name="T12" fmla="*/ 60 w 2833"/>
                    <a:gd name="T13" fmla="*/ 107 h 3773"/>
                    <a:gd name="T14" fmla="*/ 14 w 2833"/>
                    <a:gd name="T15" fmla="*/ 118 h 3773"/>
                    <a:gd name="T16" fmla="*/ 20 w 2833"/>
                    <a:gd name="T17" fmla="*/ 70 h 3773"/>
                    <a:gd name="T18" fmla="*/ 12 w 2833"/>
                    <a:gd name="T19" fmla="*/ 26 h 3773"/>
                    <a:gd name="T20" fmla="*/ 0 w 2833"/>
                    <a:gd name="T21" fmla="*/ 1 h 3773"/>
                    <a:gd name="T22" fmla="*/ 24 w 2833"/>
                    <a:gd name="T23" fmla="*/ 13 h 3773"/>
                    <a:gd name="T24" fmla="*/ 24 w 2833"/>
                    <a:gd name="T25" fmla="*/ 13 h 3773"/>
                    <a:gd name="T26" fmla="*/ 24 w 2833"/>
                    <a:gd name="T27" fmla="*/ 13 h 37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33" h="3773">
                      <a:moveTo>
                        <a:pt x="799" y="392"/>
                      </a:moveTo>
                      <a:lnTo>
                        <a:pt x="1622" y="1325"/>
                      </a:lnTo>
                      <a:lnTo>
                        <a:pt x="2097" y="717"/>
                      </a:lnTo>
                      <a:lnTo>
                        <a:pt x="2120" y="0"/>
                      </a:lnTo>
                      <a:lnTo>
                        <a:pt x="2833" y="846"/>
                      </a:lnTo>
                      <a:lnTo>
                        <a:pt x="2833" y="1715"/>
                      </a:lnTo>
                      <a:lnTo>
                        <a:pt x="1924" y="3405"/>
                      </a:lnTo>
                      <a:lnTo>
                        <a:pt x="475" y="3773"/>
                      </a:lnTo>
                      <a:lnTo>
                        <a:pt x="648" y="2213"/>
                      </a:lnTo>
                      <a:lnTo>
                        <a:pt x="390" y="803"/>
                      </a:lnTo>
                      <a:lnTo>
                        <a:pt x="0" y="23"/>
                      </a:lnTo>
                      <a:lnTo>
                        <a:pt x="799" y="392"/>
                      </a:lnTo>
                      <a:close/>
                    </a:path>
                  </a:pathLst>
                </a:custGeom>
                <a:solidFill>
                  <a:srgbClr val="7DF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45" name="Freeform 21"/>
                <p:cNvSpPr>
                  <a:spLocks/>
                </p:cNvSpPr>
                <p:nvPr/>
              </p:nvSpPr>
              <p:spPr bwMode="auto">
                <a:xfrm>
                  <a:off x="1967" y="1215"/>
                  <a:ext cx="1807" cy="2008"/>
                </a:xfrm>
                <a:custGeom>
                  <a:avLst/>
                  <a:gdLst>
                    <a:gd name="T0" fmla="*/ 30 w 3614"/>
                    <a:gd name="T1" fmla="*/ 0 h 4016"/>
                    <a:gd name="T2" fmla="*/ 47 w 3614"/>
                    <a:gd name="T3" fmla="*/ 26 h 4016"/>
                    <a:gd name="T4" fmla="*/ 54 w 3614"/>
                    <a:gd name="T5" fmla="*/ 48 h 4016"/>
                    <a:gd name="T6" fmla="*/ 54 w 3614"/>
                    <a:gd name="T7" fmla="*/ 73 h 4016"/>
                    <a:gd name="T8" fmla="*/ 47 w 3614"/>
                    <a:gd name="T9" fmla="*/ 100 h 4016"/>
                    <a:gd name="T10" fmla="*/ 70 w 3614"/>
                    <a:gd name="T11" fmla="*/ 77 h 4016"/>
                    <a:gd name="T12" fmla="*/ 85 w 3614"/>
                    <a:gd name="T13" fmla="*/ 54 h 4016"/>
                    <a:gd name="T14" fmla="*/ 93 w 3614"/>
                    <a:gd name="T15" fmla="*/ 35 h 4016"/>
                    <a:gd name="T16" fmla="*/ 96 w 3614"/>
                    <a:gd name="T17" fmla="*/ 19 h 4016"/>
                    <a:gd name="T18" fmla="*/ 90 w 3614"/>
                    <a:gd name="T19" fmla="*/ 2 h 4016"/>
                    <a:gd name="T20" fmla="*/ 100 w 3614"/>
                    <a:gd name="T21" fmla="*/ 18 h 4016"/>
                    <a:gd name="T22" fmla="*/ 103 w 3614"/>
                    <a:gd name="T23" fmla="*/ 28 h 4016"/>
                    <a:gd name="T24" fmla="*/ 102 w 3614"/>
                    <a:gd name="T25" fmla="*/ 45 h 4016"/>
                    <a:gd name="T26" fmla="*/ 98 w 3614"/>
                    <a:gd name="T27" fmla="*/ 67 h 4016"/>
                    <a:gd name="T28" fmla="*/ 85 w 3614"/>
                    <a:gd name="T29" fmla="*/ 94 h 4016"/>
                    <a:gd name="T30" fmla="*/ 113 w 3614"/>
                    <a:gd name="T31" fmla="*/ 100 h 4016"/>
                    <a:gd name="T32" fmla="*/ 87 w 3614"/>
                    <a:gd name="T33" fmla="*/ 112 h 4016"/>
                    <a:gd name="T34" fmla="*/ 47 w 3614"/>
                    <a:gd name="T35" fmla="*/ 122 h 4016"/>
                    <a:gd name="T36" fmla="*/ 26 w 3614"/>
                    <a:gd name="T37" fmla="*/ 126 h 4016"/>
                    <a:gd name="T38" fmla="*/ 26 w 3614"/>
                    <a:gd name="T39" fmla="*/ 114 h 4016"/>
                    <a:gd name="T40" fmla="*/ 19 w 3614"/>
                    <a:gd name="T41" fmla="*/ 96 h 4016"/>
                    <a:gd name="T42" fmla="*/ 0 w 3614"/>
                    <a:gd name="T43" fmla="*/ 79 h 4016"/>
                    <a:gd name="T44" fmla="*/ 29 w 3614"/>
                    <a:gd name="T45" fmla="*/ 84 h 4016"/>
                    <a:gd name="T46" fmla="*/ 38 w 3614"/>
                    <a:gd name="T47" fmla="*/ 64 h 4016"/>
                    <a:gd name="T48" fmla="*/ 41 w 3614"/>
                    <a:gd name="T49" fmla="*/ 42 h 4016"/>
                    <a:gd name="T50" fmla="*/ 38 w 3614"/>
                    <a:gd name="T51" fmla="*/ 20 h 4016"/>
                    <a:gd name="T52" fmla="*/ 30 w 3614"/>
                    <a:gd name="T53" fmla="*/ 0 h 4016"/>
                    <a:gd name="T54" fmla="*/ 30 w 3614"/>
                    <a:gd name="T55" fmla="*/ 0 h 4016"/>
                    <a:gd name="T56" fmla="*/ 30 w 3614"/>
                    <a:gd name="T57" fmla="*/ 0 h 40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614" h="4016">
                      <a:moveTo>
                        <a:pt x="949" y="0"/>
                      </a:moveTo>
                      <a:lnTo>
                        <a:pt x="1502" y="817"/>
                      </a:lnTo>
                      <a:lnTo>
                        <a:pt x="1711" y="1536"/>
                      </a:lnTo>
                      <a:lnTo>
                        <a:pt x="1701" y="2324"/>
                      </a:lnTo>
                      <a:lnTo>
                        <a:pt x="1475" y="3189"/>
                      </a:lnTo>
                      <a:lnTo>
                        <a:pt x="2228" y="2463"/>
                      </a:lnTo>
                      <a:lnTo>
                        <a:pt x="2698" y="1726"/>
                      </a:lnTo>
                      <a:lnTo>
                        <a:pt x="2960" y="1108"/>
                      </a:lnTo>
                      <a:lnTo>
                        <a:pt x="3042" y="581"/>
                      </a:lnTo>
                      <a:lnTo>
                        <a:pt x="2871" y="38"/>
                      </a:lnTo>
                      <a:lnTo>
                        <a:pt x="3186" y="545"/>
                      </a:lnTo>
                      <a:lnTo>
                        <a:pt x="3287" y="865"/>
                      </a:lnTo>
                      <a:lnTo>
                        <a:pt x="3251" y="1437"/>
                      </a:lnTo>
                      <a:lnTo>
                        <a:pt x="3106" y="2115"/>
                      </a:lnTo>
                      <a:lnTo>
                        <a:pt x="2707" y="3007"/>
                      </a:lnTo>
                      <a:lnTo>
                        <a:pt x="3614" y="3189"/>
                      </a:lnTo>
                      <a:lnTo>
                        <a:pt x="2753" y="3569"/>
                      </a:lnTo>
                      <a:lnTo>
                        <a:pt x="1485" y="3877"/>
                      </a:lnTo>
                      <a:lnTo>
                        <a:pt x="823" y="4016"/>
                      </a:lnTo>
                      <a:lnTo>
                        <a:pt x="823" y="3634"/>
                      </a:lnTo>
                      <a:lnTo>
                        <a:pt x="578" y="3069"/>
                      </a:lnTo>
                      <a:lnTo>
                        <a:pt x="0" y="2497"/>
                      </a:lnTo>
                      <a:lnTo>
                        <a:pt x="913" y="2663"/>
                      </a:lnTo>
                      <a:lnTo>
                        <a:pt x="1211" y="2045"/>
                      </a:lnTo>
                      <a:lnTo>
                        <a:pt x="1312" y="1336"/>
                      </a:lnTo>
                      <a:lnTo>
                        <a:pt x="1203" y="610"/>
                      </a:lnTo>
                      <a:lnTo>
                        <a:pt x="94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23574" name="Group 22"/>
            <p:cNvGrpSpPr>
              <a:grpSpLocks/>
            </p:cNvGrpSpPr>
            <p:nvPr/>
          </p:nvGrpSpPr>
          <p:grpSpPr bwMode="auto">
            <a:xfrm>
              <a:off x="6477000" y="4572000"/>
              <a:ext cx="2514600" cy="1225550"/>
              <a:chOff x="4080" y="2880"/>
              <a:chExt cx="1584" cy="772"/>
            </a:xfrm>
          </p:grpSpPr>
          <p:sp>
            <p:nvSpPr>
              <p:cNvPr id="5138" name="Text Box 23"/>
              <p:cNvSpPr txBox="1">
                <a:spLocks noChangeArrowheads="1"/>
              </p:cNvSpPr>
              <p:nvPr/>
            </p:nvSpPr>
            <p:spPr bwMode="auto">
              <a:xfrm>
                <a:off x="4224" y="2880"/>
                <a:ext cx="1440" cy="304"/>
              </a:xfrm>
              <a:prstGeom prst="rect">
                <a:avLst/>
              </a:prstGeom>
              <a:solidFill>
                <a:srgbClr val="00FFFF"/>
              </a:solidFill>
              <a:ln w="254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9pPr>
              </a:lstStyle>
              <a:p>
                <a:pPr algn="ctr" eaLnBrk="1" hangingPunct="1">
                  <a:lnSpc>
                    <a:spcPct val="100000"/>
                  </a:lnSpc>
                  <a:spcBef>
                    <a:spcPct val="50000"/>
                  </a:spcBef>
                  <a:buFontTx/>
                  <a:buNone/>
                </a:pPr>
                <a:r>
                  <a:rPr lang="en-US" altLang="en-US" sz="2400"/>
                  <a:t>INTEGRATION</a:t>
                </a:r>
              </a:p>
            </p:txBody>
          </p:sp>
          <p:grpSp>
            <p:nvGrpSpPr>
              <p:cNvPr id="5139" name="Group 24"/>
              <p:cNvGrpSpPr>
                <a:grpSpLocks/>
              </p:cNvGrpSpPr>
              <p:nvPr/>
            </p:nvGrpSpPr>
            <p:grpSpPr bwMode="auto">
              <a:xfrm rot="1965011">
                <a:off x="4080" y="3264"/>
                <a:ext cx="249" cy="388"/>
                <a:chOff x="1967" y="1093"/>
                <a:chExt cx="1807" cy="2130"/>
              </a:xfrm>
            </p:grpSpPr>
            <p:sp>
              <p:nvSpPr>
                <p:cNvPr id="5140" name="Freeform 25"/>
                <p:cNvSpPr>
                  <a:spLocks/>
                </p:cNvSpPr>
                <p:nvPr/>
              </p:nvSpPr>
              <p:spPr bwMode="auto">
                <a:xfrm>
                  <a:off x="2265" y="1093"/>
                  <a:ext cx="1416" cy="1887"/>
                </a:xfrm>
                <a:custGeom>
                  <a:avLst/>
                  <a:gdLst>
                    <a:gd name="T0" fmla="*/ 24 w 2833"/>
                    <a:gd name="T1" fmla="*/ 13 h 3773"/>
                    <a:gd name="T2" fmla="*/ 50 w 2833"/>
                    <a:gd name="T3" fmla="*/ 42 h 3773"/>
                    <a:gd name="T4" fmla="*/ 65 w 2833"/>
                    <a:gd name="T5" fmla="*/ 23 h 3773"/>
                    <a:gd name="T6" fmla="*/ 66 w 2833"/>
                    <a:gd name="T7" fmla="*/ 0 h 3773"/>
                    <a:gd name="T8" fmla="*/ 88 w 2833"/>
                    <a:gd name="T9" fmla="*/ 27 h 3773"/>
                    <a:gd name="T10" fmla="*/ 88 w 2833"/>
                    <a:gd name="T11" fmla="*/ 54 h 3773"/>
                    <a:gd name="T12" fmla="*/ 60 w 2833"/>
                    <a:gd name="T13" fmla="*/ 107 h 3773"/>
                    <a:gd name="T14" fmla="*/ 14 w 2833"/>
                    <a:gd name="T15" fmla="*/ 118 h 3773"/>
                    <a:gd name="T16" fmla="*/ 20 w 2833"/>
                    <a:gd name="T17" fmla="*/ 70 h 3773"/>
                    <a:gd name="T18" fmla="*/ 12 w 2833"/>
                    <a:gd name="T19" fmla="*/ 26 h 3773"/>
                    <a:gd name="T20" fmla="*/ 0 w 2833"/>
                    <a:gd name="T21" fmla="*/ 1 h 3773"/>
                    <a:gd name="T22" fmla="*/ 24 w 2833"/>
                    <a:gd name="T23" fmla="*/ 13 h 3773"/>
                    <a:gd name="T24" fmla="*/ 24 w 2833"/>
                    <a:gd name="T25" fmla="*/ 13 h 3773"/>
                    <a:gd name="T26" fmla="*/ 24 w 2833"/>
                    <a:gd name="T27" fmla="*/ 13 h 37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33" h="3773">
                      <a:moveTo>
                        <a:pt x="799" y="392"/>
                      </a:moveTo>
                      <a:lnTo>
                        <a:pt x="1622" y="1325"/>
                      </a:lnTo>
                      <a:lnTo>
                        <a:pt x="2097" y="717"/>
                      </a:lnTo>
                      <a:lnTo>
                        <a:pt x="2120" y="0"/>
                      </a:lnTo>
                      <a:lnTo>
                        <a:pt x="2833" y="846"/>
                      </a:lnTo>
                      <a:lnTo>
                        <a:pt x="2833" y="1715"/>
                      </a:lnTo>
                      <a:lnTo>
                        <a:pt x="1924" y="3405"/>
                      </a:lnTo>
                      <a:lnTo>
                        <a:pt x="475" y="3773"/>
                      </a:lnTo>
                      <a:lnTo>
                        <a:pt x="648" y="2213"/>
                      </a:lnTo>
                      <a:lnTo>
                        <a:pt x="390" y="803"/>
                      </a:lnTo>
                      <a:lnTo>
                        <a:pt x="0" y="23"/>
                      </a:lnTo>
                      <a:lnTo>
                        <a:pt x="799" y="392"/>
                      </a:lnTo>
                      <a:close/>
                    </a:path>
                  </a:pathLst>
                </a:custGeom>
                <a:solidFill>
                  <a:srgbClr val="7DF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41" name="Freeform 26"/>
                <p:cNvSpPr>
                  <a:spLocks/>
                </p:cNvSpPr>
                <p:nvPr/>
              </p:nvSpPr>
              <p:spPr bwMode="auto">
                <a:xfrm>
                  <a:off x="1967" y="1215"/>
                  <a:ext cx="1807" cy="2008"/>
                </a:xfrm>
                <a:custGeom>
                  <a:avLst/>
                  <a:gdLst>
                    <a:gd name="T0" fmla="*/ 30 w 3614"/>
                    <a:gd name="T1" fmla="*/ 0 h 4016"/>
                    <a:gd name="T2" fmla="*/ 47 w 3614"/>
                    <a:gd name="T3" fmla="*/ 26 h 4016"/>
                    <a:gd name="T4" fmla="*/ 54 w 3614"/>
                    <a:gd name="T5" fmla="*/ 48 h 4016"/>
                    <a:gd name="T6" fmla="*/ 54 w 3614"/>
                    <a:gd name="T7" fmla="*/ 73 h 4016"/>
                    <a:gd name="T8" fmla="*/ 47 w 3614"/>
                    <a:gd name="T9" fmla="*/ 100 h 4016"/>
                    <a:gd name="T10" fmla="*/ 70 w 3614"/>
                    <a:gd name="T11" fmla="*/ 77 h 4016"/>
                    <a:gd name="T12" fmla="*/ 85 w 3614"/>
                    <a:gd name="T13" fmla="*/ 54 h 4016"/>
                    <a:gd name="T14" fmla="*/ 93 w 3614"/>
                    <a:gd name="T15" fmla="*/ 35 h 4016"/>
                    <a:gd name="T16" fmla="*/ 96 w 3614"/>
                    <a:gd name="T17" fmla="*/ 19 h 4016"/>
                    <a:gd name="T18" fmla="*/ 90 w 3614"/>
                    <a:gd name="T19" fmla="*/ 2 h 4016"/>
                    <a:gd name="T20" fmla="*/ 100 w 3614"/>
                    <a:gd name="T21" fmla="*/ 18 h 4016"/>
                    <a:gd name="T22" fmla="*/ 103 w 3614"/>
                    <a:gd name="T23" fmla="*/ 28 h 4016"/>
                    <a:gd name="T24" fmla="*/ 102 w 3614"/>
                    <a:gd name="T25" fmla="*/ 45 h 4016"/>
                    <a:gd name="T26" fmla="*/ 98 w 3614"/>
                    <a:gd name="T27" fmla="*/ 67 h 4016"/>
                    <a:gd name="T28" fmla="*/ 85 w 3614"/>
                    <a:gd name="T29" fmla="*/ 94 h 4016"/>
                    <a:gd name="T30" fmla="*/ 113 w 3614"/>
                    <a:gd name="T31" fmla="*/ 100 h 4016"/>
                    <a:gd name="T32" fmla="*/ 87 w 3614"/>
                    <a:gd name="T33" fmla="*/ 112 h 4016"/>
                    <a:gd name="T34" fmla="*/ 47 w 3614"/>
                    <a:gd name="T35" fmla="*/ 122 h 4016"/>
                    <a:gd name="T36" fmla="*/ 26 w 3614"/>
                    <a:gd name="T37" fmla="*/ 126 h 4016"/>
                    <a:gd name="T38" fmla="*/ 26 w 3614"/>
                    <a:gd name="T39" fmla="*/ 114 h 4016"/>
                    <a:gd name="T40" fmla="*/ 19 w 3614"/>
                    <a:gd name="T41" fmla="*/ 96 h 4016"/>
                    <a:gd name="T42" fmla="*/ 0 w 3614"/>
                    <a:gd name="T43" fmla="*/ 79 h 4016"/>
                    <a:gd name="T44" fmla="*/ 29 w 3614"/>
                    <a:gd name="T45" fmla="*/ 84 h 4016"/>
                    <a:gd name="T46" fmla="*/ 38 w 3614"/>
                    <a:gd name="T47" fmla="*/ 64 h 4016"/>
                    <a:gd name="T48" fmla="*/ 41 w 3614"/>
                    <a:gd name="T49" fmla="*/ 42 h 4016"/>
                    <a:gd name="T50" fmla="*/ 38 w 3614"/>
                    <a:gd name="T51" fmla="*/ 20 h 4016"/>
                    <a:gd name="T52" fmla="*/ 30 w 3614"/>
                    <a:gd name="T53" fmla="*/ 0 h 4016"/>
                    <a:gd name="T54" fmla="*/ 30 w 3614"/>
                    <a:gd name="T55" fmla="*/ 0 h 4016"/>
                    <a:gd name="T56" fmla="*/ 30 w 3614"/>
                    <a:gd name="T57" fmla="*/ 0 h 40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614" h="4016">
                      <a:moveTo>
                        <a:pt x="949" y="0"/>
                      </a:moveTo>
                      <a:lnTo>
                        <a:pt x="1502" y="817"/>
                      </a:lnTo>
                      <a:lnTo>
                        <a:pt x="1711" y="1536"/>
                      </a:lnTo>
                      <a:lnTo>
                        <a:pt x="1701" y="2324"/>
                      </a:lnTo>
                      <a:lnTo>
                        <a:pt x="1475" y="3189"/>
                      </a:lnTo>
                      <a:lnTo>
                        <a:pt x="2228" y="2463"/>
                      </a:lnTo>
                      <a:lnTo>
                        <a:pt x="2698" y="1726"/>
                      </a:lnTo>
                      <a:lnTo>
                        <a:pt x="2960" y="1108"/>
                      </a:lnTo>
                      <a:lnTo>
                        <a:pt x="3042" y="581"/>
                      </a:lnTo>
                      <a:lnTo>
                        <a:pt x="2871" y="38"/>
                      </a:lnTo>
                      <a:lnTo>
                        <a:pt x="3186" y="545"/>
                      </a:lnTo>
                      <a:lnTo>
                        <a:pt x="3287" y="865"/>
                      </a:lnTo>
                      <a:lnTo>
                        <a:pt x="3251" y="1437"/>
                      </a:lnTo>
                      <a:lnTo>
                        <a:pt x="3106" y="2115"/>
                      </a:lnTo>
                      <a:lnTo>
                        <a:pt x="2707" y="3007"/>
                      </a:lnTo>
                      <a:lnTo>
                        <a:pt x="3614" y="3189"/>
                      </a:lnTo>
                      <a:lnTo>
                        <a:pt x="2753" y="3569"/>
                      </a:lnTo>
                      <a:lnTo>
                        <a:pt x="1485" y="3877"/>
                      </a:lnTo>
                      <a:lnTo>
                        <a:pt x="823" y="4016"/>
                      </a:lnTo>
                      <a:lnTo>
                        <a:pt x="823" y="3634"/>
                      </a:lnTo>
                      <a:lnTo>
                        <a:pt x="578" y="3069"/>
                      </a:lnTo>
                      <a:lnTo>
                        <a:pt x="0" y="2497"/>
                      </a:lnTo>
                      <a:lnTo>
                        <a:pt x="913" y="2663"/>
                      </a:lnTo>
                      <a:lnTo>
                        <a:pt x="1211" y="2045"/>
                      </a:lnTo>
                      <a:lnTo>
                        <a:pt x="1312" y="1336"/>
                      </a:lnTo>
                      <a:lnTo>
                        <a:pt x="1203" y="610"/>
                      </a:lnTo>
                      <a:lnTo>
                        <a:pt x="94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23579" name="Group 27"/>
            <p:cNvGrpSpPr>
              <a:grpSpLocks/>
            </p:cNvGrpSpPr>
            <p:nvPr/>
          </p:nvGrpSpPr>
          <p:grpSpPr bwMode="auto">
            <a:xfrm>
              <a:off x="2889250" y="5410200"/>
              <a:ext cx="3359150" cy="558800"/>
              <a:chOff x="1820" y="3408"/>
              <a:chExt cx="2116" cy="352"/>
            </a:xfrm>
          </p:grpSpPr>
          <p:sp>
            <p:nvSpPr>
              <p:cNvPr id="5133" name="Text Box 28"/>
              <p:cNvSpPr txBox="1">
                <a:spLocks noChangeArrowheads="1"/>
              </p:cNvSpPr>
              <p:nvPr/>
            </p:nvSpPr>
            <p:spPr bwMode="auto">
              <a:xfrm>
                <a:off x="2976" y="3456"/>
                <a:ext cx="960" cy="304"/>
              </a:xfrm>
              <a:prstGeom prst="rect">
                <a:avLst/>
              </a:prstGeom>
              <a:solidFill>
                <a:srgbClr val="00FFFF"/>
              </a:solidFill>
              <a:ln w="254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9pPr>
              </a:lstStyle>
              <a:p>
                <a:pPr algn="ctr" eaLnBrk="1" hangingPunct="1">
                  <a:lnSpc>
                    <a:spcPct val="100000"/>
                  </a:lnSpc>
                  <a:spcBef>
                    <a:spcPct val="50000"/>
                  </a:spcBef>
                  <a:buFontTx/>
                  <a:buNone/>
                </a:pPr>
                <a:r>
                  <a:rPr lang="en-US" altLang="en-US" sz="2400"/>
                  <a:t>TESTING</a:t>
                </a:r>
              </a:p>
            </p:txBody>
          </p:sp>
          <p:sp>
            <p:nvSpPr>
              <p:cNvPr id="5134" name="Text Box 29"/>
              <p:cNvSpPr txBox="1">
                <a:spLocks noChangeArrowheads="1"/>
              </p:cNvSpPr>
              <p:nvPr/>
            </p:nvSpPr>
            <p:spPr bwMode="auto">
              <a:xfrm>
                <a:off x="2352" y="3456"/>
                <a:ext cx="528" cy="304"/>
              </a:xfrm>
              <a:prstGeom prst="rect">
                <a:avLst/>
              </a:prstGeom>
              <a:solidFill>
                <a:srgbClr val="FFFF00"/>
              </a:solidFill>
              <a:ln w="254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9pPr>
              </a:lstStyle>
              <a:p>
                <a:pPr algn="ctr" eaLnBrk="1" hangingPunct="1">
                  <a:lnSpc>
                    <a:spcPct val="100000"/>
                  </a:lnSpc>
                  <a:spcBef>
                    <a:spcPct val="50000"/>
                  </a:spcBef>
                  <a:buFontTx/>
                  <a:buNone/>
                </a:pPr>
                <a:r>
                  <a:rPr lang="en-US" altLang="en-US" sz="2400" b="1"/>
                  <a:t>FRR</a:t>
                </a:r>
              </a:p>
            </p:txBody>
          </p:sp>
          <p:grpSp>
            <p:nvGrpSpPr>
              <p:cNvPr id="5135" name="Group 30"/>
              <p:cNvGrpSpPr>
                <a:grpSpLocks/>
              </p:cNvGrpSpPr>
              <p:nvPr/>
            </p:nvGrpSpPr>
            <p:grpSpPr bwMode="auto">
              <a:xfrm rot="7729488">
                <a:off x="1889" y="3339"/>
                <a:ext cx="249" cy="388"/>
                <a:chOff x="1967" y="1093"/>
                <a:chExt cx="1807" cy="2130"/>
              </a:xfrm>
            </p:grpSpPr>
            <p:sp>
              <p:nvSpPr>
                <p:cNvPr id="5136" name="Freeform 31"/>
                <p:cNvSpPr>
                  <a:spLocks/>
                </p:cNvSpPr>
                <p:nvPr/>
              </p:nvSpPr>
              <p:spPr bwMode="auto">
                <a:xfrm>
                  <a:off x="2265" y="1093"/>
                  <a:ext cx="1416" cy="1887"/>
                </a:xfrm>
                <a:custGeom>
                  <a:avLst/>
                  <a:gdLst>
                    <a:gd name="T0" fmla="*/ 24 w 2833"/>
                    <a:gd name="T1" fmla="*/ 13 h 3773"/>
                    <a:gd name="T2" fmla="*/ 50 w 2833"/>
                    <a:gd name="T3" fmla="*/ 42 h 3773"/>
                    <a:gd name="T4" fmla="*/ 65 w 2833"/>
                    <a:gd name="T5" fmla="*/ 23 h 3773"/>
                    <a:gd name="T6" fmla="*/ 66 w 2833"/>
                    <a:gd name="T7" fmla="*/ 0 h 3773"/>
                    <a:gd name="T8" fmla="*/ 88 w 2833"/>
                    <a:gd name="T9" fmla="*/ 27 h 3773"/>
                    <a:gd name="T10" fmla="*/ 88 w 2833"/>
                    <a:gd name="T11" fmla="*/ 54 h 3773"/>
                    <a:gd name="T12" fmla="*/ 60 w 2833"/>
                    <a:gd name="T13" fmla="*/ 107 h 3773"/>
                    <a:gd name="T14" fmla="*/ 14 w 2833"/>
                    <a:gd name="T15" fmla="*/ 118 h 3773"/>
                    <a:gd name="T16" fmla="*/ 20 w 2833"/>
                    <a:gd name="T17" fmla="*/ 70 h 3773"/>
                    <a:gd name="T18" fmla="*/ 12 w 2833"/>
                    <a:gd name="T19" fmla="*/ 26 h 3773"/>
                    <a:gd name="T20" fmla="*/ 0 w 2833"/>
                    <a:gd name="T21" fmla="*/ 1 h 3773"/>
                    <a:gd name="T22" fmla="*/ 24 w 2833"/>
                    <a:gd name="T23" fmla="*/ 13 h 3773"/>
                    <a:gd name="T24" fmla="*/ 24 w 2833"/>
                    <a:gd name="T25" fmla="*/ 13 h 3773"/>
                    <a:gd name="T26" fmla="*/ 24 w 2833"/>
                    <a:gd name="T27" fmla="*/ 13 h 37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33" h="3773">
                      <a:moveTo>
                        <a:pt x="799" y="392"/>
                      </a:moveTo>
                      <a:lnTo>
                        <a:pt x="1622" y="1325"/>
                      </a:lnTo>
                      <a:lnTo>
                        <a:pt x="2097" y="717"/>
                      </a:lnTo>
                      <a:lnTo>
                        <a:pt x="2120" y="0"/>
                      </a:lnTo>
                      <a:lnTo>
                        <a:pt x="2833" y="846"/>
                      </a:lnTo>
                      <a:lnTo>
                        <a:pt x="2833" y="1715"/>
                      </a:lnTo>
                      <a:lnTo>
                        <a:pt x="1924" y="3405"/>
                      </a:lnTo>
                      <a:lnTo>
                        <a:pt x="475" y="3773"/>
                      </a:lnTo>
                      <a:lnTo>
                        <a:pt x="648" y="2213"/>
                      </a:lnTo>
                      <a:lnTo>
                        <a:pt x="390" y="803"/>
                      </a:lnTo>
                      <a:lnTo>
                        <a:pt x="0" y="23"/>
                      </a:lnTo>
                      <a:lnTo>
                        <a:pt x="799" y="392"/>
                      </a:lnTo>
                      <a:close/>
                    </a:path>
                  </a:pathLst>
                </a:custGeom>
                <a:solidFill>
                  <a:srgbClr val="7DF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7" name="Freeform 32"/>
                <p:cNvSpPr>
                  <a:spLocks/>
                </p:cNvSpPr>
                <p:nvPr/>
              </p:nvSpPr>
              <p:spPr bwMode="auto">
                <a:xfrm>
                  <a:off x="1967" y="1215"/>
                  <a:ext cx="1807" cy="2008"/>
                </a:xfrm>
                <a:custGeom>
                  <a:avLst/>
                  <a:gdLst>
                    <a:gd name="T0" fmla="*/ 30 w 3614"/>
                    <a:gd name="T1" fmla="*/ 0 h 4016"/>
                    <a:gd name="T2" fmla="*/ 47 w 3614"/>
                    <a:gd name="T3" fmla="*/ 26 h 4016"/>
                    <a:gd name="T4" fmla="*/ 54 w 3614"/>
                    <a:gd name="T5" fmla="*/ 48 h 4016"/>
                    <a:gd name="T6" fmla="*/ 54 w 3614"/>
                    <a:gd name="T7" fmla="*/ 73 h 4016"/>
                    <a:gd name="T8" fmla="*/ 47 w 3614"/>
                    <a:gd name="T9" fmla="*/ 100 h 4016"/>
                    <a:gd name="T10" fmla="*/ 70 w 3614"/>
                    <a:gd name="T11" fmla="*/ 77 h 4016"/>
                    <a:gd name="T12" fmla="*/ 85 w 3614"/>
                    <a:gd name="T13" fmla="*/ 54 h 4016"/>
                    <a:gd name="T14" fmla="*/ 93 w 3614"/>
                    <a:gd name="T15" fmla="*/ 35 h 4016"/>
                    <a:gd name="T16" fmla="*/ 96 w 3614"/>
                    <a:gd name="T17" fmla="*/ 19 h 4016"/>
                    <a:gd name="T18" fmla="*/ 90 w 3614"/>
                    <a:gd name="T19" fmla="*/ 2 h 4016"/>
                    <a:gd name="T20" fmla="*/ 100 w 3614"/>
                    <a:gd name="T21" fmla="*/ 18 h 4016"/>
                    <a:gd name="T22" fmla="*/ 103 w 3614"/>
                    <a:gd name="T23" fmla="*/ 28 h 4016"/>
                    <a:gd name="T24" fmla="*/ 102 w 3614"/>
                    <a:gd name="T25" fmla="*/ 45 h 4016"/>
                    <a:gd name="T26" fmla="*/ 98 w 3614"/>
                    <a:gd name="T27" fmla="*/ 67 h 4016"/>
                    <a:gd name="T28" fmla="*/ 85 w 3614"/>
                    <a:gd name="T29" fmla="*/ 94 h 4016"/>
                    <a:gd name="T30" fmla="*/ 113 w 3614"/>
                    <a:gd name="T31" fmla="*/ 100 h 4016"/>
                    <a:gd name="T32" fmla="*/ 87 w 3614"/>
                    <a:gd name="T33" fmla="*/ 112 h 4016"/>
                    <a:gd name="T34" fmla="*/ 47 w 3614"/>
                    <a:gd name="T35" fmla="*/ 122 h 4016"/>
                    <a:gd name="T36" fmla="*/ 26 w 3614"/>
                    <a:gd name="T37" fmla="*/ 126 h 4016"/>
                    <a:gd name="T38" fmla="*/ 26 w 3614"/>
                    <a:gd name="T39" fmla="*/ 114 h 4016"/>
                    <a:gd name="T40" fmla="*/ 19 w 3614"/>
                    <a:gd name="T41" fmla="*/ 96 h 4016"/>
                    <a:gd name="T42" fmla="*/ 0 w 3614"/>
                    <a:gd name="T43" fmla="*/ 79 h 4016"/>
                    <a:gd name="T44" fmla="*/ 29 w 3614"/>
                    <a:gd name="T45" fmla="*/ 84 h 4016"/>
                    <a:gd name="T46" fmla="*/ 38 w 3614"/>
                    <a:gd name="T47" fmla="*/ 64 h 4016"/>
                    <a:gd name="T48" fmla="*/ 41 w 3614"/>
                    <a:gd name="T49" fmla="*/ 42 h 4016"/>
                    <a:gd name="T50" fmla="*/ 38 w 3614"/>
                    <a:gd name="T51" fmla="*/ 20 h 4016"/>
                    <a:gd name="T52" fmla="*/ 30 w 3614"/>
                    <a:gd name="T53" fmla="*/ 0 h 4016"/>
                    <a:gd name="T54" fmla="*/ 30 w 3614"/>
                    <a:gd name="T55" fmla="*/ 0 h 4016"/>
                    <a:gd name="T56" fmla="*/ 30 w 3614"/>
                    <a:gd name="T57" fmla="*/ 0 h 40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614" h="4016">
                      <a:moveTo>
                        <a:pt x="949" y="0"/>
                      </a:moveTo>
                      <a:lnTo>
                        <a:pt x="1502" y="817"/>
                      </a:lnTo>
                      <a:lnTo>
                        <a:pt x="1711" y="1536"/>
                      </a:lnTo>
                      <a:lnTo>
                        <a:pt x="1701" y="2324"/>
                      </a:lnTo>
                      <a:lnTo>
                        <a:pt x="1475" y="3189"/>
                      </a:lnTo>
                      <a:lnTo>
                        <a:pt x="2228" y="2463"/>
                      </a:lnTo>
                      <a:lnTo>
                        <a:pt x="2698" y="1726"/>
                      </a:lnTo>
                      <a:lnTo>
                        <a:pt x="2960" y="1108"/>
                      </a:lnTo>
                      <a:lnTo>
                        <a:pt x="3042" y="581"/>
                      </a:lnTo>
                      <a:lnTo>
                        <a:pt x="2871" y="38"/>
                      </a:lnTo>
                      <a:lnTo>
                        <a:pt x="3186" y="545"/>
                      </a:lnTo>
                      <a:lnTo>
                        <a:pt x="3287" y="865"/>
                      </a:lnTo>
                      <a:lnTo>
                        <a:pt x="3251" y="1437"/>
                      </a:lnTo>
                      <a:lnTo>
                        <a:pt x="3106" y="2115"/>
                      </a:lnTo>
                      <a:lnTo>
                        <a:pt x="2707" y="3007"/>
                      </a:lnTo>
                      <a:lnTo>
                        <a:pt x="3614" y="3189"/>
                      </a:lnTo>
                      <a:lnTo>
                        <a:pt x="2753" y="3569"/>
                      </a:lnTo>
                      <a:lnTo>
                        <a:pt x="1485" y="3877"/>
                      </a:lnTo>
                      <a:lnTo>
                        <a:pt x="823" y="4016"/>
                      </a:lnTo>
                      <a:lnTo>
                        <a:pt x="823" y="3634"/>
                      </a:lnTo>
                      <a:lnTo>
                        <a:pt x="578" y="3069"/>
                      </a:lnTo>
                      <a:lnTo>
                        <a:pt x="0" y="2497"/>
                      </a:lnTo>
                      <a:lnTo>
                        <a:pt x="913" y="2663"/>
                      </a:lnTo>
                      <a:lnTo>
                        <a:pt x="1211" y="2045"/>
                      </a:lnTo>
                      <a:lnTo>
                        <a:pt x="1312" y="1336"/>
                      </a:lnTo>
                      <a:lnTo>
                        <a:pt x="1203" y="610"/>
                      </a:lnTo>
                      <a:lnTo>
                        <a:pt x="94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sp>
        <p:nvSpPr>
          <p:cNvPr id="4" name="Date Placeholder 3">
            <a:extLst>
              <a:ext uri="{FF2B5EF4-FFF2-40B4-BE49-F238E27FC236}">
                <a16:creationId xmlns:a16="http://schemas.microsoft.com/office/drawing/2014/main" id="{296AF8E9-DE31-8628-E6AC-F32AC2B8EDBB}"/>
              </a:ext>
            </a:extLst>
          </p:cNvPr>
          <p:cNvSpPr>
            <a:spLocks noGrp="1"/>
          </p:cNvSpPr>
          <p:nvPr>
            <p:ph type="dt" sz="half" idx="10"/>
          </p:nvPr>
        </p:nvSpPr>
        <p:spPr/>
        <p:txBody>
          <a:bodyPr/>
          <a:lstStyle/>
          <a:p>
            <a:pPr>
              <a:defRPr/>
            </a:pPr>
            <a:r>
              <a:rPr lang="en-US"/>
              <a:t>Rev20250822</a:t>
            </a:r>
          </a:p>
        </p:txBody>
      </p:sp>
      <p:sp>
        <p:nvSpPr>
          <p:cNvPr id="5" name="Footer Placeholder 4">
            <a:extLst>
              <a:ext uri="{FF2B5EF4-FFF2-40B4-BE49-F238E27FC236}">
                <a16:creationId xmlns:a16="http://schemas.microsoft.com/office/drawing/2014/main" id="{224AB78C-02B0-3100-DAE2-01C4889F4E53}"/>
              </a:ext>
            </a:extLst>
          </p:cNvPr>
          <p:cNvSpPr>
            <a:spLocks noGrp="1"/>
          </p:cNvSpPr>
          <p:nvPr>
            <p:ph type="ftr" sz="quarter" idx="11"/>
          </p:nvPr>
        </p:nvSpPr>
        <p:spPr/>
        <p:txBody>
          <a:bodyPr/>
          <a:lstStyle/>
          <a:p>
            <a:pPr>
              <a:defRPr/>
            </a:pPr>
            <a:r>
              <a:rPr lang="en-US"/>
              <a:t>L01.01</a:t>
            </a:r>
          </a:p>
        </p:txBody>
      </p:sp>
      <p:sp>
        <p:nvSpPr>
          <p:cNvPr id="6" name="Slide Number Placeholder 5">
            <a:extLst>
              <a:ext uri="{FF2B5EF4-FFF2-40B4-BE49-F238E27FC236}">
                <a16:creationId xmlns:a16="http://schemas.microsoft.com/office/drawing/2014/main" id="{9E2862CE-ECBA-9B0D-8670-2F6C74E4C9B0}"/>
              </a:ext>
            </a:extLst>
          </p:cNvPr>
          <p:cNvSpPr>
            <a:spLocks noGrp="1"/>
          </p:cNvSpPr>
          <p:nvPr>
            <p:ph type="sldNum" sz="quarter" idx="12"/>
          </p:nvPr>
        </p:nvSpPr>
        <p:spPr/>
        <p:txBody>
          <a:bodyPr/>
          <a:lstStyle/>
          <a:p>
            <a:pPr>
              <a:defRPr/>
            </a:pPr>
            <a:fld id="{AB3152D4-6322-447C-A38C-012C04FF8643}" type="slidenum">
              <a:rPr lang="en-US" altLang="en-US" smtClean="0"/>
              <a:pPr>
                <a:defRPr/>
              </a:pPr>
              <a:t>14</a:t>
            </a:fld>
            <a:endParaRPr lang="en-US" altLang="en-US"/>
          </a:p>
        </p:txBody>
      </p:sp>
    </p:spTree>
    <p:extLst>
      <p:ext uri="{BB962C8B-B14F-4D97-AF65-F5344CB8AC3E}">
        <p14:creationId xmlns:p14="http://schemas.microsoft.com/office/powerpoint/2010/main" val="3461155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Rectangle 2"/>
          <p:cNvSpPr>
            <a:spLocks noGrp="1" noChangeArrowheads="1"/>
          </p:cNvSpPr>
          <p:nvPr>
            <p:ph type="title"/>
          </p:nvPr>
        </p:nvSpPr>
        <p:spPr>
          <a:xfrm>
            <a:off x="1083222" y="241561"/>
            <a:ext cx="6906823" cy="685800"/>
          </a:xfrm>
        </p:spPr>
        <p:txBody>
          <a:bodyPr>
            <a:normAutofit/>
          </a:bodyPr>
          <a:lstStyle/>
          <a:p>
            <a:pPr algn="ctr" eaLnBrk="1" hangingPunct="1"/>
            <a:r>
              <a:rPr lang="en-US" sz="3600" dirty="0"/>
              <a:t>Thermal / Vacuum System Test</a:t>
            </a:r>
          </a:p>
        </p:txBody>
      </p:sp>
      <p:sp>
        <p:nvSpPr>
          <p:cNvPr id="18439" name="Rectangle 3"/>
          <p:cNvSpPr>
            <a:spLocks noGrp="1" noChangeArrowheads="1"/>
          </p:cNvSpPr>
          <p:nvPr>
            <p:ph idx="1"/>
          </p:nvPr>
        </p:nvSpPr>
        <p:spPr>
          <a:xfrm>
            <a:off x="245097" y="1696825"/>
            <a:ext cx="8822093" cy="1122960"/>
          </a:xfrm>
        </p:spPr>
        <p:txBody>
          <a:bodyPr>
            <a:normAutofit fontScale="92500"/>
          </a:bodyPr>
          <a:lstStyle/>
          <a:p>
            <a:pPr eaLnBrk="1" hangingPunct="1">
              <a:lnSpc>
                <a:spcPct val="90000"/>
              </a:lnSpc>
              <a:spcAft>
                <a:spcPts val="600"/>
              </a:spcAft>
              <a:buClr>
                <a:schemeClr val="tx2"/>
              </a:buClr>
            </a:pPr>
            <a:r>
              <a:rPr lang="en-US" sz="2200" dirty="0"/>
              <a:t>Use LSU thermal / vacuum chamber to simulate the extremes of balloon flight</a:t>
            </a:r>
          </a:p>
          <a:p>
            <a:pPr eaLnBrk="1" hangingPunct="1">
              <a:lnSpc>
                <a:spcPct val="90000"/>
              </a:lnSpc>
              <a:spcAft>
                <a:spcPts val="600"/>
              </a:spcAft>
              <a:buClr>
                <a:schemeClr val="tx2"/>
              </a:buClr>
            </a:pPr>
            <a:r>
              <a:rPr lang="en-US" sz="2200" dirty="0"/>
              <a:t>All </a:t>
            </a:r>
            <a:r>
              <a:rPr lang="en-US" sz="2200" dirty="0" err="1"/>
              <a:t>LaACES</a:t>
            </a:r>
            <a:r>
              <a:rPr lang="en-US" sz="2200" dirty="0"/>
              <a:t> teams from across Louisiana come to this system test in late April</a:t>
            </a:r>
          </a:p>
          <a:p>
            <a:pPr eaLnBrk="1" hangingPunct="1">
              <a:lnSpc>
                <a:spcPct val="90000"/>
              </a:lnSpc>
              <a:spcAft>
                <a:spcPts val="600"/>
              </a:spcAft>
              <a:buClr>
                <a:schemeClr val="tx2"/>
              </a:buClr>
            </a:pPr>
            <a:endParaRPr lang="en-US" sz="22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4760" y="2819785"/>
            <a:ext cx="2286000" cy="1524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190" y="2803198"/>
            <a:ext cx="2286000" cy="1524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4760" y="4556760"/>
            <a:ext cx="2286000" cy="15240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190" y="4543200"/>
            <a:ext cx="2286000" cy="1524000"/>
          </a:xfrm>
          <a:prstGeom prst="rect">
            <a:avLst/>
          </a:prstGeom>
        </p:spPr>
      </p:pic>
      <p:sp>
        <p:nvSpPr>
          <p:cNvPr id="15" name="Rectangle 3"/>
          <p:cNvSpPr txBox="1">
            <a:spLocks noChangeArrowheads="1"/>
          </p:cNvSpPr>
          <p:nvPr/>
        </p:nvSpPr>
        <p:spPr>
          <a:xfrm>
            <a:off x="245097" y="2803198"/>
            <a:ext cx="4019663" cy="327756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buClr>
                <a:schemeClr val="tx2"/>
              </a:buClr>
            </a:pPr>
            <a:r>
              <a:rPr lang="en-US" sz="2200" dirty="0">
                <a:latin typeface="+mn-lt"/>
              </a:rPr>
              <a:t>All payloads are supposed to be flight ready and configured for flight</a:t>
            </a:r>
          </a:p>
          <a:p>
            <a:pPr>
              <a:spcAft>
                <a:spcPts val="600"/>
              </a:spcAft>
              <a:buClr>
                <a:schemeClr val="tx2"/>
              </a:buClr>
            </a:pPr>
            <a:r>
              <a:rPr lang="en-US" sz="2200" dirty="0">
                <a:latin typeface="+mn-lt"/>
              </a:rPr>
              <a:t>Payloads are cold-cycled and heat-cycled while under the vacuum equivalent of 100,000 feet</a:t>
            </a:r>
          </a:p>
          <a:p>
            <a:pPr>
              <a:spcAft>
                <a:spcPts val="600"/>
              </a:spcAft>
              <a:buClr>
                <a:schemeClr val="tx2"/>
              </a:buClr>
            </a:pPr>
            <a:r>
              <a:rPr lang="en-US" sz="2200" dirty="0">
                <a:latin typeface="+mn-lt"/>
              </a:rPr>
              <a:t>Test data is analyzed and presented by the end of the day by all teams</a:t>
            </a:r>
          </a:p>
        </p:txBody>
      </p:sp>
      <p:sp>
        <p:nvSpPr>
          <p:cNvPr id="7" name="Date Placeholder 6">
            <a:extLst>
              <a:ext uri="{FF2B5EF4-FFF2-40B4-BE49-F238E27FC236}">
                <a16:creationId xmlns:a16="http://schemas.microsoft.com/office/drawing/2014/main" id="{FEFC8FAE-7EBD-6F10-FC44-751A8BDD4BDA}"/>
              </a:ext>
            </a:extLst>
          </p:cNvPr>
          <p:cNvSpPr>
            <a:spLocks noGrp="1"/>
          </p:cNvSpPr>
          <p:nvPr>
            <p:ph type="dt" sz="half" idx="10"/>
          </p:nvPr>
        </p:nvSpPr>
        <p:spPr/>
        <p:txBody>
          <a:bodyPr/>
          <a:lstStyle/>
          <a:p>
            <a:r>
              <a:rPr lang="en-US"/>
              <a:t>Rev20250822</a:t>
            </a:r>
          </a:p>
        </p:txBody>
      </p:sp>
      <p:sp>
        <p:nvSpPr>
          <p:cNvPr id="8" name="Footer Placeholder 7">
            <a:extLst>
              <a:ext uri="{FF2B5EF4-FFF2-40B4-BE49-F238E27FC236}">
                <a16:creationId xmlns:a16="http://schemas.microsoft.com/office/drawing/2014/main" id="{898C95D7-648A-FC8F-6FBD-8A1B9DBBF287}"/>
              </a:ext>
            </a:extLst>
          </p:cNvPr>
          <p:cNvSpPr>
            <a:spLocks noGrp="1"/>
          </p:cNvSpPr>
          <p:nvPr>
            <p:ph type="ftr" sz="quarter" idx="11"/>
          </p:nvPr>
        </p:nvSpPr>
        <p:spPr/>
        <p:txBody>
          <a:bodyPr/>
          <a:lstStyle/>
          <a:p>
            <a:r>
              <a:rPr lang="en-US"/>
              <a:t>L01.01</a:t>
            </a:r>
          </a:p>
        </p:txBody>
      </p:sp>
      <p:sp>
        <p:nvSpPr>
          <p:cNvPr id="9" name="Slide Number Placeholder 8">
            <a:extLst>
              <a:ext uri="{FF2B5EF4-FFF2-40B4-BE49-F238E27FC236}">
                <a16:creationId xmlns:a16="http://schemas.microsoft.com/office/drawing/2014/main" id="{B7B8CF66-D7D5-AA58-B295-5801F60802AA}"/>
              </a:ext>
            </a:extLst>
          </p:cNvPr>
          <p:cNvSpPr>
            <a:spLocks noGrp="1"/>
          </p:cNvSpPr>
          <p:nvPr>
            <p:ph type="sldNum" sz="quarter" idx="12"/>
          </p:nvPr>
        </p:nvSpPr>
        <p:spPr/>
        <p:txBody>
          <a:bodyPr/>
          <a:lstStyle/>
          <a:p>
            <a:fld id="{051A5AE0-1AD9-412A-BC4E-80B6F8A423A1}" type="slidenum">
              <a:rPr lang="en-US" smtClean="0"/>
              <a:t>15</a:t>
            </a:fld>
            <a:endParaRPr lang="en-US"/>
          </a:p>
        </p:txBody>
      </p:sp>
    </p:spTree>
    <p:extLst>
      <p:ext uri="{BB962C8B-B14F-4D97-AF65-F5344CB8AC3E}">
        <p14:creationId xmlns:p14="http://schemas.microsoft.com/office/powerpoint/2010/main" val="585898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9" name="Rectangle 2"/>
          <p:cNvSpPr>
            <a:spLocks noGrp="1" noChangeArrowheads="1"/>
          </p:cNvSpPr>
          <p:nvPr>
            <p:ph type="title"/>
          </p:nvPr>
        </p:nvSpPr>
        <p:spPr>
          <a:xfrm>
            <a:off x="1800520" y="365446"/>
            <a:ext cx="5043340" cy="784624"/>
          </a:xfrm>
        </p:spPr>
        <p:txBody>
          <a:bodyPr rtlCol="0">
            <a:noAutofit/>
          </a:bodyPr>
          <a:lstStyle/>
          <a:p>
            <a:pPr algn="ctr">
              <a:defRPr/>
            </a:pPr>
            <a:r>
              <a:rPr lang="en-US" altLang="en-US" sz="2799" dirty="0"/>
              <a:t>Tentative Milestone Schedule for </a:t>
            </a:r>
            <a:r>
              <a:rPr lang="en-US" altLang="en-US" sz="2799" dirty="0" err="1"/>
              <a:t>LaACES</a:t>
            </a:r>
            <a:r>
              <a:rPr lang="en-US" altLang="en-US" sz="2799"/>
              <a:t> 2024-2025</a:t>
            </a:r>
            <a:endParaRPr lang="en-US" altLang="en-US" sz="2799" dirty="0"/>
          </a:p>
        </p:txBody>
      </p:sp>
      <p:sp>
        <p:nvSpPr>
          <p:cNvPr id="26630" name="Rectangle 3"/>
          <p:cNvSpPr>
            <a:spLocks noGrp="1" noChangeArrowheads="1"/>
          </p:cNvSpPr>
          <p:nvPr>
            <p:ph idx="1"/>
          </p:nvPr>
        </p:nvSpPr>
        <p:spPr>
          <a:xfrm>
            <a:off x="533824" y="1583703"/>
            <a:ext cx="8304928" cy="4760535"/>
          </a:xfrm>
        </p:spPr>
        <p:txBody>
          <a:bodyPr rtlCol="0">
            <a:noAutofit/>
          </a:bodyPr>
          <a:lstStyle/>
          <a:p>
            <a:pPr marL="0" indent="0">
              <a:lnSpc>
                <a:spcPct val="100000"/>
              </a:lnSpc>
              <a:spcBef>
                <a:spcPts val="0"/>
              </a:spcBef>
              <a:buNone/>
              <a:tabLst>
                <a:tab pos="5028678" algn="r"/>
                <a:tab pos="8000170" algn="r"/>
              </a:tabLst>
              <a:defRPr/>
            </a:pPr>
            <a:r>
              <a:rPr lang="en-US" altLang="en-US" sz="1899" b="1" dirty="0"/>
              <a:t>		Anticipated Deadlines	</a:t>
            </a:r>
          </a:p>
          <a:p>
            <a:pPr marL="0" indent="0">
              <a:lnSpc>
                <a:spcPct val="100000"/>
              </a:lnSpc>
              <a:spcBef>
                <a:spcPts val="0"/>
              </a:spcBef>
              <a:buNone/>
              <a:tabLst>
                <a:tab pos="5028678" algn="r"/>
                <a:tab pos="8000170" algn="r"/>
              </a:tabLst>
              <a:defRPr/>
            </a:pPr>
            <a:r>
              <a:rPr lang="en-US" altLang="en-US" sz="1899" b="1" dirty="0" err="1"/>
              <a:t>SkeeterSat</a:t>
            </a:r>
            <a:r>
              <a:rPr lang="en-US" altLang="en-US" sz="1899" b="1" dirty="0"/>
              <a:t> Report		</a:t>
            </a:r>
            <a:r>
              <a:rPr lang="en-US" altLang="en-US" sz="1899" dirty="0"/>
              <a:t>October 11, 2024</a:t>
            </a:r>
            <a:endParaRPr lang="en-US" altLang="en-US" sz="1600" dirty="0"/>
          </a:p>
          <a:p>
            <a:pPr marL="0" indent="0">
              <a:lnSpc>
                <a:spcPct val="100000"/>
              </a:lnSpc>
              <a:spcBef>
                <a:spcPts val="0"/>
              </a:spcBef>
              <a:buNone/>
              <a:tabLst>
                <a:tab pos="5028678" algn="r"/>
                <a:tab pos="8000170" algn="r"/>
              </a:tabLst>
              <a:defRPr/>
            </a:pPr>
            <a:r>
              <a:rPr lang="en-US" altLang="en-US" sz="1899" b="1" dirty="0"/>
              <a:t>Capstone Report</a:t>
            </a:r>
            <a:r>
              <a:rPr lang="en-US" altLang="en-US" sz="1899" dirty="0"/>
              <a:t>		December 2, 2024</a:t>
            </a:r>
            <a:endParaRPr lang="en-US" altLang="en-US" sz="1899" b="1" dirty="0"/>
          </a:p>
          <a:p>
            <a:pPr marL="0" indent="0">
              <a:lnSpc>
                <a:spcPct val="100000"/>
              </a:lnSpc>
              <a:spcBef>
                <a:spcPts val="0"/>
              </a:spcBef>
              <a:buNone/>
              <a:tabLst>
                <a:tab pos="5028678" algn="r"/>
                <a:tab pos="8000170" algn="r"/>
              </a:tabLst>
              <a:defRPr/>
            </a:pPr>
            <a:endParaRPr lang="en-US" altLang="en-US" sz="1899" dirty="0"/>
          </a:p>
          <a:p>
            <a:pPr marL="0" indent="0">
              <a:lnSpc>
                <a:spcPct val="100000"/>
              </a:lnSpc>
              <a:spcBef>
                <a:spcPts val="0"/>
              </a:spcBef>
              <a:buNone/>
              <a:tabLst>
                <a:tab pos="5028678" algn="r"/>
                <a:tab pos="8000170" algn="r"/>
              </a:tabLst>
              <a:defRPr/>
            </a:pPr>
            <a:r>
              <a:rPr lang="en-US" altLang="en-US" sz="1899" b="1" dirty="0"/>
              <a:t>Pre-PDR</a:t>
            </a:r>
            <a:r>
              <a:rPr lang="en-US" altLang="en-US" sz="1899" dirty="0"/>
              <a:t>		February 7, 2025</a:t>
            </a:r>
          </a:p>
          <a:p>
            <a:pPr marL="0" indent="0">
              <a:lnSpc>
                <a:spcPct val="100000"/>
              </a:lnSpc>
              <a:spcBef>
                <a:spcPts val="0"/>
              </a:spcBef>
              <a:buNone/>
              <a:tabLst>
                <a:tab pos="5028678" algn="r"/>
                <a:tab pos="8000170" algn="r"/>
              </a:tabLst>
              <a:defRPr/>
            </a:pPr>
            <a:r>
              <a:rPr lang="en-US" altLang="en-US" sz="1899" b="1" dirty="0"/>
              <a:t>PDR</a:t>
            </a:r>
            <a:r>
              <a:rPr lang="en-US" altLang="en-US" sz="1899" dirty="0"/>
              <a:t>		February 14, 2025</a:t>
            </a:r>
          </a:p>
          <a:p>
            <a:pPr marL="0" indent="0">
              <a:lnSpc>
                <a:spcPct val="100000"/>
              </a:lnSpc>
              <a:spcBef>
                <a:spcPts val="0"/>
              </a:spcBef>
              <a:buNone/>
              <a:tabLst>
                <a:tab pos="5028678" algn="r"/>
                <a:tab pos="8000170" algn="r"/>
              </a:tabLst>
              <a:defRPr/>
            </a:pPr>
            <a:r>
              <a:rPr lang="en-US" altLang="en-US" sz="1899" b="1" dirty="0"/>
              <a:t>Pre-CDR</a:t>
            </a:r>
            <a:r>
              <a:rPr lang="en-US" altLang="en-US" sz="1899" dirty="0"/>
              <a:t>		April 4, 2025</a:t>
            </a:r>
            <a:endParaRPr lang="en-US" altLang="en-US" sz="1899" b="1" dirty="0"/>
          </a:p>
          <a:p>
            <a:pPr marL="0" indent="0">
              <a:lnSpc>
                <a:spcPct val="100000"/>
              </a:lnSpc>
              <a:spcBef>
                <a:spcPts val="0"/>
              </a:spcBef>
              <a:buNone/>
              <a:tabLst>
                <a:tab pos="5028678" algn="r"/>
                <a:tab pos="8000170" algn="r"/>
              </a:tabLst>
              <a:defRPr/>
            </a:pPr>
            <a:r>
              <a:rPr lang="en-US" altLang="en-US" sz="1899" b="1" dirty="0"/>
              <a:t>CDR</a:t>
            </a:r>
            <a:r>
              <a:rPr lang="en-US" altLang="en-US" sz="1899" dirty="0"/>
              <a:t>		April 11, 2025</a:t>
            </a:r>
            <a:endParaRPr lang="en-US" altLang="en-US" sz="1899" b="1" dirty="0"/>
          </a:p>
          <a:p>
            <a:pPr marL="0" indent="0">
              <a:lnSpc>
                <a:spcPct val="100000"/>
              </a:lnSpc>
              <a:spcBef>
                <a:spcPts val="0"/>
              </a:spcBef>
              <a:buNone/>
              <a:tabLst>
                <a:tab pos="5028678" algn="r"/>
                <a:tab pos="8000170" algn="r"/>
              </a:tabLst>
              <a:defRPr/>
            </a:pPr>
            <a:r>
              <a:rPr lang="en-US" altLang="en-US" sz="1899" b="1" dirty="0"/>
              <a:t>Thermal / Vacuum Test (at LSU)		</a:t>
            </a:r>
            <a:r>
              <a:rPr lang="en-US" altLang="en-US" sz="1899" dirty="0"/>
              <a:t>April 25, 2025</a:t>
            </a:r>
          </a:p>
          <a:p>
            <a:pPr marL="0" indent="0">
              <a:lnSpc>
                <a:spcPct val="100000"/>
              </a:lnSpc>
              <a:spcBef>
                <a:spcPts val="0"/>
              </a:spcBef>
              <a:buNone/>
              <a:tabLst>
                <a:tab pos="5028678" algn="r"/>
                <a:tab pos="8000170" algn="r"/>
              </a:tabLst>
              <a:defRPr/>
            </a:pPr>
            <a:r>
              <a:rPr lang="en-US" altLang="en-US" sz="1899" b="1" dirty="0"/>
              <a:t>FRR</a:t>
            </a:r>
            <a:r>
              <a:rPr lang="en-US" altLang="en-US" sz="1899" dirty="0"/>
              <a:t>		May 12, 2025</a:t>
            </a:r>
          </a:p>
          <a:p>
            <a:pPr marL="0" indent="0">
              <a:lnSpc>
                <a:spcPct val="100000"/>
              </a:lnSpc>
              <a:spcBef>
                <a:spcPts val="0"/>
              </a:spcBef>
              <a:buNone/>
              <a:tabLst>
                <a:tab pos="5028678" algn="r"/>
                <a:tab pos="8000170" algn="r"/>
              </a:tabLst>
              <a:defRPr/>
            </a:pPr>
            <a:endParaRPr lang="en-US" altLang="en-US" sz="1899" b="1" dirty="0"/>
          </a:p>
          <a:p>
            <a:pPr marL="0" indent="0">
              <a:lnSpc>
                <a:spcPct val="100000"/>
              </a:lnSpc>
              <a:spcBef>
                <a:spcPts val="0"/>
              </a:spcBef>
              <a:buNone/>
              <a:tabLst>
                <a:tab pos="5028678" algn="r"/>
                <a:tab pos="8000170" algn="r"/>
              </a:tabLst>
              <a:defRPr/>
            </a:pPr>
            <a:r>
              <a:rPr lang="en-US" altLang="en-US" sz="1899" b="1" dirty="0" err="1"/>
              <a:t>LaACES</a:t>
            </a:r>
            <a:r>
              <a:rPr lang="en-US" altLang="en-US" sz="1899" b="1" dirty="0"/>
              <a:t> Launch Trip		</a:t>
            </a:r>
            <a:r>
              <a:rPr lang="en-US" altLang="en-US" sz="1899" dirty="0"/>
              <a:t>May 18, 2025 – May 23, 2025</a:t>
            </a:r>
          </a:p>
          <a:p>
            <a:pPr marL="0" indent="0">
              <a:lnSpc>
                <a:spcPct val="100000"/>
              </a:lnSpc>
              <a:spcBef>
                <a:spcPts val="0"/>
              </a:spcBef>
              <a:buNone/>
              <a:tabLst>
                <a:tab pos="5028678" algn="r"/>
                <a:tab pos="8000170" algn="r"/>
              </a:tabLst>
              <a:defRPr/>
            </a:pPr>
            <a:endParaRPr lang="en-US" altLang="en-US" sz="1899" b="1" dirty="0"/>
          </a:p>
          <a:p>
            <a:pPr marL="0" indent="0">
              <a:lnSpc>
                <a:spcPct val="100000"/>
              </a:lnSpc>
              <a:spcBef>
                <a:spcPts val="0"/>
              </a:spcBef>
              <a:buNone/>
              <a:tabLst>
                <a:tab pos="5028678" algn="r"/>
                <a:tab pos="8000170" algn="r"/>
              </a:tabLst>
              <a:defRPr/>
            </a:pPr>
            <a:r>
              <a:rPr lang="en-US" altLang="en-US" sz="1899" b="1" dirty="0"/>
              <a:t>FRR Defense Presentation (at MSU)		</a:t>
            </a:r>
            <a:r>
              <a:rPr lang="en-US" altLang="en-US" sz="1899" dirty="0"/>
              <a:t>May 19, 2025</a:t>
            </a:r>
          </a:p>
        </p:txBody>
      </p:sp>
      <p:sp>
        <p:nvSpPr>
          <p:cNvPr id="2" name="Date Placeholder 1">
            <a:extLst>
              <a:ext uri="{FF2B5EF4-FFF2-40B4-BE49-F238E27FC236}">
                <a16:creationId xmlns:a16="http://schemas.microsoft.com/office/drawing/2014/main" id="{A8B3DB38-13C3-E839-A130-315A0935E8FB}"/>
              </a:ext>
            </a:extLst>
          </p:cNvPr>
          <p:cNvSpPr>
            <a:spLocks noGrp="1"/>
          </p:cNvSpPr>
          <p:nvPr>
            <p:ph type="dt" sz="half" idx="10"/>
          </p:nvPr>
        </p:nvSpPr>
        <p:spPr/>
        <p:txBody>
          <a:bodyPr/>
          <a:lstStyle/>
          <a:p>
            <a:r>
              <a:rPr lang="en-US"/>
              <a:t>Rev20250822</a:t>
            </a:r>
          </a:p>
        </p:txBody>
      </p:sp>
      <p:sp>
        <p:nvSpPr>
          <p:cNvPr id="3" name="Footer Placeholder 2">
            <a:extLst>
              <a:ext uri="{FF2B5EF4-FFF2-40B4-BE49-F238E27FC236}">
                <a16:creationId xmlns:a16="http://schemas.microsoft.com/office/drawing/2014/main" id="{B85033D0-32FF-17E0-67B5-03BF5FA58C01}"/>
              </a:ext>
            </a:extLst>
          </p:cNvPr>
          <p:cNvSpPr>
            <a:spLocks noGrp="1"/>
          </p:cNvSpPr>
          <p:nvPr>
            <p:ph type="ftr" sz="quarter" idx="11"/>
          </p:nvPr>
        </p:nvSpPr>
        <p:spPr/>
        <p:txBody>
          <a:bodyPr/>
          <a:lstStyle/>
          <a:p>
            <a:r>
              <a:rPr lang="en-US"/>
              <a:t>L01.01</a:t>
            </a:r>
          </a:p>
        </p:txBody>
      </p:sp>
      <p:sp>
        <p:nvSpPr>
          <p:cNvPr id="4" name="Slide Number Placeholder 3">
            <a:extLst>
              <a:ext uri="{FF2B5EF4-FFF2-40B4-BE49-F238E27FC236}">
                <a16:creationId xmlns:a16="http://schemas.microsoft.com/office/drawing/2014/main" id="{C58F2A47-B18B-676B-86DA-9B43EDA137F5}"/>
              </a:ext>
            </a:extLst>
          </p:cNvPr>
          <p:cNvSpPr>
            <a:spLocks noGrp="1"/>
          </p:cNvSpPr>
          <p:nvPr>
            <p:ph type="sldNum" sz="quarter" idx="12"/>
          </p:nvPr>
        </p:nvSpPr>
        <p:spPr/>
        <p:txBody>
          <a:bodyPr/>
          <a:lstStyle/>
          <a:p>
            <a:fld id="{051A5AE0-1AD9-412A-BC4E-80B6F8A423A1}" type="slidenum">
              <a:rPr lang="en-US" smtClean="0"/>
              <a:t>16</a:t>
            </a:fld>
            <a:endParaRPr lang="en-US"/>
          </a:p>
        </p:txBody>
      </p:sp>
    </p:spTree>
    <p:extLst>
      <p:ext uri="{BB962C8B-B14F-4D97-AF65-F5344CB8AC3E}">
        <p14:creationId xmlns:p14="http://schemas.microsoft.com/office/powerpoint/2010/main" val="3641305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2"/>
          <p:cNvSpPr>
            <a:spLocks noGrp="1" noChangeArrowheads="1"/>
          </p:cNvSpPr>
          <p:nvPr>
            <p:ph type="title"/>
          </p:nvPr>
        </p:nvSpPr>
        <p:spPr>
          <a:xfrm>
            <a:off x="1677971" y="327025"/>
            <a:ext cx="5731498" cy="609600"/>
          </a:xfrm>
        </p:spPr>
        <p:txBody>
          <a:bodyPr/>
          <a:lstStyle/>
          <a:p>
            <a:pPr algn="ctr"/>
            <a:r>
              <a:rPr lang="en-US" altLang="en-US" sz="3200" dirty="0"/>
              <a:t>Example Science topics</a:t>
            </a:r>
          </a:p>
        </p:txBody>
      </p:sp>
      <p:sp>
        <p:nvSpPr>
          <p:cNvPr id="7174" name="Rectangle 3"/>
          <p:cNvSpPr>
            <a:spLocks noGrp="1" noChangeArrowheads="1"/>
          </p:cNvSpPr>
          <p:nvPr>
            <p:ph type="body" idx="1"/>
          </p:nvPr>
        </p:nvSpPr>
        <p:spPr>
          <a:xfrm>
            <a:off x="228600" y="1677972"/>
            <a:ext cx="8686800" cy="4570428"/>
          </a:xfrm>
        </p:spPr>
        <p:txBody>
          <a:bodyPr>
            <a:normAutofit lnSpcReduction="10000"/>
          </a:bodyPr>
          <a:lstStyle/>
          <a:p>
            <a:pPr marL="398463" indent="-398463">
              <a:lnSpc>
                <a:spcPct val="80000"/>
              </a:lnSpc>
              <a:spcBef>
                <a:spcPct val="35000"/>
              </a:spcBef>
              <a:buFontTx/>
              <a:buAutoNum type="arabicPeriod"/>
            </a:pPr>
            <a:r>
              <a:rPr lang="en-US" altLang="en-US" sz="2400" dirty="0"/>
              <a:t>Radiation Intensity as a function of altitude</a:t>
            </a:r>
          </a:p>
          <a:p>
            <a:pPr marL="398463" indent="-398463">
              <a:lnSpc>
                <a:spcPct val="80000"/>
              </a:lnSpc>
              <a:spcBef>
                <a:spcPct val="35000"/>
              </a:spcBef>
              <a:buFontTx/>
              <a:buAutoNum type="arabicPeriod"/>
            </a:pPr>
            <a:r>
              <a:rPr lang="en-US" altLang="en-US" sz="2400" dirty="0"/>
              <a:t>Measure intensity of UV bands as function of altitude to deduce properties of ozone layer</a:t>
            </a:r>
          </a:p>
          <a:p>
            <a:pPr marL="398463" indent="-398463">
              <a:lnSpc>
                <a:spcPct val="80000"/>
              </a:lnSpc>
              <a:spcBef>
                <a:spcPct val="35000"/>
              </a:spcBef>
              <a:buFontTx/>
              <a:buAutoNum type="arabicPeriod"/>
            </a:pPr>
            <a:r>
              <a:rPr lang="en-US" altLang="en-US" sz="2400" dirty="0"/>
              <a:t>Directly measure concentration of O</a:t>
            </a:r>
            <a:r>
              <a:rPr lang="en-US" altLang="en-US" sz="2400" baseline="-25000" dirty="0"/>
              <a:t>3</a:t>
            </a:r>
            <a:r>
              <a:rPr lang="en-US" altLang="en-US" sz="2400" dirty="0"/>
              <a:t>, NO</a:t>
            </a:r>
            <a:r>
              <a:rPr lang="en-US" altLang="en-US" sz="2400" baseline="-25000" dirty="0"/>
              <a:t>x</a:t>
            </a:r>
            <a:r>
              <a:rPr lang="en-US" altLang="en-US" sz="2400" dirty="0"/>
              <a:t>, </a:t>
            </a:r>
            <a:r>
              <a:rPr lang="en-US" altLang="en-US" sz="2400" dirty="0" err="1"/>
              <a:t>CO</a:t>
            </a:r>
            <a:r>
              <a:rPr lang="en-US" altLang="en-US" sz="2400" baseline="-25000" dirty="0" err="1"/>
              <a:t>x</a:t>
            </a:r>
            <a:r>
              <a:rPr lang="en-US" altLang="en-US" sz="2400" dirty="0"/>
              <a:t> gases as a function of altitude using solid state sensors</a:t>
            </a:r>
          </a:p>
          <a:p>
            <a:pPr marL="398463" indent="-398463">
              <a:lnSpc>
                <a:spcPct val="80000"/>
              </a:lnSpc>
              <a:spcBef>
                <a:spcPct val="35000"/>
              </a:spcBef>
              <a:buFontTx/>
              <a:buAutoNum type="arabicPeriod"/>
            </a:pPr>
            <a:r>
              <a:rPr lang="en-US" sz="2400" dirty="0"/>
              <a:t>Develop a system to measure air flow (e.g. hot wire anemometer) at high altitudes (i.e. very low pressure).  </a:t>
            </a:r>
          </a:p>
          <a:p>
            <a:pPr marL="398463" indent="-398463">
              <a:lnSpc>
                <a:spcPct val="80000"/>
              </a:lnSpc>
              <a:spcBef>
                <a:spcPct val="35000"/>
              </a:spcBef>
              <a:buFontTx/>
              <a:buAutoNum type="arabicPeriod"/>
            </a:pPr>
            <a:r>
              <a:rPr lang="en-US" altLang="en-US" sz="2400" dirty="0"/>
              <a:t>Investigate methods to optimize atmospheric temperature measurements</a:t>
            </a:r>
          </a:p>
          <a:p>
            <a:pPr marL="398463" indent="-398463">
              <a:lnSpc>
                <a:spcPct val="80000"/>
              </a:lnSpc>
              <a:spcBef>
                <a:spcPct val="35000"/>
              </a:spcBef>
              <a:buFontTx/>
              <a:buAutoNum type="arabicPeriod"/>
            </a:pPr>
            <a:r>
              <a:rPr lang="en-US" altLang="en-US" sz="2400" dirty="0"/>
              <a:t>Investigate thermal flow and conductivity of boundary layer around payload</a:t>
            </a:r>
          </a:p>
          <a:p>
            <a:pPr marL="398463" indent="-398463">
              <a:lnSpc>
                <a:spcPct val="80000"/>
              </a:lnSpc>
              <a:spcBef>
                <a:spcPct val="35000"/>
              </a:spcBef>
              <a:buFontTx/>
              <a:buAutoNum type="arabicPeriod"/>
            </a:pPr>
            <a:r>
              <a:rPr lang="en-US" altLang="en-US" sz="2400" dirty="0"/>
              <a:t>Develop an inertial sensing system which will provide sub-minute of arc orientation knowledge</a:t>
            </a:r>
          </a:p>
        </p:txBody>
      </p:sp>
      <p:sp>
        <p:nvSpPr>
          <p:cNvPr id="3" name="Date Placeholder 2">
            <a:extLst>
              <a:ext uri="{FF2B5EF4-FFF2-40B4-BE49-F238E27FC236}">
                <a16:creationId xmlns:a16="http://schemas.microsoft.com/office/drawing/2014/main" id="{4C64531D-2219-3119-250C-37D1F216C8BC}"/>
              </a:ext>
            </a:extLst>
          </p:cNvPr>
          <p:cNvSpPr>
            <a:spLocks noGrp="1"/>
          </p:cNvSpPr>
          <p:nvPr>
            <p:ph type="dt" sz="half" idx="10"/>
          </p:nvPr>
        </p:nvSpPr>
        <p:spPr/>
        <p:txBody>
          <a:bodyPr/>
          <a:lstStyle/>
          <a:p>
            <a:r>
              <a:rPr lang="en-US"/>
              <a:t>Rev20250822</a:t>
            </a:r>
          </a:p>
        </p:txBody>
      </p:sp>
      <p:sp>
        <p:nvSpPr>
          <p:cNvPr id="4" name="Footer Placeholder 3">
            <a:extLst>
              <a:ext uri="{FF2B5EF4-FFF2-40B4-BE49-F238E27FC236}">
                <a16:creationId xmlns:a16="http://schemas.microsoft.com/office/drawing/2014/main" id="{A9170D89-65DB-E1B8-605D-32B7118C14AB}"/>
              </a:ext>
            </a:extLst>
          </p:cNvPr>
          <p:cNvSpPr>
            <a:spLocks noGrp="1"/>
          </p:cNvSpPr>
          <p:nvPr>
            <p:ph type="ftr" sz="quarter" idx="11"/>
          </p:nvPr>
        </p:nvSpPr>
        <p:spPr/>
        <p:txBody>
          <a:bodyPr/>
          <a:lstStyle/>
          <a:p>
            <a:r>
              <a:rPr lang="en-US"/>
              <a:t>L01.01</a:t>
            </a:r>
          </a:p>
        </p:txBody>
      </p:sp>
      <p:sp>
        <p:nvSpPr>
          <p:cNvPr id="5" name="Slide Number Placeholder 4">
            <a:extLst>
              <a:ext uri="{FF2B5EF4-FFF2-40B4-BE49-F238E27FC236}">
                <a16:creationId xmlns:a16="http://schemas.microsoft.com/office/drawing/2014/main" id="{2C0CD3AD-9677-17A9-A779-BE5128A3ACB1}"/>
              </a:ext>
            </a:extLst>
          </p:cNvPr>
          <p:cNvSpPr>
            <a:spLocks noGrp="1"/>
          </p:cNvSpPr>
          <p:nvPr>
            <p:ph type="sldNum" sz="quarter" idx="12"/>
          </p:nvPr>
        </p:nvSpPr>
        <p:spPr/>
        <p:txBody>
          <a:bodyPr/>
          <a:lstStyle/>
          <a:p>
            <a:fld id="{051A5AE0-1AD9-412A-BC4E-80B6F8A423A1}" type="slidenum">
              <a:rPr lang="en-US" smtClean="0"/>
              <a:t>17</a:t>
            </a:fld>
            <a:endParaRPr lang="en-US"/>
          </a:p>
        </p:txBody>
      </p:sp>
    </p:spTree>
    <p:extLst>
      <p:ext uri="{BB962C8B-B14F-4D97-AF65-F5344CB8AC3E}">
        <p14:creationId xmlns:p14="http://schemas.microsoft.com/office/powerpoint/2010/main" val="977653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1" name="Rectangle 2"/>
          <p:cNvSpPr>
            <a:spLocks noGrp="1" noChangeArrowheads="1"/>
          </p:cNvSpPr>
          <p:nvPr>
            <p:ph type="title"/>
          </p:nvPr>
        </p:nvSpPr>
        <p:spPr>
          <a:xfrm>
            <a:off x="1192360" y="356505"/>
            <a:ext cx="6836090" cy="895355"/>
          </a:xfrm>
        </p:spPr>
        <p:txBody>
          <a:bodyPr>
            <a:normAutofit fontScale="90000"/>
          </a:bodyPr>
          <a:lstStyle/>
          <a:p>
            <a:pPr algn="ctr" eaLnBrk="1" hangingPunct="1"/>
            <a:r>
              <a:rPr lang="en-US" sz="4000" dirty="0"/>
              <a:t>Different Science Topics can be Investigated</a:t>
            </a:r>
            <a:endParaRPr lang="en-US" sz="3600" dirty="0"/>
          </a:p>
        </p:txBody>
      </p:sp>
      <p:pic>
        <p:nvPicPr>
          <p:cNvPr id="29705" name="Picture 8" descr="Tropospause to Stratospher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745507" y="4120401"/>
            <a:ext cx="4011128" cy="116634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704" name="TextBox 2"/>
          <p:cNvSpPr txBox="1">
            <a:spLocks noChangeArrowheads="1"/>
          </p:cNvSpPr>
          <p:nvPr/>
        </p:nvSpPr>
        <p:spPr bwMode="auto">
          <a:xfrm>
            <a:off x="428243" y="3583583"/>
            <a:ext cx="409224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t>ACES07: Solar Cell Efficiency </a:t>
            </a:r>
            <a:r>
              <a:rPr lang="en-US" sz="1400" dirty="0" err="1"/>
              <a:t>vs</a:t>
            </a:r>
            <a:r>
              <a:rPr lang="en-US" sz="1400" dirty="0"/>
              <a:t> Altitude.</a:t>
            </a:r>
          </a:p>
        </p:txBody>
      </p:sp>
      <p:sp>
        <p:nvSpPr>
          <p:cNvPr id="29706" name="TextBox 3"/>
          <p:cNvSpPr txBox="1">
            <a:spLocks noChangeArrowheads="1"/>
          </p:cNvSpPr>
          <p:nvPr/>
        </p:nvSpPr>
        <p:spPr bwMode="auto">
          <a:xfrm>
            <a:off x="4673568" y="5432333"/>
            <a:ext cx="4005089"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ACES06: Sound Waveform from </a:t>
            </a:r>
            <a:r>
              <a:rPr lang="en-US" sz="1400" dirty="0" err="1"/>
              <a:t>Tropopause</a:t>
            </a:r>
            <a:endParaRPr lang="en-US" sz="1400" dirty="0"/>
          </a:p>
          <a:p>
            <a:pPr eaLnBrk="1" hangingPunct="1"/>
            <a:r>
              <a:rPr lang="en-US" sz="1400" dirty="0"/>
              <a:t> (ascent) back through the </a:t>
            </a:r>
            <a:r>
              <a:rPr lang="en-US" sz="1400" dirty="0" err="1"/>
              <a:t>Tropopause</a:t>
            </a:r>
            <a:r>
              <a:rPr lang="en-US" sz="1400" dirty="0"/>
              <a:t> (descent.) </a:t>
            </a:r>
          </a:p>
        </p:txBody>
      </p:sp>
      <p:pic>
        <p:nvPicPr>
          <p:cNvPr id="2970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4488" y="1691408"/>
            <a:ext cx="4022725" cy="181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9" name="TextBox 4"/>
          <p:cNvSpPr txBox="1">
            <a:spLocks noChangeArrowheads="1"/>
          </p:cNvSpPr>
          <p:nvPr/>
        </p:nvSpPr>
        <p:spPr bwMode="auto">
          <a:xfrm>
            <a:off x="4555149" y="3526044"/>
            <a:ext cx="424140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ACES16: Cosmic Ray Intensity as a function of Altitude</a:t>
            </a:r>
          </a:p>
        </p:txBody>
      </p:sp>
      <p:sp>
        <p:nvSpPr>
          <p:cNvPr id="13" name="TextBox 2"/>
          <p:cNvSpPr txBox="1">
            <a:spLocks noChangeArrowheads="1"/>
          </p:cNvSpPr>
          <p:nvPr/>
        </p:nvSpPr>
        <p:spPr bwMode="auto">
          <a:xfrm>
            <a:off x="218718" y="5887031"/>
            <a:ext cx="45113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ACES16: Team Space Cadets, Temperature Altitude Profile.</a:t>
            </a:r>
          </a:p>
        </p:txBody>
      </p:sp>
      <p:pic>
        <p:nvPicPr>
          <p:cNvPr id="29741" name="Picture 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896" y="3931080"/>
            <a:ext cx="4326945" cy="1955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descr="I:\Conference Papers\2011 AHAC\images\efficiency vs altitude.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9045" y="1618066"/>
            <a:ext cx="4094100" cy="1887855"/>
          </a:xfrm>
          <a:prstGeom prst="rect">
            <a:avLst/>
          </a:prstGeom>
          <a:noFill/>
          <a:ln>
            <a:noFill/>
          </a:ln>
        </p:spPr>
      </p:pic>
      <p:sp>
        <p:nvSpPr>
          <p:cNvPr id="3" name="Date Placeholder 2">
            <a:extLst>
              <a:ext uri="{FF2B5EF4-FFF2-40B4-BE49-F238E27FC236}">
                <a16:creationId xmlns:a16="http://schemas.microsoft.com/office/drawing/2014/main" id="{04E8BE74-D4D9-72F3-A84C-57F378194D0A}"/>
              </a:ext>
            </a:extLst>
          </p:cNvPr>
          <p:cNvSpPr>
            <a:spLocks noGrp="1"/>
          </p:cNvSpPr>
          <p:nvPr>
            <p:ph type="dt" sz="half" idx="10"/>
          </p:nvPr>
        </p:nvSpPr>
        <p:spPr/>
        <p:txBody>
          <a:bodyPr/>
          <a:lstStyle/>
          <a:p>
            <a:r>
              <a:rPr lang="en-US"/>
              <a:t>Rev20250822</a:t>
            </a:r>
          </a:p>
        </p:txBody>
      </p:sp>
      <p:sp>
        <p:nvSpPr>
          <p:cNvPr id="4" name="Footer Placeholder 3">
            <a:extLst>
              <a:ext uri="{FF2B5EF4-FFF2-40B4-BE49-F238E27FC236}">
                <a16:creationId xmlns:a16="http://schemas.microsoft.com/office/drawing/2014/main" id="{9D17821C-E3B3-3E15-9563-365BD2E2CD74}"/>
              </a:ext>
            </a:extLst>
          </p:cNvPr>
          <p:cNvSpPr>
            <a:spLocks noGrp="1"/>
          </p:cNvSpPr>
          <p:nvPr>
            <p:ph type="ftr" sz="quarter" idx="11"/>
          </p:nvPr>
        </p:nvSpPr>
        <p:spPr/>
        <p:txBody>
          <a:bodyPr/>
          <a:lstStyle/>
          <a:p>
            <a:r>
              <a:rPr lang="en-US"/>
              <a:t>L01.01</a:t>
            </a:r>
          </a:p>
        </p:txBody>
      </p:sp>
      <p:sp>
        <p:nvSpPr>
          <p:cNvPr id="5" name="Slide Number Placeholder 4">
            <a:extLst>
              <a:ext uri="{FF2B5EF4-FFF2-40B4-BE49-F238E27FC236}">
                <a16:creationId xmlns:a16="http://schemas.microsoft.com/office/drawing/2014/main" id="{A9DF58DE-DDC6-DD0B-59ED-656EC7F92573}"/>
              </a:ext>
            </a:extLst>
          </p:cNvPr>
          <p:cNvSpPr>
            <a:spLocks noGrp="1"/>
          </p:cNvSpPr>
          <p:nvPr>
            <p:ph type="sldNum" sz="quarter" idx="12"/>
          </p:nvPr>
        </p:nvSpPr>
        <p:spPr/>
        <p:txBody>
          <a:bodyPr/>
          <a:lstStyle/>
          <a:p>
            <a:fld id="{051A5AE0-1AD9-412A-BC4E-80B6F8A423A1}" type="slidenum">
              <a:rPr lang="en-US" smtClean="0"/>
              <a:t>18</a:t>
            </a:fld>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Rectangle 2"/>
          <p:cNvSpPr>
            <a:spLocks noGrp="1" noChangeArrowheads="1"/>
          </p:cNvSpPr>
          <p:nvPr>
            <p:ph type="title"/>
          </p:nvPr>
        </p:nvSpPr>
        <p:spPr>
          <a:xfrm>
            <a:off x="1269170" y="355660"/>
            <a:ext cx="6298420" cy="685800"/>
          </a:xfrm>
        </p:spPr>
        <p:txBody>
          <a:bodyPr/>
          <a:lstStyle/>
          <a:p>
            <a:pPr eaLnBrk="1" hangingPunct="1"/>
            <a:r>
              <a:rPr lang="en-US" sz="4000"/>
              <a:t>Completed Payloads</a:t>
            </a:r>
          </a:p>
        </p:txBody>
      </p:sp>
      <p:pic>
        <p:nvPicPr>
          <p:cNvPr id="1946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40251" y="1573310"/>
            <a:ext cx="2589349" cy="194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555529"/>
            <a:ext cx="3522214" cy="1986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3562423"/>
            <a:ext cx="1769614" cy="265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6" name="TextBox 4"/>
          <p:cNvSpPr txBox="1">
            <a:spLocks noChangeArrowheads="1"/>
          </p:cNvSpPr>
          <p:nvPr/>
        </p:nvSpPr>
        <p:spPr bwMode="auto">
          <a:xfrm>
            <a:off x="923925" y="3501646"/>
            <a:ext cx="152903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ACES09-10: McNeese State University</a:t>
            </a:r>
          </a:p>
        </p:txBody>
      </p:sp>
      <p:sp>
        <p:nvSpPr>
          <p:cNvPr id="19467" name="TextBox 5"/>
          <p:cNvSpPr txBox="1">
            <a:spLocks noChangeArrowheads="1"/>
          </p:cNvSpPr>
          <p:nvPr/>
        </p:nvSpPr>
        <p:spPr bwMode="auto">
          <a:xfrm>
            <a:off x="698439" y="5267403"/>
            <a:ext cx="23495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ACES06: Louisiana State University </a:t>
            </a:r>
          </a:p>
        </p:txBody>
      </p:sp>
      <p:sp>
        <p:nvSpPr>
          <p:cNvPr id="19468" name="TextBox 6"/>
          <p:cNvSpPr txBox="1">
            <a:spLocks noChangeArrowheads="1"/>
          </p:cNvSpPr>
          <p:nvPr/>
        </p:nvSpPr>
        <p:spPr bwMode="auto">
          <a:xfrm>
            <a:off x="4552857" y="2792510"/>
            <a:ext cx="116214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ACES12: University of New Orleans</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1" y="3562422"/>
            <a:ext cx="2133600" cy="2735288"/>
          </a:xfrm>
          <a:prstGeom prst="rect">
            <a:avLst/>
          </a:prstGeom>
        </p:spPr>
      </p:pic>
      <p:sp>
        <p:nvSpPr>
          <p:cNvPr id="3" name="TextBox 2"/>
          <p:cNvSpPr txBox="1"/>
          <p:nvPr/>
        </p:nvSpPr>
        <p:spPr>
          <a:xfrm>
            <a:off x="5181600" y="5322115"/>
            <a:ext cx="1003239" cy="954107"/>
          </a:xfrm>
          <a:prstGeom prst="rect">
            <a:avLst/>
          </a:prstGeom>
          <a:noFill/>
        </p:spPr>
        <p:txBody>
          <a:bodyPr wrap="square" rtlCol="0">
            <a:spAutoFit/>
          </a:bodyPr>
          <a:lstStyle/>
          <a:p>
            <a:r>
              <a:rPr lang="en-US" sz="1400" dirty="0"/>
              <a:t>ACES16: Louisiana State University</a:t>
            </a:r>
          </a:p>
        </p:txBody>
      </p:sp>
      <p:sp>
        <p:nvSpPr>
          <p:cNvPr id="5" name="Date Placeholder 4">
            <a:extLst>
              <a:ext uri="{FF2B5EF4-FFF2-40B4-BE49-F238E27FC236}">
                <a16:creationId xmlns:a16="http://schemas.microsoft.com/office/drawing/2014/main" id="{65AEAFB0-7022-B66F-3983-EC9D0490A715}"/>
              </a:ext>
            </a:extLst>
          </p:cNvPr>
          <p:cNvSpPr>
            <a:spLocks noGrp="1"/>
          </p:cNvSpPr>
          <p:nvPr>
            <p:ph type="dt" sz="half" idx="10"/>
          </p:nvPr>
        </p:nvSpPr>
        <p:spPr/>
        <p:txBody>
          <a:bodyPr/>
          <a:lstStyle/>
          <a:p>
            <a:r>
              <a:rPr lang="en-US"/>
              <a:t>Rev20250822</a:t>
            </a:r>
          </a:p>
        </p:txBody>
      </p:sp>
      <p:sp>
        <p:nvSpPr>
          <p:cNvPr id="6" name="Footer Placeholder 5">
            <a:extLst>
              <a:ext uri="{FF2B5EF4-FFF2-40B4-BE49-F238E27FC236}">
                <a16:creationId xmlns:a16="http://schemas.microsoft.com/office/drawing/2014/main" id="{9BD33764-8F24-D3EC-05F6-1179614DB252}"/>
              </a:ext>
            </a:extLst>
          </p:cNvPr>
          <p:cNvSpPr>
            <a:spLocks noGrp="1"/>
          </p:cNvSpPr>
          <p:nvPr>
            <p:ph type="ftr" sz="quarter" idx="11"/>
          </p:nvPr>
        </p:nvSpPr>
        <p:spPr/>
        <p:txBody>
          <a:bodyPr/>
          <a:lstStyle/>
          <a:p>
            <a:r>
              <a:rPr lang="en-US"/>
              <a:t>L01.01</a:t>
            </a:r>
          </a:p>
        </p:txBody>
      </p:sp>
      <p:sp>
        <p:nvSpPr>
          <p:cNvPr id="7" name="Slide Number Placeholder 6">
            <a:extLst>
              <a:ext uri="{FF2B5EF4-FFF2-40B4-BE49-F238E27FC236}">
                <a16:creationId xmlns:a16="http://schemas.microsoft.com/office/drawing/2014/main" id="{9EE76E92-9BBF-6B0B-87F5-F863EE8B56DF}"/>
              </a:ext>
            </a:extLst>
          </p:cNvPr>
          <p:cNvSpPr>
            <a:spLocks noGrp="1"/>
          </p:cNvSpPr>
          <p:nvPr>
            <p:ph type="sldNum" sz="quarter" idx="12"/>
          </p:nvPr>
        </p:nvSpPr>
        <p:spPr/>
        <p:txBody>
          <a:bodyPr/>
          <a:lstStyle/>
          <a:p>
            <a:fld id="{051A5AE0-1AD9-412A-BC4E-80B6F8A423A1}" type="slidenum">
              <a:rPr lang="en-US" smtClean="0"/>
              <a:t>19</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2"/>
          <p:cNvSpPr>
            <a:spLocks noGrp="1" noChangeArrowheads="1"/>
          </p:cNvSpPr>
          <p:nvPr>
            <p:ph type="title" idx="4294967295"/>
          </p:nvPr>
        </p:nvSpPr>
        <p:spPr>
          <a:xfrm>
            <a:off x="1602580" y="368920"/>
            <a:ext cx="5938838" cy="609600"/>
          </a:xfrm>
        </p:spPr>
        <p:txBody>
          <a:bodyPr>
            <a:noAutofit/>
          </a:bodyPr>
          <a:lstStyle/>
          <a:p>
            <a:pPr algn="ctr" eaLnBrk="1" hangingPunct="1"/>
            <a:r>
              <a:rPr lang="en-US" b="1" dirty="0"/>
              <a:t>Introductions – </a:t>
            </a:r>
            <a:br>
              <a:rPr lang="en-US" b="1" dirty="0"/>
            </a:br>
            <a:r>
              <a:rPr lang="en-US" b="1" dirty="0" err="1"/>
              <a:t>LaACES</a:t>
            </a:r>
            <a:r>
              <a:rPr lang="en-US" b="1" dirty="0"/>
              <a:t> Management</a:t>
            </a:r>
          </a:p>
        </p:txBody>
      </p:sp>
      <p:grpSp>
        <p:nvGrpSpPr>
          <p:cNvPr id="6" name="Group 5">
            <a:extLst>
              <a:ext uri="{FF2B5EF4-FFF2-40B4-BE49-F238E27FC236}">
                <a16:creationId xmlns:a16="http://schemas.microsoft.com/office/drawing/2014/main" id="{1E04D07C-055C-91F5-AE55-D24825A17F1C}"/>
              </a:ext>
            </a:extLst>
          </p:cNvPr>
          <p:cNvGrpSpPr/>
          <p:nvPr/>
        </p:nvGrpSpPr>
        <p:grpSpPr>
          <a:xfrm>
            <a:off x="404602" y="1550044"/>
            <a:ext cx="2505495" cy="2249137"/>
            <a:chOff x="6439642" y="1613116"/>
            <a:chExt cx="2505495" cy="2249137"/>
          </a:xfrm>
        </p:grpSpPr>
        <p:pic>
          <p:nvPicPr>
            <p:cNvPr id="8" name="Picture 7">
              <a:extLst>
                <a:ext uri="{FF2B5EF4-FFF2-40B4-BE49-F238E27FC236}">
                  <a16:creationId xmlns:a16="http://schemas.microsoft.com/office/drawing/2014/main" id="{AF0493C8-2CB3-A6A3-7871-63A2F1BA502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41677" y="1613116"/>
              <a:ext cx="1301425" cy="1645920"/>
            </a:xfrm>
            <a:prstGeom prst="rect">
              <a:avLst/>
            </a:prstGeom>
          </p:spPr>
        </p:pic>
        <p:sp>
          <p:nvSpPr>
            <p:cNvPr id="20" name="Rectangle 3">
              <a:extLst>
                <a:ext uri="{FF2B5EF4-FFF2-40B4-BE49-F238E27FC236}">
                  <a16:creationId xmlns:a16="http://schemas.microsoft.com/office/drawing/2014/main" id="{05558DF8-0E87-B91E-7A6B-E1F7F7570953}"/>
                </a:ext>
              </a:extLst>
            </p:cNvPr>
            <p:cNvSpPr txBox="1">
              <a:spLocks noChangeArrowheads="1"/>
            </p:cNvSpPr>
            <p:nvPr/>
          </p:nvSpPr>
          <p:spPr>
            <a:xfrm>
              <a:off x="6439642" y="3247773"/>
              <a:ext cx="2505495" cy="6144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chemeClr val="tx2"/>
                </a:buClr>
                <a:buFont typeface="Arial" panose="020B0604020202020204" pitchFamily="34" charset="0"/>
                <a:buNone/>
              </a:pPr>
              <a:r>
                <a:rPr lang="en-US" sz="1600" dirty="0">
                  <a:latin typeface="+mn-lt"/>
                </a:rPr>
                <a:t>Colleen Fava</a:t>
              </a:r>
            </a:p>
            <a:p>
              <a:pPr marL="0" indent="0" algn="ctr">
                <a:lnSpc>
                  <a:spcPct val="100000"/>
                </a:lnSpc>
                <a:spcBef>
                  <a:spcPts val="0"/>
                </a:spcBef>
                <a:buClr>
                  <a:schemeClr val="tx2"/>
                </a:buClr>
                <a:buFont typeface="Arial" panose="020B0604020202020204" pitchFamily="34" charset="0"/>
                <a:buNone/>
              </a:pPr>
              <a:r>
                <a:rPr lang="en-US" sz="1600" dirty="0" err="1">
                  <a:latin typeface="+mn-lt"/>
                </a:rPr>
                <a:t>LaSPACE</a:t>
              </a:r>
              <a:r>
                <a:rPr lang="en-US" sz="1600" dirty="0">
                  <a:latin typeface="+mn-lt"/>
                </a:rPr>
                <a:t> Director</a:t>
              </a:r>
            </a:p>
          </p:txBody>
        </p:sp>
      </p:grpSp>
      <p:grpSp>
        <p:nvGrpSpPr>
          <p:cNvPr id="21" name="Group 20">
            <a:extLst>
              <a:ext uri="{FF2B5EF4-FFF2-40B4-BE49-F238E27FC236}">
                <a16:creationId xmlns:a16="http://schemas.microsoft.com/office/drawing/2014/main" id="{174A171D-5487-1FD2-B14E-3A98C59D6E9F}"/>
              </a:ext>
            </a:extLst>
          </p:cNvPr>
          <p:cNvGrpSpPr/>
          <p:nvPr/>
        </p:nvGrpSpPr>
        <p:grpSpPr>
          <a:xfrm>
            <a:off x="3258403" y="1546889"/>
            <a:ext cx="2627193" cy="2252292"/>
            <a:chOff x="3382662" y="1609961"/>
            <a:chExt cx="2627193" cy="2252292"/>
          </a:xfrm>
        </p:grpSpPr>
        <p:pic>
          <p:nvPicPr>
            <p:cNvPr id="22" name="Picture 21">
              <a:extLst>
                <a:ext uri="{FF2B5EF4-FFF2-40B4-BE49-F238E27FC236}">
                  <a16:creationId xmlns:a16="http://schemas.microsoft.com/office/drawing/2014/main" id="{48C5EC95-9E21-6034-2C63-009BE876334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23680" y="1609961"/>
              <a:ext cx="1296640" cy="1645920"/>
            </a:xfrm>
            <a:prstGeom prst="rect">
              <a:avLst/>
            </a:prstGeom>
            <a:ln>
              <a:noFill/>
            </a:ln>
          </p:spPr>
        </p:pic>
        <p:sp>
          <p:nvSpPr>
            <p:cNvPr id="23" name="Rectangle 3">
              <a:extLst>
                <a:ext uri="{FF2B5EF4-FFF2-40B4-BE49-F238E27FC236}">
                  <a16:creationId xmlns:a16="http://schemas.microsoft.com/office/drawing/2014/main" id="{63462248-818A-3134-A6E9-98359C4F94FD}"/>
                </a:ext>
              </a:extLst>
            </p:cNvPr>
            <p:cNvSpPr txBox="1">
              <a:spLocks noChangeArrowheads="1"/>
            </p:cNvSpPr>
            <p:nvPr/>
          </p:nvSpPr>
          <p:spPr>
            <a:xfrm>
              <a:off x="3382662" y="3247773"/>
              <a:ext cx="2627193" cy="6144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chemeClr val="tx2"/>
                </a:buClr>
                <a:buFont typeface="Arial" panose="020B0604020202020204" pitchFamily="34" charset="0"/>
                <a:buNone/>
              </a:pPr>
              <a:r>
                <a:rPr lang="en-US" sz="1600" dirty="0">
                  <a:latin typeface="+mn-lt"/>
                </a:rPr>
                <a:t>Doug Granger</a:t>
              </a:r>
            </a:p>
            <a:p>
              <a:pPr marL="0" indent="0" algn="ctr">
                <a:lnSpc>
                  <a:spcPct val="100000"/>
                </a:lnSpc>
                <a:spcBef>
                  <a:spcPts val="0"/>
                </a:spcBef>
                <a:buClr>
                  <a:schemeClr val="tx2"/>
                </a:buClr>
                <a:buFont typeface="Arial" panose="020B0604020202020204" pitchFamily="34" charset="0"/>
                <a:buNone/>
              </a:pPr>
              <a:r>
                <a:rPr lang="en-US" sz="1600" dirty="0" err="1">
                  <a:latin typeface="+mn-lt"/>
                </a:rPr>
                <a:t>LaSPACE</a:t>
              </a:r>
              <a:r>
                <a:rPr lang="en-US" sz="1600" dirty="0">
                  <a:latin typeface="+mn-lt"/>
                </a:rPr>
                <a:t> Assistant Director</a:t>
              </a:r>
            </a:p>
          </p:txBody>
        </p:sp>
      </p:grpSp>
      <p:grpSp>
        <p:nvGrpSpPr>
          <p:cNvPr id="24" name="Group 23">
            <a:extLst>
              <a:ext uri="{FF2B5EF4-FFF2-40B4-BE49-F238E27FC236}">
                <a16:creationId xmlns:a16="http://schemas.microsoft.com/office/drawing/2014/main" id="{B29EDCDE-52DC-A7A2-CDC4-7C826BC23FF0}"/>
              </a:ext>
            </a:extLst>
          </p:cNvPr>
          <p:cNvGrpSpPr/>
          <p:nvPr/>
        </p:nvGrpSpPr>
        <p:grpSpPr>
          <a:xfrm>
            <a:off x="6050644" y="1546889"/>
            <a:ext cx="2455302" cy="2298481"/>
            <a:chOff x="4981125" y="3919074"/>
            <a:chExt cx="2455302" cy="2298481"/>
          </a:xfrm>
        </p:grpSpPr>
        <p:sp>
          <p:nvSpPr>
            <p:cNvPr id="25" name="Rectangle 3">
              <a:extLst>
                <a:ext uri="{FF2B5EF4-FFF2-40B4-BE49-F238E27FC236}">
                  <a16:creationId xmlns:a16="http://schemas.microsoft.com/office/drawing/2014/main" id="{33F4723C-25E2-3FE8-0BBA-FEBD40AE5DED}"/>
                </a:ext>
              </a:extLst>
            </p:cNvPr>
            <p:cNvSpPr txBox="1">
              <a:spLocks noChangeArrowheads="1"/>
            </p:cNvSpPr>
            <p:nvPr/>
          </p:nvSpPr>
          <p:spPr>
            <a:xfrm>
              <a:off x="4981125" y="5603075"/>
              <a:ext cx="2455302" cy="614480"/>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chemeClr val="tx2"/>
                </a:buClr>
                <a:buFont typeface="Arial" panose="020B0604020202020204" pitchFamily="34" charset="0"/>
                <a:buNone/>
              </a:pPr>
              <a:r>
                <a:rPr lang="en-US" sz="1600" dirty="0">
                  <a:latin typeface="+mn-lt"/>
                </a:rPr>
                <a:t>Aaron Ryan</a:t>
              </a:r>
            </a:p>
            <a:p>
              <a:pPr marL="0" indent="0" algn="ctr">
                <a:lnSpc>
                  <a:spcPct val="100000"/>
                </a:lnSpc>
                <a:spcBef>
                  <a:spcPts val="0"/>
                </a:spcBef>
                <a:buClr>
                  <a:schemeClr val="tx2"/>
                </a:buClr>
                <a:buFont typeface="Arial" panose="020B0604020202020204" pitchFamily="34" charset="0"/>
                <a:buNone/>
              </a:pPr>
              <a:r>
                <a:rPr lang="en-US" sz="1600" dirty="0" err="1">
                  <a:latin typeface="+mn-lt"/>
                </a:rPr>
                <a:t>LaSPACE</a:t>
              </a:r>
              <a:r>
                <a:rPr lang="en-US" sz="1600" dirty="0">
                  <a:latin typeface="+mn-lt"/>
                </a:rPr>
                <a:t> Flight </a:t>
              </a:r>
            </a:p>
            <a:p>
              <a:pPr marL="0" indent="0" algn="ctr">
                <a:lnSpc>
                  <a:spcPct val="100000"/>
                </a:lnSpc>
                <a:spcBef>
                  <a:spcPts val="0"/>
                </a:spcBef>
                <a:buClr>
                  <a:schemeClr val="tx2"/>
                </a:buClr>
                <a:buFont typeface="Arial" panose="020B0604020202020204" pitchFamily="34" charset="0"/>
                <a:buNone/>
              </a:pPr>
              <a:r>
                <a:rPr lang="en-US" sz="1600" dirty="0">
                  <a:latin typeface="+mn-lt"/>
                </a:rPr>
                <a:t>Program Manager</a:t>
              </a:r>
            </a:p>
          </p:txBody>
        </p:sp>
        <p:pic>
          <p:nvPicPr>
            <p:cNvPr id="26" name="Picture 25" descr="A person with a beard and glasses&#10;&#10;Description automatically generated with medium confidence">
              <a:extLst>
                <a:ext uri="{FF2B5EF4-FFF2-40B4-BE49-F238E27FC236}">
                  <a16:creationId xmlns:a16="http://schemas.microsoft.com/office/drawing/2014/main" id="{1556018C-8A88-FA32-E34D-27FDEBAC42F3}"/>
                </a:ext>
              </a:extLst>
            </p:cNvPr>
            <p:cNvPicPr>
              <a:picLocks noChangeAspect="1"/>
            </p:cNvPicPr>
            <p:nvPr/>
          </p:nvPicPr>
          <p:blipFill rotWithShape="1">
            <a:blip r:embed="rId5">
              <a:extLst>
                <a:ext uri="{28A0092B-C50C-407E-A947-70E740481C1C}">
                  <a14:useLocalDpi xmlns:a14="http://schemas.microsoft.com/office/drawing/2010/main" val="0"/>
                </a:ext>
              </a:extLst>
            </a:blip>
            <a:srcRect l="12217" t="12226" r="8213" b="12226"/>
            <a:stretch/>
          </p:blipFill>
          <p:spPr>
            <a:xfrm>
              <a:off x="5591414" y="3919074"/>
              <a:ext cx="1300163" cy="1645920"/>
            </a:xfrm>
            <a:prstGeom prst="rect">
              <a:avLst/>
            </a:prstGeom>
            <a:ln w="19050">
              <a:solidFill>
                <a:srgbClr val="0000FF"/>
              </a:solidFill>
            </a:ln>
          </p:spPr>
        </p:pic>
      </p:grpSp>
      <p:grpSp>
        <p:nvGrpSpPr>
          <p:cNvPr id="27" name="Group 26">
            <a:extLst>
              <a:ext uri="{FF2B5EF4-FFF2-40B4-BE49-F238E27FC236}">
                <a16:creationId xmlns:a16="http://schemas.microsoft.com/office/drawing/2014/main" id="{16E685D3-DA06-B080-1947-4FDA94993775}"/>
              </a:ext>
            </a:extLst>
          </p:cNvPr>
          <p:cNvGrpSpPr/>
          <p:nvPr/>
        </p:nvGrpSpPr>
        <p:grpSpPr>
          <a:xfrm>
            <a:off x="6313458" y="3983017"/>
            <a:ext cx="1995111" cy="2231252"/>
            <a:chOff x="5181803" y="3952041"/>
            <a:chExt cx="1995111" cy="2231252"/>
          </a:xfrm>
        </p:grpSpPr>
        <p:sp>
          <p:nvSpPr>
            <p:cNvPr id="28" name="Rectangle 3">
              <a:extLst>
                <a:ext uri="{FF2B5EF4-FFF2-40B4-BE49-F238E27FC236}">
                  <a16:creationId xmlns:a16="http://schemas.microsoft.com/office/drawing/2014/main" id="{6D086B0A-229B-B9B0-48C6-8A786C58AFFE}"/>
                </a:ext>
              </a:extLst>
            </p:cNvPr>
            <p:cNvSpPr txBox="1">
              <a:spLocks noChangeArrowheads="1"/>
            </p:cNvSpPr>
            <p:nvPr/>
          </p:nvSpPr>
          <p:spPr>
            <a:xfrm>
              <a:off x="5181803" y="5568813"/>
              <a:ext cx="1995111" cy="614480"/>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chemeClr val="tx2"/>
                </a:buClr>
                <a:buFont typeface="Arial" panose="020B0604020202020204" pitchFamily="34" charset="0"/>
                <a:buNone/>
              </a:pPr>
              <a:r>
                <a:rPr lang="en-US" sz="1600" dirty="0">
                  <a:latin typeface="+mn-lt"/>
                </a:rPr>
                <a:t>Sabrina </a:t>
              </a:r>
              <a:r>
                <a:rPr lang="en-US" sz="1600" dirty="0" err="1">
                  <a:latin typeface="+mn-lt"/>
                </a:rPr>
                <a:t>Huezo</a:t>
              </a:r>
              <a:endParaRPr lang="en-US" sz="1600" dirty="0">
                <a:latin typeface="+mn-lt"/>
              </a:endParaRPr>
            </a:p>
            <a:p>
              <a:pPr marL="0" indent="0" algn="ctr">
                <a:lnSpc>
                  <a:spcPct val="100000"/>
                </a:lnSpc>
                <a:spcBef>
                  <a:spcPts val="0"/>
                </a:spcBef>
                <a:buClr>
                  <a:schemeClr val="tx2"/>
                </a:buClr>
                <a:buFont typeface="Arial" panose="020B0604020202020204" pitchFamily="34" charset="0"/>
                <a:buNone/>
              </a:pPr>
              <a:r>
                <a:rPr lang="en-US" sz="1600" dirty="0">
                  <a:latin typeface="+mn-lt"/>
                </a:rPr>
                <a:t>LSU P&amp;A Electronics Engineer</a:t>
              </a:r>
            </a:p>
          </p:txBody>
        </p:sp>
        <p:pic>
          <p:nvPicPr>
            <p:cNvPr id="29" name="Picture 2" descr="Image">
              <a:extLst>
                <a:ext uri="{FF2B5EF4-FFF2-40B4-BE49-F238E27FC236}">
                  <a16:creationId xmlns:a16="http://schemas.microsoft.com/office/drawing/2014/main" id="{4A8CCB8A-09F2-7009-6A74-CBD631981BA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738" t="21280" r="10740" b="18110"/>
            <a:stretch/>
          </p:blipFill>
          <p:spPr bwMode="auto">
            <a:xfrm>
              <a:off x="5531039" y="3952041"/>
              <a:ext cx="1296640" cy="1645920"/>
            </a:xfrm>
            <a:prstGeom prst="rect">
              <a:avLst/>
            </a:prstGeom>
            <a:noFill/>
            <a:ln w="19050">
              <a:solidFill>
                <a:srgbClr val="0000FF"/>
              </a:solidFill>
            </a:ln>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3928C8D5-A6C5-78FE-39A0-8457FE359FE7}"/>
              </a:ext>
            </a:extLst>
          </p:cNvPr>
          <p:cNvGrpSpPr/>
          <p:nvPr/>
        </p:nvGrpSpPr>
        <p:grpSpPr>
          <a:xfrm>
            <a:off x="3450185" y="3983017"/>
            <a:ext cx="1995111" cy="2255447"/>
            <a:chOff x="1495923" y="3924027"/>
            <a:chExt cx="1995111" cy="2255447"/>
          </a:xfrm>
        </p:grpSpPr>
        <p:pic>
          <p:nvPicPr>
            <p:cNvPr id="31" name="Picture 30">
              <a:extLst>
                <a:ext uri="{FF2B5EF4-FFF2-40B4-BE49-F238E27FC236}">
                  <a16:creationId xmlns:a16="http://schemas.microsoft.com/office/drawing/2014/main" id="{B5D3828F-055D-7FD9-B75B-730BC54F4A84}"/>
                </a:ext>
              </a:extLst>
            </p:cNvPr>
            <p:cNvPicPr>
              <a:picLocks noChangeAspect="1"/>
            </p:cNvPicPr>
            <p:nvPr/>
          </p:nvPicPr>
          <p:blipFill rotWithShape="1">
            <a:blip r:embed="rId7">
              <a:extLst>
                <a:ext uri="{28A0092B-C50C-407E-A947-70E740481C1C}">
                  <a14:useLocalDpi xmlns:a14="http://schemas.microsoft.com/office/drawing/2010/main" val="0"/>
                </a:ext>
              </a:extLst>
            </a:blip>
            <a:srcRect l="12703" r="12774" b="1111"/>
            <a:stretch/>
          </p:blipFill>
          <p:spPr>
            <a:xfrm>
              <a:off x="1822924" y="3924027"/>
              <a:ext cx="1300163" cy="1645920"/>
            </a:xfrm>
            <a:prstGeom prst="rect">
              <a:avLst/>
            </a:prstGeom>
            <a:ln w="19050">
              <a:solidFill>
                <a:srgbClr val="0000FF"/>
              </a:solidFill>
            </a:ln>
          </p:spPr>
        </p:pic>
        <p:sp>
          <p:nvSpPr>
            <p:cNvPr id="32" name="Rectangle 3">
              <a:extLst>
                <a:ext uri="{FF2B5EF4-FFF2-40B4-BE49-F238E27FC236}">
                  <a16:creationId xmlns:a16="http://schemas.microsoft.com/office/drawing/2014/main" id="{7EB4A502-213D-8112-F512-247BCF6F8FF8}"/>
                </a:ext>
              </a:extLst>
            </p:cNvPr>
            <p:cNvSpPr txBox="1">
              <a:spLocks noChangeArrowheads="1"/>
            </p:cNvSpPr>
            <p:nvPr/>
          </p:nvSpPr>
          <p:spPr>
            <a:xfrm>
              <a:off x="1495923" y="5564994"/>
              <a:ext cx="1995111" cy="614480"/>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chemeClr val="tx2"/>
                </a:buClr>
                <a:buFont typeface="Arial" panose="020B0604020202020204" pitchFamily="34" charset="0"/>
                <a:buNone/>
              </a:pPr>
              <a:r>
                <a:rPr lang="en-US" sz="1600" dirty="0">
                  <a:latin typeface="+mn-lt"/>
                </a:rPr>
                <a:t>Dana Browne</a:t>
              </a:r>
            </a:p>
            <a:p>
              <a:pPr marL="0" indent="0" algn="ctr">
                <a:lnSpc>
                  <a:spcPct val="100000"/>
                </a:lnSpc>
                <a:spcBef>
                  <a:spcPts val="0"/>
                </a:spcBef>
                <a:buClr>
                  <a:schemeClr val="tx2"/>
                </a:buClr>
                <a:buFont typeface="Arial" panose="020B0604020202020204" pitchFamily="34" charset="0"/>
                <a:buNone/>
              </a:pPr>
              <a:r>
                <a:rPr lang="en-US" sz="1600" dirty="0" err="1">
                  <a:latin typeface="+mn-lt"/>
                </a:rPr>
                <a:t>LaSPACE</a:t>
              </a:r>
              <a:r>
                <a:rPr lang="en-US" sz="1600" dirty="0">
                  <a:latin typeface="+mn-lt"/>
                </a:rPr>
                <a:t> Associate / HAM Radio Expert</a:t>
              </a:r>
            </a:p>
          </p:txBody>
        </p:sp>
      </p:grpSp>
      <p:grpSp>
        <p:nvGrpSpPr>
          <p:cNvPr id="2" name="Group 1">
            <a:extLst>
              <a:ext uri="{FF2B5EF4-FFF2-40B4-BE49-F238E27FC236}">
                <a16:creationId xmlns:a16="http://schemas.microsoft.com/office/drawing/2014/main" id="{B55DC2FF-5804-E986-9C6C-A7CED9D36A2A}"/>
              </a:ext>
            </a:extLst>
          </p:cNvPr>
          <p:cNvGrpSpPr/>
          <p:nvPr/>
        </p:nvGrpSpPr>
        <p:grpSpPr>
          <a:xfrm>
            <a:off x="659793" y="3983017"/>
            <a:ext cx="1995111" cy="2255447"/>
            <a:chOff x="1495923" y="3924027"/>
            <a:chExt cx="1995111" cy="2255447"/>
          </a:xfrm>
        </p:grpSpPr>
        <p:pic>
          <p:nvPicPr>
            <p:cNvPr id="3" name="Picture 2">
              <a:extLst>
                <a:ext uri="{FF2B5EF4-FFF2-40B4-BE49-F238E27FC236}">
                  <a16:creationId xmlns:a16="http://schemas.microsoft.com/office/drawing/2014/main" id="{8F8B6D0F-9FA7-98DC-D6A6-A539E62B2A92}"/>
                </a:ext>
              </a:extLst>
            </p:cNvPr>
            <p:cNvPicPr>
              <a:picLocks noChangeAspect="1"/>
            </p:cNvPicPr>
            <p:nvPr/>
          </p:nvPicPr>
          <p:blipFill rotWithShape="1">
            <a:blip r:embed="rId8">
              <a:extLst>
                <a:ext uri="{28A0092B-C50C-407E-A947-70E740481C1C}">
                  <a14:useLocalDpi xmlns:a14="http://schemas.microsoft.com/office/drawing/2010/main" val="0"/>
                </a:ext>
              </a:extLst>
            </a:blip>
            <a:srcRect t="3215" b="3215"/>
            <a:stretch/>
          </p:blipFill>
          <p:spPr>
            <a:xfrm>
              <a:off x="1822924" y="3924027"/>
              <a:ext cx="1300163" cy="1645920"/>
            </a:xfrm>
            <a:prstGeom prst="rect">
              <a:avLst/>
            </a:prstGeom>
            <a:ln w="19050">
              <a:solidFill>
                <a:srgbClr val="0000FF"/>
              </a:solidFill>
            </a:ln>
          </p:spPr>
        </p:pic>
        <p:sp>
          <p:nvSpPr>
            <p:cNvPr id="4" name="Rectangle 3">
              <a:extLst>
                <a:ext uri="{FF2B5EF4-FFF2-40B4-BE49-F238E27FC236}">
                  <a16:creationId xmlns:a16="http://schemas.microsoft.com/office/drawing/2014/main" id="{D58A5CA2-86CA-DC2E-EE1B-1336C528648B}"/>
                </a:ext>
              </a:extLst>
            </p:cNvPr>
            <p:cNvSpPr txBox="1">
              <a:spLocks noChangeArrowheads="1"/>
            </p:cNvSpPr>
            <p:nvPr/>
          </p:nvSpPr>
          <p:spPr>
            <a:xfrm>
              <a:off x="1495923" y="5564994"/>
              <a:ext cx="1995111" cy="6144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chemeClr val="tx2"/>
                </a:buClr>
                <a:buFont typeface="Arial" panose="020B0604020202020204" pitchFamily="34" charset="0"/>
                <a:buNone/>
              </a:pPr>
              <a:r>
                <a:rPr lang="en-US" sz="1600" dirty="0">
                  <a:latin typeface="+mn-lt"/>
                </a:rPr>
                <a:t>Jonathan Smith </a:t>
              </a:r>
            </a:p>
            <a:p>
              <a:pPr marL="0" indent="0" algn="ctr">
                <a:lnSpc>
                  <a:spcPct val="100000"/>
                </a:lnSpc>
                <a:spcBef>
                  <a:spcPts val="0"/>
                </a:spcBef>
                <a:buClr>
                  <a:schemeClr val="tx2"/>
                </a:buClr>
                <a:buFont typeface="Arial" panose="020B0604020202020204" pitchFamily="34" charset="0"/>
                <a:buNone/>
              </a:pPr>
              <a:r>
                <a:rPr lang="en-US" sz="1600" dirty="0">
                  <a:latin typeface="+mn-lt"/>
                </a:rPr>
                <a:t>Program Coordinator</a:t>
              </a:r>
            </a:p>
          </p:txBody>
        </p:sp>
      </p:grpSp>
      <p:sp>
        <p:nvSpPr>
          <p:cNvPr id="9" name="Date Placeholder 8">
            <a:extLst>
              <a:ext uri="{FF2B5EF4-FFF2-40B4-BE49-F238E27FC236}">
                <a16:creationId xmlns:a16="http://schemas.microsoft.com/office/drawing/2014/main" id="{814E9750-AA07-ADFF-548D-B128A6949C7F}"/>
              </a:ext>
            </a:extLst>
          </p:cNvPr>
          <p:cNvSpPr>
            <a:spLocks noGrp="1"/>
          </p:cNvSpPr>
          <p:nvPr>
            <p:ph type="dt" sz="half" idx="10"/>
          </p:nvPr>
        </p:nvSpPr>
        <p:spPr/>
        <p:txBody>
          <a:bodyPr/>
          <a:lstStyle/>
          <a:p>
            <a:r>
              <a:rPr lang="en-US"/>
              <a:t>Rev20250822</a:t>
            </a:r>
          </a:p>
        </p:txBody>
      </p:sp>
      <p:sp>
        <p:nvSpPr>
          <p:cNvPr id="11" name="Footer Placeholder 10">
            <a:extLst>
              <a:ext uri="{FF2B5EF4-FFF2-40B4-BE49-F238E27FC236}">
                <a16:creationId xmlns:a16="http://schemas.microsoft.com/office/drawing/2014/main" id="{F34B2438-D3EB-95C2-4869-03A0889AF8A7}"/>
              </a:ext>
            </a:extLst>
          </p:cNvPr>
          <p:cNvSpPr>
            <a:spLocks noGrp="1"/>
          </p:cNvSpPr>
          <p:nvPr>
            <p:ph type="ftr" sz="quarter" idx="11"/>
          </p:nvPr>
        </p:nvSpPr>
        <p:spPr/>
        <p:txBody>
          <a:bodyPr/>
          <a:lstStyle/>
          <a:p>
            <a:r>
              <a:rPr lang="en-US"/>
              <a:t>L01.01</a:t>
            </a:r>
          </a:p>
        </p:txBody>
      </p:sp>
      <p:sp>
        <p:nvSpPr>
          <p:cNvPr id="12" name="Slide Number Placeholder 11">
            <a:extLst>
              <a:ext uri="{FF2B5EF4-FFF2-40B4-BE49-F238E27FC236}">
                <a16:creationId xmlns:a16="http://schemas.microsoft.com/office/drawing/2014/main" id="{DAB4B7D9-CC85-A8A2-4C51-A9BDA98278C6}"/>
              </a:ext>
            </a:extLst>
          </p:cNvPr>
          <p:cNvSpPr>
            <a:spLocks noGrp="1"/>
          </p:cNvSpPr>
          <p:nvPr>
            <p:ph type="sldNum" sz="quarter" idx="12"/>
          </p:nvPr>
        </p:nvSpPr>
        <p:spPr/>
        <p:txBody>
          <a:bodyPr/>
          <a:lstStyle/>
          <a:p>
            <a:fld id="{051A5AE0-1AD9-412A-BC4E-80B6F8A423A1}" type="slidenum">
              <a:rPr lang="en-US" smtClean="0"/>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2"/>
          <p:cNvSpPr>
            <a:spLocks noGrp="1" noChangeArrowheads="1"/>
          </p:cNvSpPr>
          <p:nvPr>
            <p:ph type="title"/>
          </p:nvPr>
        </p:nvSpPr>
        <p:spPr>
          <a:xfrm>
            <a:off x="1115550" y="313527"/>
            <a:ext cx="6452040" cy="612648"/>
          </a:xfrm>
        </p:spPr>
        <p:txBody>
          <a:bodyPr/>
          <a:lstStyle/>
          <a:p>
            <a:pPr eaLnBrk="1" hangingPunct="1"/>
            <a:r>
              <a:rPr lang="en-US" sz="3600" dirty="0" err="1"/>
              <a:t>LaACES</a:t>
            </a:r>
            <a:r>
              <a:rPr lang="en-US" sz="3600" dirty="0"/>
              <a:t> Launch Week</a:t>
            </a:r>
          </a:p>
        </p:txBody>
      </p:sp>
      <p:sp>
        <p:nvSpPr>
          <p:cNvPr id="20486" name="Rectangle 3"/>
          <p:cNvSpPr>
            <a:spLocks noGrp="1" noChangeArrowheads="1"/>
          </p:cNvSpPr>
          <p:nvPr>
            <p:ph idx="1"/>
          </p:nvPr>
        </p:nvSpPr>
        <p:spPr>
          <a:xfrm>
            <a:off x="362353" y="1648100"/>
            <a:ext cx="8335692" cy="1499613"/>
          </a:xfrm>
        </p:spPr>
        <p:txBody>
          <a:bodyPr>
            <a:normAutofit lnSpcReduction="10000"/>
          </a:bodyPr>
          <a:lstStyle/>
          <a:p>
            <a:pPr eaLnBrk="1" hangingPunct="1">
              <a:lnSpc>
                <a:spcPct val="90000"/>
              </a:lnSpc>
              <a:buClr>
                <a:schemeClr val="tx2"/>
              </a:buClr>
            </a:pPr>
            <a:r>
              <a:rPr lang="en-US" sz="2400" dirty="0"/>
              <a:t>For 2025 National Scientific Ballooning Facility in Palestine, TX will host the </a:t>
            </a:r>
            <a:r>
              <a:rPr lang="en-US" sz="2400" dirty="0" err="1"/>
              <a:t>LaACES</a:t>
            </a:r>
            <a:r>
              <a:rPr lang="en-US" sz="2400" dirty="0"/>
              <a:t> Launch</a:t>
            </a:r>
          </a:p>
          <a:p>
            <a:pPr eaLnBrk="1" hangingPunct="1">
              <a:lnSpc>
                <a:spcPct val="90000"/>
              </a:lnSpc>
              <a:buClr>
                <a:schemeClr val="tx2"/>
              </a:buClr>
            </a:pPr>
            <a:r>
              <a:rPr lang="en-US" sz="2200" dirty="0"/>
              <a:t>Launch date set for the fourth week in May</a:t>
            </a:r>
          </a:p>
          <a:p>
            <a:pPr eaLnBrk="1" hangingPunct="1">
              <a:lnSpc>
                <a:spcPct val="90000"/>
              </a:lnSpc>
              <a:buClr>
                <a:schemeClr val="tx2"/>
              </a:buClr>
            </a:pPr>
            <a:r>
              <a:rPr lang="en-US" sz="2200" dirty="0"/>
              <a:t>Must successfully complete FRR prior to flight</a:t>
            </a:r>
          </a:p>
        </p:txBody>
      </p:sp>
      <p:pic>
        <p:nvPicPr>
          <p:cNvPr id="20487" name="Picture 4" descr="D:\ACES\Conferences\AAPT 2004\NSBF_hanger.jpg"/>
          <p:cNvPicPr>
            <a:picLocks noChangeAspect="1" noChangeArrowheads="1"/>
          </p:cNvPicPr>
          <p:nvPr/>
        </p:nvPicPr>
        <p:blipFill>
          <a:blip r:embed="rId2">
            <a:lum bright="12000" contrast="12000"/>
            <a:extLst>
              <a:ext uri="{28A0092B-C50C-407E-A947-70E740481C1C}">
                <a14:useLocalDpi xmlns:a14="http://schemas.microsoft.com/office/drawing/2010/main" val="0"/>
              </a:ext>
            </a:extLst>
          </a:blip>
          <a:srcRect/>
          <a:stretch>
            <a:fillRect/>
          </a:stretch>
        </p:blipFill>
        <p:spPr bwMode="auto">
          <a:xfrm>
            <a:off x="384050" y="3239802"/>
            <a:ext cx="3821286" cy="256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Text Box 6"/>
          <p:cNvSpPr txBox="1">
            <a:spLocks noChangeArrowheads="1"/>
          </p:cNvSpPr>
          <p:nvPr/>
        </p:nvSpPr>
        <p:spPr bwMode="auto">
          <a:xfrm>
            <a:off x="384048" y="5856712"/>
            <a:ext cx="36671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dirty="0"/>
              <a:t>ACES-01 was assembled and tested in this NSBF hanger</a:t>
            </a:r>
          </a:p>
        </p:txBody>
      </p:sp>
      <p:sp>
        <p:nvSpPr>
          <p:cNvPr id="20489" name="Text Box 7"/>
          <p:cNvSpPr txBox="1">
            <a:spLocks noChangeArrowheads="1"/>
          </p:cNvSpPr>
          <p:nvPr/>
        </p:nvSpPr>
        <p:spPr bwMode="auto">
          <a:xfrm>
            <a:off x="4530199" y="5463412"/>
            <a:ext cx="204787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dirty="0"/>
              <a:t>Students presenting their FRR</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6105" y="3527001"/>
            <a:ext cx="3763690" cy="1969665"/>
          </a:xfrm>
          <a:prstGeom prst="rect">
            <a:avLst/>
          </a:prstGeom>
        </p:spPr>
      </p:pic>
      <p:sp>
        <p:nvSpPr>
          <p:cNvPr id="3" name="Date Placeholder 2">
            <a:extLst>
              <a:ext uri="{FF2B5EF4-FFF2-40B4-BE49-F238E27FC236}">
                <a16:creationId xmlns:a16="http://schemas.microsoft.com/office/drawing/2014/main" id="{228DA276-4EEE-0967-B074-6A90DB3FAB88}"/>
              </a:ext>
            </a:extLst>
          </p:cNvPr>
          <p:cNvSpPr>
            <a:spLocks noGrp="1"/>
          </p:cNvSpPr>
          <p:nvPr>
            <p:ph type="dt" sz="half" idx="10"/>
          </p:nvPr>
        </p:nvSpPr>
        <p:spPr/>
        <p:txBody>
          <a:bodyPr/>
          <a:lstStyle/>
          <a:p>
            <a:r>
              <a:rPr lang="en-US"/>
              <a:t>Rev20250822</a:t>
            </a:r>
          </a:p>
        </p:txBody>
      </p:sp>
      <p:sp>
        <p:nvSpPr>
          <p:cNvPr id="4" name="Footer Placeholder 3">
            <a:extLst>
              <a:ext uri="{FF2B5EF4-FFF2-40B4-BE49-F238E27FC236}">
                <a16:creationId xmlns:a16="http://schemas.microsoft.com/office/drawing/2014/main" id="{6CC7AEBE-8361-99D8-22A0-432AA4C0A655}"/>
              </a:ext>
            </a:extLst>
          </p:cNvPr>
          <p:cNvSpPr>
            <a:spLocks noGrp="1"/>
          </p:cNvSpPr>
          <p:nvPr>
            <p:ph type="ftr" sz="quarter" idx="11"/>
          </p:nvPr>
        </p:nvSpPr>
        <p:spPr/>
        <p:txBody>
          <a:bodyPr/>
          <a:lstStyle/>
          <a:p>
            <a:r>
              <a:rPr lang="en-US"/>
              <a:t>L01.01</a:t>
            </a:r>
          </a:p>
        </p:txBody>
      </p:sp>
      <p:sp>
        <p:nvSpPr>
          <p:cNvPr id="5" name="Slide Number Placeholder 4">
            <a:extLst>
              <a:ext uri="{FF2B5EF4-FFF2-40B4-BE49-F238E27FC236}">
                <a16:creationId xmlns:a16="http://schemas.microsoft.com/office/drawing/2014/main" id="{1FB01735-6879-AA80-3C2F-230E57B0CD77}"/>
              </a:ext>
            </a:extLst>
          </p:cNvPr>
          <p:cNvSpPr>
            <a:spLocks noGrp="1"/>
          </p:cNvSpPr>
          <p:nvPr>
            <p:ph type="sldNum" sz="quarter" idx="12"/>
          </p:nvPr>
        </p:nvSpPr>
        <p:spPr/>
        <p:txBody>
          <a:bodyPr/>
          <a:lstStyle/>
          <a:p>
            <a:fld id="{051A5AE0-1AD9-412A-BC4E-80B6F8A423A1}" type="slidenum">
              <a:rPr lang="en-US" smtClean="0"/>
              <a:t>20</a:t>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Rectangle 2"/>
          <p:cNvSpPr>
            <a:spLocks noGrp="1" noChangeArrowheads="1"/>
          </p:cNvSpPr>
          <p:nvPr>
            <p:ph type="title"/>
          </p:nvPr>
        </p:nvSpPr>
        <p:spPr>
          <a:xfrm>
            <a:off x="1307575" y="533400"/>
            <a:ext cx="6391674" cy="609600"/>
          </a:xfrm>
        </p:spPr>
        <p:txBody>
          <a:bodyPr>
            <a:normAutofit fontScale="90000"/>
          </a:bodyPr>
          <a:lstStyle/>
          <a:p>
            <a:pPr eaLnBrk="1" hangingPunct="1"/>
            <a:r>
              <a:rPr lang="en-US" sz="4000" dirty="0"/>
              <a:t>Launch Preparation</a:t>
            </a:r>
            <a:endParaRPr lang="en-US" sz="3600" dirty="0"/>
          </a:p>
        </p:txBody>
      </p:sp>
      <p:sp>
        <p:nvSpPr>
          <p:cNvPr id="21510" name="Rectangle 3"/>
          <p:cNvSpPr>
            <a:spLocks noGrp="1" noChangeArrowheads="1"/>
          </p:cNvSpPr>
          <p:nvPr>
            <p:ph idx="1"/>
          </p:nvPr>
        </p:nvSpPr>
        <p:spPr>
          <a:xfrm>
            <a:off x="384048" y="1630836"/>
            <a:ext cx="8618550" cy="995481"/>
          </a:xfrm>
        </p:spPr>
        <p:txBody>
          <a:bodyPr>
            <a:normAutofit fontScale="92500"/>
          </a:bodyPr>
          <a:lstStyle/>
          <a:p>
            <a:pPr eaLnBrk="1" hangingPunct="1">
              <a:lnSpc>
                <a:spcPct val="90000"/>
              </a:lnSpc>
              <a:spcAft>
                <a:spcPts val="600"/>
              </a:spcAft>
              <a:buClr>
                <a:schemeClr val="tx2"/>
              </a:buClr>
            </a:pPr>
            <a:r>
              <a:rPr lang="en-US" sz="2200" dirty="0"/>
              <a:t>Teams perform last minute fixes, adjustments and initializations</a:t>
            </a:r>
          </a:p>
          <a:p>
            <a:pPr eaLnBrk="1" hangingPunct="1">
              <a:lnSpc>
                <a:spcPct val="90000"/>
              </a:lnSpc>
              <a:spcAft>
                <a:spcPts val="600"/>
              </a:spcAft>
              <a:buClr>
                <a:schemeClr val="tx2"/>
              </a:buClr>
            </a:pPr>
            <a:r>
              <a:rPr lang="en-US" sz="2200" dirty="0"/>
              <a:t>Payloads must be on the flight string by Monday afternoon in order to be flown</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0015" y="2626317"/>
            <a:ext cx="6433765" cy="2363337"/>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7126" y="4260176"/>
            <a:ext cx="2872621" cy="1909336"/>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369" y="4334856"/>
            <a:ext cx="2333060" cy="1868004"/>
          </a:xfrm>
          <a:prstGeom prst="rect">
            <a:avLst/>
          </a:prstGeom>
        </p:spPr>
      </p:pic>
      <p:sp>
        <p:nvSpPr>
          <p:cNvPr id="3" name="Date Placeholder 2">
            <a:extLst>
              <a:ext uri="{FF2B5EF4-FFF2-40B4-BE49-F238E27FC236}">
                <a16:creationId xmlns:a16="http://schemas.microsoft.com/office/drawing/2014/main" id="{1CA9E96C-E2D7-C252-5667-43D765F0A18F}"/>
              </a:ext>
            </a:extLst>
          </p:cNvPr>
          <p:cNvSpPr>
            <a:spLocks noGrp="1"/>
          </p:cNvSpPr>
          <p:nvPr>
            <p:ph type="dt" sz="half" idx="10"/>
          </p:nvPr>
        </p:nvSpPr>
        <p:spPr/>
        <p:txBody>
          <a:bodyPr/>
          <a:lstStyle/>
          <a:p>
            <a:r>
              <a:rPr lang="en-US"/>
              <a:t>Rev20250822</a:t>
            </a:r>
          </a:p>
        </p:txBody>
      </p:sp>
      <p:sp>
        <p:nvSpPr>
          <p:cNvPr id="4" name="Footer Placeholder 3">
            <a:extLst>
              <a:ext uri="{FF2B5EF4-FFF2-40B4-BE49-F238E27FC236}">
                <a16:creationId xmlns:a16="http://schemas.microsoft.com/office/drawing/2014/main" id="{3BDB5049-D9B0-29D6-BBE5-8BFB4F8EB174}"/>
              </a:ext>
            </a:extLst>
          </p:cNvPr>
          <p:cNvSpPr>
            <a:spLocks noGrp="1"/>
          </p:cNvSpPr>
          <p:nvPr>
            <p:ph type="ftr" sz="quarter" idx="11"/>
          </p:nvPr>
        </p:nvSpPr>
        <p:spPr/>
        <p:txBody>
          <a:bodyPr/>
          <a:lstStyle/>
          <a:p>
            <a:r>
              <a:rPr lang="en-US"/>
              <a:t>L01.01</a:t>
            </a:r>
          </a:p>
        </p:txBody>
      </p:sp>
      <p:sp>
        <p:nvSpPr>
          <p:cNvPr id="5" name="Slide Number Placeholder 4">
            <a:extLst>
              <a:ext uri="{FF2B5EF4-FFF2-40B4-BE49-F238E27FC236}">
                <a16:creationId xmlns:a16="http://schemas.microsoft.com/office/drawing/2014/main" id="{F1FF1880-95C1-5E19-A597-734AA0824D1A}"/>
              </a:ext>
            </a:extLst>
          </p:cNvPr>
          <p:cNvSpPr>
            <a:spLocks noGrp="1"/>
          </p:cNvSpPr>
          <p:nvPr>
            <p:ph type="sldNum" sz="quarter" idx="12"/>
          </p:nvPr>
        </p:nvSpPr>
        <p:spPr/>
        <p:txBody>
          <a:bodyPr/>
          <a:lstStyle/>
          <a:p>
            <a:fld id="{051A5AE0-1AD9-412A-BC4E-80B6F8A423A1}" type="slidenum">
              <a:rPr lang="en-US" smtClean="0"/>
              <a:t>21</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0334" y="1745037"/>
            <a:ext cx="6457950" cy="3302165"/>
          </a:xfrm>
          <a:prstGeom prst="rect">
            <a:avLst/>
          </a:prstGeom>
        </p:spPr>
      </p:pic>
      <p:sp>
        <p:nvSpPr>
          <p:cNvPr id="2" name="Title 1"/>
          <p:cNvSpPr>
            <a:spLocks noGrp="1"/>
          </p:cNvSpPr>
          <p:nvPr>
            <p:ph type="title"/>
          </p:nvPr>
        </p:nvSpPr>
        <p:spPr>
          <a:xfrm>
            <a:off x="2100830" y="29431"/>
            <a:ext cx="5055207" cy="1093137"/>
          </a:xfrm>
        </p:spPr>
        <p:txBody>
          <a:bodyPr>
            <a:noAutofit/>
          </a:bodyPr>
          <a:lstStyle/>
          <a:p>
            <a:r>
              <a:rPr lang="en-US" sz="4000" dirty="0"/>
              <a:t>A Typical Flight String</a:t>
            </a:r>
          </a:p>
        </p:txBody>
      </p:sp>
      <p:sp>
        <p:nvSpPr>
          <p:cNvPr id="7" name="TextBox 6"/>
          <p:cNvSpPr txBox="1"/>
          <p:nvPr/>
        </p:nvSpPr>
        <p:spPr>
          <a:xfrm>
            <a:off x="782523" y="5778134"/>
            <a:ext cx="7574070" cy="461665"/>
          </a:xfrm>
          <a:prstGeom prst="rect">
            <a:avLst/>
          </a:prstGeom>
          <a:noFill/>
        </p:spPr>
        <p:txBody>
          <a:bodyPr wrap="square" rtlCol="0">
            <a:spAutoFit/>
          </a:bodyPr>
          <a:lstStyle/>
          <a:p>
            <a:r>
              <a:rPr lang="en-US" sz="2400" dirty="0"/>
              <a:t>ACES-60 total suspended weight: 4.960 kg or 10.9 pounds </a:t>
            </a:r>
          </a:p>
        </p:txBody>
      </p:sp>
      <p:sp>
        <p:nvSpPr>
          <p:cNvPr id="8" name="TextBox 7"/>
          <p:cNvSpPr txBox="1"/>
          <p:nvPr/>
        </p:nvSpPr>
        <p:spPr>
          <a:xfrm>
            <a:off x="7835524" y="1386430"/>
            <a:ext cx="1409156" cy="923330"/>
          </a:xfrm>
          <a:prstGeom prst="rect">
            <a:avLst/>
          </a:prstGeom>
          <a:noFill/>
        </p:spPr>
        <p:txBody>
          <a:bodyPr wrap="square" rtlCol="0">
            <a:spAutoFit/>
          </a:bodyPr>
          <a:lstStyle/>
          <a:p>
            <a:pPr algn="ctr"/>
            <a:r>
              <a:rPr lang="en-US" b="1" dirty="0"/>
              <a:t>Balloon attach, cut, parachute</a:t>
            </a:r>
          </a:p>
        </p:txBody>
      </p:sp>
      <p:sp>
        <p:nvSpPr>
          <p:cNvPr id="9" name="TextBox 8"/>
          <p:cNvSpPr txBox="1"/>
          <p:nvPr/>
        </p:nvSpPr>
        <p:spPr>
          <a:xfrm>
            <a:off x="5863316" y="1038248"/>
            <a:ext cx="1428208" cy="646331"/>
          </a:xfrm>
          <a:prstGeom prst="rect">
            <a:avLst/>
          </a:prstGeom>
          <a:noFill/>
        </p:spPr>
        <p:txBody>
          <a:bodyPr wrap="square" rtlCol="0">
            <a:spAutoFit/>
          </a:bodyPr>
          <a:lstStyle/>
          <a:p>
            <a:pPr algn="ctr"/>
            <a:r>
              <a:rPr lang="en-US" b="1" dirty="0"/>
              <a:t>Primary radio beacon</a:t>
            </a:r>
          </a:p>
        </p:txBody>
      </p:sp>
      <p:sp>
        <p:nvSpPr>
          <p:cNvPr id="10" name="TextBox 9"/>
          <p:cNvSpPr txBox="1"/>
          <p:nvPr/>
        </p:nvSpPr>
        <p:spPr>
          <a:xfrm>
            <a:off x="5519533" y="4967621"/>
            <a:ext cx="1428208" cy="646331"/>
          </a:xfrm>
          <a:prstGeom prst="rect">
            <a:avLst/>
          </a:prstGeom>
          <a:noFill/>
        </p:spPr>
        <p:txBody>
          <a:bodyPr wrap="square" rtlCol="0">
            <a:spAutoFit/>
          </a:bodyPr>
          <a:lstStyle/>
          <a:p>
            <a:pPr algn="ctr"/>
            <a:r>
              <a:rPr lang="en-US" b="1" dirty="0"/>
              <a:t>Video camera</a:t>
            </a:r>
          </a:p>
        </p:txBody>
      </p:sp>
      <p:sp>
        <p:nvSpPr>
          <p:cNvPr id="11" name="TextBox 10"/>
          <p:cNvSpPr txBox="1"/>
          <p:nvPr/>
        </p:nvSpPr>
        <p:spPr>
          <a:xfrm>
            <a:off x="4516488" y="5059400"/>
            <a:ext cx="1180014" cy="646331"/>
          </a:xfrm>
          <a:prstGeom prst="rect">
            <a:avLst/>
          </a:prstGeom>
          <a:noFill/>
        </p:spPr>
        <p:txBody>
          <a:bodyPr wrap="square" rtlCol="0">
            <a:spAutoFit/>
          </a:bodyPr>
          <a:lstStyle/>
          <a:p>
            <a:pPr algn="ctr"/>
            <a:r>
              <a:rPr lang="en-US" b="1" dirty="0"/>
              <a:t>MSU Radio</a:t>
            </a:r>
          </a:p>
        </p:txBody>
      </p:sp>
      <p:sp>
        <p:nvSpPr>
          <p:cNvPr id="12" name="TextBox 11"/>
          <p:cNvSpPr txBox="1"/>
          <p:nvPr/>
        </p:nvSpPr>
        <p:spPr>
          <a:xfrm>
            <a:off x="2993318" y="1298644"/>
            <a:ext cx="1180014" cy="369332"/>
          </a:xfrm>
          <a:prstGeom prst="rect">
            <a:avLst/>
          </a:prstGeom>
          <a:noFill/>
        </p:spPr>
        <p:txBody>
          <a:bodyPr wrap="square" rtlCol="0">
            <a:spAutoFit/>
          </a:bodyPr>
          <a:lstStyle/>
          <a:p>
            <a:pPr algn="ctr"/>
            <a:r>
              <a:rPr lang="en-US" b="1" dirty="0"/>
              <a:t>MSU UFO</a:t>
            </a:r>
          </a:p>
        </p:txBody>
      </p:sp>
      <p:sp>
        <p:nvSpPr>
          <p:cNvPr id="13" name="TextBox 12"/>
          <p:cNvSpPr txBox="1"/>
          <p:nvPr/>
        </p:nvSpPr>
        <p:spPr>
          <a:xfrm>
            <a:off x="3353174" y="5117676"/>
            <a:ext cx="1275260" cy="646331"/>
          </a:xfrm>
          <a:prstGeom prst="rect">
            <a:avLst/>
          </a:prstGeom>
          <a:noFill/>
        </p:spPr>
        <p:txBody>
          <a:bodyPr wrap="square" rtlCol="0">
            <a:spAutoFit/>
          </a:bodyPr>
          <a:lstStyle/>
          <a:p>
            <a:pPr algn="ctr"/>
            <a:r>
              <a:rPr lang="en-US" b="1" dirty="0"/>
              <a:t>MSU </a:t>
            </a:r>
            <a:r>
              <a:rPr lang="en-US" b="1" dirty="0" err="1"/>
              <a:t>Tachyos</a:t>
            </a:r>
            <a:endParaRPr lang="en-US" b="1" dirty="0"/>
          </a:p>
        </p:txBody>
      </p:sp>
      <p:sp>
        <p:nvSpPr>
          <p:cNvPr id="14" name="TextBox 13"/>
          <p:cNvSpPr txBox="1"/>
          <p:nvPr/>
        </p:nvSpPr>
        <p:spPr>
          <a:xfrm>
            <a:off x="4139302" y="1328807"/>
            <a:ext cx="1180014" cy="369332"/>
          </a:xfrm>
          <a:prstGeom prst="rect">
            <a:avLst/>
          </a:prstGeom>
          <a:noFill/>
        </p:spPr>
        <p:txBody>
          <a:bodyPr wrap="square" rtlCol="0">
            <a:spAutoFit/>
          </a:bodyPr>
          <a:lstStyle/>
          <a:p>
            <a:pPr algn="ctr"/>
            <a:r>
              <a:rPr lang="en-US" b="1" dirty="0"/>
              <a:t>Xavier</a:t>
            </a:r>
          </a:p>
        </p:txBody>
      </p:sp>
      <p:sp>
        <p:nvSpPr>
          <p:cNvPr id="15" name="TextBox 14"/>
          <p:cNvSpPr txBox="1"/>
          <p:nvPr/>
        </p:nvSpPr>
        <p:spPr>
          <a:xfrm>
            <a:off x="1590662" y="1045903"/>
            <a:ext cx="1428208" cy="646331"/>
          </a:xfrm>
          <a:prstGeom prst="rect">
            <a:avLst/>
          </a:prstGeom>
          <a:noFill/>
        </p:spPr>
        <p:txBody>
          <a:bodyPr wrap="square" rtlCol="0">
            <a:spAutoFit/>
          </a:bodyPr>
          <a:lstStyle/>
          <a:p>
            <a:pPr algn="ctr"/>
            <a:r>
              <a:rPr lang="en-US" b="1" dirty="0"/>
              <a:t>“Tracker” radio beacon</a:t>
            </a:r>
          </a:p>
        </p:txBody>
      </p:sp>
      <p:sp>
        <p:nvSpPr>
          <p:cNvPr id="16" name="TextBox 15"/>
          <p:cNvSpPr txBox="1"/>
          <p:nvPr/>
        </p:nvSpPr>
        <p:spPr>
          <a:xfrm>
            <a:off x="287927" y="1739878"/>
            <a:ext cx="1428208" cy="646331"/>
          </a:xfrm>
          <a:prstGeom prst="rect">
            <a:avLst/>
          </a:prstGeom>
          <a:noFill/>
        </p:spPr>
        <p:txBody>
          <a:bodyPr wrap="square" rtlCol="0">
            <a:spAutoFit/>
          </a:bodyPr>
          <a:lstStyle/>
          <a:p>
            <a:pPr algn="ctr"/>
            <a:r>
              <a:rPr lang="en-US" b="1" dirty="0"/>
              <a:t>Iridium beacon</a:t>
            </a:r>
          </a:p>
        </p:txBody>
      </p:sp>
      <p:cxnSp>
        <p:nvCxnSpPr>
          <p:cNvPr id="18" name="Straight Arrow Connector 17"/>
          <p:cNvCxnSpPr>
            <a:stCxn id="14" idx="2"/>
          </p:cNvCxnSpPr>
          <p:nvPr/>
        </p:nvCxnSpPr>
        <p:spPr>
          <a:xfrm>
            <a:off x="4729309" y="1698139"/>
            <a:ext cx="200723" cy="20779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620606" y="1641332"/>
            <a:ext cx="666057" cy="213477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4685335" y="4053747"/>
            <a:ext cx="402927" cy="105936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3940825" y="4265172"/>
            <a:ext cx="140044" cy="89440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382895" y="1609977"/>
            <a:ext cx="1237711" cy="24642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5227252" y="3822814"/>
            <a:ext cx="971535" cy="114890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5874362" y="1609977"/>
            <a:ext cx="703058" cy="18796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16" idx="2"/>
          </p:cNvCxnSpPr>
          <p:nvPr/>
        </p:nvCxnSpPr>
        <p:spPr>
          <a:xfrm>
            <a:off x="1002031" y="2386209"/>
            <a:ext cx="1904471" cy="18366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cxnSpLocks/>
          </p:cNvCxnSpPr>
          <p:nvPr/>
        </p:nvCxnSpPr>
        <p:spPr>
          <a:xfrm flipH="1">
            <a:off x="6731072" y="2309760"/>
            <a:ext cx="1410897" cy="10863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72126" y="5115261"/>
            <a:ext cx="1428208" cy="646331"/>
          </a:xfrm>
          <a:prstGeom prst="rect">
            <a:avLst/>
          </a:prstGeom>
          <a:noFill/>
        </p:spPr>
        <p:txBody>
          <a:bodyPr wrap="square" rtlCol="0">
            <a:spAutoFit/>
          </a:bodyPr>
          <a:lstStyle/>
          <a:p>
            <a:pPr algn="ctr"/>
            <a:r>
              <a:rPr lang="en-US" b="1" dirty="0"/>
              <a:t>Test Arduino Beacon</a:t>
            </a:r>
          </a:p>
        </p:txBody>
      </p:sp>
      <p:cxnSp>
        <p:nvCxnSpPr>
          <p:cNvPr id="39" name="Straight Arrow Connector 38"/>
          <p:cNvCxnSpPr>
            <a:stCxn id="38" idx="0"/>
          </p:cNvCxnSpPr>
          <p:nvPr/>
        </p:nvCxnSpPr>
        <p:spPr>
          <a:xfrm flipV="1">
            <a:off x="786230" y="4581802"/>
            <a:ext cx="1572487" cy="5334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CC7B1E41-8DE5-4506-4C91-8CA107D7CCC9}"/>
              </a:ext>
            </a:extLst>
          </p:cNvPr>
          <p:cNvSpPr>
            <a:spLocks noGrp="1"/>
          </p:cNvSpPr>
          <p:nvPr>
            <p:ph type="dt" sz="half" idx="10"/>
          </p:nvPr>
        </p:nvSpPr>
        <p:spPr/>
        <p:txBody>
          <a:bodyPr/>
          <a:lstStyle/>
          <a:p>
            <a:r>
              <a:rPr lang="en-US"/>
              <a:t>Rev20250822</a:t>
            </a:r>
          </a:p>
        </p:txBody>
      </p:sp>
      <p:sp>
        <p:nvSpPr>
          <p:cNvPr id="4" name="Footer Placeholder 3">
            <a:extLst>
              <a:ext uri="{FF2B5EF4-FFF2-40B4-BE49-F238E27FC236}">
                <a16:creationId xmlns:a16="http://schemas.microsoft.com/office/drawing/2014/main" id="{D4BEF7C7-A889-B7B4-8D42-B49C08DDD13F}"/>
              </a:ext>
            </a:extLst>
          </p:cNvPr>
          <p:cNvSpPr>
            <a:spLocks noGrp="1"/>
          </p:cNvSpPr>
          <p:nvPr>
            <p:ph type="ftr" sz="quarter" idx="11"/>
          </p:nvPr>
        </p:nvSpPr>
        <p:spPr/>
        <p:txBody>
          <a:bodyPr/>
          <a:lstStyle/>
          <a:p>
            <a:r>
              <a:rPr lang="en-US"/>
              <a:t>L01.01</a:t>
            </a:r>
          </a:p>
        </p:txBody>
      </p:sp>
      <p:sp>
        <p:nvSpPr>
          <p:cNvPr id="5" name="Slide Number Placeholder 4">
            <a:extLst>
              <a:ext uri="{FF2B5EF4-FFF2-40B4-BE49-F238E27FC236}">
                <a16:creationId xmlns:a16="http://schemas.microsoft.com/office/drawing/2014/main" id="{DB742246-0890-D1ED-51F0-81AB03D1E028}"/>
              </a:ext>
            </a:extLst>
          </p:cNvPr>
          <p:cNvSpPr>
            <a:spLocks noGrp="1"/>
          </p:cNvSpPr>
          <p:nvPr>
            <p:ph type="sldNum" sz="quarter" idx="12"/>
          </p:nvPr>
        </p:nvSpPr>
        <p:spPr/>
        <p:txBody>
          <a:bodyPr/>
          <a:lstStyle/>
          <a:p>
            <a:fld id="{051A5AE0-1AD9-412A-BC4E-80B6F8A423A1}" type="slidenum">
              <a:rPr lang="en-US" smtClean="0"/>
              <a:t>22</a:t>
            </a:fld>
            <a:endParaRPr lang="en-US"/>
          </a:p>
        </p:txBody>
      </p:sp>
    </p:spTree>
    <p:extLst>
      <p:ext uri="{BB962C8B-B14F-4D97-AF65-F5344CB8AC3E}">
        <p14:creationId xmlns:p14="http://schemas.microsoft.com/office/powerpoint/2010/main" val="19664700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2"/>
          <p:cNvSpPr>
            <a:spLocks noGrp="1" noChangeArrowheads="1"/>
          </p:cNvSpPr>
          <p:nvPr>
            <p:ph type="title"/>
          </p:nvPr>
        </p:nvSpPr>
        <p:spPr>
          <a:xfrm>
            <a:off x="1192360" y="298703"/>
            <a:ext cx="6567255" cy="609600"/>
          </a:xfrm>
        </p:spPr>
        <p:txBody>
          <a:bodyPr>
            <a:normAutofit fontScale="90000"/>
          </a:bodyPr>
          <a:lstStyle/>
          <a:p>
            <a:pPr eaLnBrk="1" hangingPunct="1"/>
            <a:r>
              <a:rPr lang="en-US" sz="4000" dirty="0"/>
              <a:t>Launch Day</a:t>
            </a:r>
            <a:endParaRPr lang="en-US" sz="3600" dirty="0"/>
          </a:p>
        </p:txBody>
      </p:sp>
      <p:sp>
        <p:nvSpPr>
          <p:cNvPr id="20486" name="Rectangle 3"/>
          <p:cNvSpPr>
            <a:spLocks noGrp="1" noChangeArrowheads="1"/>
          </p:cNvSpPr>
          <p:nvPr>
            <p:ph idx="1"/>
          </p:nvPr>
        </p:nvSpPr>
        <p:spPr>
          <a:xfrm>
            <a:off x="384048" y="1611984"/>
            <a:ext cx="8527717" cy="2132545"/>
          </a:xfrm>
        </p:spPr>
        <p:txBody>
          <a:bodyPr>
            <a:normAutofit/>
          </a:bodyPr>
          <a:lstStyle/>
          <a:p>
            <a:pPr eaLnBrk="1" hangingPunct="1">
              <a:lnSpc>
                <a:spcPct val="90000"/>
              </a:lnSpc>
              <a:spcAft>
                <a:spcPts val="600"/>
              </a:spcAft>
              <a:buClr>
                <a:schemeClr val="tx2"/>
              </a:buClr>
              <a:defRPr/>
            </a:pPr>
            <a:r>
              <a:rPr lang="en-US" sz="2200" dirty="0"/>
              <a:t>Can begin early Tuesday morning at 5 AM</a:t>
            </a:r>
          </a:p>
          <a:p>
            <a:pPr eaLnBrk="1" hangingPunct="1">
              <a:lnSpc>
                <a:spcPct val="90000"/>
              </a:lnSpc>
              <a:spcAft>
                <a:spcPts val="600"/>
              </a:spcAft>
              <a:buClr>
                <a:schemeClr val="tx2"/>
              </a:buClr>
              <a:defRPr/>
            </a:pPr>
            <a:r>
              <a:rPr lang="en-US" sz="2200" dirty="0"/>
              <a:t>Teams make final payload flight preparations (power on, tape box shut)</a:t>
            </a:r>
          </a:p>
          <a:p>
            <a:pPr eaLnBrk="1" hangingPunct="1">
              <a:lnSpc>
                <a:spcPct val="90000"/>
              </a:lnSpc>
              <a:spcAft>
                <a:spcPts val="600"/>
              </a:spcAft>
              <a:buClr>
                <a:schemeClr val="tx2"/>
              </a:buClr>
              <a:defRPr/>
            </a:pPr>
            <a:r>
              <a:rPr lang="en-US" sz="2200" dirty="0"/>
              <a:t>Teams will assist in inflation and holding the flight string for launch</a:t>
            </a:r>
            <a:endParaRPr lang="en-US" sz="2000" dirty="0"/>
          </a:p>
          <a:p>
            <a:pPr eaLnBrk="1" hangingPunct="1">
              <a:lnSpc>
                <a:spcPct val="90000"/>
              </a:lnSpc>
              <a:spcAft>
                <a:spcPts val="600"/>
              </a:spcAft>
              <a:buClr>
                <a:schemeClr val="tx2"/>
              </a:buClr>
              <a:defRPr/>
            </a:pPr>
            <a:r>
              <a:rPr lang="en-US" sz="2200" dirty="0"/>
              <a:t>Countdown… Launch!</a:t>
            </a:r>
          </a:p>
          <a:p>
            <a:pPr marL="457200" lvl="1" indent="0" eaLnBrk="1" hangingPunct="1">
              <a:lnSpc>
                <a:spcPct val="90000"/>
              </a:lnSpc>
              <a:buClr>
                <a:schemeClr val="tx2"/>
              </a:buClr>
              <a:buFontTx/>
              <a:buNone/>
              <a:defRPr/>
            </a:pPr>
            <a:endParaRPr lang="en-US" sz="2200" dirty="0"/>
          </a:p>
          <a:p>
            <a:pPr lvl="1" eaLnBrk="1" hangingPunct="1">
              <a:lnSpc>
                <a:spcPct val="90000"/>
              </a:lnSpc>
              <a:buClr>
                <a:schemeClr val="tx2"/>
              </a:buClr>
              <a:defRPr/>
            </a:pPr>
            <a:endParaRPr lang="en-US" sz="2200" dirty="0"/>
          </a:p>
          <a:p>
            <a:pPr eaLnBrk="1" hangingPunct="1">
              <a:lnSpc>
                <a:spcPct val="90000"/>
              </a:lnSpc>
              <a:buClr>
                <a:schemeClr val="tx2"/>
              </a:buClr>
              <a:defRPr/>
            </a:pPr>
            <a:endParaRPr lang="en-US" sz="22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3165" y="3906036"/>
            <a:ext cx="4034330" cy="228881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475" y="3906036"/>
            <a:ext cx="3257320" cy="2288810"/>
          </a:xfrm>
          <a:prstGeom prst="rect">
            <a:avLst/>
          </a:prstGeom>
        </p:spPr>
      </p:pic>
      <p:sp>
        <p:nvSpPr>
          <p:cNvPr id="5" name="Date Placeholder 4">
            <a:extLst>
              <a:ext uri="{FF2B5EF4-FFF2-40B4-BE49-F238E27FC236}">
                <a16:creationId xmlns:a16="http://schemas.microsoft.com/office/drawing/2014/main" id="{153B4E1A-7326-B05F-4602-0C99E601FB86}"/>
              </a:ext>
            </a:extLst>
          </p:cNvPr>
          <p:cNvSpPr>
            <a:spLocks noGrp="1"/>
          </p:cNvSpPr>
          <p:nvPr>
            <p:ph type="dt" sz="half" idx="10"/>
          </p:nvPr>
        </p:nvSpPr>
        <p:spPr/>
        <p:txBody>
          <a:bodyPr/>
          <a:lstStyle/>
          <a:p>
            <a:r>
              <a:rPr lang="en-US"/>
              <a:t>Rev20250822</a:t>
            </a:r>
          </a:p>
        </p:txBody>
      </p:sp>
      <p:sp>
        <p:nvSpPr>
          <p:cNvPr id="6" name="Footer Placeholder 5">
            <a:extLst>
              <a:ext uri="{FF2B5EF4-FFF2-40B4-BE49-F238E27FC236}">
                <a16:creationId xmlns:a16="http://schemas.microsoft.com/office/drawing/2014/main" id="{257DEBF8-237C-C593-F1D4-0CFF31B650EC}"/>
              </a:ext>
            </a:extLst>
          </p:cNvPr>
          <p:cNvSpPr>
            <a:spLocks noGrp="1"/>
          </p:cNvSpPr>
          <p:nvPr>
            <p:ph type="ftr" sz="quarter" idx="11"/>
          </p:nvPr>
        </p:nvSpPr>
        <p:spPr/>
        <p:txBody>
          <a:bodyPr/>
          <a:lstStyle/>
          <a:p>
            <a:r>
              <a:rPr lang="en-US"/>
              <a:t>L01.01</a:t>
            </a:r>
          </a:p>
        </p:txBody>
      </p:sp>
      <p:sp>
        <p:nvSpPr>
          <p:cNvPr id="7" name="Slide Number Placeholder 6">
            <a:extLst>
              <a:ext uri="{FF2B5EF4-FFF2-40B4-BE49-F238E27FC236}">
                <a16:creationId xmlns:a16="http://schemas.microsoft.com/office/drawing/2014/main" id="{2F576E8C-C4F3-5C3D-E535-CFF7CA4F0E41}"/>
              </a:ext>
            </a:extLst>
          </p:cNvPr>
          <p:cNvSpPr>
            <a:spLocks noGrp="1"/>
          </p:cNvSpPr>
          <p:nvPr>
            <p:ph type="sldNum" sz="quarter" idx="12"/>
          </p:nvPr>
        </p:nvSpPr>
        <p:spPr/>
        <p:txBody>
          <a:bodyPr/>
          <a:lstStyle/>
          <a:p>
            <a:fld id="{051A5AE0-1AD9-412A-BC4E-80B6F8A423A1}" type="slidenum">
              <a:rPr lang="en-US" smtClean="0"/>
              <a:t>23</a:t>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LaACESIntroLaunchVid1">
            <a:hlinkClick r:id="" action="ppaction://media"/>
            <a:extLst>
              <a:ext uri="{FF2B5EF4-FFF2-40B4-BE49-F238E27FC236}">
                <a16:creationId xmlns:a16="http://schemas.microsoft.com/office/drawing/2014/main" id="{7264B502-2F95-40DE-A01C-79B715B649B7}"/>
              </a:ext>
            </a:extLst>
          </p:cNvPr>
          <p:cNvPicPr>
            <a:picLocks noRot="1" noChangeAspect="1"/>
          </p:cNvPicPr>
          <p:nvPr>
            <a:videoFile r:link="rId1"/>
          </p:nvPr>
        </p:nvPicPr>
        <p:blipFill>
          <a:blip r:embed="rId3"/>
          <a:stretch>
            <a:fillRect/>
          </a:stretch>
        </p:blipFill>
        <p:spPr>
          <a:xfrm>
            <a:off x="722525" y="1659118"/>
            <a:ext cx="7792825" cy="4383464"/>
          </a:xfrm>
          <a:prstGeom prst="rect">
            <a:avLst/>
          </a:prstGeom>
        </p:spPr>
      </p:pic>
      <p:sp>
        <p:nvSpPr>
          <p:cNvPr id="3" name="Date Placeholder 2">
            <a:extLst>
              <a:ext uri="{FF2B5EF4-FFF2-40B4-BE49-F238E27FC236}">
                <a16:creationId xmlns:a16="http://schemas.microsoft.com/office/drawing/2014/main" id="{DDAF8397-2983-C048-C4FD-851544B81EC2}"/>
              </a:ext>
            </a:extLst>
          </p:cNvPr>
          <p:cNvSpPr>
            <a:spLocks noGrp="1"/>
          </p:cNvSpPr>
          <p:nvPr>
            <p:ph type="dt" sz="half" idx="10"/>
          </p:nvPr>
        </p:nvSpPr>
        <p:spPr/>
        <p:txBody>
          <a:bodyPr/>
          <a:lstStyle/>
          <a:p>
            <a:r>
              <a:rPr lang="en-US"/>
              <a:t>Rev20250822</a:t>
            </a:r>
          </a:p>
        </p:txBody>
      </p:sp>
      <p:sp>
        <p:nvSpPr>
          <p:cNvPr id="4" name="Footer Placeholder 3">
            <a:extLst>
              <a:ext uri="{FF2B5EF4-FFF2-40B4-BE49-F238E27FC236}">
                <a16:creationId xmlns:a16="http://schemas.microsoft.com/office/drawing/2014/main" id="{6CF64879-1B6C-099E-BE5C-379BE33096F8}"/>
              </a:ext>
            </a:extLst>
          </p:cNvPr>
          <p:cNvSpPr>
            <a:spLocks noGrp="1"/>
          </p:cNvSpPr>
          <p:nvPr>
            <p:ph type="ftr" sz="quarter" idx="11"/>
          </p:nvPr>
        </p:nvSpPr>
        <p:spPr/>
        <p:txBody>
          <a:bodyPr/>
          <a:lstStyle/>
          <a:p>
            <a:r>
              <a:rPr lang="en-US"/>
              <a:t>L01.01</a:t>
            </a:r>
          </a:p>
        </p:txBody>
      </p:sp>
      <p:sp>
        <p:nvSpPr>
          <p:cNvPr id="5" name="Slide Number Placeholder 4">
            <a:extLst>
              <a:ext uri="{FF2B5EF4-FFF2-40B4-BE49-F238E27FC236}">
                <a16:creationId xmlns:a16="http://schemas.microsoft.com/office/drawing/2014/main" id="{94BA8D79-4015-9D40-B82C-B4F48A0CA1D2}"/>
              </a:ext>
            </a:extLst>
          </p:cNvPr>
          <p:cNvSpPr>
            <a:spLocks noGrp="1"/>
          </p:cNvSpPr>
          <p:nvPr>
            <p:ph type="sldNum" sz="quarter" idx="12"/>
          </p:nvPr>
        </p:nvSpPr>
        <p:spPr/>
        <p:txBody>
          <a:bodyPr/>
          <a:lstStyle/>
          <a:p>
            <a:fld id="{051A5AE0-1AD9-412A-BC4E-80B6F8A423A1}" type="slidenum">
              <a:rPr lang="en-US" smtClean="0"/>
              <a:t>24</a:t>
            </a:fld>
            <a:endParaRPr lang="en-US"/>
          </a:p>
        </p:txBody>
      </p:sp>
    </p:spTree>
    <p:extLst>
      <p:ext uri="{BB962C8B-B14F-4D97-AF65-F5344CB8AC3E}">
        <p14:creationId xmlns:p14="http://schemas.microsoft.com/office/powerpoint/2010/main" val="160615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LaACESIntroLaunchVid2">
            <a:hlinkClick r:id="" action="ppaction://media"/>
            <a:extLst>
              <a:ext uri="{FF2B5EF4-FFF2-40B4-BE49-F238E27FC236}">
                <a16:creationId xmlns:a16="http://schemas.microsoft.com/office/drawing/2014/main" id="{2EF5D427-D0CC-443A-BA09-1C6EE7C18D0D}"/>
              </a:ext>
            </a:extLst>
          </p:cNvPr>
          <p:cNvPicPr>
            <a:picLocks noRot="1" noChangeAspect="1"/>
          </p:cNvPicPr>
          <p:nvPr>
            <a:videoFile r:link="rId1"/>
          </p:nvPr>
        </p:nvPicPr>
        <p:blipFill>
          <a:blip r:embed="rId3"/>
          <a:stretch>
            <a:fillRect/>
          </a:stretch>
        </p:blipFill>
        <p:spPr>
          <a:xfrm>
            <a:off x="466725" y="1620233"/>
            <a:ext cx="8210550" cy="4618434"/>
          </a:xfrm>
          <a:prstGeom prst="rect">
            <a:avLst/>
          </a:prstGeom>
        </p:spPr>
      </p:pic>
      <p:sp>
        <p:nvSpPr>
          <p:cNvPr id="3" name="Date Placeholder 2">
            <a:extLst>
              <a:ext uri="{FF2B5EF4-FFF2-40B4-BE49-F238E27FC236}">
                <a16:creationId xmlns:a16="http://schemas.microsoft.com/office/drawing/2014/main" id="{F261EEBB-16CD-423C-ABCB-468D13C453CF}"/>
              </a:ext>
            </a:extLst>
          </p:cNvPr>
          <p:cNvSpPr>
            <a:spLocks noGrp="1"/>
          </p:cNvSpPr>
          <p:nvPr>
            <p:ph type="dt" sz="half" idx="10"/>
          </p:nvPr>
        </p:nvSpPr>
        <p:spPr/>
        <p:txBody>
          <a:bodyPr/>
          <a:lstStyle/>
          <a:p>
            <a:r>
              <a:rPr lang="en-US"/>
              <a:t>Rev20250822</a:t>
            </a:r>
          </a:p>
        </p:txBody>
      </p:sp>
      <p:sp>
        <p:nvSpPr>
          <p:cNvPr id="4" name="Footer Placeholder 3">
            <a:extLst>
              <a:ext uri="{FF2B5EF4-FFF2-40B4-BE49-F238E27FC236}">
                <a16:creationId xmlns:a16="http://schemas.microsoft.com/office/drawing/2014/main" id="{6588D5F6-C113-79A1-2560-9CFE0844648A}"/>
              </a:ext>
            </a:extLst>
          </p:cNvPr>
          <p:cNvSpPr>
            <a:spLocks noGrp="1"/>
          </p:cNvSpPr>
          <p:nvPr>
            <p:ph type="ftr" sz="quarter" idx="11"/>
          </p:nvPr>
        </p:nvSpPr>
        <p:spPr/>
        <p:txBody>
          <a:bodyPr/>
          <a:lstStyle/>
          <a:p>
            <a:r>
              <a:rPr lang="en-US"/>
              <a:t>L01.01</a:t>
            </a:r>
          </a:p>
        </p:txBody>
      </p:sp>
      <p:sp>
        <p:nvSpPr>
          <p:cNvPr id="5" name="Slide Number Placeholder 4">
            <a:extLst>
              <a:ext uri="{FF2B5EF4-FFF2-40B4-BE49-F238E27FC236}">
                <a16:creationId xmlns:a16="http://schemas.microsoft.com/office/drawing/2014/main" id="{E8824A2E-59EE-5366-C336-8A13D82929EF}"/>
              </a:ext>
            </a:extLst>
          </p:cNvPr>
          <p:cNvSpPr>
            <a:spLocks noGrp="1"/>
          </p:cNvSpPr>
          <p:nvPr>
            <p:ph type="sldNum" sz="quarter" idx="12"/>
          </p:nvPr>
        </p:nvSpPr>
        <p:spPr/>
        <p:txBody>
          <a:bodyPr/>
          <a:lstStyle/>
          <a:p>
            <a:fld id="{051A5AE0-1AD9-412A-BC4E-80B6F8A423A1}" type="slidenum">
              <a:rPr lang="en-US" smtClean="0"/>
              <a:t>25</a:t>
            </a:fld>
            <a:endParaRPr lang="en-US"/>
          </a:p>
        </p:txBody>
      </p:sp>
    </p:spTree>
    <p:extLst>
      <p:ext uri="{BB962C8B-B14F-4D97-AF65-F5344CB8AC3E}">
        <p14:creationId xmlns:p14="http://schemas.microsoft.com/office/powerpoint/2010/main" val="157278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5" name="Rectangle 2"/>
          <p:cNvSpPr>
            <a:spLocks noGrp="1" noChangeArrowheads="1"/>
          </p:cNvSpPr>
          <p:nvPr>
            <p:ph type="title"/>
          </p:nvPr>
        </p:nvSpPr>
        <p:spPr>
          <a:xfrm>
            <a:off x="1077145" y="381001"/>
            <a:ext cx="6692205" cy="533400"/>
          </a:xfrm>
        </p:spPr>
        <p:txBody>
          <a:bodyPr>
            <a:normAutofit fontScale="90000"/>
          </a:bodyPr>
          <a:lstStyle/>
          <a:p>
            <a:pPr eaLnBrk="1" hangingPunct="1"/>
            <a:r>
              <a:rPr lang="en-US" sz="4000" dirty="0"/>
              <a:t>Tracking The Payload</a:t>
            </a:r>
            <a:endParaRPr lang="en-US" sz="3600" dirty="0"/>
          </a:p>
        </p:txBody>
      </p:sp>
      <p:sp>
        <p:nvSpPr>
          <p:cNvPr id="25606" name="Rectangle 3"/>
          <p:cNvSpPr>
            <a:spLocks noGrp="1" noChangeArrowheads="1"/>
          </p:cNvSpPr>
          <p:nvPr>
            <p:ph idx="1"/>
          </p:nvPr>
        </p:nvSpPr>
        <p:spPr>
          <a:xfrm>
            <a:off x="384048" y="1659118"/>
            <a:ext cx="4724400" cy="4513082"/>
          </a:xfrm>
        </p:spPr>
        <p:txBody>
          <a:bodyPr>
            <a:normAutofit fontScale="92500" lnSpcReduction="10000"/>
          </a:bodyPr>
          <a:lstStyle/>
          <a:p>
            <a:pPr eaLnBrk="1" hangingPunct="1">
              <a:lnSpc>
                <a:spcPct val="90000"/>
              </a:lnSpc>
              <a:spcAft>
                <a:spcPts val="600"/>
              </a:spcAft>
              <a:buClr>
                <a:schemeClr val="tx2"/>
              </a:buClr>
            </a:pPr>
            <a:r>
              <a:rPr lang="en-US" sz="2200" dirty="0"/>
              <a:t>Vehicles outfitted with Amateur Radio Band radios and tracking computers</a:t>
            </a:r>
          </a:p>
          <a:p>
            <a:pPr eaLnBrk="1" hangingPunct="1">
              <a:lnSpc>
                <a:spcPct val="90000"/>
              </a:lnSpc>
              <a:spcAft>
                <a:spcPts val="600"/>
              </a:spcAft>
              <a:buClr>
                <a:schemeClr val="tx2"/>
              </a:buClr>
            </a:pPr>
            <a:r>
              <a:rPr lang="en-US" sz="2200" dirty="0"/>
              <a:t>Automatic Position Reporting System (APRS) report position and receives reported positions</a:t>
            </a:r>
          </a:p>
          <a:p>
            <a:pPr eaLnBrk="1" hangingPunct="1">
              <a:lnSpc>
                <a:spcPct val="90000"/>
              </a:lnSpc>
              <a:spcAft>
                <a:spcPts val="600"/>
              </a:spcAft>
              <a:buClr>
                <a:schemeClr val="tx2"/>
              </a:buClr>
            </a:pPr>
            <a:r>
              <a:rPr lang="en-US" sz="2200" dirty="0"/>
              <a:t>The flight beacon reports the balloon’s position</a:t>
            </a:r>
          </a:p>
          <a:p>
            <a:pPr eaLnBrk="1" hangingPunct="1">
              <a:lnSpc>
                <a:spcPct val="90000"/>
              </a:lnSpc>
              <a:spcAft>
                <a:spcPts val="600"/>
              </a:spcAft>
              <a:buClr>
                <a:schemeClr val="tx2"/>
              </a:buClr>
            </a:pPr>
            <a:r>
              <a:rPr lang="en-US" sz="2200" dirty="0"/>
              <a:t>Laptops track the balloon and chase vehicles</a:t>
            </a:r>
          </a:p>
          <a:p>
            <a:pPr eaLnBrk="1" hangingPunct="1">
              <a:lnSpc>
                <a:spcPct val="90000"/>
              </a:lnSpc>
              <a:spcAft>
                <a:spcPts val="600"/>
              </a:spcAft>
              <a:buClr>
                <a:schemeClr val="tx2"/>
              </a:buClr>
            </a:pPr>
            <a:r>
              <a:rPr lang="en-US" sz="2200" dirty="0"/>
              <a:t>Chase vehicles stay within line-of-sight of the balloon</a:t>
            </a:r>
          </a:p>
          <a:p>
            <a:pPr eaLnBrk="1" hangingPunct="1">
              <a:lnSpc>
                <a:spcPct val="90000"/>
              </a:lnSpc>
              <a:spcAft>
                <a:spcPts val="600"/>
              </a:spcAft>
              <a:buClr>
                <a:schemeClr val="tx2"/>
              </a:buClr>
            </a:pPr>
            <a:r>
              <a:rPr lang="en-US" sz="2200" dirty="0"/>
              <a:t>Cut down command is by the primary at preprogrammed altitude</a:t>
            </a:r>
          </a:p>
        </p:txBody>
      </p:sp>
      <p:pic>
        <p:nvPicPr>
          <p:cNvPr id="30723" name="Picture 3" descr="G:\Pictures\LaACES_radi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372326"/>
            <a:ext cx="1749425" cy="15994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62957" y="3609081"/>
            <a:ext cx="3417492" cy="2563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2" descr="G:\Pictures\LaACES_tra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2887" y="2209801"/>
            <a:ext cx="2110533" cy="2133599"/>
          </a:xfrm>
          <a:prstGeom prst="rect">
            <a:avLst/>
          </a:prstGeom>
          <a:noFill/>
          <a:extLst>
            <a:ext uri="{909E8E84-426E-40DD-AFC4-6F175D3DCCD1}">
              <a14:hiddenFill xmlns:a14="http://schemas.microsoft.com/office/drawing/2010/main">
                <a:solidFill>
                  <a:srgbClr val="FFFFFF"/>
                </a:solidFill>
              </a14:hiddenFill>
            </a:ext>
          </a:extLst>
        </p:spPr>
      </p:pic>
      <p:sp>
        <p:nvSpPr>
          <p:cNvPr id="5" name="Date Placeholder 4">
            <a:extLst>
              <a:ext uri="{FF2B5EF4-FFF2-40B4-BE49-F238E27FC236}">
                <a16:creationId xmlns:a16="http://schemas.microsoft.com/office/drawing/2014/main" id="{77AC4AEA-6568-5E1A-3B72-9D84C6AD8AF4}"/>
              </a:ext>
            </a:extLst>
          </p:cNvPr>
          <p:cNvSpPr>
            <a:spLocks noGrp="1"/>
          </p:cNvSpPr>
          <p:nvPr>
            <p:ph type="dt" sz="half" idx="10"/>
          </p:nvPr>
        </p:nvSpPr>
        <p:spPr/>
        <p:txBody>
          <a:bodyPr/>
          <a:lstStyle/>
          <a:p>
            <a:r>
              <a:rPr lang="en-US"/>
              <a:t>Rev20250822</a:t>
            </a:r>
          </a:p>
        </p:txBody>
      </p:sp>
      <p:sp>
        <p:nvSpPr>
          <p:cNvPr id="6" name="Footer Placeholder 5">
            <a:extLst>
              <a:ext uri="{FF2B5EF4-FFF2-40B4-BE49-F238E27FC236}">
                <a16:creationId xmlns:a16="http://schemas.microsoft.com/office/drawing/2014/main" id="{4F84D0D2-4C65-8DD2-5819-1390EE2BF5AB}"/>
              </a:ext>
            </a:extLst>
          </p:cNvPr>
          <p:cNvSpPr>
            <a:spLocks noGrp="1"/>
          </p:cNvSpPr>
          <p:nvPr>
            <p:ph type="ftr" sz="quarter" idx="11"/>
          </p:nvPr>
        </p:nvSpPr>
        <p:spPr/>
        <p:txBody>
          <a:bodyPr/>
          <a:lstStyle/>
          <a:p>
            <a:r>
              <a:rPr lang="en-US"/>
              <a:t>L01.01</a:t>
            </a:r>
          </a:p>
        </p:txBody>
      </p:sp>
      <p:sp>
        <p:nvSpPr>
          <p:cNvPr id="7" name="Slide Number Placeholder 6">
            <a:extLst>
              <a:ext uri="{FF2B5EF4-FFF2-40B4-BE49-F238E27FC236}">
                <a16:creationId xmlns:a16="http://schemas.microsoft.com/office/drawing/2014/main" id="{CB29939C-B9E3-FD84-B44D-153A3DDF0A06}"/>
              </a:ext>
            </a:extLst>
          </p:cNvPr>
          <p:cNvSpPr>
            <a:spLocks noGrp="1"/>
          </p:cNvSpPr>
          <p:nvPr>
            <p:ph type="sldNum" sz="quarter" idx="12"/>
          </p:nvPr>
        </p:nvSpPr>
        <p:spPr/>
        <p:txBody>
          <a:bodyPr/>
          <a:lstStyle/>
          <a:p>
            <a:fld id="{051A5AE0-1AD9-412A-BC4E-80B6F8A423A1}" type="slidenum">
              <a:rPr lang="en-US" smtClean="0"/>
              <a:t>26</a:t>
            </a:fld>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769" y="206797"/>
            <a:ext cx="7274461" cy="1124308"/>
          </a:xfrm>
        </p:spPr>
        <p:txBody>
          <a:bodyPr>
            <a:noAutofit/>
          </a:bodyPr>
          <a:lstStyle/>
          <a:p>
            <a:pPr algn="ctr"/>
            <a:r>
              <a:rPr lang="en-US" sz="4000" dirty="0"/>
              <a:t>Typical flight profiles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9078" y="1331105"/>
            <a:ext cx="6832833" cy="4965192"/>
          </a:xfrm>
          <a:prstGeom prst="rect">
            <a:avLst/>
          </a:prstGeom>
        </p:spPr>
      </p:pic>
      <p:sp>
        <p:nvSpPr>
          <p:cNvPr id="3" name="Date Placeholder 2">
            <a:extLst>
              <a:ext uri="{FF2B5EF4-FFF2-40B4-BE49-F238E27FC236}">
                <a16:creationId xmlns:a16="http://schemas.microsoft.com/office/drawing/2014/main" id="{51FF3AEE-D494-7E7A-6A5E-F1810CBCFE40}"/>
              </a:ext>
            </a:extLst>
          </p:cNvPr>
          <p:cNvSpPr>
            <a:spLocks noGrp="1"/>
          </p:cNvSpPr>
          <p:nvPr>
            <p:ph type="dt" sz="half" idx="10"/>
          </p:nvPr>
        </p:nvSpPr>
        <p:spPr/>
        <p:txBody>
          <a:bodyPr/>
          <a:lstStyle/>
          <a:p>
            <a:r>
              <a:rPr lang="en-US"/>
              <a:t>Rev20250822</a:t>
            </a:r>
          </a:p>
        </p:txBody>
      </p:sp>
      <p:sp>
        <p:nvSpPr>
          <p:cNvPr id="5" name="Footer Placeholder 4">
            <a:extLst>
              <a:ext uri="{FF2B5EF4-FFF2-40B4-BE49-F238E27FC236}">
                <a16:creationId xmlns:a16="http://schemas.microsoft.com/office/drawing/2014/main" id="{960C9F3F-5631-4241-50CC-62563BC7AD21}"/>
              </a:ext>
            </a:extLst>
          </p:cNvPr>
          <p:cNvSpPr>
            <a:spLocks noGrp="1"/>
          </p:cNvSpPr>
          <p:nvPr>
            <p:ph type="ftr" sz="quarter" idx="11"/>
          </p:nvPr>
        </p:nvSpPr>
        <p:spPr/>
        <p:txBody>
          <a:bodyPr/>
          <a:lstStyle/>
          <a:p>
            <a:r>
              <a:rPr lang="en-US"/>
              <a:t>L01.01</a:t>
            </a:r>
          </a:p>
        </p:txBody>
      </p:sp>
      <p:sp>
        <p:nvSpPr>
          <p:cNvPr id="6" name="Slide Number Placeholder 5">
            <a:extLst>
              <a:ext uri="{FF2B5EF4-FFF2-40B4-BE49-F238E27FC236}">
                <a16:creationId xmlns:a16="http://schemas.microsoft.com/office/drawing/2014/main" id="{CD6A163C-11C5-6F20-21C0-C40BA2A9D941}"/>
              </a:ext>
            </a:extLst>
          </p:cNvPr>
          <p:cNvSpPr>
            <a:spLocks noGrp="1"/>
          </p:cNvSpPr>
          <p:nvPr>
            <p:ph type="sldNum" sz="quarter" idx="12"/>
          </p:nvPr>
        </p:nvSpPr>
        <p:spPr/>
        <p:txBody>
          <a:bodyPr/>
          <a:lstStyle/>
          <a:p>
            <a:fld id="{051A5AE0-1AD9-412A-BC4E-80B6F8A423A1}" type="slidenum">
              <a:rPr lang="en-US" smtClean="0"/>
              <a:t>27</a:t>
            </a:fld>
            <a:endParaRPr lang="en-US"/>
          </a:p>
        </p:txBody>
      </p:sp>
    </p:spTree>
    <p:extLst>
      <p:ext uri="{BB962C8B-B14F-4D97-AF65-F5344CB8AC3E}">
        <p14:creationId xmlns:p14="http://schemas.microsoft.com/office/powerpoint/2010/main" val="28541172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769" y="227828"/>
            <a:ext cx="7274461" cy="1124308"/>
          </a:xfrm>
        </p:spPr>
        <p:txBody>
          <a:bodyPr>
            <a:noAutofit/>
          </a:bodyPr>
          <a:lstStyle/>
          <a:p>
            <a:pPr algn="ctr"/>
            <a:r>
              <a:rPr lang="en-US" sz="3600" dirty="0"/>
              <a:t>ACES-59 &amp; ACES-60 Flight Paths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9435"/>
            <a:ext cx="9144000" cy="4592320"/>
          </a:xfrm>
          <a:prstGeom prst="rect">
            <a:avLst/>
          </a:prstGeom>
        </p:spPr>
      </p:pic>
      <p:sp>
        <p:nvSpPr>
          <p:cNvPr id="4" name="Date Placeholder 3">
            <a:extLst>
              <a:ext uri="{FF2B5EF4-FFF2-40B4-BE49-F238E27FC236}">
                <a16:creationId xmlns:a16="http://schemas.microsoft.com/office/drawing/2014/main" id="{EE4644DF-31FC-A742-644D-AD534FB101AB}"/>
              </a:ext>
            </a:extLst>
          </p:cNvPr>
          <p:cNvSpPr>
            <a:spLocks noGrp="1"/>
          </p:cNvSpPr>
          <p:nvPr>
            <p:ph type="dt" sz="half" idx="10"/>
          </p:nvPr>
        </p:nvSpPr>
        <p:spPr/>
        <p:txBody>
          <a:bodyPr/>
          <a:lstStyle/>
          <a:p>
            <a:r>
              <a:rPr lang="en-US"/>
              <a:t>Rev20250822</a:t>
            </a:r>
          </a:p>
        </p:txBody>
      </p:sp>
      <p:sp>
        <p:nvSpPr>
          <p:cNvPr id="5" name="Footer Placeholder 4">
            <a:extLst>
              <a:ext uri="{FF2B5EF4-FFF2-40B4-BE49-F238E27FC236}">
                <a16:creationId xmlns:a16="http://schemas.microsoft.com/office/drawing/2014/main" id="{3F6657C4-2CC7-78A9-D3A5-0AA8398D9940}"/>
              </a:ext>
            </a:extLst>
          </p:cNvPr>
          <p:cNvSpPr>
            <a:spLocks noGrp="1"/>
          </p:cNvSpPr>
          <p:nvPr>
            <p:ph type="ftr" sz="quarter" idx="11"/>
          </p:nvPr>
        </p:nvSpPr>
        <p:spPr/>
        <p:txBody>
          <a:bodyPr/>
          <a:lstStyle/>
          <a:p>
            <a:r>
              <a:rPr lang="en-US"/>
              <a:t>L01.01</a:t>
            </a:r>
          </a:p>
        </p:txBody>
      </p:sp>
      <p:sp>
        <p:nvSpPr>
          <p:cNvPr id="6" name="Slide Number Placeholder 5">
            <a:extLst>
              <a:ext uri="{FF2B5EF4-FFF2-40B4-BE49-F238E27FC236}">
                <a16:creationId xmlns:a16="http://schemas.microsoft.com/office/drawing/2014/main" id="{C2B1C83A-15C3-5886-CFBE-F7F98D5161D1}"/>
              </a:ext>
            </a:extLst>
          </p:cNvPr>
          <p:cNvSpPr>
            <a:spLocks noGrp="1"/>
          </p:cNvSpPr>
          <p:nvPr>
            <p:ph type="sldNum" sz="quarter" idx="12"/>
          </p:nvPr>
        </p:nvSpPr>
        <p:spPr/>
        <p:txBody>
          <a:bodyPr/>
          <a:lstStyle/>
          <a:p>
            <a:fld id="{051A5AE0-1AD9-412A-BC4E-80B6F8A423A1}" type="slidenum">
              <a:rPr lang="en-US" smtClean="0"/>
              <a:t>28</a:t>
            </a:fld>
            <a:endParaRPr lang="en-US"/>
          </a:p>
        </p:txBody>
      </p:sp>
    </p:spTree>
    <p:extLst>
      <p:ext uri="{BB962C8B-B14F-4D97-AF65-F5344CB8AC3E}">
        <p14:creationId xmlns:p14="http://schemas.microsoft.com/office/powerpoint/2010/main" val="24643725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2"/>
          <p:cNvSpPr>
            <a:spLocks noGrp="1" noChangeArrowheads="1"/>
          </p:cNvSpPr>
          <p:nvPr>
            <p:ph type="title"/>
          </p:nvPr>
        </p:nvSpPr>
        <p:spPr>
          <a:xfrm>
            <a:off x="1235651" y="349998"/>
            <a:ext cx="6562369" cy="533400"/>
          </a:xfrm>
        </p:spPr>
        <p:txBody>
          <a:bodyPr>
            <a:normAutofit fontScale="90000"/>
          </a:bodyPr>
          <a:lstStyle/>
          <a:p>
            <a:pPr eaLnBrk="1" hangingPunct="1"/>
            <a:r>
              <a:rPr lang="en-US" sz="4000" dirty="0"/>
              <a:t>Recovery</a:t>
            </a:r>
            <a:endParaRPr lang="en-US" sz="3600" dirty="0"/>
          </a:p>
        </p:txBody>
      </p:sp>
      <p:sp>
        <p:nvSpPr>
          <p:cNvPr id="27654" name="Rectangle 3"/>
          <p:cNvSpPr>
            <a:spLocks noGrp="1" noChangeArrowheads="1"/>
          </p:cNvSpPr>
          <p:nvPr>
            <p:ph idx="1"/>
          </p:nvPr>
        </p:nvSpPr>
        <p:spPr>
          <a:xfrm>
            <a:off x="65989" y="1629564"/>
            <a:ext cx="3776316" cy="4638648"/>
          </a:xfrm>
        </p:spPr>
        <p:txBody>
          <a:bodyPr/>
          <a:lstStyle/>
          <a:p>
            <a:pPr eaLnBrk="1" hangingPunct="1">
              <a:lnSpc>
                <a:spcPct val="90000"/>
              </a:lnSpc>
              <a:spcAft>
                <a:spcPts val="600"/>
              </a:spcAft>
              <a:buClr>
                <a:schemeClr val="tx2"/>
              </a:buClr>
            </a:pPr>
            <a:r>
              <a:rPr lang="en-US" sz="2200" dirty="0"/>
              <a:t>Payload lands 45 minutes after cut-down command issued</a:t>
            </a:r>
          </a:p>
          <a:p>
            <a:pPr eaLnBrk="1" hangingPunct="1">
              <a:lnSpc>
                <a:spcPct val="90000"/>
              </a:lnSpc>
              <a:spcAft>
                <a:spcPts val="600"/>
              </a:spcAft>
              <a:buClr>
                <a:schemeClr val="tx2"/>
              </a:buClr>
            </a:pPr>
            <a:r>
              <a:rPr lang="en-US" sz="2200" dirty="0"/>
              <a:t>The tracking team is at the landing site upon landing</a:t>
            </a:r>
          </a:p>
          <a:p>
            <a:pPr eaLnBrk="1" hangingPunct="1">
              <a:lnSpc>
                <a:spcPct val="90000"/>
              </a:lnSpc>
              <a:spcAft>
                <a:spcPts val="600"/>
              </a:spcAft>
              <a:buClr>
                <a:schemeClr val="tx2"/>
              </a:buClr>
            </a:pPr>
            <a:r>
              <a:rPr lang="en-US" sz="2200" dirty="0"/>
              <a:t>Recoveries range from easy to very difficult</a:t>
            </a:r>
          </a:p>
          <a:p>
            <a:pPr eaLnBrk="1" hangingPunct="1">
              <a:lnSpc>
                <a:spcPct val="90000"/>
              </a:lnSpc>
              <a:spcAft>
                <a:spcPts val="600"/>
              </a:spcAft>
              <a:buClr>
                <a:schemeClr val="tx2"/>
              </a:buClr>
            </a:pPr>
            <a:r>
              <a:rPr lang="en-US" sz="2200" dirty="0"/>
              <a:t>An assortment of recovery tools is brought to assist</a:t>
            </a:r>
          </a:p>
        </p:txBody>
      </p:sp>
      <p:pic>
        <p:nvPicPr>
          <p:cNvPr id="2765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39406" y="1155700"/>
            <a:ext cx="3030499"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9406" y="3537780"/>
            <a:ext cx="3032164" cy="2273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42305" y="2362200"/>
            <a:ext cx="23431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4">
            <a:extLst>
              <a:ext uri="{FF2B5EF4-FFF2-40B4-BE49-F238E27FC236}">
                <a16:creationId xmlns:a16="http://schemas.microsoft.com/office/drawing/2014/main" id="{748B953E-12C6-BB65-CFEA-70B2CFB88AD1}"/>
              </a:ext>
            </a:extLst>
          </p:cNvPr>
          <p:cNvSpPr>
            <a:spLocks noGrp="1"/>
          </p:cNvSpPr>
          <p:nvPr>
            <p:ph type="dt" sz="half" idx="10"/>
          </p:nvPr>
        </p:nvSpPr>
        <p:spPr/>
        <p:txBody>
          <a:bodyPr/>
          <a:lstStyle/>
          <a:p>
            <a:r>
              <a:rPr lang="en-US"/>
              <a:t>Rev20250822</a:t>
            </a:r>
          </a:p>
        </p:txBody>
      </p:sp>
      <p:sp>
        <p:nvSpPr>
          <p:cNvPr id="6" name="Footer Placeholder 5">
            <a:extLst>
              <a:ext uri="{FF2B5EF4-FFF2-40B4-BE49-F238E27FC236}">
                <a16:creationId xmlns:a16="http://schemas.microsoft.com/office/drawing/2014/main" id="{0B94CDD5-1D77-4745-9794-351E00538823}"/>
              </a:ext>
            </a:extLst>
          </p:cNvPr>
          <p:cNvSpPr>
            <a:spLocks noGrp="1"/>
          </p:cNvSpPr>
          <p:nvPr>
            <p:ph type="ftr" sz="quarter" idx="11"/>
          </p:nvPr>
        </p:nvSpPr>
        <p:spPr/>
        <p:txBody>
          <a:bodyPr/>
          <a:lstStyle/>
          <a:p>
            <a:r>
              <a:rPr lang="en-US"/>
              <a:t>L01.01</a:t>
            </a:r>
          </a:p>
        </p:txBody>
      </p:sp>
      <p:sp>
        <p:nvSpPr>
          <p:cNvPr id="7" name="Slide Number Placeholder 6">
            <a:extLst>
              <a:ext uri="{FF2B5EF4-FFF2-40B4-BE49-F238E27FC236}">
                <a16:creationId xmlns:a16="http://schemas.microsoft.com/office/drawing/2014/main" id="{0385890E-D1F5-6E06-100A-E8A43A1B320F}"/>
              </a:ext>
            </a:extLst>
          </p:cNvPr>
          <p:cNvSpPr>
            <a:spLocks noGrp="1"/>
          </p:cNvSpPr>
          <p:nvPr>
            <p:ph type="sldNum" sz="quarter" idx="12"/>
          </p:nvPr>
        </p:nvSpPr>
        <p:spPr/>
        <p:txBody>
          <a:bodyPr/>
          <a:lstStyle/>
          <a:p>
            <a:fld id="{051A5AE0-1AD9-412A-BC4E-80B6F8A423A1}" type="slidenum">
              <a:rPr lang="en-US" smtClean="0"/>
              <a:t>29</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2"/>
          <p:cNvSpPr>
            <a:spLocks noGrp="1" noChangeArrowheads="1"/>
          </p:cNvSpPr>
          <p:nvPr>
            <p:ph type="title"/>
          </p:nvPr>
        </p:nvSpPr>
        <p:spPr>
          <a:xfrm>
            <a:off x="1260025" y="360006"/>
            <a:ext cx="6605661" cy="609600"/>
          </a:xfrm>
        </p:spPr>
        <p:txBody>
          <a:bodyPr>
            <a:normAutofit fontScale="90000"/>
          </a:bodyPr>
          <a:lstStyle/>
          <a:p>
            <a:pPr algn="ctr" eaLnBrk="1" hangingPunct="1"/>
            <a:r>
              <a:rPr lang="en-US" sz="4000" dirty="0"/>
              <a:t>What is LaACES?</a:t>
            </a:r>
          </a:p>
        </p:txBody>
      </p:sp>
      <p:sp>
        <p:nvSpPr>
          <p:cNvPr id="7174" name="Rectangle 3"/>
          <p:cNvSpPr>
            <a:spLocks noGrp="1" noChangeArrowheads="1"/>
          </p:cNvSpPr>
          <p:nvPr>
            <p:ph idx="1"/>
          </p:nvPr>
        </p:nvSpPr>
        <p:spPr>
          <a:xfrm>
            <a:off x="381000" y="1602556"/>
            <a:ext cx="6380086" cy="4633651"/>
          </a:xfrm>
        </p:spPr>
        <p:txBody>
          <a:bodyPr>
            <a:normAutofit fontScale="92500"/>
          </a:bodyPr>
          <a:lstStyle/>
          <a:p>
            <a:pPr eaLnBrk="1" hangingPunct="1">
              <a:lnSpc>
                <a:spcPct val="90000"/>
              </a:lnSpc>
              <a:spcAft>
                <a:spcPts val="600"/>
              </a:spcAft>
              <a:buClr>
                <a:schemeClr val="tx2"/>
              </a:buClr>
            </a:pPr>
            <a:r>
              <a:rPr lang="en-US" sz="2200" dirty="0"/>
              <a:t>Louisiana Aerospace Catalyst Experiences for Students</a:t>
            </a:r>
          </a:p>
          <a:p>
            <a:pPr eaLnBrk="1" hangingPunct="1">
              <a:lnSpc>
                <a:spcPct val="90000"/>
              </a:lnSpc>
              <a:spcAft>
                <a:spcPts val="600"/>
              </a:spcAft>
              <a:buClr>
                <a:schemeClr val="tx2"/>
              </a:buClr>
            </a:pPr>
            <a:r>
              <a:rPr lang="en-US" sz="2200" dirty="0"/>
              <a:t>A two-semester program that includes the Student Ballooning Course and building a payload </a:t>
            </a:r>
          </a:p>
          <a:p>
            <a:pPr eaLnBrk="1" hangingPunct="1">
              <a:lnSpc>
                <a:spcPct val="90000"/>
              </a:lnSpc>
              <a:spcAft>
                <a:spcPts val="600"/>
              </a:spcAft>
              <a:buClr>
                <a:schemeClr val="tx2"/>
              </a:buClr>
            </a:pPr>
            <a:r>
              <a:rPr lang="en-US" sz="2200" dirty="0"/>
              <a:t>Students develop science experiments and fly them to 100,000 feet</a:t>
            </a:r>
          </a:p>
          <a:p>
            <a:pPr eaLnBrk="1" hangingPunct="1">
              <a:lnSpc>
                <a:spcPct val="90000"/>
              </a:lnSpc>
              <a:spcAft>
                <a:spcPts val="0"/>
              </a:spcAft>
              <a:buClr>
                <a:schemeClr val="tx2"/>
              </a:buClr>
            </a:pPr>
            <a:r>
              <a:rPr lang="en-US" sz="2200" dirty="0"/>
              <a:t>Students gain practical skills in:</a:t>
            </a:r>
          </a:p>
          <a:p>
            <a:pPr lvl="1" eaLnBrk="1" hangingPunct="1">
              <a:lnSpc>
                <a:spcPct val="90000"/>
              </a:lnSpc>
              <a:spcAft>
                <a:spcPts val="0"/>
              </a:spcAft>
              <a:buClr>
                <a:schemeClr val="tx2"/>
              </a:buClr>
            </a:pPr>
            <a:r>
              <a:rPr lang="en-US" sz="1800" dirty="0"/>
              <a:t>Electronics </a:t>
            </a:r>
          </a:p>
          <a:p>
            <a:pPr lvl="1" eaLnBrk="1" hangingPunct="1">
              <a:lnSpc>
                <a:spcPct val="90000"/>
              </a:lnSpc>
              <a:spcAft>
                <a:spcPts val="0"/>
              </a:spcAft>
              <a:buClr>
                <a:schemeClr val="tx2"/>
              </a:buClr>
            </a:pPr>
            <a:r>
              <a:rPr lang="en-US" sz="1800" dirty="0"/>
              <a:t>Microcontroller programming </a:t>
            </a:r>
          </a:p>
          <a:p>
            <a:pPr lvl="1" eaLnBrk="1" hangingPunct="1">
              <a:lnSpc>
                <a:spcPct val="90000"/>
              </a:lnSpc>
              <a:spcAft>
                <a:spcPts val="0"/>
              </a:spcAft>
              <a:buClr>
                <a:schemeClr val="tx2"/>
              </a:buClr>
            </a:pPr>
            <a:r>
              <a:rPr lang="en-US" sz="1800" dirty="0"/>
              <a:t>Project management</a:t>
            </a:r>
          </a:p>
          <a:p>
            <a:pPr lvl="1" eaLnBrk="1" hangingPunct="1">
              <a:lnSpc>
                <a:spcPct val="90000"/>
              </a:lnSpc>
              <a:spcAft>
                <a:spcPts val="600"/>
              </a:spcAft>
              <a:buClr>
                <a:schemeClr val="tx2"/>
              </a:buClr>
            </a:pPr>
            <a:r>
              <a:rPr lang="en-US" sz="1800" dirty="0"/>
              <a:t>Writing and communication</a:t>
            </a:r>
          </a:p>
          <a:p>
            <a:pPr eaLnBrk="1" hangingPunct="1">
              <a:lnSpc>
                <a:spcPct val="90000"/>
              </a:lnSpc>
              <a:spcAft>
                <a:spcPts val="600"/>
              </a:spcAft>
              <a:buClr>
                <a:schemeClr val="tx2"/>
              </a:buClr>
            </a:pPr>
            <a:r>
              <a:rPr lang="en-US" sz="2200" dirty="0"/>
              <a:t>Target entry level students enrolled in Science, Technology, Engineering, or Mathematics fields (STEM)</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0812" y="1544361"/>
            <a:ext cx="2089748" cy="4750040"/>
          </a:xfrm>
          <a:prstGeom prst="rect">
            <a:avLst/>
          </a:prstGeom>
        </p:spPr>
      </p:pic>
      <p:sp>
        <p:nvSpPr>
          <p:cNvPr id="3" name="Date Placeholder 2">
            <a:extLst>
              <a:ext uri="{FF2B5EF4-FFF2-40B4-BE49-F238E27FC236}">
                <a16:creationId xmlns:a16="http://schemas.microsoft.com/office/drawing/2014/main" id="{19F327A3-6F4D-7E2B-FF83-EDFEDD4B45E6}"/>
              </a:ext>
            </a:extLst>
          </p:cNvPr>
          <p:cNvSpPr>
            <a:spLocks noGrp="1"/>
          </p:cNvSpPr>
          <p:nvPr>
            <p:ph type="dt" sz="half" idx="10"/>
          </p:nvPr>
        </p:nvSpPr>
        <p:spPr/>
        <p:txBody>
          <a:bodyPr/>
          <a:lstStyle/>
          <a:p>
            <a:r>
              <a:rPr lang="en-US"/>
              <a:t>Rev20250822</a:t>
            </a:r>
          </a:p>
        </p:txBody>
      </p:sp>
      <p:sp>
        <p:nvSpPr>
          <p:cNvPr id="4" name="Footer Placeholder 3">
            <a:extLst>
              <a:ext uri="{FF2B5EF4-FFF2-40B4-BE49-F238E27FC236}">
                <a16:creationId xmlns:a16="http://schemas.microsoft.com/office/drawing/2014/main" id="{FB525592-52EE-7700-CB7C-7671E16714D5}"/>
              </a:ext>
            </a:extLst>
          </p:cNvPr>
          <p:cNvSpPr>
            <a:spLocks noGrp="1"/>
          </p:cNvSpPr>
          <p:nvPr>
            <p:ph type="ftr" sz="quarter" idx="11"/>
          </p:nvPr>
        </p:nvSpPr>
        <p:spPr/>
        <p:txBody>
          <a:bodyPr/>
          <a:lstStyle/>
          <a:p>
            <a:r>
              <a:rPr lang="en-US"/>
              <a:t>L01.01</a:t>
            </a:r>
          </a:p>
        </p:txBody>
      </p:sp>
      <p:sp>
        <p:nvSpPr>
          <p:cNvPr id="5" name="Slide Number Placeholder 4">
            <a:extLst>
              <a:ext uri="{FF2B5EF4-FFF2-40B4-BE49-F238E27FC236}">
                <a16:creationId xmlns:a16="http://schemas.microsoft.com/office/drawing/2014/main" id="{0F58DD8D-D2AF-181A-855D-471F85D5317A}"/>
              </a:ext>
            </a:extLst>
          </p:cNvPr>
          <p:cNvSpPr>
            <a:spLocks noGrp="1"/>
          </p:cNvSpPr>
          <p:nvPr>
            <p:ph type="sldNum" sz="quarter" idx="12"/>
          </p:nvPr>
        </p:nvSpPr>
        <p:spPr/>
        <p:txBody>
          <a:bodyPr/>
          <a:lstStyle/>
          <a:p>
            <a:fld id="{051A5AE0-1AD9-412A-BC4E-80B6F8A423A1}" type="slidenum">
              <a:rPr lang="en-US" smtClean="0"/>
              <a:t>3</a:t>
            </a:fld>
            <a:endParaRPr lang="en-US"/>
          </a:p>
        </p:txBody>
      </p:sp>
    </p:spTree>
    <p:extLst>
      <p:ext uri="{BB962C8B-B14F-4D97-AF65-F5344CB8AC3E}">
        <p14:creationId xmlns:p14="http://schemas.microsoft.com/office/powerpoint/2010/main" val="14709779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3955" y="365127"/>
            <a:ext cx="6490445" cy="639247"/>
          </a:xfrm>
        </p:spPr>
        <p:txBody>
          <a:bodyPr>
            <a:noAutofit/>
          </a:bodyPr>
          <a:lstStyle/>
          <a:p>
            <a:pPr algn="ctr"/>
            <a:r>
              <a:rPr lang="en-US" sz="3600" dirty="0"/>
              <a:t>Sometimes recovery is easy</a:t>
            </a: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6906" y="1289932"/>
            <a:ext cx="3028950" cy="1704289"/>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788" y="1297114"/>
            <a:ext cx="3844212" cy="255512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5413" y="2620329"/>
            <a:ext cx="2033057" cy="3613252"/>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01381" y="3160165"/>
            <a:ext cx="2048943" cy="3073416"/>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28950" y="4184122"/>
            <a:ext cx="3293706" cy="1508517"/>
          </a:xfrm>
          <a:prstGeom prst="rect">
            <a:avLst/>
          </a:prstGeom>
        </p:spPr>
      </p:pic>
      <p:sp>
        <p:nvSpPr>
          <p:cNvPr id="3" name="Date Placeholder 2">
            <a:extLst>
              <a:ext uri="{FF2B5EF4-FFF2-40B4-BE49-F238E27FC236}">
                <a16:creationId xmlns:a16="http://schemas.microsoft.com/office/drawing/2014/main" id="{A8D21551-13FA-6AEE-C99A-66BB9F4D07EB}"/>
              </a:ext>
            </a:extLst>
          </p:cNvPr>
          <p:cNvSpPr>
            <a:spLocks noGrp="1"/>
          </p:cNvSpPr>
          <p:nvPr>
            <p:ph type="dt" sz="half" idx="10"/>
          </p:nvPr>
        </p:nvSpPr>
        <p:spPr/>
        <p:txBody>
          <a:bodyPr/>
          <a:lstStyle/>
          <a:p>
            <a:r>
              <a:rPr lang="en-US"/>
              <a:t>Rev20250822</a:t>
            </a:r>
          </a:p>
        </p:txBody>
      </p:sp>
      <p:sp>
        <p:nvSpPr>
          <p:cNvPr id="4" name="Footer Placeholder 3">
            <a:extLst>
              <a:ext uri="{FF2B5EF4-FFF2-40B4-BE49-F238E27FC236}">
                <a16:creationId xmlns:a16="http://schemas.microsoft.com/office/drawing/2014/main" id="{F2FC3763-3B75-FBB4-9AB9-D9B8CA5CF456}"/>
              </a:ext>
            </a:extLst>
          </p:cNvPr>
          <p:cNvSpPr>
            <a:spLocks noGrp="1"/>
          </p:cNvSpPr>
          <p:nvPr>
            <p:ph type="ftr" sz="quarter" idx="11"/>
          </p:nvPr>
        </p:nvSpPr>
        <p:spPr/>
        <p:txBody>
          <a:bodyPr/>
          <a:lstStyle/>
          <a:p>
            <a:r>
              <a:rPr lang="en-US"/>
              <a:t>L01.01</a:t>
            </a:r>
          </a:p>
        </p:txBody>
      </p:sp>
      <p:sp>
        <p:nvSpPr>
          <p:cNvPr id="6" name="Slide Number Placeholder 5">
            <a:extLst>
              <a:ext uri="{FF2B5EF4-FFF2-40B4-BE49-F238E27FC236}">
                <a16:creationId xmlns:a16="http://schemas.microsoft.com/office/drawing/2014/main" id="{EA4BA83F-C20C-5FDE-1650-39C1B8509B5C}"/>
              </a:ext>
            </a:extLst>
          </p:cNvPr>
          <p:cNvSpPr>
            <a:spLocks noGrp="1"/>
          </p:cNvSpPr>
          <p:nvPr>
            <p:ph type="sldNum" sz="quarter" idx="12"/>
          </p:nvPr>
        </p:nvSpPr>
        <p:spPr/>
        <p:txBody>
          <a:bodyPr/>
          <a:lstStyle/>
          <a:p>
            <a:fld id="{051A5AE0-1AD9-412A-BC4E-80B6F8A423A1}" type="slidenum">
              <a:rPr lang="en-US" smtClean="0"/>
              <a:t>30</a:t>
            </a:fld>
            <a:endParaRPr lang="en-US"/>
          </a:p>
        </p:txBody>
      </p:sp>
    </p:spTree>
    <p:extLst>
      <p:ext uri="{BB962C8B-B14F-4D97-AF65-F5344CB8AC3E}">
        <p14:creationId xmlns:p14="http://schemas.microsoft.com/office/powerpoint/2010/main" val="29232902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Sometimes not so easy</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7074" y="3634272"/>
            <a:ext cx="3649851" cy="273738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8543" y="1900460"/>
            <a:ext cx="2326880" cy="3102506"/>
          </a:xfrm>
          <a:prstGeom prst="rect">
            <a:avLst/>
          </a:prstGeom>
        </p:spPr>
      </p:pic>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98691" y="2300511"/>
            <a:ext cx="3265299" cy="2448974"/>
          </a:xfrm>
        </p:spPr>
      </p:pic>
      <p:pic>
        <p:nvPicPr>
          <p:cNvPr id="7"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1107" y="1628469"/>
            <a:ext cx="5801784" cy="4351338"/>
          </a:xfrm>
          <a:prstGeom prst="rect">
            <a:avLst/>
          </a:prstGeom>
        </p:spPr>
      </p:pic>
      <p:sp>
        <p:nvSpPr>
          <p:cNvPr id="3" name="Date Placeholder 2">
            <a:extLst>
              <a:ext uri="{FF2B5EF4-FFF2-40B4-BE49-F238E27FC236}">
                <a16:creationId xmlns:a16="http://schemas.microsoft.com/office/drawing/2014/main" id="{BDA5CEC0-82C8-DBEE-CAA2-2BBF6BE6BA64}"/>
              </a:ext>
            </a:extLst>
          </p:cNvPr>
          <p:cNvSpPr>
            <a:spLocks noGrp="1"/>
          </p:cNvSpPr>
          <p:nvPr>
            <p:ph type="dt" sz="half" idx="10"/>
          </p:nvPr>
        </p:nvSpPr>
        <p:spPr/>
        <p:txBody>
          <a:bodyPr/>
          <a:lstStyle/>
          <a:p>
            <a:r>
              <a:rPr lang="en-US"/>
              <a:t>Rev20250822</a:t>
            </a:r>
          </a:p>
        </p:txBody>
      </p:sp>
      <p:sp>
        <p:nvSpPr>
          <p:cNvPr id="8" name="Footer Placeholder 7">
            <a:extLst>
              <a:ext uri="{FF2B5EF4-FFF2-40B4-BE49-F238E27FC236}">
                <a16:creationId xmlns:a16="http://schemas.microsoft.com/office/drawing/2014/main" id="{3F245C91-9CEB-8CEF-BDBC-4A65CCBA87E8}"/>
              </a:ext>
            </a:extLst>
          </p:cNvPr>
          <p:cNvSpPr>
            <a:spLocks noGrp="1"/>
          </p:cNvSpPr>
          <p:nvPr>
            <p:ph type="ftr" sz="quarter" idx="11"/>
          </p:nvPr>
        </p:nvSpPr>
        <p:spPr/>
        <p:txBody>
          <a:bodyPr/>
          <a:lstStyle/>
          <a:p>
            <a:r>
              <a:rPr lang="en-US"/>
              <a:t>L01.01</a:t>
            </a:r>
          </a:p>
        </p:txBody>
      </p:sp>
      <p:sp>
        <p:nvSpPr>
          <p:cNvPr id="9" name="Slide Number Placeholder 8">
            <a:extLst>
              <a:ext uri="{FF2B5EF4-FFF2-40B4-BE49-F238E27FC236}">
                <a16:creationId xmlns:a16="http://schemas.microsoft.com/office/drawing/2014/main" id="{BF1433B3-C041-B450-9A0E-661D16A824F0}"/>
              </a:ext>
            </a:extLst>
          </p:cNvPr>
          <p:cNvSpPr>
            <a:spLocks noGrp="1"/>
          </p:cNvSpPr>
          <p:nvPr>
            <p:ph type="sldNum" sz="quarter" idx="12"/>
          </p:nvPr>
        </p:nvSpPr>
        <p:spPr/>
        <p:txBody>
          <a:bodyPr/>
          <a:lstStyle/>
          <a:p>
            <a:fld id="{051A5AE0-1AD9-412A-BC4E-80B6F8A423A1}" type="slidenum">
              <a:rPr lang="en-US" smtClean="0"/>
              <a:t>31</a:t>
            </a:fld>
            <a:endParaRPr lang="en-US"/>
          </a:p>
        </p:txBody>
      </p:sp>
    </p:spTree>
    <p:extLst>
      <p:ext uri="{BB962C8B-B14F-4D97-AF65-F5344CB8AC3E}">
        <p14:creationId xmlns:p14="http://schemas.microsoft.com/office/powerpoint/2010/main" val="344884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1410" y="365127"/>
            <a:ext cx="6022990" cy="1039333"/>
          </a:xfrm>
        </p:spPr>
        <p:txBody>
          <a:bodyPr>
            <a:noAutofit/>
          </a:bodyPr>
          <a:lstStyle/>
          <a:p>
            <a:pPr algn="ctr"/>
            <a:r>
              <a:rPr lang="en-US" sz="3600" dirty="0" err="1"/>
              <a:t>LaACES</a:t>
            </a:r>
            <a:r>
              <a:rPr lang="en-US" sz="3600" dirty="0"/>
              <a:t> is always fun plus you end up learning something</a:t>
            </a:r>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261" y="1600288"/>
            <a:ext cx="3228976" cy="1866348"/>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7459" y="1794948"/>
            <a:ext cx="2321245" cy="1740934"/>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5546068" y="1882826"/>
            <a:ext cx="3384671" cy="2538504"/>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9074" y="3359972"/>
            <a:ext cx="4477665" cy="2786103"/>
          </a:xfrm>
          <a:prstGeom prst="rect">
            <a:avLst/>
          </a:prstGeom>
        </p:spPr>
      </p:pic>
      <p:pic>
        <p:nvPicPr>
          <p:cNvPr id="4" name="Picture 3" descr="A group of people posing for a photo&#10;&#10;AI-generated content may be incorrect.">
            <a:extLst>
              <a:ext uri="{FF2B5EF4-FFF2-40B4-BE49-F238E27FC236}">
                <a16:creationId xmlns:a16="http://schemas.microsoft.com/office/drawing/2014/main" id="{FCF1562F-EC09-533A-00B4-BC9E4554FD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7260" y="3370780"/>
            <a:ext cx="4354739" cy="2895438"/>
          </a:xfrm>
          <a:prstGeom prst="rect">
            <a:avLst/>
          </a:prstGeom>
        </p:spPr>
      </p:pic>
      <p:sp>
        <p:nvSpPr>
          <p:cNvPr id="3" name="Date Placeholder 2">
            <a:extLst>
              <a:ext uri="{FF2B5EF4-FFF2-40B4-BE49-F238E27FC236}">
                <a16:creationId xmlns:a16="http://schemas.microsoft.com/office/drawing/2014/main" id="{8A154316-B577-5046-B8C0-07E01F87424C}"/>
              </a:ext>
            </a:extLst>
          </p:cNvPr>
          <p:cNvSpPr>
            <a:spLocks noGrp="1"/>
          </p:cNvSpPr>
          <p:nvPr>
            <p:ph type="dt" sz="half" idx="10"/>
          </p:nvPr>
        </p:nvSpPr>
        <p:spPr/>
        <p:txBody>
          <a:bodyPr/>
          <a:lstStyle/>
          <a:p>
            <a:r>
              <a:rPr lang="en-US"/>
              <a:t>Rev20250822</a:t>
            </a:r>
          </a:p>
        </p:txBody>
      </p:sp>
      <p:sp>
        <p:nvSpPr>
          <p:cNvPr id="6" name="Footer Placeholder 5">
            <a:extLst>
              <a:ext uri="{FF2B5EF4-FFF2-40B4-BE49-F238E27FC236}">
                <a16:creationId xmlns:a16="http://schemas.microsoft.com/office/drawing/2014/main" id="{BEF5DB47-B00A-6BF8-4533-69B91C263E96}"/>
              </a:ext>
            </a:extLst>
          </p:cNvPr>
          <p:cNvSpPr>
            <a:spLocks noGrp="1"/>
          </p:cNvSpPr>
          <p:nvPr>
            <p:ph type="ftr" sz="quarter" idx="11"/>
          </p:nvPr>
        </p:nvSpPr>
        <p:spPr/>
        <p:txBody>
          <a:bodyPr/>
          <a:lstStyle/>
          <a:p>
            <a:r>
              <a:rPr lang="en-US"/>
              <a:t>L01.01</a:t>
            </a:r>
          </a:p>
        </p:txBody>
      </p:sp>
      <p:sp>
        <p:nvSpPr>
          <p:cNvPr id="9" name="Slide Number Placeholder 8">
            <a:extLst>
              <a:ext uri="{FF2B5EF4-FFF2-40B4-BE49-F238E27FC236}">
                <a16:creationId xmlns:a16="http://schemas.microsoft.com/office/drawing/2014/main" id="{BCCA6F2C-C5DE-799B-8B8F-DD5D87494D18}"/>
              </a:ext>
            </a:extLst>
          </p:cNvPr>
          <p:cNvSpPr>
            <a:spLocks noGrp="1"/>
          </p:cNvSpPr>
          <p:nvPr>
            <p:ph type="sldNum" sz="quarter" idx="12"/>
          </p:nvPr>
        </p:nvSpPr>
        <p:spPr/>
        <p:txBody>
          <a:bodyPr/>
          <a:lstStyle/>
          <a:p>
            <a:fld id="{051A5AE0-1AD9-412A-BC4E-80B6F8A423A1}" type="slidenum">
              <a:rPr lang="en-US" smtClean="0"/>
              <a:t>32</a:t>
            </a:fld>
            <a:endParaRPr lang="en-US"/>
          </a:p>
        </p:txBody>
      </p:sp>
    </p:spTree>
    <p:extLst>
      <p:ext uri="{BB962C8B-B14F-4D97-AF65-F5344CB8AC3E}">
        <p14:creationId xmlns:p14="http://schemas.microsoft.com/office/powerpoint/2010/main" val="269494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Rectangle 2"/>
          <p:cNvSpPr>
            <a:spLocks noGrp="1" noChangeArrowheads="1"/>
          </p:cNvSpPr>
          <p:nvPr>
            <p:ph type="title"/>
          </p:nvPr>
        </p:nvSpPr>
        <p:spPr>
          <a:xfrm>
            <a:off x="1202418" y="345072"/>
            <a:ext cx="6720875" cy="609600"/>
          </a:xfrm>
        </p:spPr>
        <p:txBody>
          <a:bodyPr>
            <a:normAutofit fontScale="90000"/>
          </a:bodyPr>
          <a:lstStyle/>
          <a:p>
            <a:pPr algn="ctr" eaLnBrk="1" hangingPunct="1"/>
            <a:r>
              <a:rPr lang="en-US" sz="4000" dirty="0" err="1"/>
              <a:t>LaACES</a:t>
            </a:r>
            <a:r>
              <a:rPr lang="en-US" sz="4000" dirty="0"/>
              <a:t> Goal &amp; Objectives</a:t>
            </a:r>
          </a:p>
        </p:txBody>
      </p:sp>
      <p:sp>
        <p:nvSpPr>
          <p:cNvPr id="10246" name="Rectangle 3"/>
          <p:cNvSpPr>
            <a:spLocks noGrp="1" noChangeArrowheads="1"/>
          </p:cNvSpPr>
          <p:nvPr>
            <p:ph idx="1"/>
          </p:nvPr>
        </p:nvSpPr>
        <p:spPr>
          <a:xfrm>
            <a:off x="232236" y="1522157"/>
            <a:ext cx="6298420" cy="4556787"/>
          </a:xfrm>
        </p:spPr>
        <p:txBody>
          <a:bodyPr>
            <a:normAutofit fontScale="92500" lnSpcReduction="10000"/>
          </a:bodyPr>
          <a:lstStyle/>
          <a:p>
            <a:pPr marL="0" indent="0">
              <a:lnSpc>
                <a:spcPct val="100000"/>
              </a:lnSpc>
              <a:spcBef>
                <a:spcPts val="0"/>
              </a:spcBef>
              <a:buClr>
                <a:schemeClr val="tx2"/>
              </a:buClr>
              <a:buNone/>
            </a:pPr>
            <a:r>
              <a:rPr lang="en-US" sz="2200" b="1" dirty="0"/>
              <a:t>Goal: </a:t>
            </a:r>
          </a:p>
          <a:p>
            <a:pPr marL="228600" lvl="1" indent="0">
              <a:lnSpc>
                <a:spcPct val="100000"/>
              </a:lnSpc>
              <a:spcBef>
                <a:spcPts val="0"/>
              </a:spcBef>
              <a:buClr>
                <a:schemeClr val="tx2"/>
              </a:buClr>
              <a:buNone/>
            </a:pPr>
            <a:r>
              <a:rPr lang="en-US" sz="1800" dirty="0"/>
              <a:t>“To inspire students to pursue STEM related careers”</a:t>
            </a:r>
          </a:p>
          <a:p>
            <a:pPr marL="0" indent="0" eaLnBrk="1" hangingPunct="1">
              <a:lnSpc>
                <a:spcPct val="100000"/>
              </a:lnSpc>
              <a:spcBef>
                <a:spcPts val="0"/>
              </a:spcBef>
              <a:buClr>
                <a:schemeClr val="tx2"/>
              </a:buClr>
              <a:buNone/>
            </a:pPr>
            <a:endParaRPr lang="en-US" sz="2200" dirty="0"/>
          </a:p>
          <a:p>
            <a:pPr marL="0" indent="0" eaLnBrk="1" hangingPunct="1">
              <a:lnSpc>
                <a:spcPct val="100000"/>
              </a:lnSpc>
              <a:spcBef>
                <a:spcPts val="0"/>
              </a:spcBef>
              <a:buClr>
                <a:schemeClr val="tx2"/>
              </a:buClr>
              <a:buNone/>
            </a:pPr>
            <a:r>
              <a:rPr lang="en-US" sz="2200" b="1" dirty="0"/>
              <a:t>Objectives:</a:t>
            </a:r>
          </a:p>
          <a:p>
            <a:pPr marL="176213" indent="0">
              <a:lnSpc>
                <a:spcPct val="100000"/>
              </a:lnSpc>
              <a:spcBef>
                <a:spcPts val="1200"/>
              </a:spcBef>
              <a:buClr>
                <a:schemeClr val="tx2"/>
              </a:buClr>
              <a:buNone/>
            </a:pPr>
            <a:r>
              <a:rPr lang="en-US" sz="1800" dirty="0"/>
              <a:t>Provide students with an authentic flight project experience not normally available through the classroom</a:t>
            </a:r>
          </a:p>
          <a:p>
            <a:pPr marL="176213" indent="0" eaLnBrk="1" hangingPunct="1">
              <a:lnSpc>
                <a:spcPct val="100000"/>
              </a:lnSpc>
              <a:spcBef>
                <a:spcPts val="1200"/>
              </a:spcBef>
              <a:buClr>
                <a:schemeClr val="tx2"/>
              </a:buClr>
              <a:buNone/>
            </a:pPr>
            <a:r>
              <a:rPr lang="en-US" sz="1800" dirty="0"/>
              <a:t>Develop student skills in electronics, real-time programming, communication, and project management</a:t>
            </a:r>
          </a:p>
          <a:p>
            <a:pPr marL="176213" indent="0" eaLnBrk="1" hangingPunct="1">
              <a:lnSpc>
                <a:spcPct val="100000"/>
              </a:lnSpc>
              <a:spcBef>
                <a:spcPts val="1200"/>
              </a:spcBef>
              <a:buClr>
                <a:schemeClr val="tx2"/>
              </a:buClr>
              <a:buNone/>
            </a:pPr>
            <a:r>
              <a:rPr lang="en-US" sz="1800" dirty="0"/>
              <a:t>Guide students to work in teams and to use acquired knowledge to create a science payload for balloon flight</a:t>
            </a:r>
          </a:p>
          <a:p>
            <a:pPr marL="176213" indent="0" eaLnBrk="1" hangingPunct="1">
              <a:lnSpc>
                <a:spcPct val="100000"/>
              </a:lnSpc>
              <a:spcBef>
                <a:spcPts val="1200"/>
              </a:spcBef>
              <a:buClr>
                <a:schemeClr val="tx2"/>
              </a:buClr>
              <a:buNone/>
            </a:pPr>
            <a:r>
              <a:rPr lang="en-US" sz="1800" dirty="0"/>
              <a:t>Students communicate their progress through required documents and presentations on a milestone schedule</a:t>
            </a:r>
          </a:p>
          <a:p>
            <a:pPr marL="176213" indent="0" eaLnBrk="1" hangingPunct="1">
              <a:lnSpc>
                <a:spcPct val="100000"/>
              </a:lnSpc>
              <a:spcBef>
                <a:spcPts val="1200"/>
              </a:spcBef>
              <a:buClr>
                <a:schemeClr val="tx2"/>
              </a:buClr>
              <a:buNone/>
            </a:pPr>
            <a:r>
              <a:rPr lang="en-US" sz="1800" dirty="0"/>
              <a:t>Conduct annual flight operations where approved student team payloads are flown on a latex sounding balloon to an altitude of ~100,000 feet or the very “edge of space”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3743" y="3420015"/>
            <a:ext cx="2491621" cy="24285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9105" y="1522157"/>
            <a:ext cx="2487260" cy="1676413"/>
          </a:xfrm>
          <a:prstGeom prst="rect">
            <a:avLst/>
          </a:prstGeom>
        </p:spPr>
      </p:pic>
      <p:sp>
        <p:nvSpPr>
          <p:cNvPr id="5" name="Date Placeholder 4">
            <a:extLst>
              <a:ext uri="{FF2B5EF4-FFF2-40B4-BE49-F238E27FC236}">
                <a16:creationId xmlns:a16="http://schemas.microsoft.com/office/drawing/2014/main" id="{E1880C36-E716-9204-7E99-62C7292408EF}"/>
              </a:ext>
            </a:extLst>
          </p:cNvPr>
          <p:cNvSpPr>
            <a:spLocks noGrp="1"/>
          </p:cNvSpPr>
          <p:nvPr>
            <p:ph type="dt" sz="half" idx="10"/>
          </p:nvPr>
        </p:nvSpPr>
        <p:spPr/>
        <p:txBody>
          <a:bodyPr/>
          <a:lstStyle/>
          <a:p>
            <a:r>
              <a:rPr lang="en-US"/>
              <a:t>Rev20250822</a:t>
            </a:r>
          </a:p>
        </p:txBody>
      </p:sp>
      <p:sp>
        <p:nvSpPr>
          <p:cNvPr id="6" name="Footer Placeholder 5">
            <a:extLst>
              <a:ext uri="{FF2B5EF4-FFF2-40B4-BE49-F238E27FC236}">
                <a16:creationId xmlns:a16="http://schemas.microsoft.com/office/drawing/2014/main" id="{7F3CF592-FAC1-790E-57F3-7D844DE92A72}"/>
              </a:ext>
            </a:extLst>
          </p:cNvPr>
          <p:cNvSpPr>
            <a:spLocks noGrp="1"/>
          </p:cNvSpPr>
          <p:nvPr>
            <p:ph type="ftr" sz="quarter" idx="11"/>
          </p:nvPr>
        </p:nvSpPr>
        <p:spPr/>
        <p:txBody>
          <a:bodyPr/>
          <a:lstStyle/>
          <a:p>
            <a:r>
              <a:rPr lang="en-US"/>
              <a:t>L01.01</a:t>
            </a:r>
          </a:p>
        </p:txBody>
      </p:sp>
      <p:sp>
        <p:nvSpPr>
          <p:cNvPr id="7" name="Slide Number Placeholder 6">
            <a:extLst>
              <a:ext uri="{FF2B5EF4-FFF2-40B4-BE49-F238E27FC236}">
                <a16:creationId xmlns:a16="http://schemas.microsoft.com/office/drawing/2014/main" id="{357AF1B8-9D08-BAF2-3C91-8B50C06C59B8}"/>
              </a:ext>
            </a:extLst>
          </p:cNvPr>
          <p:cNvSpPr>
            <a:spLocks noGrp="1"/>
          </p:cNvSpPr>
          <p:nvPr>
            <p:ph type="sldNum" sz="quarter" idx="12"/>
          </p:nvPr>
        </p:nvSpPr>
        <p:spPr/>
        <p:txBody>
          <a:bodyPr/>
          <a:lstStyle/>
          <a:p>
            <a:fld id="{051A5AE0-1AD9-412A-BC4E-80B6F8A423A1}" type="slidenum">
              <a:rPr lang="en-US" smtClean="0"/>
              <a:t>4</a:t>
            </a:fld>
            <a:endParaRPr lang="en-US"/>
          </a:p>
        </p:txBody>
      </p:sp>
    </p:spTree>
    <p:extLst>
      <p:ext uri="{BB962C8B-B14F-4D97-AF65-F5344CB8AC3E}">
        <p14:creationId xmlns:p14="http://schemas.microsoft.com/office/powerpoint/2010/main" val="2901439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2"/>
          <p:cNvSpPr>
            <a:spLocks noGrp="1" noChangeArrowheads="1"/>
          </p:cNvSpPr>
          <p:nvPr>
            <p:ph type="title"/>
          </p:nvPr>
        </p:nvSpPr>
        <p:spPr>
          <a:xfrm>
            <a:off x="1221621" y="299920"/>
            <a:ext cx="6682470" cy="609600"/>
          </a:xfrm>
        </p:spPr>
        <p:txBody>
          <a:bodyPr>
            <a:normAutofit fontScale="90000"/>
          </a:bodyPr>
          <a:lstStyle/>
          <a:p>
            <a:pPr algn="ctr" eaLnBrk="1" hangingPunct="1"/>
            <a:r>
              <a:rPr lang="en-US" sz="4000" dirty="0"/>
              <a:t>A Historical Look at LaACES</a:t>
            </a:r>
          </a:p>
        </p:txBody>
      </p:sp>
      <p:sp>
        <p:nvSpPr>
          <p:cNvPr id="8198" name="Rectangle 3"/>
          <p:cNvSpPr>
            <a:spLocks noGrp="1" noChangeArrowheads="1"/>
          </p:cNvSpPr>
          <p:nvPr>
            <p:ph idx="1"/>
          </p:nvPr>
        </p:nvSpPr>
        <p:spPr>
          <a:xfrm>
            <a:off x="150829" y="1630836"/>
            <a:ext cx="5571571" cy="4725515"/>
          </a:xfrm>
        </p:spPr>
        <p:txBody>
          <a:bodyPr>
            <a:normAutofit lnSpcReduction="10000"/>
          </a:bodyPr>
          <a:lstStyle/>
          <a:p>
            <a:pPr eaLnBrk="1" hangingPunct="1">
              <a:lnSpc>
                <a:spcPct val="90000"/>
              </a:lnSpc>
              <a:spcAft>
                <a:spcPts val="600"/>
              </a:spcAft>
              <a:buClr>
                <a:schemeClr val="tx2"/>
              </a:buClr>
            </a:pPr>
            <a:r>
              <a:rPr lang="en-US" sz="2200" dirty="0"/>
              <a:t>Evolved from the pilot program ACES implemented with NASA funding during 2002-2003 academic year</a:t>
            </a:r>
          </a:p>
          <a:p>
            <a:pPr eaLnBrk="1" hangingPunct="1">
              <a:lnSpc>
                <a:spcPct val="90000"/>
              </a:lnSpc>
              <a:spcAft>
                <a:spcPts val="600"/>
              </a:spcAft>
              <a:buClr>
                <a:schemeClr val="tx2"/>
              </a:buClr>
            </a:pPr>
            <a:r>
              <a:rPr lang="en-US" sz="2200" dirty="0"/>
              <a:t>ACES involved only students at LSU</a:t>
            </a:r>
          </a:p>
          <a:p>
            <a:pPr eaLnBrk="1" hangingPunct="1">
              <a:lnSpc>
                <a:spcPct val="90000"/>
              </a:lnSpc>
              <a:spcAft>
                <a:spcPts val="600"/>
              </a:spcAft>
              <a:buClr>
                <a:schemeClr val="tx2"/>
              </a:buClr>
            </a:pPr>
            <a:r>
              <a:rPr lang="en-US" sz="2200" dirty="0"/>
              <a:t>NASA approved LaACES funding in February 2004</a:t>
            </a:r>
          </a:p>
          <a:p>
            <a:pPr eaLnBrk="1" hangingPunct="1">
              <a:lnSpc>
                <a:spcPct val="90000"/>
              </a:lnSpc>
              <a:spcAft>
                <a:spcPts val="600"/>
              </a:spcAft>
              <a:buClr>
                <a:schemeClr val="tx2"/>
              </a:buClr>
            </a:pPr>
            <a:r>
              <a:rPr lang="en-US" sz="2200" dirty="0"/>
              <a:t>Student Ballooning Course (SBC) developed in early 2004</a:t>
            </a:r>
          </a:p>
          <a:p>
            <a:pPr eaLnBrk="1" hangingPunct="1">
              <a:lnSpc>
                <a:spcPct val="90000"/>
              </a:lnSpc>
              <a:spcAft>
                <a:spcPts val="600"/>
              </a:spcAft>
              <a:buClr>
                <a:schemeClr val="tx2"/>
              </a:buClr>
            </a:pPr>
            <a:r>
              <a:rPr lang="en-US" sz="2200" dirty="0"/>
              <a:t>Over 68 flights since 2004</a:t>
            </a:r>
          </a:p>
          <a:p>
            <a:pPr eaLnBrk="1" hangingPunct="1">
              <a:lnSpc>
                <a:spcPct val="90000"/>
              </a:lnSpc>
              <a:spcAft>
                <a:spcPts val="600"/>
              </a:spcAft>
              <a:buClr>
                <a:schemeClr val="tx2"/>
              </a:buClr>
            </a:pPr>
            <a:r>
              <a:rPr lang="en-US" sz="2200" dirty="0"/>
              <a:t>Major revision of the </a:t>
            </a:r>
            <a:r>
              <a:rPr lang="en-US" sz="2200" dirty="0" err="1"/>
              <a:t>LaACES</a:t>
            </a:r>
            <a:r>
              <a:rPr lang="en-US" sz="2200" dirty="0"/>
              <a:t> electronics, lectures, and activities in 2018, field tested in 2019, and implemented in 2020-2021</a:t>
            </a:r>
          </a:p>
          <a:p>
            <a:pPr eaLnBrk="1" hangingPunct="1">
              <a:lnSpc>
                <a:spcPct val="90000"/>
              </a:lnSpc>
              <a:spcAft>
                <a:spcPts val="600"/>
              </a:spcAft>
              <a:buClr>
                <a:schemeClr val="tx2"/>
              </a:buClr>
            </a:pPr>
            <a:endParaRPr lang="en-US" sz="2200" dirty="0"/>
          </a:p>
          <a:p>
            <a:pPr eaLnBrk="1" hangingPunct="1">
              <a:lnSpc>
                <a:spcPct val="90000"/>
              </a:lnSpc>
              <a:buClr>
                <a:schemeClr val="tx2"/>
              </a:buClr>
            </a:pPr>
            <a:endParaRPr lang="en-US" sz="2400" dirty="0"/>
          </a:p>
          <a:p>
            <a:pPr eaLnBrk="1" hangingPunct="1">
              <a:lnSpc>
                <a:spcPct val="90000"/>
              </a:lnSpc>
              <a:buClr>
                <a:schemeClr val="tx2"/>
              </a:buClr>
            </a:pPr>
            <a:endParaRPr lang="en-US" sz="2400" dirty="0"/>
          </a:p>
        </p:txBody>
      </p:sp>
      <p:pic>
        <p:nvPicPr>
          <p:cNvPr id="8199"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22400" y="1723722"/>
            <a:ext cx="2946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2400" y="4043480"/>
            <a:ext cx="3016346" cy="1822700"/>
          </a:xfrm>
          <a:prstGeom prst="rect">
            <a:avLst/>
          </a:prstGeom>
        </p:spPr>
      </p:pic>
      <p:sp>
        <p:nvSpPr>
          <p:cNvPr id="4" name="Date Placeholder 3">
            <a:extLst>
              <a:ext uri="{FF2B5EF4-FFF2-40B4-BE49-F238E27FC236}">
                <a16:creationId xmlns:a16="http://schemas.microsoft.com/office/drawing/2014/main" id="{DE2AE84D-7680-6287-B95B-15284B91E2C1}"/>
              </a:ext>
            </a:extLst>
          </p:cNvPr>
          <p:cNvSpPr>
            <a:spLocks noGrp="1"/>
          </p:cNvSpPr>
          <p:nvPr>
            <p:ph type="dt" sz="half" idx="10"/>
          </p:nvPr>
        </p:nvSpPr>
        <p:spPr/>
        <p:txBody>
          <a:bodyPr/>
          <a:lstStyle/>
          <a:p>
            <a:r>
              <a:rPr lang="en-US"/>
              <a:t>Rev20250822</a:t>
            </a:r>
          </a:p>
        </p:txBody>
      </p:sp>
      <p:sp>
        <p:nvSpPr>
          <p:cNvPr id="5" name="Footer Placeholder 4">
            <a:extLst>
              <a:ext uri="{FF2B5EF4-FFF2-40B4-BE49-F238E27FC236}">
                <a16:creationId xmlns:a16="http://schemas.microsoft.com/office/drawing/2014/main" id="{7385A362-4E69-F765-16D3-0BB3D755C038}"/>
              </a:ext>
            </a:extLst>
          </p:cNvPr>
          <p:cNvSpPr>
            <a:spLocks noGrp="1"/>
          </p:cNvSpPr>
          <p:nvPr>
            <p:ph type="ftr" sz="quarter" idx="11"/>
          </p:nvPr>
        </p:nvSpPr>
        <p:spPr/>
        <p:txBody>
          <a:bodyPr/>
          <a:lstStyle/>
          <a:p>
            <a:r>
              <a:rPr lang="en-US"/>
              <a:t>L01.01</a:t>
            </a:r>
          </a:p>
        </p:txBody>
      </p:sp>
      <p:sp>
        <p:nvSpPr>
          <p:cNvPr id="6" name="Slide Number Placeholder 5">
            <a:extLst>
              <a:ext uri="{FF2B5EF4-FFF2-40B4-BE49-F238E27FC236}">
                <a16:creationId xmlns:a16="http://schemas.microsoft.com/office/drawing/2014/main" id="{2225D4EB-7E0D-CA52-8BBC-1A21081337C2}"/>
              </a:ext>
            </a:extLst>
          </p:cNvPr>
          <p:cNvSpPr>
            <a:spLocks noGrp="1"/>
          </p:cNvSpPr>
          <p:nvPr>
            <p:ph type="sldNum" sz="quarter" idx="12"/>
          </p:nvPr>
        </p:nvSpPr>
        <p:spPr/>
        <p:txBody>
          <a:bodyPr/>
          <a:lstStyle/>
          <a:p>
            <a:fld id="{051A5AE0-1AD9-412A-BC4E-80B6F8A423A1}" type="slidenum">
              <a:rPr lang="en-US" smtClean="0"/>
              <a:t>5</a:t>
            </a:fld>
            <a:endParaRPr lang="en-US"/>
          </a:p>
        </p:txBody>
      </p:sp>
    </p:spTree>
    <p:extLst>
      <p:ext uri="{BB962C8B-B14F-4D97-AF65-F5344CB8AC3E}">
        <p14:creationId xmlns:p14="http://schemas.microsoft.com/office/powerpoint/2010/main" val="4127508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2"/>
          <p:cNvSpPr>
            <a:spLocks noGrp="1" noChangeArrowheads="1"/>
          </p:cNvSpPr>
          <p:nvPr>
            <p:ph type="title"/>
          </p:nvPr>
        </p:nvSpPr>
        <p:spPr>
          <a:xfrm>
            <a:off x="2444149" y="243248"/>
            <a:ext cx="4255702" cy="1123637"/>
          </a:xfrm>
        </p:spPr>
        <p:txBody>
          <a:bodyPr>
            <a:normAutofit/>
          </a:bodyPr>
          <a:lstStyle/>
          <a:p>
            <a:pPr algn="ctr" eaLnBrk="1" hangingPunct="1"/>
            <a:r>
              <a:rPr lang="en-US" sz="4000" dirty="0"/>
              <a:t>LaACES Structure</a:t>
            </a:r>
          </a:p>
        </p:txBody>
      </p:sp>
      <p:sp>
        <p:nvSpPr>
          <p:cNvPr id="11270" name="Rectangle 3"/>
          <p:cNvSpPr>
            <a:spLocks noGrp="1" noChangeArrowheads="1"/>
          </p:cNvSpPr>
          <p:nvPr>
            <p:ph idx="1"/>
          </p:nvPr>
        </p:nvSpPr>
        <p:spPr>
          <a:xfrm>
            <a:off x="0" y="1649691"/>
            <a:ext cx="6632448" cy="4593265"/>
          </a:xfrm>
        </p:spPr>
        <p:txBody>
          <a:bodyPr>
            <a:normAutofit fontScale="92500"/>
          </a:bodyPr>
          <a:lstStyle/>
          <a:p>
            <a:pPr eaLnBrk="1" hangingPunct="1">
              <a:lnSpc>
                <a:spcPct val="90000"/>
              </a:lnSpc>
              <a:spcAft>
                <a:spcPts val="400"/>
              </a:spcAft>
              <a:buClr>
                <a:schemeClr val="tx2"/>
              </a:buClr>
            </a:pPr>
            <a:r>
              <a:rPr lang="en-US" sz="2200" dirty="0"/>
              <a:t>Involves students from Institutions across </a:t>
            </a:r>
            <a:r>
              <a:rPr lang="en-US" sz="2200"/>
              <a:t>the state</a:t>
            </a:r>
            <a:endParaRPr lang="en-US" sz="2200" dirty="0"/>
          </a:p>
          <a:p>
            <a:pPr eaLnBrk="1" hangingPunct="1">
              <a:lnSpc>
                <a:spcPct val="90000"/>
              </a:lnSpc>
              <a:spcAft>
                <a:spcPts val="400"/>
              </a:spcAft>
              <a:buClr>
                <a:schemeClr val="tx2"/>
              </a:buClr>
            </a:pPr>
            <a:r>
              <a:rPr lang="en-US" sz="2200" dirty="0"/>
              <a:t>Students are organized into teams of 3-4</a:t>
            </a:r>
          </a:p>
          <a:p>
            <a:pPr eaLnBrk="1" hangingPunct="1">
              <a:lnSpc>
                <a:spcPct val="90000"/>
              </a:lnSpc>
              <a:spcAft>
                <a:spcPts val="0"/>
              </a:spcAft>
              <a:buClr>
                <a:schemeClr val="tx2"/>
              </a:buClr>
            </a:pPr>
            <a:r>
              <a:rPr lang="en-US" sz="2200" dirty="0"/>
              <a:t>Fall semester consists of bi-weekly 2 hour “classes”</a:t>
            </a:r>
          </a:p>
          <a:p>
            <a:pPr lvl="1" eaLnBrk="1" hangingPunct="1">
              <a:lnSpc>
                <a:spcPct val="90000"/>
              </a:lnSpc>
              <a:spcAft>
                <a:spcPts val="0"/>
              </a:spcAft>
              <a:buClr>
                <a:schemeClr val="tx2"/>
              </a:buClr>
            </a:pPr>
            <a:r>
              <a:rPr lang="en-US" sz="2000" dirty="0"/>
              <a:t>Meet Tuesday / Thursday from 6 pm to 8 pm</a:t>
            </a:r>
          </a:p>
          <a:p>
            <a:pPr lvl="1" eaLnBrk="1" hangingPunct="1">
              <a:lnSpc>
                <a:spcPct val="90000"/>
              </a:lnSpc>
              <a:spcAft>
                <a:spcPts val="0"/>
              </a:spcAft>
              <a:buClr>
                <a:schemeClr val="tx2"/>
              </a:buClr>
            </a:pPr>
            <a:r>
              <a:rPr lang="en-US" sz="2000" dirty="0"/>
              <a:t>Lectures and follow-on related hands-on activities</a:t>
            </a:r>
          </a:p>
          <a:p>
            <a:pPr lvl="1" eaLnBrk="1" hangingPunct="1">
              <a:lnSpc>
                <a:spcPct val="90000"/>
              </a:lnSpc>
              <a:spcAft>
                <a:spcPts val="0"/>
              </a:spcAft>
              <a:buClr>
                <a:schemeClr val="tx2"/>
              </a:buClr>
            </a:pPr>
            <a:r>
              <a:rPr lang="en-US" sz="2000" dirty="0"/>
              <a:t>Additional work in the lab to complete activities</a:t>
            </a:r>
          </a:p>
          <a:p>
            <a:pPr lvl="1" eaLnBrk="1" hangingPunct="1">
              <a:lnSpc>
                <a:spcPct val="90000"/>
              </a:lnSpc>
              <a:spcAft>
                <a:spcPts val="0"/>
              </a:spcAft>
              <a:buClr>
                <a:schemeClr val="tx2"/>
              </a:buClr>
            </a:pPr>
            <a:r>
              <a:rPr lang="en-US" sz="2000" dirty="0"/>
              <a:t>Lectures and activities cover electronics, programming, payload design, project management, balloon payload design, and science</a:t>
            </a:r>
          </a:p>
          <a:p>
            <a:pPr eaLnBrk="1" hangingPunct="1">
              <a:lnSpc>
                <a:spcPct val="90000"/>
              </a:lnSpc>
              <a:spcAft>
                <a:spcPts val="400"/>
              </a:spcAft>
              <a:buClr>
                <a:schemeClr val="tx2"/>
              </a:buClr>
            </a:pPr>
            <a:r>
              <a:rPr lang="en-US" sz="2200" dirty="0"/>
              <a:t>Spring semester devoted to designing, developing, testing, and documenting a balloon payload</a:t>
            </a:r>
          </a:p>
          <a:p>
            <a:pPr eaLnBrk="1" hangingPunct="1">
              <a:lnSpc>
                <a:spcPct val="90000"/>
              </a:lnSpc>
              <a:spcAft>
                <a:spcPts val="400"/>
              </a:spcAft>
              <a:buClr>
                <a:schemeClr val="tx2"/>
              </a:buClr>
            </a:pPr>
            <a:r>
              <a:rPr lang="en-US" sz="2200" dirty="0"/>
              <a:t>Students expected to devote 10-15 hours per week and will have specific deliverables due on milestone dates</a:t>
            </a:r>
          </a:p>
          <a:p>
            <a:pPr eaLnBrk="1" hangingPunct="1">
              <a:lnSpc>
                <a:spcPct val="90000"/>
              </a:lnSpc>
              <a:spcAft>
                <a:spcPts val="400"/>
              </a:spcAft>
              <a:buClr>
                <a:schemeClr val="tx2"/>
              </a:buClr>
            </a:pPr>
            <a:endParaRPr lang="en-US" sz="2200" dirty="0"/>
          </a:p>
        </p:txBody>
      </p:sp>
      <p:pic>
        <p:nvPicPr>
          <p:cNvPr id="1127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53110" y="1636329"/>
            <a:ext cx="1562240" cy="4720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a:extLst>
              <a:ext uri="{FF2B5EF4-FFF2-40B4-BE49-F238E27FC236}">
                <a16:creationId xmlns:a16="http://schemas.microsoft.com/office/drawing/2014/main" id="{B5C8A18D-3E6B-C42B-967E-D37C36D524FD}"/>
              </a:ext>
            </a:extLst>
          </p:cNvPr>
          <p:cNvSpPr>
            <a:spLocks noGrp="1"/>
          </p:cNvSpPr>
          <p:nvPr>
            <p:ph type="dt" sz="half" idx="10"/>
          </p:nvPr>
        </p:nvSpPr>
        <p:spPr/>
        <p:txBody>
          <a:bodyPr/>
          <a:lstStyle/>
          <a:p>
            <a:r>
              <a:rPr lang="en-US"/>
              <a:t>Rev20250822</a:t>
            </a:r>
          </a:p>
        </p:txBody>
      </p:sp>
      <p:sp>
        <p:nvSpPr>
          <p:cNvPr id="4" name="Footer Placeholder 3">
            <a:extLst>
              <a:ext uri="{FF2B5EF4-FFF2-40B4-BE49-F238E27FC236}">
                <a16:creationId xmlns:a16="http://schemas.microsoft.com/office/drawing/2014/main" id="{D6ECA135-293F-F345-5F5F-005F729065E6}"/>
              </a:ext>
            </a:extLst>
          </p:cNvPr>
          <p:cNvSpPr>
            <a:spLocks noGrp="1"/>
          </p:cNvSpPr>
          <p:nvPr>
            <p:ph type="ftr" sz="quarter" idx="11"/>
          </p:nvPr>
        </p:nvSpPr>
        <p:spPr/>
        <p:txBody>
          <a:bodyPr/>
          <a:lstStyle/>
          <a:p>
            <a:r>
              <a:rPr lang="en-US"/>
              <a:t>L01.01</a:t>
            </a:r>
          </a:p>
        </p:txBody>
      </p:sp>
      <p:sp>
        <p:nvSpPr>
          <p:cNvPr id="5" name="Slide Number Placeholder 4">
            <a:extLst>
              <a:ext uri="{FF2B5EF4-FFF2-40B4-BE49-F238E27FC236}">
                <a16:creationId xmlns:a16="http://schemas.microsoft.com/office/drawing/2014/main" id="{7EB824A5-1CD8-CBEA-699A-738387CCCA4D}"/>
              </a:ext>
            </a:extLst>
          </p:cNvPr>
          <p:cNvSpPr>
            <a:spLocks noGrp="1"/>
          </p:cNvSpPr>
          <p:nvPr>
            <p:ph type="sldNum" sz="quarter" idx="12"/>
          </p:nvPr>
        </p:nvSpPr>
        <p:spPr/>
        <p:txBody>
          <a:bodyPr/>
          <a:lstStyle/>
          <a:p>
            <a:fld id="{051A5AE0-1AD9-412A-BC4E-80B6F8A423A1}" type="slidenum">
              <a:rPr lang="en-US" smtClean="0"/>
              <a:t>6</a:t>
            </a:fld>
            <a:endParaRPr lang="en-US"/>
          </a:p>
        </p:txBody>
      </p:sp>
    </p:spTree>
    <p:extLst>
      <p:ext uri="{BB962C8B-B14F-4D97-AF65-F5344CB8AC3E}">
        <p14:creationId xmlns:p14="http://schemas.microsoft.com/office/powerpoint/2010/main" val="1529461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2"/>
          <p:cNvSpPr>
            <a:spLocks noGrp="1" noChangeArrowheads="1"/>
          </p:cNvSpPr>
          <p:nvPr>
            <p:ph type="title"/>
          </p:nvPr>
        </p:nvSpPr>
        <p:spPr>
          <a:xfrm>
            <a:off x="1192360" y="318195"/>
            <a:ext cx="6644066" cy="609600"/>
          </a:xfrm>
        </p:spPr>
        <p:txBody>
          <a:bodyPr>
            <a:normAutofit/>
          </a:bodyPr>
          <a:lstStyle/>
          <a:p>
            <a:pPr algn="ctr" eaLnBrk="1" hangingPunct="1"/>
            <a:r>
              <a:rPr lang="en-US" sz="3600" dirty="0"/>
              <a:t>Fall Semester Tasks</a:t>
            </a:r>
          </a:p>
        </p:txBody>
      </p:sp>
      <p:sp>
        <p:nvSpPr>
          <p:cNvPr id="12294" name="Rectangle 3"/>
          <p:cNvSpPr>
            <a:spLocks noGrp="1" noChangeArrowheads="1"/>
          </p:cNvSpPr>
          <p:nvPr>
            <p:ph idx="1"/>
          </p:nvPr>
        </p:nvSpPr>
        <p:spPr>
          <a:xfrm>
            <a:off x="131975" y="1527142"/>
            <a:ext cx="5194169" cy="4718209"/>
          </a:xfrm>
        </p:spPr>
        <p:txBody>
          <a:bodyPr>
            <a:normAutofit/>
          </a:bodyPr>
          <a:lstStyle/>
          <a:p>
            <a:pPr>
              <a:spcAft>
                <a:spcPts val="600"/>
              </a:spcAft>
              <a:buClr>
                <a:schemeClr val="tx2"/>
              </a:buClr>
            </a:pPr>
            <a:r>
              <a:rPr lang="en-US" sz="2200" dirty="0"/>
              <a:t>Basic Electronics</a:t>
            </a:r>
          </a:p>
          <a:p>
            <a:pPr lvl="1">
              <a:spcAft>
                <a:spcPts val="600"/>
              </a:spcAft>
              <a:buClr>
                <a:schemeClr val="tx2"/>
              </a:buClr>
            </a:pPr>
            <a:r>
              <a:rPr lang="en-US" sz="1800" dirty="0"/>
              <a:t>Soldering</a:t>
            </a:r>
          </a:p>
          <a:p>
            <a:pPr lvl="1">
              <a:spcAft>
                <a:spcPts val="600"/>
              </a:spcAft>
              <a:buClr>
                <a:schemeClr val="tx2"/>
              </a:buClr>
            </a:pPr>
            <a:r>
              <a:rPr lang="en-US" sz="1800" dirty="0"/>
              <a:t>Reading schematics and datasheets</a:t>
            </a:r>
          </a:p>
          <a:p>
            <a:pPr lvl="1">
              <a:spcAft>
                <a:spcPts val="600"/>
              </a:spcAft>
              <a:buClr>
                <a:schemeClr val="tx2"/>
              </a:buClr>
            </a:pPr>
            <a:r>
              <a:rPr lang="en-US" sz="1800" dirty="0"/>
              <a:t>Prototyping, circuit building</a:t>
            </a:r>
          </a:p>
          <a:p>
            <a:pPr eaLnBrk="1" hangingPunct="1">
              <a:lnSpc>
                <a:spcPct val="90000"/>
              </a:lnSpc>
              <a:spcAft>
                <a:spcPts val="600"/>
              </a:spcAft>
              <a:buClr>
                <a:schemeClr val="tx2"/>
              </a:buClr>
            </a:pPr>
            <a:r>
              <a:rPr lang="en-US" sz="2200" dirty="0"/>
              <a:t>Microcontroller Programming</a:t>
            </a:r>
          </a:p>
          <a:p>
            <a:pPr lvl="1">
              <a:spcAft>
                <a:spcPts val="600"/>
              </a:spcAft>
              <a:buClr>
                <a:schemeClr val="tx2"/>
              </a:buClr>
            </a:pPr>
            <a:r>
              <a:rPr lang="en-US" sz="1800" dirty="0"/>
              <a:t>Digital and Analog interfaces</a:t>
            </a:r>
          </a:p>
          <a:p>
            <a:pPr lvl="1">
              <a:spcAft>
                <a:spcPts val="600"/>
              </a:spcAft>
              <a:buClr>
                <a:schemeClr val="tx2"/>
              </a:buClr>
            </a:pPr>
            <a:r>
              <a:rPr lang="en-US" sz="1800" dirty="0"/>
              <a:t>Designing data formats</a:t>
            </a:r>
          </a:p>
          <a:p>
            <a:pPr lvl="1">
              <a:spcAft>
                <a:spcPts val="600"/>
              </a:spcAft>
              <a:buClr>
                <a:schemeClr val="tx2"/>
              </a:buClr>
            </a:pPr>
            <a:r>
              <a:rPr lang="en-US" sz="1800" dirty="0"/>
              <a:t>Using GPS and SD cards</a:t>
            </a:r>
          </a:p>
          <a:p>
            <a:pPr eaLnBrk="1" hangingPunct="1">
              <a:lnSpc>
                <a:spcPct val="90000"/>
              </a:lnSpc>
              <a:spcAft>
                <a:spcPts val="600"/>
              </a:spcAft>
              <a:buClr>
                <a:schemeClr val="tx2"/>
              </a:buClr>
            </a:pPr>
            <a:r>
              <a:rPr lang="en-US" sz="2200" dirty="0"/>
              <a:t>Two major projects during fall are the </a:t>
            </a:r>
            <a:r>
              <a:rPr lang="en-US" sz="2200" dirty="0" err="1"/>
              <a:t>SkeeterSat</a:t>
            </a:r>
            <a:r>
              <a:rPr lang="en-US" sz="2200" dirty="0"/>
              <a:t> calibration report and the Capstone sensor report.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3613" y="1939137"/>
            <a:ext cx="3060838" cy="2416451"/>
          </a:xfrm>
          <a:prstGeom prst="rect">
            <a:avLst/>
          </a:prstGeom>
          <a:ln>
            <a:solidFill>
              <a:schemeClr val="tx1"/>
            </a:solidFill>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9262" y="3554514"/>
            <a:ext cx="3073108" cy="2426138"/>
          </a:xfrm>
          <a:prstGeom prst="rect">
            <a:avLst/>
          </a:prstGeom>
          <a:ln>
            <a:solidFill>
              <a:schemeClr val="tx1"/>
            </a:solidFill>
          </a:ln>
        </p:spPr>
      </p:pic>
      <p:sp>
        <p:nvSpPr>
          <p:cNvPr id="5" name="Date Placeholder 4">
            <a:extLst>
              <a:ext uri="{FF2B5EF4-FFF2-40B4-BE49-F238E27FC236}">
                <a16:creationId xmlns:a16="http://schemas.microsoft.com/office/drawing/2014/main" id="{EC11E291-9F6F-8C69-3C15-1A9371A53B9B}"/>
              </a:ext>
            </a:extLst>
          </p:cNvPr>
          <p:cNvSpPr>
            <a:spLocks noGrp="1"/>
          </p:cNvSpPr>
          <p:nvPr>
            <p:ph type="dt" sz="half" idx="10"/>
          </p:nvPr>
        </p:nvSpPr>
        <p:spPr/>
        <p:txBody>
          <a:bodyPr/>
          <a:lstStyle/>
          <a:p>
            <a:r>
              <a:rPr lang="en-US"/>
              <a:t>Rev20250822</a:t>
            </a:r>
          </a:p>
        </p:txBody>
      </p:sp>
      <p:sp>
        <p:nvSpPr>
          <p:cNvPr id="6" name="Footer Placeholder 5">
            <a:extLst>
              <a:ext uri="{FF2B5EF4-FFF2-40B4-BE49-F238E27FC236}">
                <a16:creationId xmlns:a16="http://schemas.microsoft.com/office/drawing/2014/main" id="{5050399E-9348-271F-6E45-FF04EA8F27BC}"/>
              </a:ext>
            </a:extLst>
          </p:cNvPr>
          <p:cNvSpPr>
            <a:spLocks noGrp="1"/>
          </p:cNvSpPr>
          <p:nvPr>
            <p:ph type="ftr" sz="quarter" idx="11"/>
          </p:nvPr>
        </p:nvSpPr>
        <p:spPr/>
        <p:txBody>
          <a:bodyPr/>
          <a:lstStyle/>
          <a:p>
            <a:r>
              <a:rPr lang="en-US"/>
              <a:t>L01.01</a:t>
            </a:r>
          </a:p>
        </p:txBody>
      </p:sp>
      <p:sp>
        <p:nvSpPr>
          <p:cNvPr id="7" name="Slide Number Placeholder 6">
            <a:extLst>
              <a:ext uri="{FF2B5EF4-FFF2-40B4-BE49-F238E27FC236}">
                <a16:creationId xmlns:a16="http://schemas.microsoft.com/office/drawing/2014/main" id="{39189BE7-1F72-D691-91AB-95ABBF3993EE}"/>
              </a:ext>
            </a:extLst>
          </p:cNvPr>
          <p:cNvSpPr>
            <a:spLocks noGrp="1"/>
          </p:cNvSpPr>
          <p:nvPr>
            <p:ph type="sldNum" sz="quarter" idx="12"/>
          </p:nvPr>
        </p:nvSpPr>
        <p:spPr/>
        <p:txBody>
          <a:bodyPr/>
          <a:lstStyle/>
          <a:p>
            <a:fld id="{051A5AE0-1AD9-412A-BC4E-80B6F8A423A1}" type="slidenum">
              <a:rPr lang="en-US" smtClean="0"/>
              <a:t>7</a:t>
            </a:fld>
            <a:endParaRPr lang="en-US"/>
          </a:p>
        </p:txBody>
      </p:sp>
    </p:spTree>
    <p:extLst>
      <p:ext uri="{BB962C8B-B14F-4D97-AF65-F5344CB8AC3E}">
        <p14:creationId xmlns:p14="http://schemas.microsoft.com/office/powerpoint/2010/main" val="2827086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Rectangle 2"/>
          <p:cNvSpPr>
            <a:spLocks noGrp="1" noChangeArrowheads="1"/>
          </p:cNvSpPr>
          <p:nvPr>
            <p:ph type="title"/>
          </p:nvPr>
        </p:nvSpPr>
        <p:spPr>
          <a:xfrm>
            <a:off x="1485900" y="241995"/>
            <a:ext cx="6388930" cy="762000"/>
          </a:xfrm>
        </p:spPr>
        <p:txBody>
          <a:bodyPr>
            <a:normAutofit/>
          </a:bodyPr>
          <a:lstStyle/>
          <a:p>
            <a:pPr algn="ctr" eaLnBrk="1" hangingPunct="1"/>
            <a:r>
              <a:rPr lang="en-US" altLang="en-US" sz="3600" dirty="0"/>
              <a:t>Fall SBC Hardware Components</a:t>
            </a:r>
          </a:p>
        </p:txBody>
      </p:sp>
      <p:sp>
        <p:nvSpPr>
          <p:cNvPr id="1031" name="Rectangle 3"/>
          <p:cNvSpPr>
            <a:spLocks noGrp="1" noChangeArrowheads="1"/>
          </p:cNvSpPr>
          <p:nvPr>
            <p:ph type="body" idx="1"/>
          </p:nvPr>
        </p:nvSpPr>
        <p:spPr>
          <a:xfrm>
            <a:off x="2667000" y="1638565"/>
            <a:ext cx="6359980" cy="1333814"/>
          </a:xfrm>
        </p:spPr>
        <p:txBody>
          <a:bodyPr>
            <a:normAutofit fontScale="92500" lnSpcReduction="10000"/>
          </a:bodyPr>
          <a:lstStyle/>
          <a:p>
            <a:pPr eaLnBrk="1" hangingPunct="1">
              <a:lnSpc>
                <a:spcPct val="90000"/>
              </a:lnSpc>
              <a:buFontTx/>
              <a:buNone/>
            </a:pPr>
            <a:r>
              <a:rPr lang="en-US" altLang="en-US" sz="2000" b="1" dirty="0" err="1"/>
              <a:t>SkeeterSat</a:t>
            </a:r>
            <a:r>
              <a:rPr lang="en-US" altLang="en-US" sz="2000" dirty="0"/>
              <a:t> is an introductory circuit assembly activity where the output beep frequency is temperature dependent and the interval between beeps is light intensity dependent. Used to learn basic electronics, assembly, troubleshooting, calibration, and documentation.</a:t>
            </a:r>
          </a:p>
        </p:txBody>
      </p:sp>
      <p:pic>
        <p:nvPicPr>
          <p:cNvPr id="1032" name="Picture 4" descr="D:\LaACES\Presentations\SPS Zone 2005\Images\SkeeterSat_Reduc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116" y="1608875"/>
            <a:ext cx="2286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7"/>
          <p:cNvSpPr>
            <a:spLocks noChangeArrowheads="1"/>
          </p:cNvSpPr>
          <p:nvPr/>
        </p:nvSpPr>
        <p:spPr bwMode="auto">
          <a:xfrm>
            <a:off x="257855" y="3209685"/>
            <a:ext cx="5542190" cy="131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90000"/>
              </a:lnSpc>
              <a:spcBef>
                <a:spcPct val="20000"/>
              </a:spcBef>
            </a:pPr>
            <a:r>
              <a:rPr lang="en-US" altLang="en-US" sz="2000" b="1" dirty="0">
                <a:latin typeface="+mn-lt"/>
              </a:rPr>
              <a:t>Arduino Mega2560</a:t>
            </a:r>
            <a:r>
              <a:rPr lang="en-US" altLang="en-US" sz="2000" dirty="0">
                <a:latin typeface="+mn-lt"/>
              </a:rPr>
              <a:t> is a powerful microcontroller with 54 digital I/O lines, 16 channels of 10-bit ADC, and plenty of memory for complex programs. Used for learning programming and as a payload controller.</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6990" y="3035908"/>
            <a:ext cx="2997395" cy="1522677"/>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274" y="4799840"/>
            <a:ext cx="1670603" cy="1317510"/>
          </a:xfrm>
          <a:prstGeom prst="rect">
            <a:avLst/>
          </a:prstGeom>
        </p:spPr>
      </p:pic>
      <p:sp>
        <p:nvSpPr>
          <p:cNvPr id="16" name="Rectangle 7"/>
          <p:cNvSpPr>
            <a:spLocks noChangeArrowheads="1"/>
          </p:cNvSpPr>
          <p:nvPr/>
        </p:nvSpPr>
        <p:spPr bwMode="auto">
          <a:xfrm>
            <a:off x="2078877" y="4746360"/>
            <a:ext cx="676550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90000"/>
              </a:lnSpc>
              <a:spcBef>
                <a:spcPct val="20000"/>
              </a:spcBef>
            </a:pPr>
            <a:r>
              <a:rPr lang="en-US" altLang="en-US" sz="2000" b="1" dirty="0" err="1">
                <a:latin typeface="+mn-lt"/>
              </a:rPr>
              <a:t>Adafruit</a:t>
            </a:r>
            <a:r>
              <a:rPr lang="en-US" altLang="en-US" sz="2000" b="1" dirty="0">
                <a:latin typeface="+mn-lt"/>
              </a:rPr>
              <a:t> Ultimate GPS Logger </a:t>
            </a:r>
            <a:r>
              <a:rPr lang="en-US" altLang="en-US" sz="2000" dirty="0">
                <a:latin typeface="+mn-lt"/>
              </a:rPr>
              <a:t>includes a GPS receiver (validated to at least 100,000 feet), internal GPS antenna, external antenna socket, a battery backup coin cell holder, and a prototyping area. It interfaces with the Arduino Mega and is used for time stamping data and data logging.</a:t>
            </a:r>
          </a:p>
        </p:txBody>
      </p:sp>
      <p:sp>
        <p:nvSpPr>
          <p:cNvPr id="5" name="Date Placeholder 4">
            <a:extLst>
              <a:ext uri="{FF2B5EF4-FFF2-40B4-BE49-F238E27FC236}">
                <a16:creationId xmlns:a16="http://schemas.microsoft.com/office/drawing/2014/main" id="{35DAA9FD-0633-1AF8-4009-E48CC3B935EE}"/>
              </a:ext>
            </a:extLst>
          </p:cNvPr>
          <p:cNvSpPr>
            <a:spLocks noGrp="1"/>
          </p:cNvSpPr>
          <p:nvPr>
            <p:ph type="dt" sz="half" idx="10"/>
          </p:nvPr>
        </p:nvSpPr>
        <p:spPr/>
        <p:txBody>
          <a:bodyPr/>
          <a:lstStyle/>
          <a:p>
            <a:r>
              <a:rPr lang="en-US"/>
              <a:t>Rev20250822</a:t>
            </a:r>
          </a:p>
        </p:txBody>
      </p:sp>
      <p:sp>
        <p:nvSpPr>
          <p:cNvPr id="6" name="Footer Placeholder 5">
            <a:extLst>
              <a:ext uri="{FF2B5EF4-FFF2-40B4-BE49-F238E27FC236}">
                <a16:creationId xmlns:a16="http://schemas.microsoft.com/office/drawing/2014/main" id="{2BE99CE8-D97F-FBC0-4192-A8A4F92794E8}"/>
              </a:ext>
            </a:extLst>
          </p:cNvPr>
          <p:cNvSpPr>
            <a:spLocks noGrp="1"/>
          </p:cNvSpPr>
          <p:nvPr>
            <p:ph type="ftr" sz="quarter" idx="11"/>
          </p:nvPr>
        </p:nvSpPr>
        <p:spPr/>
        <p:txBody>
          <a:bodyPr/>
          <a:lstStyle/>
          <a:p>
            <a:r>
              <a:rPr lang="en-US"/>
              <a:t>L01.01</a:t>
            </a:r>
          </a:p>
        </p:txBody>
      </p:sp>
      <p:sp>
        <p:nvSpPr>
          <p:cNvPr id="7" name="Slide Number Placeholder 6">
            <a:extLst>
              <a:ext uri="{FF2B5EF4-FFF2-40B4-BE49-F238E27FC236}">
                <a16:creationId xmlns:a16="http://schemas.microsoft.com/office/drawing/2014/main" id="{5D6A9B01-BC82-5B28-CBF9-6E3D01AC9108}"/>
              </a:ext>
            </a:extLst>
          </p:cNvPr>
          <p:cNvSpPr>
            <a:spLocks noGrp="1"/>
          </p:cNvSpPr>
          <p:nvPr>
            <p:ph type="sldNum" sz="quarter" idx="12"/>
          </p:nvPr>
        </p:nvSpPr>
        <p:spPr/>
        <p:txBody>
          <a:bodyPr/>
          <a:lstStyle/>
          <a:p>
            <a:fld id="{051A5AE0-1AD9-412A-BC4E-80B6F8A423A1}" type="slidenum">
              <a:rPr lang="en-US" smtClean="0"/>
              <a:t>8</a:t>
            </a:fld>
            <a:endParaRPr lang="en-US"/>
          </a:p>
        </p:txBody>
      </p:sp>
    </p:spTree>
    <p:extLst>
      <p:ext uri="{BB962C8B-B14F-4D97-AF65-F5344CB8AC3E}">
        <p14:creationId xmlns:p14="http://schemas.microsoft.com/office/powerpoint/2010/main" val="270018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066800" y="228600"/>
            <a:ext cx="6882353" cy="762000"/>
          </a:xfrm>
        </p:spPr>
        <p:txBody>
          <a:bodyPr>
            <a:normAutofit/>
          </a:bodyPr>
          <a:lstStyle/>
          <a:p>
            <a:pPr algn="ctr"/>
            <a:r>
              <a:rPr lang="en-US" altLang="en-US" sz="3600" dirty="0"/>
              <a:t>Spring Semester Tasks</a:t>
            </a:r>
          </a:p>
        </p:txBody>
      </p:sp>
      <p:sp>
        <p:nvSpPr>
          <p:cNvPr id="18438" name="Rectangle 3"/>
          <p:cNvSpPr>
            <a:spLocks noGrp="1" noChangeArrowheads="1"/>
          </p:cNvSpPr>
          <p:nvPr>
            <p:ph idx="1"/>
          </p:nvPr>
        </p:nvSpPr>
        <p:spPr>
          <a:xfrm>
            <a:off x="266700" y="1630836"/>
            <a:ext cx="8610600" cy="4541363"/>
          </a:xfrm>
        </p:spPr>
        <p:txBody>
          <a:bodyPr rtlCol="0">
            <a:normAutofit/>
          </a:bodyPr>
          <a:lstStyle/>
          <a:p>
            <a:pPr fontAlgn="auto">
              <a:lnSpc>
                <a:spcPct val="80000"/>
              </a:lnSpc>
              <a:spcAft>
                <a:spcPts val="0"/>
              </a:spcAft>
              <a:defRPr/>
            </a:pPr>
            <a:r>
              <a:rPr lang="en-US" altLang="en-US" sz="2200" dirty="0"/>
              <a:t>Develop a realistic payload based upon the </a:t>
            </a:r>
            <a:r>
              <a:rPr lang="en-US" altLang="en-US" sz="2200" dirty="0" err="1"/>
              <a:t>MegaSat</a:t>
            </a:r>
            <a:r>
              <a:rPr lang="en-US" altLang="en-US" sz="2200" dirty="0"/>
              <a:t> stack</a:t>
            </a:r>
          </a:p>
          <a:p>
            <a:pPr fontAlgn="auto">
              <a:lnSpc>
                <a:spcPct val="80000"/>
              </a:lnSpc>
              <a:spcAft>
                <a:spcPts val="0"/>
              </a:spcAft>
              <a:defRPr/>
            </a:pPr>
            <a:r>
              <a:rPr lang="en-US" altLang="en-US" sz="2200" dirty="0"/>
              <a:t>Work as a team during payload development</a:t>
            </a:r>
          </a:p>
          <a:p>
            <a:pPr lvl="1" fontAlgn="auto">
              <a:lnSpc>
                <a:spcPct val="80000"/>
              </a:lnSpc>
              <a:spcAft>
                <a:spcPts val="0"/>
              </a:spcAft>
              <a:defRPr/>
            </a:pPr>
            <a:r>
              <a:rPr lang="en-US" altLang="en-US" sz="1800" dirty="0"/>
              <a:t>In January develop a “Team Contract” to define roles and responsibilities</a:t>
            </a:r>
          </a:p>
          <a:p>
            <a:pPr fontAlgn="auto">
              <a:lnSpc>
                <a:spcPct val="80000"/>
              </a:lnSpc>
              <a:spcAft>
                <a:spcPts val="0"/>
              </a:spcAft>
              <a:defRPr/>
            </a:pPr>
            <a:r>
              <a:rPr lang="en-US" altLang="en-US" sz="2200" dirty="0"/>
              <a:t>Learn Project Management Techniques:  </a:t>
            </a:r>
          </a:p>
          <a:p>
            <a:pPr lvl="1" fontAlgn="auto">
              <a:lnSpc>
                <a:spcPct val="80000"/>
              </a:lnSpc>
              <a:spcAft>
                <a:spcPts val="0"/>
              </a:spcAft>
              <a:defRPr/>
            </a:pPr>
            <a:r>
              <a:rPr lang="en-US" altLang="en-US" sz="1800" dirty="0"/>
              <a:t>Writing Requirements, System Design, Tasks and Scheduling, Flowcharts, Risk Management</a:t>
            </a:r>
          </a:p>
          <a:p>
            <a:pPr fontAlgn="auto">
              <a:lnSpc>
                <a:spcPct val="80000"/>
              </a:lnSpc>
              <a:spcAft>
                <a:spcPts val="0"/>
              </a:spcAft>
              <a:defRPr/>
            </a:pPr>
            <a:r>
              <a:rPr lang="en-US" altLang="en-US" sz="2200" dirty="0"/>
              <a:t>Payload Design Unit: </a:t>
            </a:r>
          </a:p>
          <a:p>
            <a:pPr lvl="1" fontAlgn="auto">
              <a:lnSpc>
                <a:spcPct val="80000"/>
              </a:lnSpc>
              <a:spcAft>
                <a:spcPts val="0"/>
              </a:spcAft>
              <a:defRPr/>
            </a:pPr>
            <a:r>
              <a:rPr lang="en-US" altLang="en-US" sz="1800" dirty="0"/>
              <a:t>Mechanical Drawings, Fabrication, Materials, Power Systems</a:t>
            </a:r>
          </a:p>
          <a:p>
            <a:pPr fontAlgn="auto">
              <a:lnSpc>
                <a:spcPct val="80000"/>
              </a:lnSpc>
              <a:spcAft>
                <a:spcPts val="0"/>
              </a:spcAft>
              <a:defRPr/>
            </a:pPr>
            <a:r>
              <a:rPr lang="en-US" altLang="en-US" sz="2200" dirty="0"/>
              <a:t>Payload Design, Development, Fabrication, Calibration, System Testing</a:t>
            </a:r>
            <a:endParaRPr lang="en-US" altLang="en-US" sz="1800" dirty="0"/>
          </a:p>
          <a:p>
            <a:pPr fontAlgn="auto">
              <a:lnSpc>
                <a:spcPct val="80000"/>
              </a:lnSpc>
              <a:spcAft>
                <a:spcPts val="0"/>
              </a:spcAft>
              <a:defRPr/>
            </a:pPr>
            <a:r>
              <a:rPr lang="en-US" altLang="en-US" sz="2200" dirty="0"/>
              <a:t>Thermal Vacuum System Testing at LSU</a:t>
            </a:r>
          </a:p>
          <a:p>
            <a:pPr fontAlgn="auto">
              <a:lnSpc>
                <a:spcPct val="80000"/>
              </a:lnSpc>
              <a:spcAft>
                <a:spcPts val="0"/>
              </a:spcAft>
              <a:defRPr/>
            </a:pPr>
            <a:r>
              <a:rPr lang="en-US" altLang="en-US" sz="2200" dirty="0"/>
              <a:t>Flight Readiness Review milestone and deliverable</a:t>
            </a:r>
          </a:p>
        </p:txBody>
      </p:sp>
      <p:sp>
        <p:nvSpPr>
          <p:cNvPr id="3" name="Date Placeholder 2">
            <a:extLst>
              <a:ext uri="{FF2B5EF4-FFF2-40B4-BE49-F238E27FC236}">
                <a16:creationId xmlns:a16="http://schemas.microsoft.com/office/drawing/2014/main" id="{88B750E0-4836-BF90-6AC5-7F5CB7480DEB}"/>
              </a:ext>
            </a:extLst>
          </p:cNvPr>
          <p:cNvSpPr>
            <a:spLocks noGrp="1"/>
          </p:cNvSpPr>
          <p:nvPr>
            <p:ph type="dt" sz="half" idx="10"/>
          </p:nvPr>
        </p:nvSpPr>
        <p:spPr/>
        <p:txBody>
          <a:bodyPr/>
          <a:lstStyle/>
          <a:p>
            <a:r>
              <a:rPr lang="en-US"/>
              <a:t>Rev20250822</a:t>
            </a:r>
          </a:p>
        </p:txBody>
      </p:sp>
      <p:sp>
        <p:nvSpPr>
          <p:cNvPr id="4" name="Footer Placeholder 3">
            <a:extLst>
              <a:ext uri="{FF2B5EF4-FFF2-40B4-BE49-F238E27FC236}">
                <a16:creationId xmlns:a16="http://schemas.microsoft.com/office/drawing/2014/main" id="{C4DECE1C-6617-62E6-4706-0A23245E6557}"/>
              </a:ext>
            </a:extLst>
          </p:cNvPr>
          <p:cNvSpPr>
            <a:spLocks noGrp="1"/>
          </p:cNvSpPr>
          <p:nvPr>
            <p:ph type="ftr" sz="quarter" idx="11"/>
          </p:nvPr>
        </p:nvSpPr>
        <p:spPr/>
        <p:txBody>
          <a:bodyPr/>
          <a:lstStyle/>
          <a:p>
            <a:r>
              <a:rPr lang="en-US"/>
              <a:t>L01.01</a:t>
            </a:r>
          </a:p>
        </p:txBody>
      </p:sp>
      <p:sp>
        <p:nvSpPr>
          <p:cNvPr id="5" name="Slide Number Placeholder 4">
            <a:extLst>
              <a:ext uri="{FF2B5EF4-FFF2-40B4-BE49-F238E27FC236}">
                <a16:creationId xmlns:a16="http://schemas.microsoft.com/office/drawing/2014/main" id="{B04DC822-CD1B-9C40-CCF3-7B1FE294DD80}"/>
              </a:ext>
            </a:extLst>
          </p:cNvPr>
          <p:cNvSpPr>
            <a:spLocks noGrp="1"/>
          </p:cNvSpPr>
          <p:nvPr>
            <p:ph type="sldNum" sz="quarter" idx="12"/>
          </p:nvPr>
        </p:nvSpPr>
        <p:spPr/>
        <p:txBody>
          <a:bodyPr/>
          <a:lstStyle/>
          <a:p>
            <a:fld id="{051A5AE0-1AD9-412A-BC4E-80B6F8A423A1}" type="slidenum">
              <a:rPr lang="en-US" smtClean="0"/>
              <a:t>9</a:t>
            </a:fld>
            <a:endParaRPr lang="en-US"/>
          </a:p>
        </p:txBody>
      </p:sp>
    </p:spTree>
    <p:extLst>
      <p:ext uri="{BB962C8B-B14F-4D97-AF65-F5344CB8AC3E}">
        <p14:creationId xmlns:p14="http://schemas.microsoft.com/office/powerpoint/2010/main" val="409022022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3257</TotalTime>
  <Words>1835</Words>
  <Application>Microsoft Office PowerPoint</Application>
  <PresentationFormat>On-screen Show (4:3)</PresentationFormat>
  <Paragraphs>326</Paragraphs>
  <Slides>32</Slides>
  <Notes>7</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Calibri Light</vt:lpstr>
      <vt:lpstr>Times New Roman</vt:lpstr>
      <vt:lpstr>Office Theme</vt:lpstr>
      <vt:lpstr>The Louisiana Aerospace Catalyst Experience for Students (LaACES)  Sounding Balloon Program</vt:lpstr>
      <vt:lpstr>Introductions –  LaACES Management</vt:lpstr>
      <vt:lpstr>What is LaACES?</vt:lpstr>
      <vt:lpstr>LaACES Goal &amp; Objectives</vt:lpstr>
      <vt:lpstr>A Historical Look at LaACES</vt:lpstr>
      <vt:lpstr>LaACES Structure</vt:lpstr>
      <vt:lpstr>Fall Semester Tasks</vt:lpstr>
      <vt:lpstr>Fall SBC Hardware Components</vt:lpstr>
      <vt:lpstr>Spring Semester Tasks</vt:lpstr>
      <vt:lpstr>Payload Flight Requirements and Bases</vt:lpstr>
      <vt:lpstr>LaACES MegaSat Stack</vt:lpstr>
      <vt:lpstr>Management and Communication</vt:lpstr>
      <vt:lpstr>Flight Certification Requirements</vt:lpstr>
      <vt:lpstr>Project Phases &amp; Major Reviews</vt:lpstr>
      <vt:lpstr>Thermal / Vacuum System Test</vt:lpstr>
      <vt:lpstr>Tentative Milestone Schedule for LaACES 2024-2025</vt:lpstr>
      <vt:lpstr>Example Science topics</vt:lpstr>
      <vt:lpstr>Different Science Topics can be Investigated</vt:lpstr>
      <vt:lpstr>Completed Payloads</vt:lpstr>
      <vt:lpstr>LaACES Launch Week</vt:lpstr>
      <vt:lpstr>Launch Preparation</vt:lpstr>
      <vt:lpstr>A Typical Flight String</vt:lpstr>
      <vt:lpstr>Launch Day</vt:lpstr>
      <vt:lpstr>PowerPoint Presentation</vt:lpstr>
      <vt:lpstr>PowerPoint Presentation</vt:lpstr>
      <vt:lpstr>Tracking The Payload</vt:lpstr>
      <vt:lpstr>Typical flight profiles</vt:lpstr>
      <vt:lpstr>ACES-59 &amp; ACES-60 Flight Paths</vt:lpstr>
      <vt:lpstr>Recovery</vt:lpstr>
      <vt:lpstr>Sometimes recovery is easy</vt:lpstr>
      <vt:lpstr>Sometimes not so easy</vt:lpstr>
      <vt:lpstr>LaACES is always fun plus you end up learning something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Student Ballooning Course</dc:title>
  <dc:creator>Aaron P Ryan</dc:creator>
  <cp:lastModifiedBy>Aaron P Ryan</cp:lastModifiedBy>
  <cp:revision>50</cp:revision>
  <dcterms:created xsi:type="dcterms:W3CDTF">2021-08-10T15:07:14Z</dcterms:created>
  <dcterms:modified xsi:type="dcterms:W3CDTF">2025-08-28T23:05:45Z</dcterms:modified>
</cp:coreProperties>
</file>