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4"/>
  </p:notesMasterIdLst>
  <p:sldIdLst>
    <p:sldId id="257" r:id="rId2"/>
    <p:sldId id="307" r:id="rId3"/>
    <p:sldId id="355" r:id="rId4"/>
    <p:sldId id="356" r:id="rId5"/>
    <p:sldId id="357" r:id="rId6"/>
    <p:sldId id="358" r:id="rId7"/>
    <p:sldId id="359" r:id="rId8"/>
    <p:sldId id="361" r:id="rId9"/>
    <p:sldId id="364" r:id="rId10"/>
    <p:sldId id="440" r:id="rId11"/>
    <p:sldId id="365" r:id="rId12"/>
    <p:sldId id="334" r:id="rId13"/>
    <p:sldId id="360" r:id="rId14"/>
    <p:sldId id="366" r:id="rId15"/>
    <p:sldId id="335" r:id="rId16"/>
    <p:sldId id="441" r:id="rId17"/>
    <p:sldId id="368" r:id="rId18"/>
    <p:sldId id="325" r:id="rId19"/>
    <p:sldId id="316" r:id="rId20"/>
    <p:sldId id="284" r:id="rId21"/>
    <p:sldId id="317" r:id="rId22"/>
    <p:sldId id="336" r:id="rId23"/>
    <p:sldId id="318" r:id="rId24"/>
    <p:sldId id="337" r:id="rId25"/>
    <p:sldId id="338" r:id="rId26"/>
    <p:sldId id="321" r:id="rId27"/>
    <p:sldId id="340" r:id="rId28"/>
    <p:sldId id="339" r:id="rId29"/>
    <p:sldId id="323" r:id="rId30"/>
    <p:sldId id="341" r:id="rId31"/>
    <p:sldId id="342" r:id="rId32"/>
    <p:sldId id="34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0EB0F-D822-47B4-A76D-DE5DEE5F1A3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90B20-8A3A-4F9D-9C57-0A55D485C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7B2C01D-57EE-491A-910E-94AACD5358EA}" type="slidenum">
              <a:rPr lang="en-US" sz="1200" smtClean="0"/>
              <a:pPr eaLnBrk="1" hangingPunct="1"/>
              <a:t>1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0B20-8A3A-4F9D-9C57-0A55D485C3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85F855-A85B-48DE-821D-AEEB5209FF0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06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85F855-A85B-48DE-821D-AEEB5209FF0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8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85F855-A85B-48DE-821D-AEEB5209FF0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79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85F855-A85B-48DE-821D-AEEB5209FF0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9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85F855-A85B-48DE-821D-AEEB5209FF0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38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0B20-8A3A-4F9D-9C57-0A55D485C3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3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175" y="123581"/>
            <a:ext cx="607717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Rev20250822</a:t>
            </a:r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L01.01</a:t>
            </a:r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152D4-6322-447C-A38C-012C04FF86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39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992" y="136524"/>
            <a:ext cx="5877658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9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0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2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654" y="104775"/>
            <a:ext cx="604093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238" y="136524"/>
            <a:ext cx="5930412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7904" y="139437"/>
            <a:ext cx="60716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L01.01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116225A-7BBF-4F39-BDF3-A1D1C1F29D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91440"/>
            <a:ext cx="1463040" cy="1340826"/>
          </a:xfrm>
          <a:prstGeom prst="rect">
            <a:avLst/>
          </a:prstGeom>
        </p:spPr>
      </p:pic>
      <p:pic>
        <p:nvPicPr>
          <p:cNvPr id="9" name="Picture 8" descr="Arrow&#10;&#10;Description automatically generated with medium confidence">
            <a:extLst>
              <a:ext uri="{FF2B5EF4-FFF2-40B4-BE49-F238E27FC236}">
                <a16:creationId xmlns:a16="http://schemas.microsoft.com/office/drawing/2014/main" id="{5A3F1057-C68F-194E-C64A-796C40BF256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1426464" cy="14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i12Y_r60VU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fipjNWtI9I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1695449"/>
            <a:ext cx="9143999" cy="15575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+mn-lt"/>
              </a:rPr>
              <a:t>The Louisiana Aerospace Catalyst Experience for Students (</a:t>
            </a:r>
            <a:r>
              <a:rPr lang="en-US" sz="3200" dirty="0" err="1">
                <a:latin typeface="+mn-lt"/>
              </a:rPr>
              <a:t>LaACES</a:t>
            </a:r>
            <a:r>
              <a:rPr lang="en-US" sz="3200" dirty="0">
                <a:latin typeface="+mn-lt"/>
              </a:rPr>
              <a:t>)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Sounding Balloon Program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44043"/>
            <a:ext cx="9143999" cy="74654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Louisiana Space Grant Consortium (</a:t>
            </a:r>
            <a:r>
              <a:rPr lang="en-US" sz="2800" dirty="0" err="1"/>
              <a:t>LaSPACE</a:t>
            </a:r>
            <a:r>
              <a:rPr lang="en-US" sz="2800" dirty="0"/>
              <a:t>)</a:t>
            </a:r>
            <a:endParaRPr lang="en-US" sz="1000" dirty="0"/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4405125"/>
            <a:ext cx="9143999" cy="107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000" dirty="0">
                <a:cs typeface="Times New Roman" panose="02020603050405020304" pitchFamily="18" charset="0"/>
              </a:rPr>
              <a:t>Department of Physics and Astronomy</a:t>
            </a:r>
            <a:br>
              <a:rPr lang="en-US" sz="2000" dirty="0">
                <a:cs typeface="Times New Roman" panose="02020603050405020304" pitchFamily="18" charset="0"/>
              </a:rPr>
            </a:br>
            <a:r>
              <a:rPr lang="en-US" sz="2000" dirty="0">
                <a:cs typeface="Times New Roman" panose="02020603050405020304" pitchFamily="18" charset="0"/>
              </a:rPr>
              <a:t>Louisiana State University</a:t>
            </a:r>
            <a:br>
              <a:rPr lang="en-US" sz="2000" dirty="0">
                <a:cs typeface="Times New Roman" panose="02020603050405020304" pitchFamily="18" charset="0"/>
              </a:rPr>
            </a:br>
            <a:r>
              <a:rPr lang="en-US" sz="2000" dirty="0">
                <a:cs typeface="Times New Roman" panose="02020603050405020304" pitchFamily="18" charset="0"/>
              </a:rPr>
              <a:t>Baton Rouge, 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ED906-7145-170F-55F9-15C095471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36F6-FF9B-48B1-D4D4-44893908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Flight Requirements and Bases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E0225CD-A425-DD7D-DF8B-ED18C245F5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687831"/>
          <a:ext cx="7886700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575">
                  <a:extLst>
                    <a:ext uri="{9D8B030D-6E8A-4147-A177-3AD203B41FA5}">
                      <a16:colId xmlns:a16="http://schemas.microsoft.com/office/drawing/2014/main" val="1794829230"/>
                    </a:ext>
                  </a:extLst>
                </a:gridCol>
                <a:gridCol w="4314825">
                  <a:extLst>
                    <a:ext uri="{9D8B030D-6E8A-4147-A177-3AD203B41FA5}">
                      <a16:colId xmlns:a16="http://schemas.microsoft.com/office/drawing/2014/main" val="76330803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448747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481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Payload mass shall be less than 500 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FAA Total Weight Limit/FAA Individual Payload Limit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40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Smallest payload surface must be larger than 10 in^2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FAA Density Limit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74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Physical 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Payload shall have 2 </a:t>
                      </a:r>
                      <a:r>
                        <a:rPr lang="en-US" b="1" dirty="0"/>
                        <a:t>vertical penetrations through the entire payload</a:t>
                      </a:r>
                      <a:r>
                        <a:rPr lang="en-US" dirty="0"/>
                        <a:t>:</a:t>
                      </a:r>
                    </a:p>
                    <a:p>
                      <a:r>
                        <a:rPr lang="en-US" dirty="0"/>
                        <a:t>-17 cm apart center to center</a:t>
                      </a:r>
                    </a:p>
                    <a:p>
                      <a:r>
                        <a:rPr lang="en-US" dirty="0"/>
                        <a:t>-Inner Diameter 0.7 cm to 1.0 cm (to allow for plastic grommet)</a:t>
                      </a:r>
                    </a:p>
                    <a:p>
                      <a:r>
                        <a:rPr lang="en-US" dirty="0"/>
                        <a:t>- Greater than 1 cm from any payload 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Flight String Interface Integration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295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Enough data storage for 4 hours of recording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 Hours of flight + setup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713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Enough power capacity for 4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 Hours of flight + setup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5757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2655-6F5B-4A13-CA31-56F2E6DAD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DF5FB-1464-4021-5079-7901935B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E3A8-3687-ED0D-5D0C-6103FF4D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76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564806"/>
            <a:ext cx="6705600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dirty="0" err="1"/>
              <a:t>LaACES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MegaSat</a:t>
            </a:r>
            <a:r>
              <a:rPr lang="en-US" altLang="en-US" sz="3600" dirty="0"/>
              <a:t> Stack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2395" y="1598621"/>
            <a:ext cx="8478586" cy="1966085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1800" dirty="0"/>
              <a:t>The core of the payload </a:t>
            </a:r>
            <a:r>
              <a:rPr lang="en-US" altLang="en-US" sz="1800" b="1" dirty="0"/>
              <a:t>will</a:t>
            </a:r>
            <a:r>
              <a:rPr lang="en-US" altLang="en-US" sz="1800" dirty="0"/>
              <a:t> be the </a:t>
            </a:r>
            <a:r>
              <a:rPr lang="en-US" altLang="en-US" sz="1800" dirty="0" err="1"/>
              <a:t>LaACES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MegaSat</a:t>
            </a:r>
            <a:r>
              <a:rPr lang="en-US" altLang="en-US" sz="1800" dirty="0"/>
              <a:t> that includes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sz="1400" dirty="0"/>
              <a:t>Two temperature sensors, one humidity sensor, one pressure sensor, 3-axis accelerometer, 3-axis gyroscope, and a real-time clock with backup battery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dirty="0"/>
              <a:t>Payload controller will be the Arduino Mega.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dirty="0"/>
              <a:t>Will have the </a:t>
            </a:r>
            <a:r>
              <a:rPr lang="en-US" altLang="en-US" sz="1800" dirty="0" err="1"/>
              <a:t>Adafruit</a:t>
            </a:r>
            <a:r>
              <a:rPr lang="en-US" altLang="en-US" sz="1800" dirty="0"/>
              <a:t> Ultimate GPS Logger shield for GPS data throughout the flight and recording NMEA data on a SD card.</a:t>
            </a:r>
          </a:p>
        </p:txBody>
      </p:sp>
      <p:sp>
        <p:nvSpPr>
          <p:cNvPr id="5129" name="Rectangle 11"/>
          <p:cNvSpPr>
            <a:spLocks noChangeArrowheads="1"/>
          </p:cNvSpPr>
          <p:nvPr/>
        </p:nvSpPr>
        <p:spPr bwMode="auto">
          <a:xfrm>
            <a:off x="3385625" y="3555181"/>
            <a:ext cx="5634550" cy="293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+mn-lt"/>
              </a:rPr>
              <a:t>The prototype area on the </a:t>
            </a:r>
            <a:r>
              <a:rPr lang="en-US" altLang="en-US" sz="1800" dirty="0" err="1">
                <a:latin typeface="+mn-lt"/>
              </a:rPr>
              <a:t>Adafruit</a:t>
            </a:r>
            <a:r>
              <a:rPr lang="en-US" altLang="en-US" sz="1800" dirty="0">
                <a:latin typeface="+mn-lt"/>
              </a:rPr>
              <a:t> GPS shield or a separate proto-shield board can be used to interface with other sensors.</a:t>
            </a:r>
          </a:p>
          <a:p>
            <a:pPr eaLnBrk="1" hangingPunct="1"/>
            <a:r>
              <a:rPr lang="en-US" altLang="en-US" sz="1800" dirty="0">
                <a:latin typeface="+mn-lt"/>
              </a:rPr>
              <a:t>Construction of </a:t>
            </a:r>
            <a:r>
              <a:rPr lang="en-US" altLang="en-US" sz="1800" dirty="0" err="1">
                <a:latin typeface="+mn-lt"/>
              </a:rPr>
              <a:t>MegaSat</a:t>
            </a:r>
            <a:r>
              <a:rPr lang="en-US" altLang="en-US" sz="1800" dirty="0">
                <a:latin typeface="+mn-lt"/>
              </a:rPr>
              <a:t> shield is done in parallel with other required activities</a:t>
            </a:r>
          </a:p>
          <a:p>
            <a:pPr eaLnBrk="1" hangingPunct="1"/>
            <a:r>
              <a:rPr lang="en-US" altLang="en-US" sz="1800" dirty="0">
                <a:latin typeface="+mn-lt"/>
              </a:rPr>
              <a:t>The team will need to include in planning</a:t>
            </a:r>
          </a:p>
          <a:p>
            <a:pPr lvl="1" eaLnBrk="1" hangingPunct="1"/>
            <a:r>
              <a:rPr lang="en-US" altLang="en-US" sz="1600" dirty="0">
                <a:latin typeface="+mn-lt"/>
              </a:rPr>
              <a:t>The components that will be part of the payload</a:t>
            </a:r>
          </a:p>
          <a:p>
            <a:pPr lvl="1" eaLnBrk="1" hangingPunct="1"/>
            <a:r>
              <a:rPr lang="en-US" altLang="en-US" sz="1600" dirty="0">
                <a:latin typeface="+mn-lt"/>
              </a:rPr>
              <a:t>Time needed to construct the </a:t>
            </a:r>
            <a:r>
              <a:rPr lang="en-US" altLang="en-US" sz="1600" dirty="0" err="1">
                <a:latin typeface="+mn-lt"/>
              </a:rPr>
              <a:t>MegaSat</a:t>
            </a:r>
            <a:r>
              <a:rPr lang="en-US" altLang="en-US" sz="1600" dirty="0">
                <a:latin typeface="+mn-lt"/>
              </a:rPr>
              <a:t> shield</a:t>
            </a:r>
          </a:p>
          <a:p>
            <a:pPr lvl="1" eaLnBrk="1" hangingPunct="1"/>
            <a:r>
              <a:rPr lang="en-US" altLang="en-US" sz="1600" dirty="0">
                <a:latin typeface="+mn-lt"/>
              </a:rPr>
              <a:t>How to interface additional sensors to the Mega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5" y="3555181"/>
            <a:ext cx="2834640" cy="2609758"/>
          </a:xfrm>
          <a:prstGeom prst="rect">
            <a:avLst/>
          </a:prstGeom>
        </p:spPr>
      </p:pic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977705" y="6138407"/>
            <a:ext cx="1981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 err="1"/>
              <a:t>LaACES</a:t>
            </a:r>
            <a:r>
              <a:rPr lang="en-US" altLang="en-US" sz="1000" b="1" dirty="0"/>
              <a:t> </a:t>
            </a:r>
            <a:r>
              <a:rPr lang="en-US" altLang="en-US" sz="1000" b="1" dirty="0" err="1"/>
              <a:t>MegaSat</a:t>
            </a:r>
            <a:r>
              <a:rPr lang="en-US" altLang="en-US" sz="1000" b="1" dirty="0"/>
              <a:t> payload stack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5B4B6-50B4-C2A4-62CC-B7B522BA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A1B16F-064C-6C81-FF41-BEC9AD6A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6464DF-CFAE-2F03-3902-79C035B4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20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8482" y="241995"/>
            <a:ext cx="5458120" cy="107775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/>
              <a:t>Management and Communication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5252"/>
            <a:ext cx="9143999" cy="43080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2200" dirty="0"/>
              <a:t>Management and communication are key components of successful projects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2200" dirty="0"/>
              <a:t>Communication skill building is embedded in </a:t>
            </a:r>
            <a:r>
              <a:rPr lang="en-US" sz="2200" dirty="0" err="1"/>
              <a:t>LaACES</a:t>
            </a:r>
            <a:endParaRPr lang="en-US" sz="2200" dirty="0"/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1800" dirty="0"/>
              <a:t>How to use and maintain your </a:t>
            </a:r>
            <a:r>
              <a:rPr lang="en-US" sz="1800" b="1" dirty="0"/>
              <a:t>Laboratory Notebook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1800" dirty="0"/>
              <a:t>Technical report writing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1800" dirty="0"/>
              <a:t>Payload design reviews, documents, and presentations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2200" dirty="0"/>
              <a:t>Project Management and team-work are common in the technical workforce.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1800" dirty="0"/>
              <a:t>The project management lifecycle and structure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1800" dirty="0"/>
              <a:t>System design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1800" dirty="0"/>
              <a:t>Developing the project tasks, schedule, and costs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1800" dirty="0"/>
              <a:t>Risk management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</a:pPr>
            <a:r>
              <a:rPr lang="en-US" sz="1800" dirty="0"/>
              <a:t>Developing your team contract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594CB-300D-C1C8-4A8B-3D2E94B2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6288E-B665-C8CD-88E2-C7098EBE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05F2C-77AD-AEBD-2F98-78B95AB0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35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68544" y="241561"/>
            <a:ext cx="5938887" cy="108030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/>
              <a:t>Flight Certification Requirements</a:t>
            </a:r>
          </a:p>
        </p:txBody>
      </p:sp>
      <p:sp>
        <p:nvSpPr>
          <p:cNvPr id="18439" name="Rectangle 3"/>
          <p:cNvSpPr>
            <a:spLocks noGrp="1" noChangeArrowheads="1"/>
          </p:cNvSpPr>
          <p:nvPr>
            <p:ph idx="1"/>
          </p:nvPr>
        </p:nvSpPr>
        <p:spPr>
          <a:xfrm>
            <a:off x="354911" y="1696825"/>
            <a:ext cx="8480044" cy="419009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None/>
            </a:pPr>
            <a:r>
              <a:rPr lang="en-US" sz="2400" dirty="0"/>
              <a:t>Student Teams will need to complete the following in order to be allowed to fly:</a:t>
            </a:r>
            <a:endParaRPr lang="en-US" sz="1800" dirty="0"/>
          </a:p>
          <a:p>
            <a:pPr marL="571500" indent="-342900" eaLnBrk="1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US" sz="2200" dirty="0"/>
              <a:t>PDR, CDR, and FRR documents must be delivered by the milestone date and approved by </a:t>
            </a:r>
            <a:r>
              <a:rPr lang="en-US" sz="2200" dirty="0" err="1"/>
              <a:t>LaACES</a:t>
            </a:r>
            <a:r>
              <a:rPr lang="en-US" sz="2200" dirty="0"/>
              <a:t> Management</a:t>
            </a:r>
          </a:p>
          <a:p>
            <a:pPr marL="571500" indent="-342900" eaLnBrk="1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US" sz="2200" dirty="0"/>
              <a:t>Payload must complete a thermal / vacuum system test in April</a:t>
            </a:r>
          </a:p>
          <a:p>
            <a:pPr marL="571500" indent="-342900" eaLnBrk="1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US" sz="2200" dirty="0"/>
              <a:t>Deliver a payload meeting all flight string requirements</a:t>
            </a:r>
          </a:p>
          <a:p>
            <a:pPr marL="571500" indent="-342900" eaLnBrk="1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US" sz="2200" dirty="0"/>
              <a:t>Successful FRR Defense, must be approved by </a:t>
            </a:r>
            <a:r>
              <a:rPr lang="en-US" sz="2200" dirty="0" err="1"/>
              <a:t>LaACES</a:t>
            </a:r>
            <a:r>
              <a:rPr lang="en-US" sz="2200" dirty="0"/>
              <a:t> Management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5E4654-FA27-1516-DDED-107A798D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6B8D2-FE22-2A55-812F-D2A3BA07F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7A7D0-408E-1409-EF44-34047BE6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58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1415585" y="469900"/>
            <a:ext cx="6315475" cy="4572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dirty="0"/>
              <a:t>Project Phases &amp; Major Reviews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47164"/>
            <a:ext cx="8458200" cy="762000"/>
          </a:xfrm>
        </p:spPr>
        <p:txBody>
          <a:bodyPr/>
          <a:lstStyle/>
          <a:p>
            <a:r>
              <a:rPr lang="en-US" altLang="en-US" sz="2400" dirty="0"/>
              <a:t>All projects complete roughly the same phases from inception to completion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86F219-2C1B-FF9B-7132-D44A3173E2CC}"/>
              </a:ext>
            </a:extLst>
          </p:cNvPr>
          <p:cNvGrpSpPr/>
          <p:nvPr/>
        </p:nvGrpSpPr>
        <p:grpSpPr>
          <a:xfrm>
            <a:off x="190500" y="2559378"/>
            <a:ext cx="8610600" cy="3683000"/>
            <a:chOff x="381000" y="2286000"/>
            <a:chExt cx="8610600" cy="3683000"/>
          </a:xfrm>
        </p:grpSpPr>
        <p:sp>
          <p:nvSpPr>
            <p:cNvPr id="23556" name="Text Box 4"/>
            <p:cNvSpPr txBox="1">
              <a:spLocks noChangeArrowheads="1"/>
            </p:cNvSpPr>
            <p:nvPr/>
          </p:nvSpPr>
          <p:spPr bwMode="auto">
            <a:xfrm>
              <a:off x="1371600" y="4724400"/>
              <a:ext cx="2057400" cy="482600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/>
                <a:t>OPERATION</a:t>
              </a:r>
            </a:p>
          </p:txBody>
        </p:sp>
        <p:grpSp>
          <p:nvGrpSpPr>
            <p:cNvPr id="23557" name="Group 5"/>
            <p:cNvGrpSpPr>
              <a:grpSpLocks/>
            </p:cNvGrpSpPr>
            <p:nvPr/>
          </p:nvGrpSpPr>
          <p:grpSpPr bwMode="auto">
            <a:xfrm>
              <a:off x="381000" y="2286000"/>
              <a:ext cx="3062288" cy="692150"/>
              <a:chOff x="240" y="1440"/>
              <a:chExt cx="1929" cy="436"/>
            </a:xfrm>
          </p:grpSpPr>
          <p:sp>
            <p:nvSpPr>
              <p:cNvPr id="5151" name="Text Box 6"/>
              <p:cNvSpPr txBox="1">
                <a:spLocks noChangeArrowheads="1"/>
              </p:cNvSpPr>
              <p:nvPr/>
            </p:nvSpPr>
            <p:spPr bwMode="auto">
              <a:xfrm>
                <a:off x="240" y="1440"/>
                <a:ext cx="912" cy="30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DESIGN</a:t>
                </a:r>
              </a:p>
            </p:txBody>
          </p:sp>
          <p:sp>
            <p:nvSpPr>
              <p:cNvPr id="5152" name="Text Box 7"/>
              <p:cNvSpPr txBox="1">
                <a:spLocks noChangeArrowheads="1"/>
              </p:cNvSpPr>
              <p:nvPr/>
            </p:nvSpPr>
            <p:spPr bwMode="auto">
              <a:xfrm>
                <a:off x="1296" y="1440"/>
                <a:ext cx="528" cy="30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 dirty="0"/>
                  <a:t>PDR</a:t>
                </a:r>
              </a:p>
            </p:txBody>
          </p:sp>
          <p:grpSp>
            <p:nvGrpSpPr>
              <p:cNvPr id="5153" name="Group 8"/>
              <p:cNvGrpSpPr>
                <a:grpSpLocks/>
              </p:cNvGrpSpPr>
              <p:nvPr/>
            </p:nvGrpSpPr>
            <p:grpSpPr bwMode="auto">
              <a:xfrm rot="-2096243">
                <a:off x="1920" y="1488"/>
                <a:ext cx="249" cy="388"/>
                <a:chOff x="1967" y="1093"/>
                <a:chExt cx="1807" cy="2130"/>
              </a:xfrm>
            </p:grpSpPr>
            <p:sp>
              <p:nvSpPr>
                <p:cNvPr id="5154" name="Freeform 9"/>
                <p:cNvSpPr>
                  <a:spLocks/>
                </p:cNvSpPr>
                <p:nvPr/>
              </p:nvSpPr>
              <p:spPr bwMode="auto">
                <a:xfrm>
                  <a:off x="2265" y="1093"/>
                  <a:ext cx="1416" cy="1887"/>
                </a:xfrm>
                <a:custGeom>
                  <a:avLst/>
                  <a:gdLst>
                    <a:gd name="T0" fmla="*/ 24 w 2833"/>
                    <a:gd name="T1" fmla="*/ 13 h 3773"/>
                    <a:gd name="T2" fmla="*/ 50 w 2833"/>
                    <a:gd name="T3" fmla="*/ 42 h 3773"/>
                    <a:gd name="T4" fmla="*/ 65 w 2833"/>
                    <a:gd name="T5" fmla="*/ 23 h 3773"/>
                    <a:gd name="T6" fmla="*/ 66 w 2833"/>
                    <a:gd name="T7" fmla="*/ 0 h 3773"/>
                    <a:gd name="T8" fmla="*/ 88 w 2833"/>
                    <a:gd name="T9" fmla="*/ 27 h 3773"/>
                    <a:gd name="T10" fmla="*/ 88 w 2833"/>
                    <a:gd name="T11" fmla="*/ 54 h 3773"/>
                    <a:gd name="T12" fmla="*/ 60 w 2833"/>
                    <a:gd name="T13" fmla="*/ 107 h 3773"/>
                    <a:gd name="T14" fmla="*/ 14 w 2833"/>
                    <a:gd name="T15" fmla="*/ 118 h 3773"/>
                    <a:gd name="T16" fmla="*/ 20 w 2833"/>
                    <a:gd name="T17" fmla="*/ 70 h 3773"/>
                    <a:gd name="T18" fmla="*/ 12 w 2833"/>
                    <a:gd name="T19" fmla="*/ 26 h 3773"/>
                    <a:gd name="T20" fmla="*/ 0 w 2833"/>
                    <a:gd name="T21" fmla="*/ 1 h 3773"/>
                    <a:gd name="T22" fmla="*/ 24 w 2833"/>
                    <a:gd name="T23" fmla="*/ 13 h 3773"/>
                    <a:gd name="T24" fmla="*/ 24 w 2833"/>
                    <a:gd name="T25" fmla="*/ 13 h 3773"/>
                    <a:gd name="T26" fmla="*/ 24 w 2833"/>
                    <a:gd name="T27" fmla="*/ 13 h 37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833" h="3773">
                      <a:moveTo>
                        <a:pt x="799" y="392"/>
                      </a:moveTo>
                      <a:lnTo>
                        <a:pt x="1622" y="1325"/>
                      </a:lnTo>
                      <a:lnTo>
                        <a:pt x="2097" y="717"/>
                      </a:lnTo>
                      <a:lnTo>
                        <a:pt x="2120" y="0"/>
                      </a:lnTo>
                      <a:lnTo>
                        <a:pt x="2833" y="846"/>
                      </a:lnTo>
                      <a:lnTo>
                        <a:pt x="2833" y="1715"/>
                      </a:lnTo>
                      <a:lnTo>
                        <a:pt x="1924" y="3405"/>
                      </a:lnTo>
                      <a:lnTo>
                        <a:pt x="475" y="3773"/>
                      </a:lnTo>
                      <a:lnTo>
                        <a:pt x="648" y="2213"/>
                      </a:lnTo>
                      <a:lnTo>
                        <a:pt x="390" y="803"/>
                      </a:lnTo>
                      <a:lnTo>
                        <a:pt x="0" y="23"/>
                      </a:lnTo>
                      <a:lnTo>
                        <a:pt x="799" y="392"/>
                      </a:lnTo>
                      <a:close/>
                    </a:path>
                  </a:pathLst>
                </a:custGeom>
                <a:solidFill>
                  <a:srgbClr val="7DF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5" name="Freeform 10"/>
                <p:cNvSpPr>
                  <a:spLocks/>
                </p:cNvSpPr>
                <p:nvPr/>
              </p:nvSpPr>
              <p:spPr bwMode="auto">
                <a:xfrm>
                  <a:off x="1967" y="1215"/>
                  <a:ext cx="1807" cy="2008"/>
                </a:xfrm>
                <a:custGeom>
                  <a:avLst/>
                  <a:gdLst>
                    <a:gd name="T0" fmla="*/ 30 w 3614"/>
                    <a:gd name="T1" fmla="*/ 0 h 4016"/>
                    <a:gd name="T2" fmla="*/ 47 w 3614"/>
                    <a:gd name="T3" fmla="*/ 26 h 4016"/>
                    <a:gd name="T4" fmla="*/ 54 w 3614"/>
                    <a:gd name="T5" fmla="*/ 48 h 4016"/>
                    <a:gd name="T6" fmla="*/ 54 w 3614"/>
                    <a:gd name="T7" fmla="*/ 73 h 4016"/>
                    <a:gd name="T8" fmla="*/ 47 w 3614"/>
                    <a:gd name="T9" fmla="*/ 100 h 4016"/>
                    <a:gd name="T10" fmla="*/ 70 w 3614"/>
                    <a:gd name="T11" fmla="*/ 77 h 4016"/>
                    <a:gd name="T12" fmla="*/ 85 w 3614"/>
                    <a:gd name="T13" fmla="*/ 54 h 4016"/>
                    <a:gd name="T14" fmla="*/ 93 w 3614"/>
                    <a:gd name="T15" fmla="*/ 35 h 4016"/>
                    <a:gd name="T16" fmla="*/ 96 w 3614"/>
                    <a:gd name="T17" fmla="*/ 19 h 4016"/>
                    <a:gd name="T18" fmla="*/ 90 w 3614"/>
                    <a:gd name="T19" fmla="*/ 2 h 4016"/>
                    <a:gd name="T20" fmla="*/ 100 w 3614"/>
                    <a:gd name="T21" fmla="*/ 18 h 4016"/>
                    <a:gd name="T22" fmla="*/ 103 w 3614"/>
                    <a:gd name="T23" fmla="*/ 28 h 4016"/>
                    <a:gd name="T24" fmla="*/ 102 w 3614"/>
                    <a:gd name="T25" fmla="*/ 45 h 4016"/>
                    <a:gd name="T26" fmla="*/ 98 w 3614"/>
                    <a:gd name="T27" fmla="*/ 67 h 4016"/>
                    <a:gd name="T28" fmla="*/ 85 w 3614"/>
                    <a:gd name="T29" fmla="*/ 94 h 4016"/>
                    <a:gd name="T30" fmla="*/ 113 w 3614"/>
                    <a:gd name="T31" fmla="*/ 100 h 4016"/>
                    <a:gd name="T32" fmla="*/ 87 w 3614"/>
                    <a:gd name="T33" fmla="*/ 112 h 4016"/>
                    <a:gd name="T34" fmla="*/ 47 w 3614"/>
                    <a:gd name="T35" fmla="*/ 122 h 4016"/>
                    <a:gd name="T36" fmla="*/ 26 w 3614"/>
                    <a:gd name="T37" fmla="*/ 126 h 4016"/>
                    <a:gd name="T38" fmla="*/ 26 w 3614"/>
                    <a:gd name="T39" fmla="*/ 114 h 4016"/>
                    <a:gd name="T40" fmla="*/ 19 w 3614"/>
                    <a:gd name="T41" fmla="*/ 96 h 4016"/>
                    <a:gd name="T42" fmla="*/ 0 w 3614"/>
                    <a:gd name="T43" fmla="*/ 79 h 4016"/>
                    <a:gd name="T44" fmla="*/ 29 w 3614"/>
                    <a:gd name="T45" fmla="*/ 84 h 4016"/>
                    <a:gd name="T46" fmla="*/ 38 w 3614"/>
                    <a:gd name="T47" fmla="*/ 64 h 4016"/>
                    <a:gd name="T48" fmla="*/ 41 w 3614"/>
                    <a:gd name="T49" fmla="*/ 42 h 4016"/>
                    <a:gd name="T50" fmla="*/ 38 w 3614"/>
                    <a:gd name="T51" fmla="*/ 20 h 4016"/>
                    <a:gd name="T52" fmla="*/ 30 w 3614"/>
                    <a:gd name="T53" fmla="*/ 0 h 4016"/>
                    <a:gd name="T54" fmla="*/ 30 w 3614"/>
                    <a:gd name="T55" fmla="*/ 0 h 4016"/>
                    <a:gd name="T56" fmla="*/ 30 w 3614"/>
                    <a:gd name="T57" fmla="*/ 0 h 401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614" h="4016">
                      <a:moveTo>
                        <a:pt x="949" y="0"/>
                      </a:moveTo>
                      <a:lnTo>
                        <a:pt x="1502" y="817"/>
                      </a:lnTo>
                      <a:lnTo>
                        <a:pt x="1711" y="1536"/>
                      </a:lnTo>
                      <a:lnTo>
                        <a:pt x="1701" y="2324"/>
                      </a:lnTo>
                      <a:lnTo>
                        <a:pt x="1475" y="3189"/>
                      </a:lnTo>
                      <a:lnTo>
                        <a:pt x="2228" y="2463"/>
                      </a:lnTo>
                      <a:lnTo>
                        <a:pt x="2698" y="1726"/>
                      </a:lnTo>
                      <a:lnTo>
                        <a:pt x="2960" y="1108"/>
                      </a:lnTo>
                      <a:lnTo>
                        <a:pt x="3042" y="581"/>
                      </a:lnTo>
                      <a:lnTo>
                        <a:pt x="2871" y="38"/>
                      </a:lnTo>
                      <a:lnTo>
                        <a:pt x="3186" y="545"/>
                      </a:lnTo>
                      <a:lnTo>
                        <a:pt x="3287" y="865"/>
                      </a:lnTo>
                      <a:lnTo>
                        <a:pt x="3251" y="1437"/>
                      </a:lnTo>
                      <a:lnTo>
                        <a:pt x="3106" y="2115"/>
                      </a:lnTo>
                      <a:lnTo>
                        <a:pt x="2707" y="3007"/>
                      </a:lnTo>
                      <a:lnTo>
                        <a:pt x="3614" y="3189"/>
                      </a:lnTo>
                      <a:lnTo>
                        <a:pt x="2753" y="3569"/>
                      </a:lnTo>
                      <a:lnTo>
                        <a:pt x="1485" y="3877"/>
                      </a:lnTo>
                      <a:lnTo>
                        <a:pt x="823" y="4016"/>
                      </a:lnTo>
                      <a:lnTo>
                        <a:pt x="823" y="3634"/>
                      </a:lnTo>
                      <a:lnTo>
                        <a:pt x="578" y="3069"/>
                      </a:lnTo>
                      <a:lnTo>
                        <a:pt x="0" y="2497"/>
                      </a:lnTo>
                      <a:lnTo>
                        <a:pt x="913" y="2663"/>
                      </a:lnTo>
                      <a:lnTo>
                        <a:pt x="1211" y="2045"/>
                      </a:lnTo>
                      <a:lnTo>
                        <a:pt x="1312" y="1336"/>
                      </a:lnTo>
                      <a:lnTo>
                        <a:pt x="1203" y="610"/>
                      </a:lnTo>
                      <a:lnTo>
                        <a:pt x="9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563" name="Group 11"/>
            <p:cNvGrpSpPr>
              <a:grpSpLocks/>
            </p:cNvGrpSpPr>
            <p:nvPr/>
          </p:nvGrpSpPr>
          <p:grpSpPr bwMode="auto">
            <a:xfrm>
              <a:off x="1524000" y="3048000"/>
              <a:ext cx="4281488" cy="688975"/>
              <a:chOff x="960" y="1920"/>
              <a:chExt cx="2697" cy="434"/>
            </a:xfrm>
          </p:grpSpPr>
          <p:sp>
            <p:nvSpPr>
              <p:cNvPr id="5146" name="Text Box 12"/>
              <p:cNvSpPr txBox="1">
                <a:spLocks noChangeArrowheads="1"/>
              </p:cNvSpPr>
              <p:nvPr/>
            </p:nvSpPr>
            <p:spPr bwMode="auto">
              <a:xfrm>
                <a:off x="960" y="1920"/>
                <a:ext cx="1632" cy="30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 dirty="0"/>
                  <a:t>DEVELOPMENT</a:t>
                </a:r>
              </a:p>
            </p:txBody>
          </p:sp>
          <p:sp>
            <p:nvSpPr>
              <p:cNvPr id="5147" name="Text Box 13"/>
              <p:cNvSpPr txBox="1">
                <a:spLocks noChangeArrowheads="1"/>
              </p:cNvSpPr>
              <p:nvPr/>
            </p:nvSpPr>
            <p:spPr bwMode="auto">
              <a:xfrm>
                <a:off x="2688" y="1920"/>
                <a:ext cx="576" cy="30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/>
                  <a:t>CDR</a:t>
                </a:r>
              </a:p>
            </p:txBody>
          </p:sp>
          <p:grpSp>
            <p:nvGrpSpPr>
              <p:cNvPr id="5148" name="Group 14"/>
              <p:cNvGrpSpPr>
                <a:grpSpLocks/>
              </p:cNvGrpSpPr>
              <p:nvPr/>
            </p:nvGrpSpPr>
            <p:grpSpPr bwMode="auto">
              <a:xfrm rot="-2096243">
                <a:off x="3408" y="1966"/>
                <a:ext cx="249" cy="388"/>
                <a:chOff x="1967" y="1093"/>
                <a:chExt cx="1807" cy="2130"/>
              </a:xfrm>
            </p:grpSpPr>
            <p:sp>
              <p:nvSpPr>
                <p:cNvPr id="5149" name="Freeform 15"/>
                <p:cNvSpPr>
                  <a:spLocks/>
                </p:cNvSpPr>
                <p:nvPr/>
              </p:nvSpPr>
              <p:spPr bwMode="auto">
                <a:xfrm>
                  <a:off x="2265" y="1093"/>
                  <a:ext cx="1416" cy="1887"/>
                </a:xfrm>
                <a:custGeom>
                  <a:avLst/>
                  <a:gdLst>
                    <a:gd name="T0" fmla="*/ 24 w 2833"/>
                    <a:gd name="T1" fmla="*/ 13 h 3773"/>
                    <a:gd name="T2" fmla="*/ 50 w 2833"/>
                    <a:gd name="T3" fmla="*/ 42 h 3773"/>
                    <a:gd name="T4" fmla="*/ 65 w 2833"/>
                    <a:gd name="T5" fmla="*/ 23 h 3773"/>
                    <a:gd name="T6" fmla="*/ 66 w 2833"/>
                    <a:gd name="T7" fmla="*/ 0 h 3773"/>
                    <a:gd name="T8" fmla="*/ 88 w 2833"/>
                    <a:gd name="T9" fmla="*/ 27 h 3773"/>
                    <a:gd name="T10" fmla="*/ 88 w 2833"/>
                    <a:gd name="T11" fmla="*/ 54 h 3773"/>
                    <a:gd name="T12" fmla="*/ 60 w 2833"/>
                    <a:gd name="T13" fmla="*/ 107 h 3773"/>
                    <a:gd name="T14" fmla="*/ 14 w 2833"/>
                    <a:gd name="T15" fmla="*/ 118 h 3773"/>
                    <a:gd name="T16" fmla="*/ 20 w 2833"/>
                    <a:gd name="T17" fmla="*/ 70 h 3773"/>
                    <a:gd name="T18" fmla="*/ 12 w 2833"/>
                    <a:gd name="T19" fmla="*/ 26 h 3773"/>
                    <a:gd name="T20" fmla="*/ 0 w 2833"/>
                    <a:gd name="T21" fmla="*/ 1 h 3773"/>
                    <a:gd name="T22" fmla="*/ 24 w 2833"/>
                    <a:gd name="T23" fmla="*/ 13 h 3773"/>
                    <a:gd name="T24" fmla="*/ 24 w 2833"/>
                    <a:gd name="T25" fmla="*/ 13 h 3773"/>
                    <a:gd name="T26" fmla="*/ 24 w 2833"/>
                    <a:gd name="T27" fmla="*/ 13 h 37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833" h="3773">
                      <a:moveTo>
                        <a:pt x="799" y="392"/>
                      </a:moveTo>
                      <a:lnTo>
                        <a:pt x="1622" y="1325"/>
                      </a:lnTo>
                      <a:lnTo>
                        <a:pt x="2097" y="717"/>
                      </a:lnTo>
                      <a:lnTo>
                        <a:pt x="2120" y="0"/>
                      </a:lnTo>
                      <a:lnTo>
                        <a:pt x="2833" y="846"/>
                      </a:lnTo>
                      <a:lnTo>
                        <a:pt x="2833" y="1715"/>
                      </a:lnTo>
                      <a:lnTo>
                        <a:pt x="1924" y="3405"/>
                      </a:lnTo>
                      <a:lnTo>
                        <a:pt x="475" y="3773"/>
                      </a:lnTo>
                      <a:lnTo>
                        <a:pt x="648" y="2213"/>
                      </a:lnTo>
                      <a:lnTo>
                        <a:pt x="390" y="803"/>
                      </a:lnTo>
                      <a:lnTo>
                        <a:pt x="0" y="23"/>
                      </a:lnTo>
                      <a:lnTo>
                        <a:pt x="799" y="392"/>
                      </a:lnTo>
                      <a:close/>
                    </a:path>
                  </a:pathLst>
                </a:custGeom>
                <a:solidFill>
                  <a:srgbClr val="7DF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0" name="Freeform 16"/>
                <p:cNvSpPr>
                  <a:spLocks/>
                </p:cNvSpPr>
                <p:nvPr/>
              </p:nvSpPr>
              <p:spPr bwMode="auto">
                <a:xfrm>
                  <a:off x="1967" y="1215"/>
                  <a:ext cx="1807" cy="2008"/>
                </a:xfrm>
                <a:custGeom>
                  <a:avLst/>
                  <a:gdLst>
                    <a:gd name="T0" fmla="*/ 30 w 3614"/>
                    <a:gd name="T1" fmla="*/ 0 h 4016"/>
                    <a:gd name="T2" fmla="*/ 47 w 3614"/>
                    <a:gd name="T3" fmla="*/ 26 h 4016"/>
                    <a:gd name="T4" fmla="*/ 54 w 3614"/>
                    <a:gd name="T5" fmla="*/ 48 h 4016"/>
                    <a:gd name="T6" fmla="*/ 54 w 3614"/>
                    <a:gd name="T7" fmla="*/ 73 h 4016"/>
                    <a:gd name="T8" fmla="*/ 47 w 3614"/>
                    <a:gd name="T9" fmla="*/ 100 h 4016"/>
                    <a:gd name="T10" fmla="*/ 70 w 3614"/>
                    <a:gd name="T11" fmla="*/ 77 h 4016"/>
                    <a:gd name="T12" fmla="*/ 85 w 3614"/>
                    <a:gd name="T13" fmla="*/ 54 h 4016"/>
                    <a:gd name="T14" fmla="*/ 93 w 3614"/>
                    <a:gd name="T15" fmla="*/ 35 h 4016"/>
                    <a:gd name="T16" fmla="*/ 96 w 3614"/>
                    <a:gd name="T17" fmla="*/ 19 h 4016"/>
                    <a:gd name="T18" fmla="*/ 90 w 3614"/>
                    <a:gd name="T19" fmla="*/ 2 h 4016"/>
                    <a:gd name="T20" fmla="*/ 100 w 3614"/>
                    <a:gd name="T21" fmla="*/ 18 h 4016"/>
                    <a:gd name="T22" fmla="*/ 103 w 3614"/>
                    <a:gd name="T23" fmla="*/ 28 h 4016"/>
                    <a:gd name="T24" fmla="*/ 102 w 3614"/>
                    <a:gd name="T25" fmla="*/ 45 h 4016"/>
                    <a:gd name="T26" fmla="*/ 98 w 3614"/>
                    <a:gd name="T27" fmla="*/ 67 h 4016"/>
                    <a:gd name="T28" fmla="*/ 85 w 3614"/>
                    <a:gd name="T29" fmla="*/ 94 h 4016"/>
                    <a:gd name="T30" fmla="*/ 113 w 3614"/>
                    <a:gd name="T31" fmla="*/ 100 h 4016"/>
                    <a:gd name="T32" fmla="*/ 87 w 3614"/>
                    <a:gd name="T33" fmla="*/ 112 h 4016"/>
                    <a:gd name="T34" fmla="*/ 47 w 3614"/>
                    <a:gd name="T35" fmla="*/ 122 h 4016"/>
                    <a:gd name="T36" fmla="*/ 26 w 3614"/>
                    <a:gd name="T37" fmla="*/ 126 h 4016"/>
                    <a:gd name="T38" fmla="*/ 26 w 3614"/>
                    <a:gd name="T39" fmla="*/ 114 h 4016"/>
                    <a:gd name="T40" fmla="*/ 19 w 3614"/>
                    <a:gd name="T41" fmla="*/ 96 h 4016"/>
                    <a:gd name="T42" fmla="*/ 0 w 3614"/>
                    <a:gd name="T43" fmla="*/ 79 h 4016"/>
                    <a:gd name="T44" fmla="*/ 29 w 3614"/>
                    <a:gd name="T45" fmla="*/ 84 h 4016"/>
                    <a:gd name="T46" fmla="*/ 38 w 3614"/>
                    <a:gd name="T47" fmla="*/ 64 h 4016"/>
                    <a:gd name="T48" fmla="*/ 41 w 3614"/>
                    <a:gd name="T49" fmla="*/ 42 h 4016"/>
                    <a:gd name="T50" fmla="*/ 38 w 3614"/>
                    <a:gd name="T51" fmla="*/ 20 h 4016"/>
                    <a:gd name="T52" fmla="*/ 30 w 3614"/>
                    <a:gd name="T53" fmla="*/ 0 h 4016"/>
                    <a:gd name="T54" fmla="*/ 30 w 3614"/>
                    <a:gd name="T55" fmla="*/ 0 h 4016"/>
                    <a:gd name="T56" fmla="*/ 30 w 3614"/>
                    <a:gd name="T57" fmla="*/ 0 h 401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614" h="4016">
                      <a:moveTo>
                        <a:pt x="949" y="0"/>
                      </a:moveTo>
                      <a:lnTo>
                        <a:pt x="1502" y="817"/>
                      </a:lnTo>
                      <a:lnTo>
                        <a:pt x="1711" y="1536"/>
                      </a:lnTo>
                      <a:lnTo>
                        <a:pt x="1701" y="2324"/>
                      </a:lnTo>
                      <a:lnTo>
                        <a:pt x="1475" y="3189"/>
                      </a:lnTo>
                      <a:lnTo>
                        <a:pt x="2228" y="2463"/>
                      </a:lnTo>
                      <a:lnTo>
                        <a:pt x="2698" y="1726"/>
                      </a:lnTo>
                      <a:lnTo>
                        <a:pt x="2960" y="1108"/>
                      </a:lnTo>
                      <a:lnTo>
                        <a:pt x="3042" y="581"/>
                      </a:lnTo>
                      <a:lnTo>
                        <a:pt x="2871" y="38"/>
                      </a:lnTo>
                      <a:lnTo>
                        <a:pt x="3186" y="545"/>
                      </a:lnTo>
                      <a:lnTo>
                        <a:pt x="3287" y="865"/>
                      </a:lnTo>
                      <a:lnTo>
                        <a:pt x="3251" y="1437"/>
                      </a:lnTo>
                      <a:lnTo>
                        <a:pt x="3106" y="2115"/>
                      </a:lnTo>
                      <a:lnTo>
                        <a:pt x="2707" y="3007"/>
                      </a:lnTo>
                      <a:lnTo>
                        <a:pt x="3614" y="3189"/>
                      </a:lnTo>
                      <a:lnTo>
                        <a:pt x="2753" y="3569"/>
                      </a:lnTo>
                      <a:lnTo>
                        <a:pt x="1485" y="3877"/>
                      </a:lnTo>
                      <a:lnTo>
                        <a:pt x="823" y="4016"/>
                      </a:lnTo>
                      <a:lnTo>
                        <a:pt x="823" y="3634"/>
                      </a:lnTo>
                      <a:lnTo>
                        <a:pt x="578" y="3069"/>
                      </a:lnTo>
                      <a:lnTo>
                        <a:pt x="0" y="2497"/>
                      </a:lnTo>
                      <a:lnTo>
                        <a:pt x="913" y="2663"/>
                      </a:lnTo>
                      <a:lnTo>
                        <a:pt x="1211" y="2045"/>
                      </a:lnTo>
                      <a:lnTo>
                        <a:pt x="1312" y="1336"/>
                      </a:lnTo>
                      <a:lnTo>
                        <a:pt x="1203" y="610"/>
                      </a:lnTo>
                      <a:lnTo>
                        <a:pt x="9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569" name="Group 17"/>
            <p:cNvGrpSpPr>
              <a:grpSpLocks/>
            </p:cNvGrpSpPr>
            <p:nvPr/>
          </p:nvGrpSpPr>
          <p:grpSpPr bwMode="auto">
            <a:xfrm>
              <a:off x="5410200" y="3810000"/>
              <a:ext cx="2833688" cy="692150"/>
              <a:chOff x="3408" y="2400"/>
              <a:chExt cx="1785" cy="436"/>
            </a:xfrm>
          </p:grpSpPr>
          <p:sp>
            <p:nvSpPr>
              <p:cNvPr id="5142" name="Text Box 18"/>
              <p:cNvSpPr txBox="1">
                <a:spLocks noChangeArrowheads="1"/>
              </p:cNvSpPr>
              <p:nvPr/>
            </p:nvSpPr>
            <p:spPr bwMode="auto">
              <a:xfrm>
                <a:off x="3408" y="2400"/>
                <a:ext cx="1440" cy="30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FABRICATION</a:t>
                </a:r>
              </a:p>
            </p:txBody>
          </p:sp>
          <p:grpSp>
            <p:nvGrpSpPr>
              <p:cNvPr id="5143" name="Group 19"/>
              <p:cNvGrpSpPr>
                <a:grpSpLocks/>
              </p:cNvGrpSpPr>
              <p:nvPr/>
            </p:nvGrpSpPr>
            <p:grpSpPr bwMode="auto">
              <a:xfrm rot="-2096243">
                <a:off x="4944" y="2448"/>
                <a:ext cx="249" cy="388"/>
                <a:chOff x="1967" y="1093"/>
                <a:chExt cx="1807" cy="2130"/>
              </a:xfrm>
            </p:grpSpPr>
            <p:sp>
              <p:nvSpPr>
                <p:cNvPr id="5144" name="Freeform 20"/>
                <p:cNvSpPr>
                  <a:spLocks/>
                </p:cNvSpPr>
                <p:nvPr/>
              </p:nvSpPr>
              <p:spPr bwMode="auto">
                <a:xfrm>
                  <a:off x="2265" y="1093"/>
                  <a:ext cx="1416" cy="1887"/>
                </a:xfrm>
                <a:custGeom>
                  <a:avLst/>
                  <a:gdLst>
                    <a:gd name="T0" fmla="*/ 24 w 2833"/>
                    <a:gd name="T1" fmla="*/ 13 h 3773"/>
                    <a:gd name="T2" fmla="*/ 50 w 2833"/>
                    <a:gd name="T3" fmla="*/ 42 h 3773"/>
                    <a:gd name="T4" fmla="*/ 65 w 2833"/>
                    <a:gd name="T5" fmla="*/ 23 h 3773"/>
                    <a:gd name="T6" fmla="*/ 66 w 2833"/>
                    <a:gd name="T7" fmla="*/ 0 h 3773"/>
                    <a:gd name="T8" fmla="*/ 88 w 2833"/>
                    <a:gd name="T9" fmla="*/ 27 h 3773"/>
                    <a:gd name="T10" fmla="*/ 88 w 2833"/>
                    <a:gd name="T11" fmla="*/ 54 h 3773"/>
                    <a:gd name="T12" fmla="*/ 60 w 2833"/>
                    <a:gd name="T13" fmla="*/ 107 h 3773"/>
                    <a:gd name="T14" fmla="*/ 14 w 2833"/>
                    <a:gd name="T15" fmla="*/ 118 h 3773"/>
                    <a:gd name="T16" fmla="*/ 20 w 2833"/>
                    <a:gd name="T17" fmla="*/ 70 h 3773"/>
                    <a:gd name="T18" fmla="*/ 12 w 2833"/>
                    <a:gd name="T19" fmla="*/ 26 h 3773"/>
                    <a:gd name="T20" fmla="*/ 0 w 2833"/>
                    <a:gd name="T21" fmla="*/ 1 h 3773"/>
                    <a:gd name="T22" fmla="*/ 24 w 2833"/>
                    <a:gd name="T23" fmla="*/ 13 h 3773"/>
                    <a:gd name="T24" fmla="*/ 24 w 2833"/>
                    <a:gd name="T25" fmla="*/ 13 h 3773"/>
                    <a:gd name="T26" fmla="*/ 24 w 2833"/>
                    <a:gd name="T27" fmla="*/ 13 h 37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833" h="3773">
                      <a:moveTo>
                        <a:pt x="799" y="392"/>
                      </a:moveTo>
                      <a:lnTo>
                        <a:pt x="1622" y="1325"/>
                      </a:lnTo>
                      <a:lnTo>
                        <a:pt x="2097" y="717"/>
                      </a:lnTo>
                      <a:lnTo>
                        <a:pt x="2120" y="0"/>
                      </a:lnTo>
                      <a:lnTo>
                        <a:pt x="2833" y="846"/>
                      </a:lnTo>
                      <a:lnTo>
                        <a:pt x="2833" y="1715"/>
                      </a:lnTo>
                      <a:lnTo>
                        <a:pt x="1924" y="3405"/>
                      </a:lnTo>
                      <a:lnTo>
                        <a:pt x="475" y="3773"/>
                      </a:lnTo>
                      <a:lnTo>
                        <a:pt x="648" y="2213"/>
                      </a:lnTo>
                      <a:lnTo>
                        <a:pt x="390" y="803"/>
                      </a:lnTo>
                      <a:lnTo>
                        <a:pt x="0" y="23"/>
                      </a:lnTo>
                      <a:lnTo>
                        <a:pt x="799" y="392"/>
                      </a:lnTo>
                      <a:close/>
                    </a:path>
                  </a:pathLst>
                </a:custGeom>
                <a:solidFill>
                  <a:srgbClr val="7DF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45" name="Freeform 21"/>
                <p:cNvSpPr>
                  <a:spLocks/>
                </p:cNvSpPr>
                <p:nvPr/>
              </p:nvSpPr>
              <p:spPr bwMode="auto">
                <a:xfrm>
                  <a:off x="1967" y="1215"/>
                  <a:ext cx="1807" cy="2008"/>
                </a:xfrm>
                <a:custGeom>
                  <a:avLst/>
                  <a:gdLst>
                    <a:gd name="T0" fmla="*/ 30 w 3614"/>
                    <a:gd name="T1" fmla="*/ 0 h 4016"/>
                    <a:gd name="T2" fmla="*/ 47 w 3614"/>
                    <a:gd name="T3" fmla="*/ 26 h 4016"/>
                    <a:gd name="T4" fmla="*/ 54 w 3614"/>
                    <a:gd name="T5" fmla="*/ 48 h 4016"/>
                    <a:gd name="T6" fmla="*/ 54 w 3614"/>
                    <a:gd name="T7" fmla="*/ 73 h 4016"/>
                    <a:gd name="T8" fmla="*/ 47 w 3614"/>
                    <a:gd name="T9" fmla="*/ 100 h 4016"/>
                    <a:gd name="T10" fmla="*/ 70 w 3614"/>
                    <a:gd name="T11" fmla="*/ 77 h 4016"/>
                    <a:gd name="T12" fmla="*/ 85 w 3614"/>
                    <a:gd name="T13" fmla="*/ 54 h 4016"/>
                    <a:gd name="T14" fmla="*/ 93 w 3614"/>
                    <a:gd name="T15" fmla="*/ 35 h 4016"/>
                    <a:gd name="T16" fmla="*/ 96 w 3614"/>
                    <a:gd name="T17" fmla="*/ 19 h 4016"/>
                    <a:gd name="T18" fmla="*/ 90 w 3614"/>
                    <a:gd name="T19" fmla="*/ 2 h 4016"/>
                    <a:gd name="T20" fmla="*/ 100 w 3614"/>
                    <a:gd name="T21" fmla="*/ 18 h 4016"/>
                    <a:gd name="T22" fmla="*/ 103 w 3614"/>
                    <a:gd name="T23" fmla="*/ 28 h 4016"/>
                    <a:gd name="T24" fmla="*/ 102 w 3614"/>
                    <a:gd name="T25" fmla="*/ 45 h 4016"/>
                    <a:gd name="T26" fmla="*/ 98 w 3614"/>
                    <a:gd name="T27" fmla="*/ 67 h 4016"/>
                    <a:gd name="T28" fmla="*/ 85 w 3614"/>
                    <a:gd name="T29" fmla="*/ 94 h 4016"/>
                    <a:gd name="T30" fmla="*/ 113 w 3614"/>
                    <a:gd name="T31" fmla="*/ 100 h 4016"/>
                    <a:gd name="T32" fmla="*/ 87 w 3614"/>
                    <a:gd name="T33" fmla="*/ 112 h 4016"/>
                    <a:gd name="T34" fmla="*/ 47 w 3614"/>
                    <a:gd name="T35" fmla="*/ 122 h 4016"/>
                    <a:gd name="T36" fmla="*/ 26 w 3614"/>
                    <a:gd name="T37" fmla="*/ 126 h 4016"/>
                    <a:gd name="T38" fmla="*/ 26 w 3614"/>
                    <a:gd name="T39" fmla="*/ 114 h 4016"/>
                    <a:gd name="T40" fmla="*/ 19 w 3614"/>
                    <a:gd name="T41" fmla="*/ 96 h 4016"/>
                    <a:gd name="T42" fmla="*/ 0 w 3614"/>
                    <a:gd name="T43" fmla="*/ 79 h 4016"/>
                    <a:gd name="T44" fmla="*/ 29 w 3614"/>
                    <a:gd name="T45" fmla="*/ 84 h 4016"/>
                    <a:gd name="T46" fmla="*/ 38 w 3614"/>
                    <a:gd name="T47" fmla="*/ 64 h 4016"/>
                    <a:gd name="T48" fmla="*/ 41 w 3614"/>
                    <a:gd name="T49" fmla="*/ 42 h 4016"/>
                    <a:gd name="T50" fmla="*/ 38 w 3614"/>
                    <a:gd name="T51" fmla="*/ 20 h 4016"/>
                    <a:gd name="T52" fmla="*/ 30 w 3614"/>
                    <a:gd name="T53" fmla="*/ 0 h 4016"/>
                    <a:gd name="T54" fmla="*/ 30 w 3614"/>
                    <a:gd name="T55" fmla="*/ 0 h 4016"/>
                    <a:gd name="T56" fmla="*/ 30 w 3614"/>
                    <a:gd name="T57" fmla="*/ 0 h 401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614" h="4016">
                      <a:moveTo>
                        <a:pt x="949" y="0"/>
                      </a:moveTo>
                      <a:lnTo>
                        <a:pt x="1502" y="817"/>
                      </a:lnTo>
                      <a:lnTo>
                        <a:pt x="1711" y="1536"/>
                      </a:lnTo>
                      <a:lnTo>
                        <a:pt x="1701" y="2324"/>
                      </a:lnTo>
                      <a:lnTo>
                        <a:pt x="1475" y="3189"/>
                      </a:lnTo>
                      <a:lnTo>
                        <a:pt x="2228" y="2463"/>
                      </a:lnTo>
                      <a:lnTo>
                        <a:pt x="2698" y="1726"/>
                      </a:lnTo>
                      <a:lnTo>
                        <a:pt x="2960" y="1108"/>
                      </a:lnTo>
                      <a:lnTo>
                        <a:pt x="3042" y="581"/>
                      </a:lnTo>
                      <a:lnTo>
                        <a:pt x="2871" y="38"/>
                      </a:lnTo>
                      <a:lnTo>
                        <a:pt x="3186" y="545"/>
                      </a:lnTo>
                      <a:lnTo>
                        <a:pt x="3287" y="865"/>
                      </a:lnTo>
                      <a:lnTo>
                        <a:pt x="3251" y="1437"/>
                      </a:lnTo>
                      <a:lnTo>
                        <a:pt x="3106" y="2115"/>
                      </a:lnTo>
                      <a:lnTo>
                        <a:pt x="2707" y="3007"/>
                      </a:lnTo>
                      <a:lnTo>
                        <a:pt x="3614" y="3189"/>
                      </a:lnTo>
                      <a:lnTo>
                        <a:pt x="2753" y="3569"/>
                      </a:lnTo>
                      <a:lnTo>
                        <a:pt x="1485" y="3877"/>
                      </a:lnTo>
                      <a:lnTo>
                        <a:pt x="823" y="4016"/>
                      </a:lnTo>
                      <a:lnTo>
                        <a:pt x="823" y="3634"/>
                      </a:lnTo>
                      <a:lnTo>
                        <a:pt x="578" y="3069"/>
                      </a:lnTo>
                      <a:lnTo>
                        <a:pt x="0" y="2497"/>
                      </a:lnTo>
                      <a:lnTo>
                        <a:pt x="913" y="2663"/>
                      </a:lnTo>
                      <a:lnTo>
                        <a:pt x="1211" y="2045"/>
                      </a:lnTo>
                      <a:lnTo>
                        <a:pt x="1312" y="1336"/>
                      </a:lnTo>
                      <a:lnTo>
                        <a:pt x="1203" y="610"/>
                      </a:lnTo>
                      <a:lnTo>
                        <a:pt x="9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574" name="Group 22"/>
            <p:cNvGrpSpPr>
              <a:grpSpLocks/>
            </p:cNvGrpSpPr>
            <p:nvPr/>
          </p:nvGrpSpPr>
          <p:grpSpPr bwMode="auto">
            <a:xfrm>
              <a:off x="6477000" y="4572000"/>
              <a:ext cx="2514600" cy="1225550"/>
              <a:chOff x="4080" y="2880"/>
              <a:chExt cx="1584" cy="772"/>
            </a:xfrm>
          </p:grpSpPr>
          <p:sp>
            <p:nvSpPr>
              <p:cNvPr id="5138" name="Text Box 23"/>
              <p:cNvSpPr txBox="1">
                <a:spLocks noChangeArrowheads="1"/>
              </p:cNvSpPr>
              <p:nvPr/>
            </p:nvSpPr>
            <p:spPr bwMode="auto">
              <a:xfrm>
                <a:off x="4224" y="2880"/>
                <a:ext cx="1440" cy="30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INTEGRATION</a:t>
                </a:r>
              </a:p>
            </p:txBody>
          </p:sp>
          <p:grpSp>
            <p:nvGrpSpPr>
              <p:cNvPr id="5139" name="Group 24"/>
              <p:cNvGrpSpPr>
                <a:grpSpLocks/>
              </p:cNvGrpSpPr>
              <p:nvPr/>
            </p:nvGrpSpPr>
            <p:grpSpPr bwMode="auto">
              <a:xfrm rot="1965011">
                <a:off x="4080" y="3264"/>
                <a:ext cx="249" cy="388"/>
                <a:chOff x="1967" y="1093"/>
                <a:chExt cx="1807" cy="2130"/>
              </a:xfrm>
            </p:grpSpPr>
            <p:sp>
              <p:nvSpPr>
                <p:cNvPr id="5140" name="Freeform 25"/>
                <p:cNvSpPr>
                  <a:spLocks/>
                </p:cNvSpPr>
                <p:nvPr/>
              </p:nvSpPr>
              <p:spPr bwMode="auto">
                <a:xfrm>
                  <a:off x="2265" y="1093"/>
                  <a:ext cx="1416" cy="1887"/>
                </a:xfrm>
                <a:custGeom>
                  <a:avLst/>
                  <a:gdLst>
                    <a:gd name="T0" fmla="*/ 24 w 2833"/>
                    <a:gd name="T1" fmla="*/ 13 h 3773"/>
                    <a:gd name="T2" fmla="*/ 50 w 2833"/>
                    <a:gd name="T3" fmla="*/ 42 h 3773"/>
                    <a:gd name="T4" fmla="*/ 65 w 2833"/>
                    <a:gd name="T5" fmla="*/ 23 h 3773"/>
                    <a:gd name="T6" fmla="*/ 66 w 2833"/>
                    <a:gd name="T7" fmla="*/ 0 h 3773"/>
                    <a:gd name="T8" fmla="*/ 88 w 2833"/>
                    <a:gd name="T9" fmla="*/ 27 h 3773"/>
                    <a:gd name="T10" fmla="*/ 88 w 2833"/>
                    <a:gd name="T11" fmla="*/ 54 h 3773"/>
                    <a:gd name="T12" fmla="*/ 60 w 2833"/>
                    <a:gd name="T13" fmla="*/ 107 h 3773"/>
                    <a:gd name="T14" fmla="*/ 14 w 2833"/>
                    <a:gd name="T15" fmla="*/ 118 h 3773"/>
                    <a:gd name="T16" fmla="*/ 20 w 2833"/>
                    <a:gd name="T17" fmla="*/ 70 h 3773"/>
                    <a:gd name="T18" fmla="*/ 12 w 2833"/>
                    <a:gd name="T19" fmla="*/ 26 h 3773"/>
                    <a:gd name="T20" fmla="*/ 0 w 2833"/>
                    <a:gd name="T21" fmla="*/ 1 h 3773"/>
                    <a:gd name="T22" fmla="*/ 24 w 2833"/>
                    <a:gd name="T23" fmla="*/ 13 h 3773"/>
                    <a:gd name="T24" fmla="*/ 24 w 2833"/>
                    <a:gd name="T25" fmla="*/ 13 h 3773"/>
                    <a:gd name="T26" fmla="*/ 24 w 2833"/>
                    <a:gd name="T27" fmla="*/ 13 h 37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833" h="3773">
                      <a:moveTo>
                        <a:pt x="799" y="392"/>
                      </a:moveTo>
                      <a:lnTo>
                        <a:pt x="1622" y="1325"/>
                      </a:lnTo>
                      <a:lnTo>
                        <a:pt x="2097" y="717"/>
                      </a:lnTo>
                      <a:lnTo>
                        <a:pt x="2120" y="0"/>
                      </a:lnTo>
                      <a:lnTo>
                        <a:pt x="2833" y="846"/>
                      </a:lnTo>
                      <a:lnTo>
                        <a:pt x="2833" y="1715"/>
                      </a:lnTo>
                      <a:lnTo>
                        <a:pt x="1924" y="3405"/>
                      </a:lnTo>
                      <a:lnTo>
                        <a:pt x="475" y="3773"/>
                      </a:lnTo>
                      <a:lnTo>
                        <a:pt x="648" y="2213"/>
                      </a:lnTo>
                      <a:lnTo>
                        <a:pt x="390" y="803"/>
                      </a:lnTo>
                      <a:lnTo>
                        <a:pt x="0" y="23"/>
                      </a:lnTo>
                      <a:lnTo>
                        <a:pt x="799" y="392"/>
                      </a:lnTo>
                      <a:close/>
                    </a:path>
                  </a:pathLst>
                </a:custGeom>
                <a:solidFill>
                  <a:srgbClr val="7DF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41" name="Freeform 26"/>
                <p:cNvSpPr>
                  <a:spLocks/>
                </p:cNvSpPr>
                <p:nvPr/>
              </p:nvSpPr>
              <p:spPr bwMode="auto">
                <a:xfrm>
                  <a:off x="1967" y="1215"/>
                  <a:ext cx="1807" cy="2008"/>
                </a:xfrm>
                <a:custGeom>
                  <a:avLst/>
                  <a:gdLst>
                    <a:gd name="T0" fmla="*/ 30 w 3614"/>
                    <a:gd name="T1" fmla="*/ 0 h 4016"/>
                    <a:gd name="T2" fmla="*/ 47 w 3614"/>
                    <a:gd name="T3" fmla="*/ 26 h 4016"/>
                    <a:gd name="T4" fmla="*/ 54 w 3614"/>
                    <a:gd name="T5" fmla="*/ 48 h 4016"/>
                    <a:gd name="T6" fmla="*/ 54 w 3614"/>
                    <a:gd name="T7" fmla="*/ 73 h 4016"/>
                    <a:gd name="T8" fmla="*/ 47 w 3614"/>
                    <a:gd name="T9" fmla="*/ 100 h 4016"/>
                    <a:gd name="T10" fmla="*/ 70 w 3614"/>
                    <a:gd name="T11" fmla="*/ 77 h 4016"/>
                    <a:gd name="T12" fmla="*/ 85 w 3614"/>
                    <a:gd name="T13" fmla="*/ 54 h 4016"/>
                    <a:gd name="T14" fmla="*/ 93 w 3614"/>
                    <a:gd name="T15" fmla="*/ 35 h 4016"/>
                    <a:gd name="T16" fmla="*/ 96 w 3614"/>
                    <a:gd name="T17" fmla="*/ 19 h 4016"/>
                    <a:gd name="T18" fmla="*/ 90 w 3614"/>
                    <a:gd name="T19" fmla="*/ 2 h 4016"/>
                    <a:gd name="T20" fmla="*/ 100 w 3614"/>
                    <a:gd name="T21" fmla="*/ 18 h 4016"/>
                    <a:gd name="T22" fmla="*/ 103 w 3614"/>
                    <a:gd name="T23" fmla="*/ 28 h 4016"/>
                    <a:gd name="T24" fmla="*/ 102 w 3614"/>
                    <a:gd name="T25" fmla="*/ 45 h 4016"/>
                    <a:gd name="T26" fmla="*/ 98 w 3614"/>
                    <a:gd name="T27" fmla="*/ 67 h 4016"/>
                    <a:gd name="T28" fmla="*/ 85 w 3614"/>
                    <a:gd name="T29" fmla="*/ 94 h 4016"/>
                    <a:gd name="T30" fmla="*/ 113 w 3614"/>
                    <a:gd name="T31" fmla="*/ 100 h 4016"/>
                    <a:gd name="T32" fmla="*/ 87 w 3614"/>
                    <a:gd name="T33" fmla="*/ 112 h 4016"/>
                    <a:gd name="T34" fmla="*/ 47 w 3614"/>
                    <a:gd name="T35" fmla="*/ 122 h 4016"/>
                    <a:gd name="T36" fmla="*/ 26 w 3614"/>
                    <a:gd name="T37" fmla="*/ 126 h 4016"/>
                    <a:gd name="T38" fmla="*/ 26 w 3614"/>
                    <a:gd name="T39" fmla="*/ 114 h 4016"/>
                    <a:gd name="T40" fmla="*/ 19 w 3614"/>
                    <a:gd name="T41" fmla="*/ 96 h 4016"/>
                    <a:gd name="T42" fmla="*/ 0 w 3614"/>
                    <a:gd name="T43" fmla="*/ 79 h 4016"/>
                    <a:gd name="T44" fmla="*/ 29 w 3614"/>
                    <a:gd name="T45" fmla="*/ 84 h 4016"/>
                    <a:gd name="T46" fmla="*/ 38 w 3614"/>
                    <a:gd name="T47" fmla="*/ 64 h 4016"/>
                    <a:gd name="T48" fmla="*/ 41 w 3614"/>
                    <a:gd name="T49" fmla="*/ 42 h 4016"/>
                    <a:gd name="T50" fmla="*/ 38 w 3614"/>
                    <a:gd name="T51" fmla="*/ 20 h 4016"/>
                    <a:gd name="T52" fmla="*/ 30 w 3614"/>
                    <a:gd name="T53" fmla="*/ 0 h 4016"/>
                    <a:gd name="T54" fmla="*/ 30 w 3614"/>
                    <a:gd name="T55" fmla="*/ 0 h 4016"/>
                    <a:gd name="T56" fmla="*/ 30 w 3614"/>
                    <a:gd name="T57" fmla="*/ 0 h 401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614" h="4016">
                      <a:moveTo>
                        <a:pt x="949" y="0"/>
                      </a:moveTo>
                      <a:lnTo>
                        <a:pt x="1502" y="817"/>
                      </a:lnTo>
                      <a:lnTo>
                        <a:pt x="1711" y="1536"/>
                      </a:lnTo>
                      <a:lnTo>
                        <a:pt x="1701" y="2324"/>
                      </a:lnTo>
                      <a:lnTo>
                        <a:pt x="1475" y="3189"/>
                      </a:lnTo>
                      <a:lnTo>
                        <a:pt x="2228" y="2463"/>
                      </a:lnTo>
                      <a:lnTo>
                        <a:pt x="2698" y="1726"/>
                      </a:lnTo>
                      <a:lnTo>
                        <a:pt x="2960" y="1108"/>
                      </a:lnTo>
                      <a:lnTo>
                        <a:pt x="3042" y="581"/>
                      </a:lnTo>
                      <a:lnTo>
                        <a:pt x="2871" y="38"/>
                      </a:lnTo>
                      <a:lnTo>
                        <a:pt x="3186" y="545"/>
                      </a:lnTo>
                      <a:lnTo>
                        <a:pt x="3287" y="865"/>
                      </a:lnTo>
                      <a:lnTo>
                        <a:pt x="3251" y="1437"/>
                      </a:lnTo>
                      <a:lnTo>
                        <a:pt x="3106" y="2115"/>
                      </a:lnTo>
                      <a:lnTo>
                        <a:pt x="2707" y="3007"/>
                      </a:lnTo>
                      <a:lnTo>
                        <a:pt x="3614" y="3189"/>
                      </a:lnTo>
                      <a:lnTo>
                        <a:pt x="2753" y="3569"/>
                      </a:lnTo>
                      <a:lnTo>
                        <a:pt x="1485" y="3877"/>
                      </a:lnTo>
                      <a:lnTo>
                        <a:pt x="823" y="4016"/>
                      </a:lnTo>
                      <a:lnTo>
                        <a:pt x="823" y="3634"/>
                      </a:lnTo>
                      <a:lnTo>
                        <a:pt x="578" y="3069"/>
                      </a:lnTo>
                      <a:lnTo>
                        <a:pt x="0" y="2497"/>
                      </a:lnTo>
                      <a:lnTo>
                        <a:pt x="913" y="2663"/>
                      </a:lnTo>
                      <a:lnTo>
                        <a:pt x="1211" y="2045"/>
                      </a:lnTo>
                      <a:lnTo>
                        <a:pt x="1312" y="1336"/>
                      </a:lnTo>
                      <a:lnTo>
                        <a:pt x="1203" y="610"/>
                      </a:lnTo>
                      <a:lnTo>
                        <a:pt x="9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579" name="Group 27"/>
            <p:cNvGrpSpPr>
              <a:grpSpLocks/>
            </p:cNvGrpSpPr>
            <p:nvPr/>
          </p:nvGrpSpPr>
          <p:grpSpPr bwMode="auto">
            <a:xfrm>
              <a:off x="2889250" y="5410200"/>
              <a:ext cx="3359150" cy="558800"/>
              <a:chOff x="1820" y="3408"/>
              <a:chExt cx="2116" cy="352"/>
            </a:xfrm>
          </p:grpSpPr>
          <p:sp>
            <p:nvSpPr>
              <p:cNvPr id="5133" name="Text Box 28"/>
              <p:cNvSpPr txBox="1">
                <a:spLocks noChangeArrowheads="1"/>
              </p:cNvSpPr>
              <p:nvPr/>
            </p:nvSpPr>
            <p:spPr bwMode="auto">
              <a:xfrm>
                <a:off x="2976" y="3456"/>
                <a:ext cx="960" cy="30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TESTING</a:t>
                </a:r>
              </a:p>
            </p:txBody>
          </p:sp>
          <p:sp>
            <p:nvSpPr>
              <p:cNvPr id="5134" name="Text Box 29"/>
              <p:cNvSpPr txBox="1">
                <a:spLocks noChangeArrowheads="1"/>
              </p:cNvSpPr>
              <p:nvPr/>
            </p:nvSpPr>
            <p:spPr bwMode="auto">
              <a:xfrm>
                <a:off x="2352" y="3456"/>
                <a:ext cx="528" cy="30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/>
                  <a:t>FRR</a:t>
                </a:r>
              </a:p>
            </p:txBody>
          </p:sp>
          <p:grpSp>
            <p:nvGrpSpPr>
              <p:cNvPr id="5135" name="Group 30"/>
              <p:cNvGrpSpPr>
                <a:grpSpLocks/>
              </p:cNvGrpSpPr>
              <p:nvPr/>
            </p:nvGrpSpPr>
            <p:grpSpPr bwMode="auto">
              <a:xfrm rot="7729488">
                <a:off x="1889" y="3339"/>
                <a:ext cx="249" cy="388"/>
                <a:chOff x="1967" y="1093"/>
                <a:chExt cx="1807" cy="2130"/>
              </a:xfrm>
            </p:grpSpPr>
            <p:sp>
              <p:nvSpPr>
                <p:cNvPr id="5136" name="Freeform 31"/>
                <p:cNvSpPr>
                  <a:spLocks/>
                </p:cNvSpPr>
                <p:nvPr/>
              </p:nvSpPr>
              <p:spPr bwMode="auto">
                <a:xfrm>
                  <a:off x="2265" y="1093"/>
                  <a:ext cx="1416" cy="1887"/>
                </a:xfrm>
                <a:custGeom>
                  <a:avLst/>
                  <a:gdLst>
                    <a:gd name="T0" fmla="*/ 24 w 2833"/>
                    <a:gd name="T1" fmla="*/ 13 h 3773"/>
                    <a:gd name="T2" fmla="*/ 50 w 2833"/>
                    <a:gd name="T3" fmla="*/ 42 h 3773"/>
                    <a:gd name="T4" fmla="*/ 65 w 2833"/>
                    <a:gd name="T5" fmla="*/ 23 h 3773"/>
                    <a:gd name="T6" fmla="*/ 66 w 2833"/>
                    <a:gd name="T7" fmla="*/ 0 h 3773"/>
                    <a:gd name="T8" fmla="*/ 88 w 2833"/>
                    <a:gd name="T9" fmla="*/ 27 h 3773"/>
                    <a:gd name="T10" fmla="*/ 88 w 2833"/>
                    <a:gd name="T11" fmla="*/ 54 h 3773"/>
                    <a:gd name="T12" fmla="*/ 60 w 2833"/>
                    <a:gd name="T13" fmla="*/ 107 h 3773"/>
                    <a:gd name="T14" fmla="*/ 14 w 2833"/>
                    <a:gd name="T15" fmla="*/ 118 h 3773"/>
                    <a:gd name="T16" fmla="*/ 20 w 2833"/>
                    <a:gd name="T17" fmla="*/ 70 h 3773"/>
                    <a:gd name="T18" fmla="*/ 12 w 2833"/>
                    <a:gd name="T19" fmla="*/ 26 h 3773"/>
                    <a:gd name="T20" fmla="*/ 0 w 2833"/>
                    <a:gd name="T21" fmla="*/ 1 h 3773"/>
                    <a:gd name="T22" fmla="*/ 24 w 2833"/>
                    <a:gd name="T23" fmla="*/ 13 h 3773"/>
                    <a:gd name="T24" fmla="*/ 24 w 2833"/>
                    <a:gd name="T25" fmla="*/ 13 h 3773"/>
                    <a:gd name="T26" fmla="*/ 24 w 2833"/>
                    <a:gd name="T27" fmla="*/ 13 h 37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833" h="3773">
                      <a:moveTo>
                        <a:pt x="799" y="392"/>
                      </a:moveTo>
                      <a:lnTo>
                        <a:pt x="1622" y="1325"/>
                      </a:lnTo>
                      <a:lnTo>
                        <a:pt x="2097" y="717"/>
                      </a:lnTo>
                      <a:lnTo>
                        <a:pt x="2120" y="0"/>
                      </a:lnTo>
                      <a:lnTo>
                        <a:pt x="2833" y="846"/>
                      </a:lnTo>
                      <a:lnTo>
                        <a:pt x="2833" y="1715"/>
                      </a:lnTo>
                      <a:lnTo>
                        <a:pt x="1924" y="3405"/>
                      </a:lnTo>
                      <a:lnTo>
                        <a:pt x="475" y="3773"/>
                      </a:lnTo>
                      <a:lnTo>
                        <a:pt x="648" y="2213"/>
                      </a:lnTo>
                      <a:lnTo>
                        <a:pt x="390" y="803"/>
                      </a:lnTo>
                      <a:lnTo>
                        <a:pt x="0" y="23"/>
                      </a:lnTo>
                      <a:lnTo>
                        <a:pt x="799" y="392"/>
                      </a:lnTo>
                      <a:close/>
                    </a:path>
                  </a:pathLst>
                </a:custGeom>
                <a:solidFill>
                  <a:srgbClr val="7DF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7" name="Freeform 32"/>
                <p:cNvSpPr>
                  <a:spLocks/>
                </p:cNvSpPr>
                <p:nvPr/>
              </p:nvSpPr>
              <p:spPr bwMode="auto">
                <a:xfrm>
                  <a:off x="1967" y="1215"/>
                  <a:ext cx="1807" cy="2008"/>
                </a:xfrm>
                <a:custGeom>
                  <a:avLst/>
                  <a:gdLst>
                    <a:gd name="T0" fmla="*/ 30 w 3614"/>
                    <a:gd name="T1" fmla="*/ 0 h 4016"/>
                    <a:gd name="T2" fmla="*/ 47 w 3614"/>
                    <a:gd name="T3" fmla="*/ 26 h 4016"/>
                    <a:gd name="T4" fmla="*/ 54 w 3614"/>
                    <a:gd name="T5" fmla="*/ 48 h 4016"/>
                    <a:gd name="T6" fmla="*/ 54 w 3614"/>
                    <a:gd name="T7" fmla="*/ 73 h 4016"/>
                    <a:gd name="T8" fmla="*/ 47 w 3614"/>
                    <a:gd name="T9" fmla="*/ 100 h 4016"/>
                    <a:gd name="T10" fmla="*/ 70 w 3614"/>
                    <a:gd name="T11" fmla="*/ 77 h 4016"/>
                    <a:gd name="T12" fmla="*/ 85 w 3614"/>
                    <a:gd name="T13" fmla="*/ 54 h 4016"/>
                    <a:gd name="T14" fmla="*/ 93 w 3614"/>
                    <a:gd name="T15" fmla="*/ 35 h 4016"/>
                    <a:gd name="T16" fmla="*/ 96 w 3614"/>
                    <a:gd name="T17" fmla="*/ 19 h 4016"/>
                    <a:gd name="T18" fmla="*/ 90 w 3614"/>
                    <a:gd name="T19" fmla="*/ 2 h 4016"/>
                    <a:gd name="T20" fmla="*/ 100 w 3614"/>
                    <a:gd name="T21" fmla="*/ 18 h 4016"/>
                    <a:gd name="T22" fmla="*/ 103 w 3614"/>
                    <a:gd name="T23" fmla="*/ 28 h 4016"/>
                    <a:gd name="T24" fmla="*/ 102 w 3614"/>
                    <a:gd name="T25" fmla="*/ 45 h 4016"/>
                    <a:gd name="T26" fmla="*/ 98 w 3614"/>
                    <a:gd name="T27" fmla="*/ 67 h 4016"/>
                    <a:gd name="T28" fmla="*/ 85 w 3614"/>
                    <a:gd name="T29" fmla="*/ 94 h 4016"/>
                    <a:gd name="T30" fmla="*/ 113 w 3614"/>
                    <a:gd name="T31" fmla="*/ 100 h 4016"/>
                    <a:gd name="T32" fmla="*/ 87 w 3614"/>
                    <a:gd name="T33" fmla="*/ 112 h 4016"/>
                    <a:gd name="T34" fmla="*/ 47 w 3614"/>
                    <a:gd name="T35" fmla="*/ 122 h 4016"/>
                    <a:gd name="T36" fmla="*/ 26 w 3614"/>
                    <a:gd name="T37" fmla="*/ 126 h 4016"/>
                    <a:gd name="T38" fmla="*/ 26 w 3614"/>
                    <a:gd name="T39" fmla="*/ 114 h 4016"/>
                    <a:gd name="T40" fmla="*/ 19 w 3614"/>
                    <a:gd name="T41" fmla="*/ 96 h 4016"/>
                    <a:gd name="T42" fmla="*/ 0 w 3614"/>
                    <a:gd name="T43" fmla="*/ 79 h 4016"/>
                    <a:gd name="T44" fmla="*/ 29 w 3614"/>
                    <a:gd name="T45" fmla="*/ 84 h 4016"/>
                    <a:gd name="T46" fmla="*/ 38 w 3614"/>
                    <a:gd name="T47" fmla="*/ 64 h 4016"/>
                    <a:gd name="T48" fmla="*/ 41 w 3614"/>
                    <a:gd name="T49" fmla="*/ 42 h 4016"/>
                    <a:gd name="T50" fmla="*/ 38 w 3614"/>
                    <a:gd name="T51" fmla="*/ 20 h 4016"/>
                    <a:gd name="T52" fmla="*/ 30 w 3614"/>
                    <a:gd name="T53" fmla="*/ 0 h 4016"/>
                    <a:gd name="T54" fmla="*/ 30 w 3614"/>
                    <a:gd name="T55" fmla="*/ 0 h 4016"/>
                    <a:gd name="T56" fmla="*/ 30 w 3614"/>
                    <a:gd name="T57" fmla="*/ 0 h 401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614" h="4016">
                      <a:moveTo>
                        <a:pt x="949" y="0"/>
                      </a:moveTo>
                      <a:lnTo>
                        <a:pt x="1502" y="817"/>
                      </a:lnTo>
                      <a:lnTo>
                        <a:pt x="1711" y="1536"/>
                      </a:lnTo>
                      <a:lnTo>
                        <a:pt x="1701" y="2324"/>
                      </a:lnTo>
                      <a:lnTo>
                        <a:pt x="1475" y="3189"/>
                      </a:lnTo>
                      <a:lnTo>
                        <a:pt x="2228" y="2463"/>
                      </a:lnTo>
                      <a:lnTo>
                        <a:pt x="2698" y="1726"/>
                      </a:lnTo>
                      <a:lnTo>
                        <a:pt x="2960" y="1108"/>
                      </a:lnTo>
                      <a:lnTo>
                        <a:pt x="3042" y="581"/>
                      </a:lnTo>
                      <a:lnTo>
                        <a:pt x="2871" y="38"/>
                      </a:lnTo>
                      <a:lnTo>
                        <a:pt x="3186" y="545"/>
                      </a:lnTo>
                      <a:lnTo>
                        <a:pt x="3287" y="865"/>
                      </a:lnTo>
                      <a:lnTo>
                        <a:pt x="3251" y="1437"/>
                      </a:lnTo>
                      <a:lnTo>
                        <a:pt x="3106" y="2115"/>
                      </a:lnTo>
                      <a:lnTo>
                        <a:pt x="2707" y="3007"/>
                      </a:lnTo>
                      <a:lnTo>
                        <a:pt x="3614" y="3189"/>
                      </a:lnTo>
                      <a:lnTo>
                        <a:pt x="2753" y="3569"/>
                      </a:lnTo>
                      <a:lnTo>
                        <a:pt x="1485" y="3877"/>
                      </a:lnTo>
                      <a:lnTo>
                        <a:pt x="823" y="4016"/>
                      </a:lnTo>
                      <a:lnTo>
                        <a:pt x="823" y="3634"/>
                      </a:lnTo>
                      <a:lnTo>
                        <a:pt x="578" y="3069"/>
                      </a:lnTo>
                      <a:lnTo>
                        <a:pt x="0" y="2497"/>
                      </a:lnTo>
                      <a:lnTo>
                        <a:pt x="913" y="2663"/>
                      </a:lnTo>
                      <a:lnTo>
                        <a:pt x="1211" y="2045"/>
                      </a:lnTo>
                      <a:lnTo>
                        <a:pt x="1312" y="1336"/>
                      </a:lnTo>
                      <a:lnTo>
                        <a:pt x="1203" y="610"/>
                      </a:lnTo>
                      <a:lnTo>
                        <a:pt x="9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C8849-5C1A-C4DB-B800-DAEE6381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Rev20250822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45CE27-8CF8-8B77-23F7-F40227E1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L01.01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6FDE4D-855D-6FEF-E92A-B66038ECE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152D4-6322-447C-A38C-012C04FF864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155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222" y="241561"/>
            <a:ext cx="6906823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/>
              <a:t>Thermal / Vacuum System Test</a:t>
            </a:r>
          </a:p>
        </p:txBody>
      </p:sp>
      <p:sp>
        <p:nvSpPr>
          <p:cNvPr id="18439" name="Rectangle 3"/>
          <p:cNvSpPr>
            <a:spLocks noGrp="1" noChangeArrowheads="1"/>
          </p:cNvSpPr>
          <p:nvPr>
            <p:ph idx="1"/>
          </p:nvPr>
        </p:nvSpPr>
        <p:spPr>
          <a:xfrm>
            <a:off x="245097" y="1696825"/>
            <a:ext cx="8822093" cy="112296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Use LSU thermal / vacuum chamber to simulate the extremes of balloon flight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All </a:t>
            </a:r>
            <a:r>
              <a:rPr lang="en-US" sz="2200" dirty="0" err="1"/>
              <a:t>LaACES</a:t>
            </a:r>
            <a:r>
              <a:rPr lang="en-US" sz="2200" dirty="0"/>
              <a:t> teams from across Louisiana come to this system test in late April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60" y="2819785"/>
            <a:ext cx="2286000" cy="152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190" y="2803198"/>
            <a:ext cx="2286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60" y="4556760"/>
            <a:ext cx="2286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190" y="4543200"/>
            <a:ext cx="2286000" cy="1524000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45097" y="2803198"/>
            <a:ext cx="4019663" cy="32775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2200" dirty="0">
                <a:latin typeface="+mn-lt"/>
              </a:rPr>
              <a:t>All payloads are supposed to be flight ready and configured for flight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2200" dirty="0">
                <a:latin typeface="+mn-lt"/>
              </a:rPr>
              <a:t>Payloads are cold-cycled and heat-cycled while under the vacuum equivalent of 100,000 feet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2200" dirty="0">
                <a:latin typeface="+mn-lt"/>
              </a:rPr>
              <a:t>Test data is analyzed and presented by the end of the day by all teams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798A098D-2187-7D54-E0DA-C60E3DB4B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F358D74-A5C4-0909-5DEB-98BAEAE0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B191F0E-116B-DBAB-2D5A-85497AD4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98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772238" y="320511"/>
            <a:ext cx="5429839" cy="895547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altLang="en-US" b="1" dirty="0"/>
              <a:t>Deliverables Schedule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idx="1"/>
          </p:nvPr>
        </p:nvSpPr>
        <p:spPr>
          <a:xfrm>
            <a:off x="419536" y="1538540"/>
            <a:ext cx="8304928" cy="4495328"/>
          </a:xfr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028678" algn="r"/>
                <a:tab pos="8000170" algn="r"/>
              </a:tabLst>
              <a:defRPr/>
            </a:pPr>
            <a:r>
              <a:rPr lang="en-US" altLang="en-US" sz="2400" b="1" dirty="0"/>
              <a:t>Temperature Calibration Report		</a:t>
            </a:r>
            <a:r>
              <a:rPr lang="en-US" altLang="en-US" sz="2400" dirty="0"/>
              <a:t>October 10, 2025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028678" algn="r"/>
                <a:tab pos="8000170" algn="r"/>
              </a:tabLst>
              <a:defRPr/>
            </a:pPr>
            <a:r>
              <a:rPr lang="en-US" altLang="en-US" sz="2400" b="1" dirty="0"/>
              <a:t>Capstone Report</a:t>
            </a:r>
            <a:r>
              <a:rPr lang="en-US" altLang="en-US" sz="2400" dirty="0"/>
              <a:t>		December 7, 2025</a:t>
            </a:r>
            <a:endParaRPr lang="en-US" alt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028678" algn="r"/>
                <a:tab pos="8000170" algn="r"/>
              </a:tabLst>
              <a:defRPr/>
            </a:pPr>
            <a:r>
              <a:rPr lang="en-US" altLang="en-US" sz="2400" b="1" dirty="0"/>
              <a:t>PDR</a:t>
            </a:r>
            <a:r>
              <a:rPr lang="en-US" altLang="en-US" sz="2400" dirty="0"/>
              <a:t>		February 13, 2026</a:t>
            </a:r>
            <a:endParaRPr lang="en-US" alt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028678" algn="r"/>
                <a:tab pos="8000170" algn="r"/>
              </a:tabLst>
              <a:defRPr/>
            </a:pPr>
            <a:r>
              <a:rPr lang="en-US" altLang="en-US" sz="2400" b="1" dirty="0"/>
              <a:t>CDR</a:t>
            </a:r>
            <a:r>
              <a:rPr lang="en-US" altLang="en-US" sz="2400" dirty="0"/>
              <a:t>		April 3, 2025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028678" algn="r"/>
                <a:tab pos="8000170" algn="r"/>
              </a:tabLst>
              <a:defRPr/>
            </a:pPr>
            <a:r>
              <a:rPr lang="en-US" altLang="en-US" sz="2400" b="1" dirty="0"/>
              <a:t>Thermal / Vacuum Test (at LSU)		 </a:t>
            </a:r>
            <a:r>
              <a:rPr lang="en-US" altLang="en-US" sz="2400" dirty="0"/>
              <a:t>April 24, 2026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028678" algn="r"/>
                <a:tab pos="8000170" algn="r"/>
              </a:tabLst>
              <a:defRPr/>
            </a:pPr>
            <a:r>
              <a:rPr lang="en-US" altLang="en-US" sz="2400" b="1" dirty="0"/>
              <a:t>FRR</a:t>
            </a:r>
            <a:r>
              <a:rPr lang="en-US" altLang="en-US" sz="2400" dirty="0"/>
              <a:t>		May 11, 2026</a:t>
            </a:r>
            <a:endParaRPr lang="en-US" alt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028678" algn="r"/>
                <a:tab pos="8000170" algn="r"/>
              </a:tabLst>
              <a:defRPr/>
            </a:pPr>
            <a:r>
              <a:rPr lang="en-US" altLang="en-US" sz="2400" b="1" dirty="0" err="1"/>
              <a:t>LaACES</a:t>
            </a:r>
            <a:r>
              <a:rPr lang="en-US" altLang="en-US" sz="2400" b="1" dirty="0"/>
              <a:t> Launch Trip		</a:t>
            </a:r>
            <a:r>
              <a:rPr lang="en-US" altLang="en-US" sz="2400" dirty="0"/>
              <a:t>May 17, 2026 – May 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028678" algn="r"/>
                <a:tab pos="8000170" algn="r"/>
              </a:tabLst>
              <a:defRPr/>
            </a:pPr>
            <a:r>
              <a:rPr lang="en-US" altLang="en-US" sz="2400" b="1" dirty="0"/>
              <a:t>FRR Defense Presentation (at CSBF)		</a:t>
            </a:r>
            <a:r>
              <a:rPr lang="en-US" altLang="en-US" sz="2400" dirty="0"/>
              <a:t>May 18, 2026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028678" algn="r"/>
                <a:tab pos="8000170" algn="r"/>
              </a:tabLst>
              <a:defRPr/>
            </a:pPr>
            <a:endParaRPr lang="en-US" alt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E9F91-FA34-4437-C490-1E54E9FC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DB91D-6ED2-566E-6744-73BE6133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7623E-0433-F7A5-5755-ECDA3E18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78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1677971" y="327025"/>
            <a:ext cx="5731498" cy="609600"/>
          </a:xfrm>
        </p:spPr>
        <p:txBody>
          <a:bodyPr/>
          <a:lstStyle/>
          <a:p>
            <a:pPr algn="ctr"/>
            <a:r>
              <a:rPr lang="en-US" altLang="en-US" sz="3200" dirty="0"/>
              <a:t>Example Science topics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7972"/>
            <a:ext cx="8686800" cy="4570428"/>
          </a:xfrm>
        </p:spPr>
        <p:txBody>
          <a:bodyPr>
            <a:normAutofit lnSpcReduction="10000"/>
          </a:bodyPr>
          <a:lstStyle/>
          <a:p>
            <a:pPr marL="398463" indent="-398463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en-US" altLang="en-US" sz="2400" dirty="0"/>
              <a:t>Radiation Intensity as a function of altitude</a:t>
            </a:r>
          </a:p>
          <a:p>
            <a:pPr marL="398463" indent="-398463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en-US" altLang="en-US" sz="2400" dirty="0"/>
              <a:t>Measure intensity of UV bands as function of altitude to deduce properties of ozone layer</a:t>
            </a:r>
          </a:p>
          <a:p>
            <a:pPr marL="398463" indent="-398463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en-US" altLang="en-US" sz="2400" dirty="0"/>
              <a:t>Directly measure concentration of O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, NO</a:t>
            </a:r>
            <a:r>
              <a:rPr lang="en-US" altLang="en-US" sz="2400" baseline="-25000" dirty="0"/>
              <a:t>x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CO</a:t>
            </a:r>
            <a:r>
              <a:rPr lang="en-US" altLang="en-US" sz="2400" baseline="-25000" dirty="0" err="1"/>
              <a:t>x</a:t>
            </a:r>
            <a:r>
              <a:rPr lang="en-US" altLang="en-US" sz="2400" dirty="0"/>
              <a:t> gases as a function of altitude using solid state sensors</a:t>
            </a:r>
          </a:p>
          <a:p>
            <a:pPr marL="398463" indent="-398463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en-US" sz="2400" dirty="0"/>
              <a:t>Develop a system to measure air flow (e.g. hot wire anemometer) at high altitudes (i.e. very low pressure).  </a:t>
            </a:r>
          </a:p>
          <a:p>
            <a:pPr marL="398463" indent="-398463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en-US" altLang="en-US" sz="2400" dirty="0"/>
              <a:t>Investigate methods to optimize atmospheric temperature measurements</a:t>
            </a:r>
          </a:p>
          <a:p>
            <a:pPr marL="398463" indent="-398463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en-US" altLang="en-US" sz="2400" dirty="0"/>
              <a:t>Investigate thermal flow and conductivity of boundary layer around payload</a:t>
            </a:r>
          </a:p>
          <a:p>
            <a:pPr marL="398463" indent="-398463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en-US" altLang="en-US" sz="2400" dirty="0"/>
              <a:t>Develop an inertial sensing system which will provide sub-minute of arc orientation knowledge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5FC7D-3675-2D5D-8E68-09760C35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57A6E-B9CE-6CFB-2064-FB6A48AB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B42FF-E946-A6DE-C0EA-9A62B257B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53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360" y="356505"/>
            <a:ext cx="6836090" cy="89535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/>
              <a:t>Different Science Topics can be Investigated</a:t>
            </a:r>
            <a:endParaRPr lang="en-US" sz="3600" dirty="0"/>
          </a:p>
        </p:txBody>
      </p:sp>
      <p:pic>
        <p:nvPicPr>
          <p:cNvPr id="29705" name="Picture 8" descr="Tropospause to Stratosphe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5507" y="4120401"/>
            <a:ext cx="4011128" cy="11663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4" name="TextBox 2"/>
          <p:cNvSpPr txBox="1">
            <a:spLocks noChangeArrowheads="1"/>
          </p:cNvSpPr>
          <p:nvPr/>
        </p:nvSpPr>
        <p:spPr bwMode="auto">
          <a:xfrm>
            <a:off x="428243" y="3583583"/>
            <a:ext cx="40922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/>
              <a:t>ACES07: Solar Cell Efficiency </a:t>
            </a:r>
            <a:r>
              <a:rPr lang="en-US" sz="1400" dirty="0" err="1"/>
              <a:t>vs</a:t>
            </a:r>
            <a:r>
              <a:rPr lang="en-US" sz="1400" dirty="0"/>
              <a:t> Altitude.</a:t>
            </a:r>
          </a:p>
        </p:txBody>
      </p:sp>
      <p:sp>
        <p:nvSpPr>
          <p:cNvPr id="29706" name="TextBox 3"/>
          <p:cNvSpPr txBox="1">
            <a:spLocks noChangeArrowheads="1"/>
          </p:cNvSpPr>
          <p:nvPr/>
        </p:nvSpPr>
        <p:spPr bwMode="auto">
          <a:xfrm>
            <a:off x="4673568" y="5432333"/>
            <a:ext cx="400508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/>
              <a:t>ACES06: Sound Waveform from </a:t>
            </a:r>
            <a:r>
              <a:rPr lang="en-US" sz="1400" dirty="0" err="1"/>
              <a:t>Tropopause</a:t>
            </a:r>
            <a:endParaRPr lang="en-US" sz="1400" dirty="0"/>
          </a:p>
          <a:p>
            <a:pPr eaLnBrk="1" hangingPunct="1"/>
            <a:r>
              <a:rPr lang="en-US" sz="1400" dirty="0"/>
              <a:t> (ascent) back through the </a:t>
            </a:r>
            <a:r>
              <a:rPr lang="en-US" sz="1400" dirty="0" err="1"/>
              <a:t>Tropopause</a:t>
            </a:r>
            <a:r>
              <a:rPr lang="en-US" sz="1400" dirty="0"/>
              <a:t> (descent.) </a:t>
            </a:r>
          </a:p>
        </p:txBody>
      </p:sp>
      <p:pic>
        <p:nvPicPr>
          <p:cNvPr id="2970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88" y="1691408"/>
            <a:ext cx="4022725" cy="181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9" name="TextBox 4"/>
          <p:cNvSpPr txBox="1">
            <a:spLocks noChangeArrowheads="1"/>
          </p:cNvSpPr>
          <p:nvPr/>
        </p:nvSpPr>
        <p:spPr bwMode="auto">
          <a:xfrm>
            <a:off x="4555149" y="3526044"/>
            <a:ext cx="42414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/>
              <a:t>ACES16: Cosmic Ray Intensity as a function of Altitude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18718" y="5887031"/>
            <a:ext cx="4511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/>
              <a:t>ACES16: Team Space Cadets, Temperature Altitude Profile.</a:t>
            </a:r>
          </a:p>
        </p:txBody>
      </p:sp>
      <p:pic>
        <p:nvPicPr>
          <p:cNvPr id="29741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" y="3931080"/>
            <a:ext cx="4326945" cy="195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I:\Conference Papers\2011 AHAC\images\efficiency vs altitud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5" y="1618066"/>
            <a:ext cx="4094100" cy="18878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CD498-B0E0-A7CA-FB8F-E63BB9A59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003F4-886B-60FC-49C7-040F1C89B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D8FA4-CF12-71F5-E6C4-CA93595C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1269170" y="355660"/>
            <a:ext cx="6298420" cy="685800"/>
          </a:xfrm>
        </p:spPr>
        <p:txBody>
          <a:bodyPr/>
          <a:lstStyle/>
          <a:p>
            <a:pPr eaLnBrk="1" hangingPunct="1"/>
            <a:r>
              <a:rPr lang="en-US" sz="4000"/>
              <a:t>Completed Payloads</a:t>
            </a:r>
          </a:p>
        </p:txBody>
      </p:sp>
      <p:pic>
        <p:nvPicPr>
          <p:cNvPr id="1946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51" y="1573310"/>
            <a:ext cx="2589349" cy="1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55529"/>
            <a:ext cx="3522214" cy="198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62423"/>
            <a:ext cx="1769614" cy="26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4"/>
          <p:cNvSpPr txBox="1">
            <a:spLocks noChangeArrowheads="1"/>
          </p:cNvSpPr>
          <p:nvPr/>
        </p:nvSpPr>
        <p:spPr bwMode="auto">
          <a:xfrm>
            <a:off x="923925" y="3501646"/>
            <a:ext cx="152903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/>
              <a:t>ACES09-10: McNeese State University</a:t>
            </a:r>
          </a:p>
        </p:txBody>
      </p:sp>
      <p:sp>
        <p:nvSpPr>
          <p:cNvPr id="19467" name="TextBox 5"/>
          <p:cNvSpPr txBox="1">
            <a:spLocks noChangeArrowheads="1"/>
          </p:cNvSpPr>
          <p:nvPr/>
        </p:nvSpPr>
        <p:spPr bwMode="auto">
          <a:xfrm>
            <a:off x="698439" y="5267403"/>
            <a:ext cx="2349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/>
              <a:t>ACES06: Louisiana State University </a:t>
            </a:r>
          </a:p>
        </p:txBody>
      </p:sp>
      <p:sp>
        <p:nvSpPr>
          <p:cNvPr id="19468" name="TextBox 6"/>
          <p:cNvSpPr txBox="1">
            <a:spLocks noChangeArrowheads="1"/>
          </p:cNvSpPr>
          <p:nvPr/>
        </p:nvSpPr>
        <p:spPr bwMode="auto">
          <a:xfrm>
            <a:off x="4552857" y="2792510"/>
            <a:ext cx="11621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/>
              <a:t>ACES12: University of New Orleans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562422"/>
            <a:ext cx="2133600" cy="2735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5322115"/>
            <a:ext cx="1003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ACES16: Louisiana State University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17298-94C4-0473-4F68-D338FEBB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F273A-F4E0-3162-3545-47BA4B52E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496E45-3B72-F38F-268B-0D5FA8F1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2580" y="368920"/>
            <a:ext cx="5938838" cy="609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b="1" dirty="0"/>
              <a:t>Introductions – </a:t>
            </a:r>
            <a:br>
              <a:rPr lang="en-US" b="1" dirty="0"/>
            </a:br>
            <a:r>
              <a:rPr lang="en-US" b="1" dirty="0" err="1"/>
              <a:t>LaACES</a:t>
            </a:r>
            <a:r>
              <a:rPr lang="en-US" b="1" dirty="0"/>
              <a:t> Management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4D07C-055C-91F5-AE55-D24825A17F1C}"/>
              </a:ext>
            </a:extLst>
          </p:cNvPr>
          <p:cNvGrpSpPr/>
          <p:nvPr/>
        </p:nvGrpSpPr>
        <p:grpSpPr>
          <a:xfrm>
            <a:off x="404602" y="1550044"/>
            <a:ext cx="2505495" cy="2249137"/>
            <a:chOff x="6439642" y="1613116"/>
            <a:chExt cx="2505495" cy="22491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0493C8-2CB3-A6A3-7871-63A2F1BA5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1677" y="1613116"/>
              <a:ext cx="1301425" cy="1645920"/>
            </a:xfrm>
            <a:prstGeom prst="rect">
              <a:avLst/>
            </a:prstGeom>
          </p:spPr>
        </p:pic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05558DF8-0E87-B91E-7A6B-E1F7F757095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439642" y="3247773"/>
              <a:ext cx="2505495" cy="6144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>
                  <a:latin typeface="+mn-lt"/>
                </a:rPr>
                <a:t>Colleen Fava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 err="1">
                  <a:latin typeface="+mn-lt"/>
                </a:rPr>
                <a:t>LaSPACE</a:t>
              </a:r>
              <a:r>
                <a:rPr lang="en-US" sz="1600" dirty="0">
                  <a:latin typeface="+mn-lt"/>
                </a:rPr>
                <a:t> Director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4A171D-5487-1FD2-B14E-3A98C59D6E9F}"/>
              </a:ext>
            </a:extLst>
          </p:cNvPr>
          <p:cNvGrpSpPr/>
          <p:nvPr/>
        </p:nvGrpSpPr>
        <p:grpSpPr>
          <a:xfrm>
            <a:off x="3258403" y="1546889"/>
            <a:ext cx="2627193" cy="2252292"/>
            <a:chOff x="3382662" y="1609961"/>
            <a:chExt cx="2627193" cy="22522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8C5EC95-9E21-6034-2C63-009BE8763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3680" y="1609961"/>
              <a:ext cx="1296640" cy="1645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id="{63462248-818A-3134-A6E9-98359C4F94F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382662" y="3247773"/>
              <a:ext cx="2627193" cy="6144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>
                  <a:latin typeface="+mn-lt"/>
                </a:rPr>
                <a:t>Doug Granger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 err="1">
                  <a:latin typeface="+mn-lt"/>
                </a:rPr>
                <a:t>LaSPACE</a:t>
              </a:r>
              <a:r>
                <a:rPr lang="en-US" sz="1600" dirty="0">
                  <a:latin typeface="+mn-lt"/>
                </a:rPr>
                <a:t> Assistant Director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9EDCDE-52DC-A7A2-CDC4-7C826BC23FF0}"/>
              </a:ext>
            </a:extLst>
          </p:cNvPr>
          <p:cNvGrpSpPr/>
          <p:nvPr/>
        </p:nvGrpSpPr>
        <p:grpSpPr>
          <a:xfrm>
            <a:off x="6050644" y="1546889"/>
            <a:ext cx="2455302" cy="2298481"/>
            <a:chOff x="4981125" y="3919074"/>
            <a:chExt cx="2455302" cy="2298481"/>
          </a:xfrm>
        </p:grpSpPr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33F4723C-25E2-3FE8-0BBA-FEBD40AE5DE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981125" y="5603075"/>
              <a:ext cx="2455302" cy="6144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>
                  <a:latin typeface="+mn-lt"/>
                </a:rPr>
                <a:t>Aaron Ryan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 err="1">
                  <a:latin typeface="+mn-lt"/>
                </a:rPr>
                <a:t>LaSPACE</a:t>
              </a:r>
              <a:r>
                <a:rPr lang="en-US" sz="1600" dirty="0">
                  <a:latin typeface="+mn-lt"/>
                </a:rPr>
                <a:t> Flight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>
                  <a:latin typeface="+mn-lt"/>
                </a:rPr>
                <a:t>Program Manager</a:t>
              </a:r>
            </a:p>
          </p:txBody>
        </p:sp>
        <p:pic>
          <p:nvPicPr>
            <p:cNvPr id="26" name="Picture 25" descr="A person with a beard and glasses&#10;&#10;Description automatically generated with medium confidence">
              <a:extLst>
                <a:ext uri="{FF2B5EF4-FFF2-40B4-BE49-F238E27FC236}">
                  <a16:creationId xmlns:a16="http://schemas.microsoft.com/office/drawing/2014/main" id="{1556018C-8A88-FA32-E34D-27FDEBAC4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7" t="12226" r="8213" b="12226"/>
            <a:stretch/>
          </p:blipFill>
          <p:spPr>
            <a:xfrm>
              <a:off x="5591414" y="3919074"/>
              <a:ext cx="1300163" cy="1645920"/>
            </a:xfrm>
            <a:prstGeom prst="rect">
              <a:avLst/>
            </a:prstGeom>
            <a:ln w="19050">
              <a:solidFill>
                <a:srgbClr val="0000FF"/>
              </a:solidFill>
            </a:ln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E685D3-DA06-B080-1947-4FDA94993775}"/>
              </a:ext>
            </a:extLst>
          </p:cNvPr>
          <p:cNvGrpSpPr/>
          <p:nvPr/>
        </p:nvGrpSpPr>
        <p:grpSpPr>
          <a:xfrm>
            <a:off x="6313458" y="3983017"/>
            <a:ext cx="1995111" cy="2231252"/>
            <a:chOff x="5181803" y="3952041"/>
            <a:chExt cx="1995111" cy="2231252"/>
          </a:xfrm>
        </p:grpSpPr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6D086B0A-229B-B9B0-48C6-8A786C58AFF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81803" y="5568813"/>
              <a:ext cx="1995111" cy="6144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>
                  <a:latin typeface="+mn-lt"/>
                </a:rPr>
                <a:t>Sabrina </a:t>
              </a:r>
              <a:r>
                <a:rPr lang="en-US" sz="1600" dirty="0" err="1">
                  <a:latin typeface="+mn-lt"/>
                </a:rPr>
                <a:t>Huezo</a:t>
              </a:r>
              <a:endParaRPr lang="en-US" sz="1600" dirty="0">
                <a:latin typeface="+mn-lt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>
                  <a:latin typeface="+mn-lt"/>
                </a:rPr>
                <a:t>LSU P&amp;A Electronics Engineer</a:t>
              </a:r>
            </a:p>
          </p:txBody>
        </p:sp>
        <p:pic>
          <p:nvPicPr>
            <p:cNvPr id="29" name="Picture 2" descr="Image">
              <a:extLst>
                <a:ext uri="{FF2B5EF4-FFF2-40B4-BE49-F238E27FC236}">
                  <a16:creationId xmlns:a16="http://schemas.microsoft.com/office/drawing/2014/main" id="{4A8CCB8A-09F2-7009-6A74-CBD631981B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8" t="21280" r="10740" b="18110"/>
            <a:stretch/>
          </p:blipFill>
          <p:spPr bwMode="auto">
            <a:xfrm>
              <a:off x="5531039" y="3952041"/>
              <a:ext cx="1296640" cy="1645920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28C8D5-A6C5-78FE-39A0-8457FE359FE7}"/>
              </a:ext>
            </a:extLst>
          </p:cNvPr>
          <p:cNvGrpSpPr/>
          <p:nvPr/>
        </p:nvGrpSpPr>
        <p:grpSpPr>
          <a:xfrm>
            <a:off x="3450185" y="3983017"/>
            <a:ext cx="1995111" cy="2255447"/>
            <a:chOff x="1495923" y="3924027"/>
            <a:chExt cx="1995111" cy="225544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5D3828F-055D-7FD9-B75B-730BC54F4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3" r="12774" b="1111"/>
            <a:stretch/>
          </p:blipFill>
          <p:spPr>
            <a:xfrm>
              <a:off x="1822924" y="3924027"/>
              <a:ext cx="1300163" cy="1645920"/>
            </a:xfrm>
            <a:prstGeom prst="rect">
              <a:avLst/>
            </a:prstGeom>
            <a:ln w="19050">
              <a:solidFill>
                <a:srgbClr val="0000FF"/>
              </a:solidFill>
            </a:ln>
          </p:spPr>
        </p:pic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7EB4A502-213D-8112-F512-247BCF6F8FF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95923" y="5564994"/>
              <a:ext cx="1995111" cy="6144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>
                  <a:latin typeface="+mn-lt"/>
                </a:rPr>
                <a:t>Dana Browne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 err="1">
                  <a:latin typeface="+mn-lt"/>
                </a:rPr>
                <a:t>LaSPACE</a:t>
              </a:r>
              <a:r>
                <a:rPr lang="en-US" sz="1600" dirty="0">
                  <a:latin typeface="+mn-lt"/>
                </a:rPr>
                <a:t> Associate / HAM Radio Expert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55DC2FF-5804-E986-9C6C-A7CED9D36A2A}"/>
              </a:ext>
            </a:extLst>
          </p:cNvPr>
          <p:cNvGrpSpPr/>
          <p:nvPr/>
        </p:nvGrpSpPr>
        <p:grpSpPr>
          <a:xfrm>
            <a:off x="659793" y="3983017"/>
            <a:ext cx="1995111" cy="2255447"/>
            <a:chOff x="1495923" y="3924027"/>
            <a:chExt cx="1995111" cy="22554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F8B6D0F-9FA7-98DC-D6A6-A539E62B2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5" b="3215"/>
            <a:stretch/>
          </p:blipFill>
          <p:spPr>
            <a:xfrm>
              <a:off x="1822924" y="3924027"/>
              <a:ext cx="1300163" cy="1645920"/>
            </a:xfrm>
            <a:prstGeom prst="rect">
              <a:avLst/>
            </a:prstGeom>
            <a:ln w="19050">
              <a:solidFill>
                <a:srgbClr val="0000FF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8A5CA2-86CA-DC2E-EE1B-1336C528648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95923" y="5564994"/>
              <a:ext cx="1995111" cy="6144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>
                  <a:latin typeface="+mn-lt"/>
                </a:rPr>
                <a:t>Jonathan Smith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</a:pPr>
              <a:r>
                <a:rPr lang="en-US" sz="1600" dirty="0">
                  <a:latin typeface="+mn-lt"/>
                </a:rPr>
                <a:t>Program Coordinator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91084-3736-A169-FC21-AEF7D5B3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19B30A-56FE-871C-8A4F-8401C7440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9D1796-DC13-4316-B888-7B88E058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550" y="313527"/>
            <a:ext cx="6452040" cy="612648"/>
          </a:xfrm>
        </p:spPr>
        <p:txBody>
          <a:bodyPr/>
          <a:lstStyle/>
          <a:p>
            <a:pPr eaLnBrk="1" hangingPunct="1"/>
            <a:r>
              <a:rPr lang="en-US" sz="3600" dirty="0" err="1"/>
              <a:t>LaACES</a:t>
            </a:r>
            <a:r>
              <a:rPr lang="en-US" sz="3600" dirty="0"/>
              <a:t> Launch Week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>
          <a:xfrm>
            <a:off x="362353" y="1648100"/>
            <a:ext cx="8335692" cy="149961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sz="2400" dirty="0"/>
              <a:t>For 2025 National Scientific Ballooning Facility in Palestine, TX will host the </a:t>
            </a:r>
            <a:r>
              <a:rPr lang="en-US" sz="2400" dirty="0" err="1"/>
              <a:t>LaACES</a:t>
            </a:r>
            <a:r>
              <a:rPr lang="en-US" sz="2400" dirty="0"/>
              <a:t> Launch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sz="2200" dirty="0"/>
              <a:t>Launch date set for the fourth week in May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sz="2200" dirty="0"/>
              <a:t>Must successfully complete FRR prior to flight</a:t>
            </a:r>
          </a:p>
        </p:txBody>
      </p:sp>
      <p:pic>
        <p:nvPicPr>
          <p:cNvPr id="20487" name="Picture 4" descr="D:\ACES\Conferences\AAPT 2004\NSBF_hanger.jpg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0" y="3239802"/>
            <a:ext cx="3821286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6"/>
          <p:cNvSpPr txBox="1">
            <a:spLocks noChangeArrowheads="1"/>
          </p:cNvSpPr>
          <p:nvPr/>
        </p:nvSpPr>
        <p:spPr bwMode="auto">
          <a:xfrm>
            <a:off x="384048" y="5856712"/>
            <a:ext cx="3667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dirty="0"/>
              <a:t>ACES-01 was assembled and tested in this NSBF hanger</a:t>
            </a:r>
          </a:p>
        </p:txBody>
      </p:sp>
      <p:sp>
        <p:nvSpPr>
          <p:cNvPr id="20489" name="Text Box 7"/>
          <p:cNvSpPr txBox="1">
            <a:spLocks noChangeArrowheads="1"/>
          </p:cNvSpPr>
          <p:nvPr/>
        </p:nvSpPr>
        <p:spPr bwMode="auto">
          <a:xfrm>
            <a:off x="4530199" y="5463412"/>
            <a:ext cx="20478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dirty="0"/>
              <a:t>Students presenting their FRR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5" y="3527001"/>
            <a:ext cx="3763690" cy="19696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6CD86-FECE-DB04-B0EF-7A3E47F6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83EB8-E75B-FEF6-2BBF-8946ECBD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BF01F-A9FB-3EE7-AA56-2A827A8B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1307575" y="533400"/>
            <a:ext cx="6391674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Launch Preparation</a:t>
            </a:r>
            <a:endParaRPr lang="en-US" sz="3600" dirty="0"/>
          </a:p>
        </p:txBody>
      </p:sp>
      <p:sp>
        <p:nvSpPr>
          <p:cNvPr id="21510" name="Rectangle 3"/>
          <p:cNvSpPr>
            <a:spLocks noGrp="1" noChangeArrowheads="1"/>
          </p:cNvSpPr>
          <p:nvPr>
            <p:ph idx="1"/>
          </p:nvPr>
        </p:nvSpPr>
        <p:spPr>
          <a:xfrm>
            <a:off x="384048" y="1630836"/>
            <a:ext cx="8618550" cy="995481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Teams perform last minute fixes, adjustments and initializations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Payloads must be on the flight string by Monday afternoon in order to be flown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15" y="2626317"/>
            <a:ext cx="6433765" cy="2363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26" y="4260176"/>
            <a:ext cx="2872621" cy="1909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9" y="4334856"/>
            <a:ext cx="2333060" cy="18680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E58C0-58A4-F650-6F49-CD714BEE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98EBB-3515-4A2A-E98E-7766C734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48BB6-E8D3-68F3-0B24-97104281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34" y="1745037"/>
            <a:ext cx="6457950" cy="3302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830" y="29431"/>
            <a:ext cx="5055207" cy="1093137"/>
          </a:xfrm>
        </p:spPr>
        <p:txBody>
          <a:bodyPr>
            <a:noAutofit/>
          </a:bodyPr>
          <a:lstStyle/>
          <a:p>
            <a:r>
              <a:rPr lang="en-US" sz="4000" dirty="0"/>
              <a:t>A Typical Flight String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523" y="5778134"/>
            <a:ext cx="7574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ACES-60 total suspended weight: 4.960 kg or 10.9 pounds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5524" y="1386430"/>
            <a:ext cx="140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Balloon attach, cut, parachute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3316" y="1038248"/>
            <a:ext cx="142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Primary radio beacon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9533" y="4967621"/>
            <a:ext cx="142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Video camera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16488" y="5059400"/>
            <a:ext cx="118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MSU Radio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93318" y="1298644"/>
            <a:ext cx="11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MSU UFO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3174" y="5117676"/>
            <a:ext cx="1275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MSU </a:t>
            </a:r>
            <a:r>
              <a:rPr lang="en-US" b="1" dirty="0" err="1"/>
              <a:t>Tachyos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39302" y="1328807"/>
            <a:ext cx="11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Xavier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662" y="1045903"/>
            <a:ext cx="142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“Tracker” radio beacon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7927" y="1739878"/>
            <a:ext cx="142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Iridium beacon</a:t>
            </a:r>
          </a:p>
        </p:txBody>
      </p:sp>
      <p:cxnSp>
        <p:nvCxnSpPr>
          <p:cNvPr id="18" name="Straight Arrow Connector 17"/>
          <p:cNvCxnSpPr>
            <a:stCxn id="14" idx="2"/>
          </p:cNvCxnSpPr>
          <p:nvPr/>
        </p:nvCxnSpPr>
        <p:spPr>
          <a:xfrm>
            <a:off x="4729309" y="1698139"/>
            <a:ext cx="200723" cy="20779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620606" y="1641332"/>
            <a:ext cx="666057" cy="2134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685335" y="4053747"/>
            <a:ext cx="402927" cy="1059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940825" y="4265172"/>
            <a:ext cx="140044" cy="894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382895" y="1609977"/>
            <a:ext cx="1237711" cy="2464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27252" y="3822814"/>
            <a:ext cx="971535" cy="11489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874362" y="1609977"/>
            <a:ext cx="703058" cy="1879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2"/>
          </p:cNvCxnSpPr>
          <p:nvPr/>
        </p:nvCxnSpPr>
        <p:spPr>
          <a:xfrm>
            <a:off x="1002031" y="2386209"/>
            <a:ext cx="1904471" cy="18366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6731072" y="2309760"/>
            <a:ext cx="1410897" cy="10863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2126" y="5115261"/>
            <a:ext cx="142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Test Arduino Beacon</a:t>
            </a:r>
          </a:p>
        </p:txBody>
      </p:sp>
      <p:cxnSp>
        <p:nvCxnSpPr>
          <p:cNvPr id="39" name="Straight Arrow Connector 38"/>
          <p:cNvCxnSpPr>
            <a:stCxn id="38" idx="0"/>
          </p:cNvCxnSpPr>
          <p:nvPr/>
        </p:nvCxnSpPr>
        <p:spPr>
          <a:xfrm flipV="1">
            <a:off x="786230" y="4581802"/>
            <a:ext cx="1572487" cy="533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EA61B87-0937-1727-2148-2B220F60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E7458E21-3B8E-1D52-C539-E2F6CDEF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6CF4C59-A14E-493B-BD78-F4337E13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70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360" y="298703"/>
            <a:ext cx="6567255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Launch Day</a:t>
            </a:r>
            <a:endParaRPr lang="en-US" sz="3600" dirty="0"/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>
          <a:xfrm>
            <a:off x="384048" y="1611984"/>
            <a:ext cx="8527717" cy="213254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200" dirty="0"/>
              <a:t>Can begin early Tuesday morning at 5 AM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200" dirty="0"/>
              <a:t>Teams make final payload flight preparations (power on, tape box shut)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200" dirty="0"/>
              <a:t>Teams will assist in inflation and holding the flight string for launch</a:t>
            </a:r>
            <a:endParaRPr lang="en-US" sz="2000" dirty="0"/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200" dirty="0"/>
              <a:t>Countdown… Launch!</a:t>
            </a:r>
          </a:p>
          <a:p>
            <a:pPr marL="457200" lvl="1" indent="0" eaLnBrk="1" hangingPunct="1">
              <a:lnSpc>
                <a:spcPct val="90000"/>
              </a:lnSpc>
              <a:buClr>
                <a:schemeClr val="tx2"/>
              </a:buClr>
              <a:buFontTx/>
              <a:buNone/>
              <a:defRPr/>
            </a:pPr>
            <a:endParaRPr lang="en-US" sz="2200" dirty="0"/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defRPr/>
            </a:pPr>
            <a:endParaRPr lang="en-US" sz="2200" dirty="0"/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defRPr/>
            </a:pP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65" y="3906036"/>
            <a:ext cx="4034330" cy="22888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5" y="3906036"/>
            <a:ext cx="3257320" cy="22888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358B0-E214-FAF5-F038-9D78F88C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FB78F8-56B4-5FC0-7E09-BA54089A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6E0CBA-AA45-F8BD-7D33-883C7353C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LaACESIntroLaunchVid1">
            <a:hlinkClick r:id="" action="ppaction://media"/>
            <a:extLst>
              <a:ext uri="{FF2B5EF4-FFF2-40B4-BE49-F238E27FC236}">
                <a16:creationId xmlns:a16="http://schemas.microsoft.com/office/drawing/2014/main" id="{7264B502-2F95-40DE-A01C-79B715B649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2525" y="1659118"/>
            <a:ext cx="7792825" cy="438346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65E619-4BE6-330A-A911-0315A50CC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E2186C-A244-E762-65E2-AC67A9F1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4329F7-B43E-DB43-A7E5-C7926398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LaACESIntroLaunchVid2">
            <a:hlinkClick r:id="" action="ppaction://media"/>
            <a:extLst>
              <a:ext uri="{FF2B5EF4-FFF2-40B4-BE49-F238E27FC236}">
                <a16:creationId xmlns:a16="http://schemas.microsoft.com/office/drawing/2014/main" id="{2EF5D427-D0CC-443A-BA09-1C6EE7C18D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6725" y="1620233"/>
            <a:ext cx="8210550" cy="461843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F391F5A-4E67-3245-C807-DB419F13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0F53A3-BA83-DA0C-5D0D-15E0E270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A56914-21D9-A6A0-51F4-18A07132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145" y="381001"/>
            <a:ext cx="6692205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Tracking The Payload</a:t>
            </a:r>
            <a:endParaRPr lang="en-US" sz="3600" dirty="0"/>
          </a:p>
        </p:txBody>
      </p:sp>
      <p:sp>
        <p:nvSpPr>
          <p:cNvPr id="25606" name="Rectangle 3"/>
          <p:cNvSpPr>
            <a:spLocks noGrp="1" noChangeArrowheads="1"/>
          </p:cNvSpPr>
          <p:nvPr>
            <p:ph idx="1"/>
          </p:nvPr>
        </p:nvSpPr>
        <p:spPr>
          <a:xfrm>
            <a:off x="384048" y="1659118"/>
            <a:ext cx="4724400" cy="451308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Vehicles outfitted with Amateur Radio Band radios and tracking computers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Automatic Position Reporting System (APRS) report position and receives reported positions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The flight beacon reports the balloon’s position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Laptops track the balloon and chase vehicles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Chase vehicles stay within line-of-sight of the balloon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Cut down command is by the primary at preprogrammed altitude</a:t>
            </a:r>
          </a:p>
        </p:txBody>
      </p:sp>
      <p:pic>
        <p:nvPicPr>
          <p:cNvPr id="30723" name="Picture 3" descr="G:\Pictures\LaACES_rad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2326"/>
            <a:ext cx="1749425" cy="159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57" y="3609081"/>
            <a:ext cx="3417492" cy="256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G:\Pictures\LaACES_tr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7" y="2209801"/>
            <a:ext cx="2110533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72CAF-4692-2B34-3F8B-E7D2D608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6C35C-A8A4-B69E-711D-77E3AA35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2DF3C-3CBE-2D0F-AC3C-C2DA6BB5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69" y="206797"/>
            <a:ext cx="7274461" cy="112430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Typical flight profiles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78" y="1331105"/>
            <a:ext cx="6832833" cy="496519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D91AFD-4D40-2235-19AC-6C98CC3FA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296CE-D3EB-BD6C-2629-E23458B2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584D68-051E-0CEC-613A-ECD58B87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17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69" y="227828"/>
            <a:ext cx="7274461" cy="1124308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ACES-59 &amp; ACES-60 Flight Paths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435"/>
            <a:ext cx="9144000" cy="459232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EAA48D-197E-FF9B-DD59-9A86AEF6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A12A3F-9B84-4E4B-631E-05322C983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14081-2D97-F33A-51B1-42E63404F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72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1235651" y="349998"/>
            <a:ext cx="6562369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Recovery</a:t>
            </a:r>
            <a:endParaRPr lang="en-US" sz="3600" dirty="0"/>
          </a:p>
        </p:txBody>
      </p:sp>
      <p:sp>
        <p:nvSpPr>
          <p:cNvPr id="27654" name="Rectangle 3"/>
          <p:cNvSpPr>
            <a:spLocks noGrp="1" noChangeArrowheads="1"/>
          </p:cNvSpPr>
          <p:nvPr>
            <p:ph idx="1"/>
          </p:nvPr>
        </p:nvSpPr>
        <p:spPr>
          <a:xfrm>
            <a:off x="65989" y="1629564"/>
            <a:ext cx="3776316" cy="463864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Payload lands 45 minutes after cut-down command issued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The tracking team is at the landing site upon landing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Recoveries range from easy to very difficult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An assortment of recovery tools is brought to assist</a:t>
            </a:r>
          </a:p>
        </p:txBody>
      </p:sp>
      <p:pic>
        <p:nvPicPr>
          <p:cNvPr id="276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06" y="1155700"/>
            <a:ext cx="3030499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06" y="3537780"/>
            <a:ext cx="3032164" cy="22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05" y="236220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38883-1B3D-A728-80CD-4A372931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65C1C9-77E5-A1E5-EA75-4D94B2E6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2BA0B-47DB-439B-03EC-ED15792C5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1260025" y="360006"/>
            <a:ext cx="6605661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/>
              <a:t>What is LaACES?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2556"/>
            <a:ext cx="6380086" cy="4633651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Louisiana Aerospace Catalyst Experiences for Students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A two-semester program that includes the Student Ballooning Course and building a payload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Students develop science experiments and fly them to 100,000 feet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</a:pPr>
            <a:r>
              <a:rPr lang="en-US" sz="2200" dirty="0"/>
              <a:t>Students gain practical skills in:</a:t>
            </a:r>
          </a:p>
          <a:p>
            <a:pPr lvl="1" eaLnBrk="1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</a:pPr>
            <a:r>
              <a:rPr lang="en-US" sz="1800" dirty="0"/>
              <a:t>Electronics </a:t>
            </a:r>
          </a:p>
          <a:p>
            <a:pPr lvl="1" eaLnBrk="1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</a:pPr>
            <a:r>
              <a:rPr lang="en-US" sz="1800" dirty="0"/>
              <a:t>Microcontroller programming </a:t>
            </a:r>
          </a:p>
          <a:p>
            <a:pPr lvl="1" eaLnBrk="1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</a:pPr>
            <a:r>
              <a:rPr lang="en-US" sz="1800" dirty="0"/>
              <a:t>Project management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800" dirty="0"/>
              <a:t>Writing and communication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Target entry level students enrolled in Science, Technology, Engineering, or Mathematics fields (STEM)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12" y="1544361"/>
            <a:ext cx="2089748" cy="47500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9290D-AD89-6C14-4C2F-FBA87A81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AEDE1-D6F1-589B-13A6-D3A0B5D6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657611-676D-C024-DF0D-F6D6C722A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7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55" y="365127"/>
            <a:ext cx="6490445" cy="63924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Sometimes recovery is easy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06" y="1289932"/>
            <a:ext cx="3028950" cy="17042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8" y="1297114"/>
            <a:ext cx="3844212" cy="2555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3" y="2620329"/>
            <a:ext cx="2033057" cy="3613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81" y="3160165"/>
            <a:ext cx="2048943" cy="3073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4184122"/>
            <a:ext cx="3293706" cy="150851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BFC83-7456-9679-D2D1-F8FA393A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BBF6029-C4FF-D518-6AB8-D82B7809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F30898-B435-E29E-E8FF-0DA4C63C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90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Sometimes not so easy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74" y="3634272"/>
            <a:ext cx="3649851" cy="2737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43" y="1900460"/>
            <a:ext cx="2326880" cy="310250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1" y="2300511"/>
            <a:ext cx="3265299" cy="2448974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7" y="1628469"/>
            <a:ext cx="5801784" cy="4351338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7A37312-4905-F837-453A-9B3796DF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E417039-8E5B-2064-14A7-357BB92E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EB6585B-1041-8681-0950-9E9215BA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4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10" y="365127"/>
            <a:ext cx="6022990" cy="1039333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/>
              <a:t>LaACES</a:t>
            </a:r>
            <a:r>
              <a:rPr lang="en-US" sz="3600" dirty="0"/>
              <a:t> is always fun plus you end up learning something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1" y="1600288"/>
            <a:ext cx="3228976" cy="18663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59" y="1794948"/>
            <a:ext cx="2321245" cy="17409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46068" y="1882826"/>
            <a:ext cx="3384671" cy="2538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74" y="3359972"/>
            <a:ext cx="4477665" cy="2786103"/>
          </a:xfrm>
          <a:prstGeom prst="rect">
            <a:avLst/>
          </a:prstGeom>
        </p:spPr>
      </p:pic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CF1562F-EC09-533A-00B4-BC9E4554F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0" y="3370780"/>
            <a:ext cx="4354739" cy="289543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D669F-A19C-E02A-DAE1-132631234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9AB3C7-F9A6-8AA0-2780-AA27E2C4B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DE69E6-A3F7-3302-6789-6E0B982A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202418" y="345072"/>
            <a:ext cx="6720875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 err="1"/>
              <a:t>LaACES</a:t>
            </a:r>
            <a:r>
              <a:rPr lang="en-US" sz="4000" dirty="0"/>
              <a:t> Goal &amp; Objectives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idx="1"/>
          </p:nvPr>
        </p:nvSpPr>
        <p:spPr>
          <a:xfrm>
            <a:off x="232236" y="1522157"/>
            <a:ext cx="6298420" cy="455678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None/>
            </a:pPr>
            <a:r>
              <a:rPr lang="en-US" sz="2200" b="1" dirty="0"/>
              <a:t>Goal: 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None/>
            </a:pPr>
            <a:r>
              <a:rPr lang="en-US" sz="1800" dirty="0"/>
              <a:t>“To inspire students to pursue STEM related careers”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None/>
            </a:pPr>
            <a:endParaRPr lang="en-US" sz="2200" dirty="0"/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None/>
            </a:pPr>
            <a:r>
              <a:rPr lang="en-US" sz="2200" b="1" dirty="0"/>
              <a:t>Objectives:</a:t>
            </a:r>
          </a:p>
          <a:p>
            <a:pPr marL="176213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</a:pPr>
            <a:r>
              <a:rPr lang="en-US" sz="1800" dirty="0"/>
              <a:t>Provide students with an authentic flight project experience not normally available through the classroom</a:t>
            </a:r>
          </a:p>
          <a:p>
            <a:pPr marL="176213" indent="0" eaLnBrk="1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</a:pPr>
            <a:r>
              <a:rPr lang="en-US" sz="1800" dirty="0"/>
              <a:t>Develop student skills in electronics, real-time programming, communication, and project management</a:t>
            </a:r>
          </a:p>
          <a:p>
            <a:pPr marL="176213" indent="0" eaLnBrk="1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</a:pPr>
            <a:r>
              <a:rPr lang="en-US" sz="1800" dirty="0"/>
              <a:t>Guide students to work in teams and to use acquired knowledge to create a science payload for balloon flight</a:t>
            </a:r>
          </a:p>
          <a:p>
            <a:pPr marL="176213" indent="0" eaLnBrk="1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</a:pPr>
            <a:r>
              <a:rPr lang="en-US" sz="1800" dirty="0"/>
              <a:t>Students communicate their progress through required documents and presentations on a milestone schedule</a:t>
            </a:r>
          </a:p>
          <a:p>
            <a:pPr marL="176213" indent="0" eaLnBrk="1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</a:pPr>
            <a:r>
              <a:rPr lang="en-US" sz="1800" dirty="0"/>
              <a:t>Conduct annual flight operations where approved student team payloads are flown on a latex sounding balloon to an altitude of ~100,000 feet or the very “edge of space”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743" y="3420015"/>
            <a:ext cx="2491621" cy="2428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05" y="1522157"/>
            <a:ext cx="2487260" cy="167641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51D37-8489-0383-FC08-A33CC12D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4450C-5712-C9A9-AAAA-A75B879B2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39DED0-14A5-6E9B-FB07-8EF356B5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39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621" y="299920"/>
            <a:ext cx="668247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/>
              <a:t>A Historical Look at LaACES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idx="1"/>
          </p:nvPr>
        </p:nvSpPr>
        <p:spPr>
          <a:xfrm>
            <a:off x="150829" y="1630836"/>
            <a:ext cx="5571571" cy="472551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Evolved from the pilot program ACES implemented with NASA funding during 2002-2003 academic year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ACES involved only students at LSU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NASA approved LaACES funding in February 2004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Student Ballooning Course (SBC) developed in early 2004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Over 68 flights since 2004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Major revision of the </a:t>
            </a:r>
            <a:r>
              <a:rPr lang="en-US" sz="2200" dirty="0" err="1"/>
              <a:t>LaACES</a:t>
            </a:r>
            <a:r>
              <a:rPr lang="en-US" sz="2200" dirty="0"/>
              <a:t> electronics, lectures, and activities in 2018, field tested in 2019, and implemented in 2020-2021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endParaRPr lang="en-US" sz="2200" dirty="0"/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n-US" sz="2400" dirty="0"/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n-US" sz="2400" dirty="0"/>
          </a:p>
        </p:txBody>
      </p:sp>
      <p:pic>
        <p:nvPicPr>
          <p:cNvPr id="819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00" y="1723722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00" y="4043480"/>
            <a:ext cx="3016346" cy="1822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ECA07D-86F4-A6FC-D4DA-956CF03D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6C62BB-3683-9813-B083-3D08B8068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D99CC5-3ED2-0C3E-65AB-2C328A4B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08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2444149" y="243248"/>
            <a:ext cx="4255702" cy="11236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/>
              <a:t>LaACES Structure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idx="1"/>
          </p:nvPr>
        </p:nvSpPr>
        <p:spPr>
          <a:xfrm>
            <a:off x="0" y="1649691"/>
            <a:ext cx="6632448" cy="459326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spcAft>
                <a:spcPts val="400"/>
              </a:spcAft>
              <a:buClr>
                <a:schemeClr val="tx2"/>
              </a:buClr>
            </a:pPr>
            <a:r>
              <a:rPr lang="en-US" sz="2200" dirty="0"/>
              <a:t>Involves students from Institutions across </a:t>
            </a:r>
            <a:r>
              <a:rPr lang="en-US" sz="2200"/>
              <a:t>the state</a:t>
            </a:r>
            <a:endParaRPr lang="en-US" sz="2200" dirty="0"/>
          </a:p>
          <a:p>
            <a:pPr eaLnBrk="1" hangingPunct="1">
              <a:lnSpc>
                <a:spcPct val="90000"/>
              </a:lnSpc>
              <a:spcAft>
                <a:spcPts val="400"/>
              </a:spcAft>
              <a:buClr>
                <a:schemeClr val="tx2"/>
              </a:buClr>
            </a:pPr>
            <a:r>
              <a:rPr lang="en-US" sz="2200" dirty="0"/>
              <a:t>Students are organized into teams of 3-4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</a:pPr>
            <a:r>
              <a:rPr lang="en-US" sz="2200" dirty="0"/>
              <a:t>Fall semester consists of bi-weekly 2 hour “classes”</a:t>
            </a:r>
          </a:p>
          <a:p>
            <a:pPr lvl="1" eaLnBrk="1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</a:pPr>
            <a:r>
              <a:rPr lang="en-US" sz="2000" dirty="0"/>
              <a:t>Meet Tuesday / Thursday from 6 pm to 8 pm</a:t>
            </a:r>
          </a:p>
          <a:p>
            <a:pPr lvl="1" eaLnBrk="1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</a:pPr>
            <a:r>
              <a:rPr lang="en-US" sz="2000" dirty="0"/>
              <a:t>Lectures and follow-on related hands-on activities</a:t>
            </a:r>
          </a:p>
          <a:p>
            <a:pPr lvl="1" eaLnBrk="1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</a:pPr>
            <a:r>
              <a:rPr lang="en-US" sz="2000" dirty="0"/>
              <a:t>Additional work in the lab to complete activities</a:t>
            </a:r>
          </a:p>
          <a:p>
            <a:pPr lvl="1" eaLnBrk="1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</a:pPr>
            <a:r>
              <a:rPr lang="en-US" sz="2000" dirty="0"/>
              <a:t>Lectures and activities cover electronics, programming, payload design, project management, balloon payload design, and science</a:t>
            </a:r>
          </a:p>
          <a:p>
            <a:pPr eaLnBrk="1" hangingPunct="1">
              <a:lnSpc>
                <a:spcPct val="90000"/>
              </a:lnSpc>
              <a:spcAft>
                <a:spcPts val="400"/>
              </a:spcAft>
              <a:buClr>
                <a:schemeClr val="tx2"/>
              </a:buClr>
            </a:pPr>
            <a:r>
              <a:rPr lang="en-US" sz="2200" dirty="0"/>
              <a:t>Spring semester devoted to designing, developing, testing, and documenting a balloon payload</a:t>
            </a:r>
          </a:p>
          <a:p>
            <a:pPr eaLnBrk="1" hangingPunct="1">
              <a:lnSpc>
                <a:spcPct val="90000"/>
              </a:lnSpc>
              <a:spcAft>
                <a:spcPts val="400"/>
              </a:spcAft>
              <a:buClr>
                <a:schemeClr val="tx2"/>
              </a:buClr>
            </a:pPr>
            <a:r>
              <a:rPr lang="en-US" sz="2200" dirty="0"/>
              <a:t>Students expected to devote 10-15 hours per week and will have specific deliverables due on milestone dates</a:t>
            </a:r>
          </a:p>
          <a:p>
            <a:pPr eaLnBrk="1" hangingPunct="1">
              <a:lnSpc>
                <a:spcPct val="90000"/>
              </a:lnSpc>
              <a:spcAft>
                <a:spcPts val="400"/>
              </a:spcAft>
              <a:buClr>
                <a:schemeClr val="tx2"/>
              </a:buClr>
            </a:pPr>
            <a:endParaRPr lang="en-US" sz="2200" dirty="0"/>
          </a:p>
        </p:txBody>
      </p:sp>
      <p:pic>
        <p:nvPicPr>
          <p:cNvPr id="1127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110" y="1636329"/>
            <a:ext cx="1562240" cy="472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4F128-1A2A-4AD9-F0BA-469937FC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E9CD4-0BCD-4530-4CB6-1EE9A9AC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F4B53-59BE-164E-C369-B751977F9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61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360" y="318195"/>
            <a:ext cx="6644066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/>
              <a:t>Fall Semester Tasks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idx="1"/>
          </p:nvPr>
        </p:nvSpPr>
        <p:spPr>
          <a:xfrm>
            <a:off x="131975" y="1527142"/>
            <a:ext cx="5194169" cy="471820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Basic Electronics</a:t>
            </a:r>
          </a:p>
          <a:p>
            <a:pPr lvl="1">
              <a:spcAft>
                <a:spcPts val="600"/>
              </a:spcAft>
              <a:buClr>
                <a:schemeClr val="tx2"/>
              </a:buClr>
            </a:pPr>
            <a:r>
              <a:rPr lang="en-US" sz="1800" dirty="0"/>
              <a:t>Soldering</a:t>
            </a:r>
          </a:p>
          <a:p>
            <a:pPr lvl="1">
              <a:spcAft>
                <a:spcPts val="600"/>
              </a:spcAft>
              <a:buClr>
                <a:schemeClr val="tx2"/>
              </a:buClr>
            </a:pPr>
            <a:r>
              <a:rPr lang="en-US" sz="1800" dirty="0"/>
              <a:t>Reading schematics and datasheets</a:t>
            </a:r>
          </a:p>
          <a:p>
            <a:pPr lvl="1">
              <a:spcAft>
                <a:spcPts val="600"/>
              </a:spcAft>
              <a:buClr>
                <a:schemeClr val="tx2"/>
              </a:buClr>
            </a:pPr>
            <a:r>
              <a:rPr lang="en-US" sz="1800" dirty="0"/>
              <a:t>Prototyping, circuit building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Microcontroller Programming</a:t>
            </a:r>
          </a:p>
          <a:p>
            <a:pPr lvl="1">
              <a:spcAft>
                <a:spcPts val="600"/>
              </a:spcAft>
              <a:buClr>
                <a:schemeClr val="tx2"/>
              </a:buClr>
            </a:pPr>
            <a:r>
              <a:rPr lang="en-US" sz="1800" dirty="0"/>
              <a:t>Digital and Analog interfaces</a:t>
            </a:r>
          </a:p>
          <a:p>
            <a:pPr lvl="1">
              <a:spcAft>
                <a:spcPts val="600"/>
              </a:spcAft>
              <a:buClr>
                <a:schemeClr val="tx2"/>
              </a:buClr>
            </a:pPr>
            <a:r>
              <a:rPr lang="en-US" sz="1800" dirty="0"/>
              <a:t>Designing data formats</a:t>
            </a:r>
          </a:p>
          <a:p>
            <a:pPr lvl="1">
              <a:spcAft>
                <a:spcPts val="600"/>
              </a:spcAft>
              <a:buClr>
                <a:schemeClr val="tx2"/>
              </a:buClr>
            </a:pPr>
            <a:r>
              <a:rPr lang="en-US" sz="1800" dirty="0"/>
              <a:t>Using GPS and SD cards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2200" dirty="0"/>
              <a:t>Two major projects during fall are the </a:t>
            </a:r>
            <a:r>
              <a:rPr lang="en-US" sz="2200" dirty="0" err="1"/>
              <a:t>SkeeterSat</a:t>
            </a:r>
            <a:r>
              <a:rPr lang="en-US" sz="2200" dirty="0"/>
              <a:t> calibration report and the Capstone sensor report.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13" y="1939137"/>
            <a:ext cx="3060838" cy="2416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62" y="3554514"/>
            <a:ext cx="3073108" cy="2426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136AD-1889-2D59-46EE-464481637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D7220-6945-FBC1-BB5A-A6029474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07F98D-5703-FE7D-F891-9EB3E4BD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86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241995"/>
            <a:ext cx="638893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dirty="0"/>
              <a:t>Fall SBC Hardware Components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38565"/>
            <a:ext cx="6359980" cy="133381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dirty="0"/>
              <a:t>The temperature </a:t>
            </a:r>
            <a:r>
              <a:rPr lang="en-US" altLang="en-US" sz="2000" b="1"/>
              <a:t>calibration activity</a:t>
            </a:r>
            <a:r>
              <a:rPr lang="en-US" altLang="en-US" sz="2000"/>
              <a:t> </a:t>
            </a:r>
            <a:r>
              <a:rPr lang="en-US" altLang="en-US" sz="2000" dirty="0"/>
              <a:t>is an introductory circuit assembly activity to build and calibrate a simple temperature circuit. Used to learn basic electronics, assembly, troubleshooting, calibration, and documentation.</a:t>
            </a:r>
          </a:p>
        </p:txBody>
      </p:sp>
      <p:pic>
        <p:nvPicPr>
          <p:cNvPr id="10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116" y="1727033"/>
            <a:ext cx="2286000" cy="128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7"/>
          <p:cNvSpPr>
            <a:spLocks noChangeArrowheads="1"/>
          </p:cNvSpPr>
          <p:nvPr/>
        </p:nvSpPr>
        <p:spPr bwMode="auto">
          <a:xfrm>
            <a:off x="257855" y="3209685"/>
            <a:ext cx="5542190" cy="131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b="1" dirty="0">
                <a:latin typeface="+mn-lt"/>
              </a:rPr>
              <a:t>Arduino Mega2560</a:t>
            </a:r>
            <a:r>
              <a:rPr lang="en-US" altLang="en-US" sz="2000" dirty="0">
                <a:latin typeface="+mn-lt"/>
              </a:rPr>
              <a:t> is a powerful microcontroller with 54 digital I/O lines, 16 channels of 10-bit ADC, and plenty of memory for complex programs. Used for learning programming and as a payload controller.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990" y="3035908"/>
            <a:ext cx="2997395" cy="1522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4" y="4799840"/>
            <a:ext cx="1670603" cy="1317510"/>
          </a:xfrm>
          <a:prstGeom prst="rect">
            <a:avLst/>
          </a:prstGeom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078877" y="4746360"/>
            <a:ext cx="676550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b="1" dirty="0" err="1">
                <a:latin typeface="+mn-lt"/>
              </a:rPr>
              <a:t>Adafruit</a:t>
            </a:r>
            <a:r>
              <a:rPr lang="en-US" altLang="en-US" sz="2000" b="1" dirty="0">
                <a:latin typeface="+mn-lt"/>
              </a:rPr>
              <a:t> Ultimate GPS Logger </a:t>
            </a:r>
            <a:r>
              <a:rPr lang="en-US" altLang="en-US" sz="2000" dirty="0">
                <a:latin typeface="+mn-lt"/>
              </a:rPr>
              <a:t>includes a GPS receiver (validated to at least 100,000 feet), internal GPS antenna, external antenna socket, a battery backup coin cell holder, and a prototyping area. It interfaces with the Arduino Mega and is used for time stamping data and data logging.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6566C-5665-6C8D-D385-193F7C88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65C433-16E9-D684-C39E-4C716176C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C2E02F-7A4B-6F22-68E4-72559142F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8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6882353" cy="762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/>
              <a:t>Spring Semester Tasks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idx="1"/>
          </p:nvPr>
        </p:nvSpPr>
        <p:spPr>
          <a:xfrm>
            <a:off x="266700" y="1630836"/>
            <a:ext cx="8610600" cy="4541363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200" dirty="0"/>
              <a:t>Develop a realistic payload based upon the </a:t>
            </a:r>
            <a:r>
              <a:rPr lang="en-US" altLang="en-US" sz="2200" dirty="0" err="1"/>
              <a:t>MegaSat</a:t>
            </a:r>
            <a:r>
              <a:rPr lang="en-US" altLang="en-US" sz="2200" dirty="0"/>
              <a:t> stack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200" dirty="0"/>
              <a:t>Work as a team during payload development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1800" dirty="0"/>
              <a:t>In January develop a “Team Contract” to define roles and responsibilities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200" dirty="0"/>
              <a:t>Learn Project Management Techniques: 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1800" dirty="0"/>
              <a:t>Writing Requirements, System Design, Tasks and Scheduling, Flowcharts, Risk Management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200" dirty="0"/>
              <a:t>Payload Design Unit: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1800" dirty="0"/>
              <a:t>Mechanical Drawings, Fabrication, Materials, Power Systems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200" dirty="0"/>
              <a:t>Payload Design, Development, Fabrication, Calibration, System Testing</a:t>
            </a:r>
            <a:endParaRPr lang="en-US" altLang="en-US" sz="18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200" dirty="0"/>
              <a:t>Thermal Vacuum System Testing at LSU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200" dirty="0"/>
              <a:t>Flight Readiness Review milestone and deliverable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12E764-3EDD-0CD5-CD99-D8BAF870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Rev20250822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F6840-AACE-6876-6E82-586BAAD7E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L01.01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4D054-C542-3718-9499-A35FDB51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20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3268</TotalTime>
  <Words>1807</Words>
  <Application>Microsoft Office PowerPoint</Application>
  <PresentationFormat>On-screen Show (4:3)</PresentationFormat>
  <Paragraphs>321</Paragraphs>
  <Slides>32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The Louisiana Aerospace Catalyst Experience for Students (LaACES)  Sounding Balloon Program</vt:lpstr>
      <vt:lpstr>Introductions –  LaACES Management</vt:lpstr>
      <vt:lpstr>What is LaACES?</vt:lpstr>
      <vt:lpstr>LaACES Goal &amp; Objectives</vt:lpstr>
      <vt:lpstr>A Historical Look at LaACES</vt:lpstr>
      <vt:lpstr>LaACES Structure</vt:lpstr>
      <vt:lpstr>Fall Semester Tasks</vt:lpstr>
      <vt:lpstr>Fall SBC Hardware Components</vt:lpstr>
      <vt:lpstr>Spring Semester Tasks</vt:lpstr>
      <vt:lpstr>Payload Flight Requirements and Bases</vt:lpstr>
      <vt:lpstr>LaACES MegaSat Stack</vt:lpstr>
      <vt:lpstr>Management and Communication</vt:lpstr>
      <vt:lpstr>Flight Certification Requirements</vt:lpstr>
      <vt:lpstr>Project Phases &amp; Major Reviews</vt:lpstr>
      <vt:lpstr>Thermal / Vacuum System Test</vt:lpstr>
      <vt:lpstr>Deliverables Schedule</vt:lpstr>
      <vt:lpstr>Example Science topics</vt:lpstr>
      <vt:lpstr>Different Science Topics can be Investigated</vt:lpstr>
      <vt:lpstr>Completed Payloads</vt:lpstr>
      <vt:lpstr>LaACES Launch Week</vt:lpstr>
      <vt:lpstr>Launch Preparation</vt:lpstr>
      <vt:lpstr>A Typical Flight String</vt:lpstr>
      <vt:lpstr>Launch Day</vt:lpstr>
      <vt:lpstr>PowerPoint Presentation</vt:lpstr>
      <vt:lpstr>PowerPoint Presentation</vt:lpstr>
      <vt:lpstr>Tracking The Payload</vt:lpstr>
      <vt:lpstr>Typical flight profiles</vt:lpstr>
      <vt:lpstr>ACES-59 &amp; ACES-60 Flight Paths</vt:lpstr>
      <vt:lpstr>Recovery</vt:lpstr>
      <vt:lpstr>Sometimes recovery is easy</vt:lpstr>
      <vt:lpstr>Sometimes not so easy</vt:lpstr>
      <vt:lpstr>LaACES is always fun plus you end up learning something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Student Ballooning Course</dc:title>
  <dc:creator>Aaron P Ryan</dc:creator>
  <cp:lastModifiedBy>Aaron P Ryan</cp:lastModifiedBy>
  <cp:revision>52</cp:revision>
  <dcterms:created xsi:type="dcterms:W3CDTF">2021-08-10T15:07:14Z</dcterms:created>
  <dcterms:modified xsi:type="dcterms:W3CDTF">2025-09-09T22:34:37Z</dcterms:modified>
</cp:coreProperties>
</file>