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sldIdLst>
    <p:sldId id="257" r:id="rId2"/>
    <p:sldId id="260" r:id="rId3"/>
    <p:sldId id="262" r:id="rId4"/>
    <p:sldId id="297" r:id="rId5"/>
    <p:sldId id="308" r:id="rId6"/>
    <p:sldId id="259" r:id="rId7"/>
    <p:sldId id="298" r:id="rId8"/>
    <p:sldId id="263" r:id="rId9"/>
    <p:sldId id="307" r:id="rId10"/>
    <p:sldId id="267" r:id="rId11"/>
    <p:sldId id="277" r:id="rId12"/>
    <p:sldId id="306" r:id="rId13"/>
    <p:sldId id="272" r:id="rId14"/>
    <p:sldId id="278" r:id="rId15"/>
    <p:sldId id="279" r:id="rId16"/>
    <p:sldId id="310" r:id="rId17"/>
    <p:sldId id="283" r:id="rId18"/>
    <p:sldId id="302" r:id="rId19"/>
    <p:sldId id="286" r:id="rId20"/>
    <p:sldId id="287" r:id="rId21"/>
    <p:sldId id="288" r:id="rId22"/>
    <p:sldId id="289" r:id="rId23"/>
    <p:sldId id="30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0EB0F-D822-47B4-A76D-DE5DEE5F1A3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90B20-8A3A-4F9D-9C57-0A55D485C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5A76DB81-8935-44C7-B943-75A69D514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BC26A1-DD1A-48A0-ACD0-01B1693942AE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1CBC1A2C-1F40-4969-A47A-A5704BC274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2361EF8-B1B4-4F3A-BFA1-C0F7663A0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3F5FD0D4-F61F-43DA-9AD9-7A910F3220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5F99A8-0386-4153-AF0F-9C8344F38386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A181A551-55F7-479F-BABF-9D2A611DC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B51ADB48-96AE-4697-AC8D-0B072BE77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86519A2E-2179-45A2-8478-F4032D3F8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2F3247-D80C-4DA2-9BDB-D4E6E655CFFD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D6DE072-C99E-492E-8781-196BD5EFCB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7785DC9E-A18D-4EF7-ACED-E3D4C075A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D9A9382-A03C-4AC6-BB83-15D52FBF0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3FB83B-B0F0-4F40-9675-34A94E408695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8EA97C8-1A3E-4645-A9D6-28A06D1FC1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59DDA0C-6704-42BE-B344-5611D54AD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3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194BB15-E9BB-4927-8AD1-5F9437D48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24D2726-0DC8-4020-8AEC-907DED2EC625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AEAD70FE-193F-46C7-9894-766D51600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419E954-B255-4996-BB48-4FE37C5903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There have been various other ditties used in the past to remember the color code. Most are unsuitable for polite company.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When the tolerance band is not present, 20% tolerance is assumed.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Some precision resistors will have three “significant digit” bands before the multiplier band.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B1BF54D1-696C-4861-9E3D-A57128AFD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2B0AF1-B737-4CC0-AE40-2692EE8590D3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B2AD0844-1C56-42A3-907A-D35BE798D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791EA9C-BC55-44C3-BF4C-0B5D3A691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2EF05559-63B3-4D26-9970-693D7B7C02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B7DD227-3ED4-4330-A81E-F025022FED9D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F57C8B9-1E13-4453-AC8D-8F56AC183D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12C28D3-9DE9-4D9C-B346-954AA02D8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The </a:t>
            </a:r>
            <a:r>
              <a:rPr lang="en-US" altLang="en-US" i="1">
                <a:latin typeface="Times New Roman" panose="02020603050405020304" pitchFamily="18" charset="0"/>
              </a:rPr>
              <a:t>nanofarad </a:t>
            </a:r>
            <a:r>
              <a:rPr lang="en-US" altLang="en-US">
                <a:latin typeface="Times New Roman" panose="02020603050405020304" pitchFamily="18" charset="0"/>
              </a:rPr>
              <a:t>(nF)</a:t>
            </a:r>
            <a:r>
              <a:rPr lang="en-US" altLang="en-US" i="1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is commonly used in Europe, but that nomenclature is rare in USA and Canada.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Polarized capacitors are often referred to as</a:t>
            </a:r>
            <a:r>
              <a:rPr lang="en-US" altLang="en-US" i="1">
                <a:latin typeface="Times New Roman" panose="02020603050405020304" pitchFamily="18" charset="0"/>
              </a:rPr>
              <a:t> electrolytics </a:t>
            </a:r>
            <a:r>
              <a:rPr lang="en-US" altLang="en-US">
                <a:latin typeface="Times New Roman" panose="02020603050405020304" pitchFamily="18" charset="0"/>
              </a:rPr>
              <a:t>because the plate and dieletric structures are formed by a chemical reaction involving an electrolyte.</a:t>
            </a:r>
            <a:endParaRPr lang="en-US" altLang="en-US" i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44BEB27-A3B1-4908-9FA6-152A1C1730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7322DF-B777-4D12-A2FA-D6BD44508FE7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A888A6B8-02B1-4496-89F9-063C6EED0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CD927624-10B8-4956-9066-5360B4562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Ferrite and iron powder inductor cores are often made in the form of toroids,  since a toroidal coils is self-shielding, that is, its magnetic flux is confined to the interior of the core. Toroidal transformers are widely used in high frequency circuits because of this self-shielding property.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5D811964-6472-41AD-92BC-4F9B00637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7F5A34-5671-44C3-BD1F-2E8C4C3BC4F6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B3218A52-BE33-4875-9E61-6175A32CD2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ECB29B95-71F4-40B9-8E39-9EB77320E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19886360-728E-41DD-AB4C-5BA8637635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4CC9008-EBB4-43BA-98A6-015EB351F67D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F35EF045-E6F5-4CB3-8699-25D4A8075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541B8BF-86CE-4E32-9FFD-7EDE77592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903C7315-EADF-42E9-B66E-492A0435A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71F48C-ED34-454C-B5F7-2CFFC1D01AE2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AAD5926E-6F68-4010-B589-02C7038151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99424981-374C-47D0-9A5B-819188BCFD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The first transistor was fashioned at Bell Labs in 1948.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The circuit symbols are, left to right, 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- NPN bipolar junction transistor (BJT)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- PNP bipolar junction transistor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- N channel junction field effect transistor (JFET)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- P channel junction field effect transistor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- P channel metal oxide on semiconductor, insulated gate, field effect transistor (MOSFET or IGFET)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- N channel metal oxide on semiconductor, insulated gate, field effect transistor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175" y="123581"/>
            <a:ext cx="607717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9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2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654" y="104775"/>
            <a:ext cx="604093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238" y="136524"/>
            <a:ext cx="593041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rev20210827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L02.02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904" y="139437"/>
            <a:ext cx="60716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LSU rev20210827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L02.02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16225A-7BBF-4F39-BDF3-A1D1C1F29D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91440"/>
            <a:ext cx="1463040" cy="1340826"/>
          </a:xfrm>
          <a:prstGeom prst="rect">
            <a:avLst/>
          </a:prstGeom>
        </p:spPr>
      </p:pic>
      <p:pic>
        <p:nvPicPr>
          <p:cNvPr id="9" name="Picture 8" descr="Arrow&#10;&#10;Description automatically generated with medium confidence">
            <a:extLst>
              <a:ext uri="{FF2B5EF4-FFF2-40B4-BE49-F238E27FC236}">
                <a16:creationId xmlns:a16="http://schemas.microsoft.com/office/drawing/2014/main" id="{5A3F1057-C68F-194E-C64A-796C40BF2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1426464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5.jpeg"/><Relationship Id="rId4" Type="http://schemas.openxmlformats.org/officeDocument/2006/relationships/image" Target="../media/image34.wmf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7.wmf"/><Relationship Id="rId3" Type="http://schemas.openxmlformats.org/officeDocument/2006/relationships/image" Target="../media/image41.png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6.wmf"/><Relationship Id="rId5" Type="http://schemas.openxmlformats.org/officeDocument/2006/relationships/image" Target="../media/image43.jpe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42.jpeg"/><Relationship Id="rId9" Type="http://schemas.openxmlformats.org/officeDocument/2006/relationships/image" Target="../media/image4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4">
            <a:extLst>
              <a:ext uri="{FF2B5EF4-FFF2-40B4-BE49-F238E27FC236}">
                <a16:creationId xmlns:a16="http://schemas.microsoft.com/office/drawing/2014/main" id="{86380D2C-7431-4CEC-A756-0582333CCD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Lecture L02.02</a:t>
            </a:r>
            <a:br>
              <a:rPr lang="en-US" altLang="en-US" dirty="0"/>
            </a:br>
            <a:r>
              <a:rPr lang="en-US" altLang="en-US" dirty="0"/>
              <a:t>Electronic Components and Schematics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548425FF-D514-4326-8983-9C3964F02C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r>
              <a:rPr lang="en-US" altLang="en-US" dirty="0"/>
              <a:t>Common Electrical Components, Basic Applications, and Schematic Symbols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3">
            <a:extLst>
              <a:ext uri="{FF2B5EF4-FFF2-40B4-BE49-F238E27FC236}">
                <a16:creationId xmlns:a16="http://schemas.microsoft.com/office/drawing/2014/main" id="{CBDE0DE0-6CE9-44DA-B241-9135FFC39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Inductor Packages and Symbols</a:t>
            </a:r>
          </a:p>
        </p:txBody>
      </p:sp>
      <p:sp>
        <p:nvSpPr>
          <p:cNvPr id="22534" name="Rectangle 4">
            <a:extLst>
              <a:ext uri="{FF2B5EF4-FFF2-40B4-BE49-F238E27FC236}">
                <a16:creationId xmlns:a16="http://schemas.microsoft.com/office/drawing/2014/main" id="{13BC3666-7741-42A9-92F1-A8368AE40F3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28650" y="4306233"/>
            <a:ext cx="3886200" cy="187073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A related component is a transformer</a:t>
            </a:r>
          </a:p>
          <a:p>
            <a:r>
              <a:rPr lang="en-US" altLang="en-US" dirty="0"/>
              <a:t>Two coils magnetically coupled by a common core</a:t>
            </a:r>
          </a:p>
          <a:p>
            <a:r>
              <a:rPr lang="en-US" altLang="en-US" dirty="0" err="1"/>
              <a:t>Allowes</a:t>
            </a:r>
            <a:endParaRPr lang="el-GR" altLang="en-US" dirty="0"/>
          </a:p>
        </p:txBody>
      </p:sp>
      <p:pic>
        <p:nvPicPr>
          <p:cNvPr id="22535" name="Picture 9" descr="inductor symbol">
            <a:extLst>
              <a:ext uri="{FF2B5EF4-FFF2-40B4-BE49-F238E27FC236}">
                <a16:creationId xmlns:a16="http://schemas.microsoft.com/office/drawing/2014/main" id="{0E5D49F9-8E9D-4B88-8341-D9424016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6227" y="2517586"/>
            <a:ext cx="1741757" cy="15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 descr="transformer symbol">
            <a:extLst>
              <a:ext uri="{FF2B5EF4-FFF2-40B4-BE49-F238E27FC236}">
                <a16:creationId xmlns:a16="http://schemas.microsoft.com/office/drawing/2014/main" id="{CC75C25B-4F83-406C-A911-7EDADD5E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52" y="4832022"/>
            <a:ext cx="2101164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P5170023">
            <a:extLst>
              <a:ext uri="{FF2B5EF4-FFF2-40B4-BE49-F238E27FC236}">
                <a16:creationId xmlns:a16="http://schemas.microsoft.com/office/drawing/2014/main" id="{67F6D781-62FD-4A02-B980-07E8AF7262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14" y="1616402"/>
            <a:ext cx="2470323" cy="187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P5170011">
            <a:extLst>
              <a:ext uri="{FF2B5EF4-FFF2-40B4-BE49-F238E27FC236}">
                <a16:creationId xmlns:a16="http://schemas.microsoft.com/office/drawing/2014/main" id="{F5B9AAA2-2DF4-41B4-B215-E84E3959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759832"/>
            <a:ext cx="19050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 descr="P5170003">
            <a:extLst>
              <a:ext uri="{FF2B5EF4-FFF2-40B4-BE49-F238E27FC236}">
                <a16:creationId xmlns:a16="http://schemas.microsoft.com/office/drawing/2014/main" id="{F55E57B0-1200-43FB-954E-3F4BDC58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727104"/>
            <a:ext cx="1285875" cy="121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>
            <a:extLst>
              <a:ext uri="{FF2B5EF4-FFF2-40B4-BE49-F238E27FC236}">
                <a16:creationId xmlns:a16="http://schemas.microsoft.com/office/drawing/2014/main" id="{7B72360E-111C-48BC-BEE9-3662144EA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Semiconductor Components</a:t>
            </a:r>
          </a:p>
        </p:txBody>
      </p:sp>
      <p:sp>
        <p:nvSpPr>
          <p:cNvPr id="43014" name="Rectangle 3">
            <a:extLst>
              <a:ext uri="{FF2B5EF4-FFF2-40B4-BE49-F238E27FC236}">
                <a16:creationId xmlns:a16="http://schemas.microsoft.com/office/drawing/2014/main" id="{E798D896-E319-46EB-896C-826C0E9B08D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The previous components all worked are basic principles of electric and magnetic fields and linear relationships between current and voltage</a:t>
            </a:r>
          </a:p>
          <a:p>
            <a:r>
              <a:rPr lang="en-US" altLang="en-US" dirty="0"/>
              <a:t>The remaining devices use semiconductor materials (silicon, germanium, gallium, …) to create very non-linear behavior</a:t>
            </a:r>
          </a:p>
          <a:p>
            <a:pPr lvl="1"/>
            <a:r>
              <a:rPr lang="en-US" altLang="en-US" dirty="0"/>
              <a:t>Older Vacuum tube-based versions are still used in some applications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D57AFE-6E4D-49CC-0D36-2BC0073C6D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Semiconductor devices</a:t>
            </a:r>
          </a:p>
          <a:p>
            <a:pPr lvl="1"/>
            <a:r>
              <a:rPr lang="en-US" dirty="0"/>
              <a:t>Diodes</a:t>
            </a:r>
          </a:p>
          <a:p>
            <a:pPr lvl="1"/>
            <a:r>
              <a:rPr lang="en-US" dirty="0"/>
              <a:t>Transistors</a:t>
            </a:r>
          </a:p>
          <a:p>
            <a:pPr lvl="1"/>
            <a:r>
              <a:rPr lang="en-US" dirty="0"/>
              <a:t>Integrated Circuits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383749E-0802-442E-4079-FB2D2DFB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Diodes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84E0D9-8F75-2B19-FD95-6BA35491D4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Diodes create a small energy barrier to charge flow in the forward direction</a:t>
            </a:r>
          </a:p>
          <a:p>
            <a:r>
              <a:rPr lang="en-US" dirty="0"/>
              <a:t>Once overcome by reaching </a:t>
            </a:r>
            <a:r>
              <a:rPr lang="en-US" dirty="0" err="1"/>
              <a:t>V</a:t>
            </a:r>
            <a:r>
              <a:rPr lang="en-US" baseline="-25000" dirty="0" err="1"/>
              <a:t>f</a:t>
            </a:r>
            <a:r>
              <a:rPr lang="en-US" dirty="0"/>
              <a:t> that voltage drop remains the same regardless current, leading to vertical V vs I region</a:t>
            </a:r>
          </a:p>
          <a:p>
            <a:r>
              <a:rPr lang="en-US" dirty="0"/>
              <a:t>The diode blocks current in the reverse direction (except for a small trickle of current) until a higher breakdown voltage is reached </a:t>
            </a:r>
            <a:r>
              <a:rPr lang="en-US" dirty="0" err="1"/>
              <a:t>V</a:t>
            </a:r>
            <a:r>
              <a:rPr lang="en-US" baseline="-25000" dirty="0" err="1"/>
              <a:t>br</a:t>
            </a:r>
            <a:endParaRPr lang="en-US" dirty="0"/>
          </a:p>
          <a:p>
            <a:r>
              <a:rPr lang="en-US" dirty="0"/>
              <a:t>These characteristics allow the diode to regulate the direction of current flow or create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6985C8-8C78-3D6C-BD2F-13FAB76049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9150" y="2058194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D7911-8262-2DF2-F81A-A0683E80E027}"/>
              </a:ext>
            </a:extLst>
          </p:cNvPr>
          <p:cNvSpPr txBox="1"/>
          <p:nvPr/>
        </p:nvSpPr>
        <p:spPr>
          <a:xfrm>
            <a:off x="5092549" y="5992297"/>
            <a:ext cx="348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Diode Voltage Vs Current</a:t>
            </a:r>
          </a:p>
        </p:txBody>
      </p:sp>
    </p:spTree>
    <p:extLst>
      <p:ext uri="{BB962C8B-B14F-4D97-AF65-F5344CB8AC3E}">
        <p14:creationId xmlns:p14="http://schemas.microsoft.com/office/powerpoint/2010/main" val="70008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4">
            <a:extLst>
              <a:ext uri="{FF2B5EF4-FFF2-40B4-BE49-F238E27FC236}">
                <a16:creationId xmlns:a16="http://schemas.microsoft.com/office/drawing/2014/main" id="{5F24A4B1-9439-4AF8-88A8-22F5CF83C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Diodes Appearance and Symbols </a:t>
            </a:r>
          </a:p>
        </p:txBody>
      </p:sp>
      <p:sp>
        <p:nvSpPr>
          <p:cNvPr id="30726" name="Rectangle 5">
            <a:extLst>
              <a:ext uri="{FF2B5EF4-FFF2-40B4-BE49-F238E27FC236}">
                <a16:creationId xmlns:a16="http://schemas.microsoft.com/office/drawing/2014/main" id="{237B53B2-54AA-4898-821E-C4F50B8264C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7221" y="1825625"/>
            <a:ext cx="4674323" cy="455927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Diodes inherently have a direction with the (+) side called the Anode and (-) cathode</a:t>
            </a:r>
          </a:p>
          <a:p>
            <a:r>
              <a:rPr lang="en-US" altLang="en-US" dirty="0"/>
              <a:t>Physical Packages usually have a band or stripe for the cathode, matching the symbol</a:t>
            </a:r>
          </a:p>
          <a:p>
            <a:r>
              <a:rPr lang="en-US" altLang="en-US" dirty="0"/>
              <a:t>A common usage is to convert the energy into light</a:t>
            </a:r>
          </a:p>
          <a:p>
            <a:pPr lvl="1"/>
            <a:r>
              <a:rPr lang="en-US" altLang="en-US" dirty="0"/>
              <a:t>Since </a:t>
            </a:r>
            <a:r>
              <a:rPr lang="en-US" altLang="en-US" dirty="0" err="1"/>
              <a:t>V</a:t>
            </a:r>
            <a:r>
              <a:rPr lang="en-US" altLang="en-US" baseline="-25000" dirty="0" err="1"/>
              <a:t>f</a:t>
            </a:r>
            <a:r>
              <a:rPr lang="en-US" altLang="en-US" dirty="0"/>
              <a:t> is fixed and the charge is fixed (electrons have –e), the wavelength of light emitted is fixed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B2AC49-0387-2D72-C436-0249132A3C7F}"/>
              </a:ext>
            </a:extLst>
          </p:cNvPr>
          <p:cNvGrpSpPr/>
          <p:nvPr/>
        </p:nvGrpSpPr>
        <p:grpSpPr>
          <a:xfrm>
            <a:off x="5443985" y="4866791"/>
            <a:ext cx="2971800" cy="1574257"/>
            <a:chOff x="5443985" y="4866791"/>
            <a:chExt cx="2971800" cy="1574257"/>
          </a:xfrm>
        </p:grpSpPr>
        <p:graphicFrame>
          <p:nvGraphicFramePr>
            <p:cNvPr id="30730" name="Object 15">
              <a:extLst>
                <a:ext uri="{FF2B5EF4-FFF2-40B4-BE49-F238E27FC236}">
                  <a16:creationId xmlns:a16="http://schemas.microsoft.com/office/drawing/2014/main" id="{57B95C2F-EEC3-4AA9-99E3-8676D2CA55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890175"/>
                </p:ext>
              </p:extLst>
            </p:nvPr>
          </p:nvGraphicFramePr>
          <p:xfrm>
            <a:off x="7258497" y="5303050"/>
            <a:ext cx="1157288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! Graphic" r:id="rId3" imgW="1157630" imgH="651053" progId="CDraw">
                    <p:embed/>
                  </p:oleObj>
                </mc:Choice>
                <mc:Fallback>
                  <p:oleObj name="CorelDRAW! Graphic" r:id="rId3" imgW="1157630" imgH="651053" progId="CDraw">
                    <p:embed/>
                    <p:pic>
                      <p:nvPicPr>
                        <p:cNvPr id="30730" name="Object 15">
                          <a:extLst>
                            <a:ext uri="{FF2B5EF4-FFF2-40B4-BE49-F238E27FC236}">
                              <a16:creationId xmlns:a16="http://schemas.microsoft.com/office/drawing/2014/main" id="{57B95C2F-EEC3-4AA9-99E3-8676D2CA558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58497" y="5303050"/>
                          <a:ext cx="1157288" cy="650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1B1A91-A819-AFBB-3734-C49C5D3486A6}"/>
                </a:ext>
              </a:extLst>
            </p:cNvPr>
            <p:cNvGrpSpPr/>
            <p:nvPr/>
          </p:nvGrpSpPr>
          <p:grpSpPr>
            <a:xfrm>
              <a:off x="5443985" y="4866791"/>
              <a:ext cx="2667000" cy="1574257"/>
              <a:chOff x="3818234" y="4136250"/>
              <a:chExt cx="3034862" cy="1867696"/>
            </a:xfrm>
          </p:grpSpPr>
          <p:pic>
            <p:nvPicPr>
              <p:cNvPr id="32777" name="Picture 6" descr="P5170026">
                <a:extLst>
                  <a:ext uri="{FF2B5EF4-FFF2-40B4-BE49-F238E27FC236}">
                    <a16:creationId xmlns:a16="http://schemas.microsoft.com/office/drawing/2014/main" id="{2153F720-C93B-43CB-93B3-A12CE14849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7042" y="4136250"/>
                <a:ext cx="1169275" cy="1381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1" name="Text Box 10">
                <a:extLst>
                  <a:ext uri="{FF2B5EF4-FFF2-40B4-BE49-F238E27FC236}">
                    <a16:creationId xmlns:a16="http://schemas.microsoft.com/office/drawing/2014/main" id="{0EB2BA07-2E8D-4707-AEAE-97CC92390B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8234" y="5638800"/>
                <a:ext cx="3034862" cy="365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400" b="1" dirty="0"/>
                  <a:t>Light-emitting diode (LED)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872CA0-25B0-CE2D-B0AB-49126C535649}"/>
              </a:ext>
            </a:extLst>
          </p:cNvPr>
          <p:cNvGrpSpPr/>
          <p:nvPr/>
        </p:nvGrpSpPr>
        <p:grpSpPr>
          <a:xfrm>
            <a:off x="5730232" y="1293043"/>
            <a:ext cx="3048000" cy="3436693"/>
            <a:chOff x="5730232" y="1293043"/>
            <a:chExt cx="3048000" cy="343669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58E370-BF3B-8BE1-AD7D-002A2DEE0E24}"/>
                </a:ext>
              </a:extLst>
            </p:cNvPr>
            <p:cNvGrpSpPr/>
            <p:nvPr/>
          </p:nvGrpSpPr>
          <p:grpSpPr>
            <a:xfrm>
              <a:off x="5730232" y="2462489"/>
              <a:ext cx="3048000" cy="2267247"/>
              <a:chOff x="5165690" y="2175171"/>
              <a:chExt cx="3048000" cy="226724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E93D8C3-CBCA-614F-545B-5D739371087E}"/>
                  </a:ext>
                </a:extLst>
              </p:cNvPr>
              <p:cNvGrpSpPr/>
              <p:nvPr/>
            </p:nvGrpSpPr>
            <p:grpSpPr>
              <a:xfrm>
                <a:off x="5165690" y="2175171"/>
                <a:ext cx="3048000" cy="1094140"/>
                <a:chOff x="3276600" y="1763745"/>
                <a:chExt cx="3048000" cy="1094140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816C0E57-538D-57E7-34C2-9F531055CD29}"/>
                    </a:ext>
                  </a:extLst>
                </p:cNvPr>
                <p:cNvGrpSpPr/>
                <p:nvPr/>
              </p:nvGrpSpPr>
              <p:grpSpPr>
                <a:xfrm>
                  <a:off x="3276600" y="1763745"/>
                  <a:ext cx="3048000" cy="1094140"/>
                  <a:chOff x="3276600" y="1763745"/>
                  <a:chExt cx="3048000" cy="1094140"/>
                </a:xfrm>
              </p:grpSpPr>
              <p:graphicFrame>
                <p:nvGraphicFramePr>
                  <p:cNvPr id="30732" name="Object 17">
                    <a:extLst>
                      <a:ext uri="{FF2B5EF4-FFF2-40B4-BE49-F238E27FC236}">
                        <a16:creationId xmlns:a16="http://schemas.microsoft.com/office/drawing/2014/main" id="{7CDE60E0-EF8A-41A9-85B2-44B3B670A36F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05476118"/>
                      </p:ext>
                    </p:extLst>
                  </p:nvPr>
                </p:nvGraphicFramePr>
                <p:xfrm>
                  <a:off x="4024312" y="1763745"/>
                  <a:ext cx="1157288" cy="5222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orelDRAW! Graphic" r:id="rId6" imgW="1157630" imgH="522122" progId="CDraw">
                          <p:embed/>
                        </p:oleObj>
                      </mc:Choice>
                      <mc:Fallback>
                        <p:oleObj name="CorelDRAW! Graphic" r:id="rId6" imgW="1157630" imgH="522122" progId="CDraw">
                          <p:embed/>
                          <p:pic>
                            <p:nvPicPr>
                              <p:cNvPr id="30732" name="Object 17">
                                <a:extLst>
                                  <a:ext uri="{FF2B5EF4-FFF2-40B4-BE49-F238E27FC236}">
                                    <a16:creationId xmlns:a16="http://schemas.microsoft.com/office/drawing/2014/main" id="{7CDE60E0-EF8A-41A9-85B2-44B3B670A36F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024312" y="1763745"/>
                                <a:ext cx="1157288" cy="52228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0733" name="Text Box 18">
                    <a:extLst>
                      <a:ext uri="{FF2B5EF4-FFF2-40B4-BE49-F238E27FC236}">
                        <a16:creationId xmlns:a16="http://schemas.microsoft.com/office/drawing/2014/main" id="{13C4A728-9844-4FDF-B95F-6148D6D72FC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6600" y="2519331"/>
                    <a:ext cx="3048000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600" b="1" dirty="0"/>
                      <a:t>Anode(+)		 Cathode(-)</a:t>
                    </a:r>
                  </a:p>
                </p:txBody>
              </p:sp>
            </p:grpSp>
            <p:sp>
              <p:nvSpPr>
                <p:cNvPr id="30734" name="Line 20">
                  <a:extLst>
                    <a:ext uri="{FF2B5EF4-FFF2-40B4-BE49-F238E27FC236}">
                      <a16:creationId xmlns:a16="http://schemas.microsoft.com/office/drawing/2014/main" id="{8751ACC5-F1D6-4823-94AA-5A30EEDF0C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71912" y="2144745"/>
                  <a:ext cx="30480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35" name="Line 21">
                  <a:extLst>
                    <a:ext uri="{FF2B5EF4-FFF2-40B4-BE49-F238E27FC236}">
                      <a16:creationId xmlns:a16="http://schemas.microsoft.com/office/drawing/2014/main" id="{D64566E1-7577-4FAC-B368-069C38FE5B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938712" y="2144745"/>
                  <a:ext cx="304800" cy="381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32775" name="Picture 4" descr="P5170014">
                <a:extLst>
                  <a:ext uri="{FF2B5EF4-FFF2-40B4-BE49-F238E27FC236}">
                    <a16:creationId xmlns:a16="http://schemas.microsoft.com/office/drawing/2014/main" id="{352D25A8-6D67-4FE7-A649-959486F8BA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8090" y="3345455"/>
                <a:ext cx="2514600" cy="1096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776" name="Picture 5" descr="P5170013">
              <a:extLst>
                <a:ext uri="{FF2B5EF4-FFF2-40B4-BE49-F238E27FC236}">
                  <a16:creationId xmlns:a16="http://schemas.microsoft.com/office/drawing/2014/main" id="{20965768-1F51-4F4A-BC1C-BCA9CCF77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1532" y="1293043"/>
              <a:ext cx="2336800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4">
            <a:extLst>
              <a:ext uri="{FF2B5EF4-FFF2-40B4-BE49-F238E27FC236}">
                <a16:creationId xmlns:a16="http://schemas.microsoft.com/office/drawing/2014/main" id="{68E85D4A-BF7B-48A5-8D0E-87834E76F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Transistors</a:t>
            </a:r>
          </a:p>
        </p:txBody>
      </p:sp>
      <p:sp>
        <p:nvSpPr>
          <p:cNvPr id="45062" name="Rectangle 5">
            <a:extLst>
              <a:ext uri="{FF2B5EF4-FFF2-40B4-BE49-F238E27FC236}">
                <a16:creationId xmlns:a16="http://schemas.microsoft.com/office/drawing/2014/main" id="{4540EDFA-D476-4C15-8553-3F075C3D7E5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9270" y="1825625"/>
            <a:ext cx="500137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Three terminal devices</a:t>
            </a:r>
          </a:p>
          <a:p>
            <a:r>
              <a:rPr lang="en-US" altLang="en-US" dirty="0"/>
              <a:t>The signal at the left terminal (Gate or Base) controls the flow of charge between the two other connections (Drain and Source or Collector and Emitter)</a:t>
            </a:r>
          </a:p>
          <a:p>
            <a:r>
              <a:rPr lang="en-US" altLang="en-US" dirty="0"/>
              <a:t>Commonly used either as a switch or an amplifier (creates a large signal from a small signal)</a:t>
            </a:r>
          </a:p>
          <a:p>
            <a:r>
              <a:rPr lang="en-US" altLang="en-US" dirty="0"/>
              <a:t>2 Types that differ on the underlying technology, Field Effect Transistors (FETs) and Bipolar Junction Transistors (BJT)</a:t>
            </a:r>
          </a:p>
          <a:p>
            <a:r>
              <a:rPr lang="en-US" altLang="en-US" dirty="0"/>
              <a:t>Each of those has 2 types that depend on the behavior of the Gate/Base to positive or negative signals</a:t>
            </a:r>
          </a:p>
          <a:p>
            <a:pPr lvl="1"/>
            <a:r>
              <a:rPr lang="en-US" altLang="en-US" dirty="0"/>
              <a:t>NPN and PNP for BJTs</a:t>
            </a:r>
          </a:p>
          <a:p>
            <a:pPr lvl="1"/>
            <a:r>
              <a:rPr lang="en-US" altLang="en-US" dirty="0"/>
              <a:t>N-Channel and P-Channel for FETs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F29988-440E-0E4A-AE2B-5637EB1E4BFE}"/>
              </a:ext>
            </a:extLst>
          </p:cNvPr>
          <p:cNvGrpSpPr/>
          <p:nvPr/>
        </p:nvGrpSpPr>
        <p:grpSpPr>
          <a:xfrm>
            <a:off x="6063000" y="4280400"/>
            <a:ext cx="2133600" cy="1631950"/>
            <a:chOff x="1858200" y="4646400"/>
            <a:chExt cx="2133600" cy="1631950"/>
          </a:xfrm>
        </p:grpSpPr>
        <p:graphicFrame>
          <p:nvGraphicFramePr>
            <p:cNvPr id="47110" name="Object 5">
              <a:extLst>
                <a:ext uri="{FF2B5EF4-FFF2-40B4-BE49-F238E27FC236}">
                  <a16:creationId xmlns:a16="http://schemas.microsoft.com/office/drawing/2014/main" id="{B335DEDD-A1BF-44E1-B763-34CA902795B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7790642"/>
                </p:ext>
              </p:extLst>
            </p:nvPr>
          </p:nvGraphicFramePr>
          <p:xfrm>
            <a:off x="2620200" y="5103600"/>
            <a:ext cx="433388" cy="679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! Graphic" r:id="rId3" imgW="434340" imgH="680314" progId="CDraw">
                    <p:embed/>
                  </p:oleObj>
                </mc:Choice>
                <mc:Fallback>
                  <p:oleObj name="CorelDRAW! Graphic" r:id="rId3" imgW="434340" imgH="680314" progId="CDraw">
                    <p:embed/>
                    <p:pic>
                      <p:nvPicPr>
                        <p:cNvPr id="47110" name="Object 5">
                          <a:extLst>
                            <a:ext uri="{FF2B5EF4-FFF2-40B4-BE49-F238E27FC236}">
                              <a16:creationId xmlns:a16="http://schemas.microsoft.com/office/drawing/2014/main" id="{B335DEDD-A1BF-44E1-B763-34CA902795B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0200" y="5103600"/>
                          <a:ext cx="433388" cy="679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22" name="Text Box 21">
              <a:extLst>
                <a:ext uri="{FF2B5EF4-FFF2-40B4-BE49-F238E27FC236}">
                  <a16:creationId xmlns:a16="http://schemas.microsoft.com/office/drawing/2014/main" id="{8114CA71-4180-4472-A2C7-A67BD077E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800" y="5941800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 dirty="0"/>
                <a:t>Emitter</a:t>
              </a:r>
            </a:p>
          </p:txBody>
        </p:sp>
        <p:sp>
          <p:nvSpPr>
            <p:cNvPr id="47123" name="Text Box 22">
              <a:extLst>
                <a:ext uri="{FF2B5EF4-FFF2-40B4-BE49-F238E27FC236}">
                  <a16:creationId xmlns:a16="http://schemas.microsoft.com/office/drawing/2014/main" id="{6F4E5CCA-BDAC-46A9-941B-661CE7826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000" y="4646400"/>
              <a:ext cx="1066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 dirty="0"/>
                <a:t>Collector</a:t>
              </a:r>
            </a:p>
          </p:txBody>
        </p:sp>
        <p:sp>
          <p:nvSpPr>
            <p:cNvPr id="47124" name="Text Box 23">
              <a:extLst>
                <a:ext uri="{FF2B5EF4-FFF2-40B4-BE49-F238E27FC236}">
                  <a16:creationId xmlns:a16="http://schemas.microsoft.com/office/drawing/2014/main" id="{1D8CEF14-6BD4-47A3-A125-AC1841B52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200" y="5560800"/>
              <a:ext cx="685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/>
                <a:t>Base</a:t>
              </a:r>
            </a:p>
          </p:txBody>
        </p:sp>
        <p:sp>
          <p:nvSpPr>
            <p:cNvPr id="47126" name="Line 27">
              <a:extLst>
                <a:ext uri="{FF2B5EF4-FFF2-40B4-BE49-F238E27FC236}">
                  <a16:creationId xmlns:a16="http://schemas.microsoft.com/office/drawing/2014/main" id="{AB17A5C0-218E-40FF-92E8-1097150F6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77400" y="5789400"/>
              <a:ext cx="76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Line 29">
              <a:extLst>
                <a:ext uri="{FF2B5EF4-FFF2-40B4-BE49-F238E27FC236}">
                  <a16:creationId xmlns:a16="http://schemas.microsoft.com/office/drawing/2014/main" id="{1236E7EF-A857-4BB5-AB68-F9E741536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3600" y="4951200"/>
              <a:ext cx="152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5" name="Line 25">
              <a:extLst>
                <a:ext uri="{FF2B5EF4-FFF2-40B4-BE49-F238E27FC236}">
                  <a16:creationId xmlns:a16="http://schemas.microsoft.com/office/drawing/2014/main" id="{37C5D44E-E3C2-4B73-87D6-02929077E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72550" y="5484600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B190FBA-15DD-ED88-F38D-0EA52E2FDD52}"/>
              </a:ext>
            </a:extLst>
          </p:cNvPr>
          <p:cNvGrpSpPr/>
          <p:nvPr/>
        </p:nvGrpSpPr>
        <p:grpSpPr>
          <a:xfrm>
            <a:off x="6121609" y="2313488"/>
            <a:ext cx="2273558" cy="1387475"/>
            <a:chOff x="4674225" y="2496050"/>
            <a:chExt cx="2273558" cy="1387475"/>
          </a:xfrm>
        </p:grpSpPr>
        <p:graphicFrame>
          <p:nvGraphicFramePr>
            <p:cNvPr id="3" name="Object 7">
              <a:extLst>
                <a:ext uri="{FF2B5EF4-FFF2-40B4-BE49-F238E27FC236}">
                  <a16:creationId xmlns:a16="http://schemas.microsoft.com/office/drawing/2014/main" id="{9A533CAD-0EBD-4934-8940-447289B496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513492"/>
                </p:ext>
              </p:extLst>
            </p:nvPr>
          </p:nvGraphicFramePr>
          <p:xfrm>
            <a:off x="5072400" y="2908800"/>
            <a:ext cx="495300" cy="684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! Graphic" r:id="rId5" imgW="494690" imgH="684886" progId="CDraw">
                    <p:embed/>
                  </p:oleObj>
                </mc:Choice>
                <mc:Fallback>
                  <p:oleObj name="CorelDRAW! Graphic" r:id="rId5" imgW="494690" imgH="684886" progId="CDraw">
                    <p:embed/>
                    <p:pic>
                      <p:nvPicPr>
                        <p:cNvPr id="3" name="Object 7">
                          <a:extLst>
                            <a:ext uri="{FF2B5EF4-FFF2-40B4-BE49-F238E27FC236}">
                              <a16:creationId xmlns:a16="http://schemas.microsoft.com/office/drawing/2014/main" id="{9A533CAD-0EBD-4934-8940-447289B496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2400" y="2908800"/>
                          <a:ext cx="495300" cy="684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 Box 18">
              <a:extLst>
                <a:ext uri="{FF2B5EF4-FFF2-40B4-BE49-F238E27FC236}">
                  <a16:creationId xmlns:a16="http://schemas.microsoft.com/office/drawing/2014/main" id="{21638CBA-085A-4548-8FB1-EA454E359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4225" y="2558756"/>
              <a:ext cx="685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 dirty="0"/>
                <a:t>Gate</a:t>
              </a:r>
            </a:p>
          </p:txBody>
        </p:sp>
        <p:sp>
          <p:nvSpPr>
            <p:cNvPr id="8" name="Text Box 19">
              <a:extLst>
                <a:ext uri="{FF2B5EF4-FFF2-40B4-BE49-F238E27FC236}">
                  <a16:creationId xmlns:a16="http://schemas.microsoft.com/office/drawing/2014/main" id="{FD16AB6B-08DD-4977-A4EC-D926B6A5A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3383" y="3546975"/>
              <a:ext cx="914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 dirty="0"/>
                <a:t>Source</a:t>
              </a:r>
            </a:p>
          </p:txBody>
        </p:sp>
        <p:sp>
          <p:nvSpPr>
            <p:cNvPr id="9" name="Text Box 20">
              <a:extLst>
                <a:ext uri="{FF2B5EF4-FFF2-40B4-BE49-F238E27FC236}">
                  <a16:creationId xmlns:a16="http://schemas.microsoft.com/office/drawing/2014/main" id="{51716AB0-4EF4-4B95-91A1-9453892F3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925" y="2496050"/>
              <a:ext cx="8382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 dirty="0"/>
                <a:t>Drain</a:t>
              </a:r>
            </a:p>
          </p:txBody>
        </p:sp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6E310D1B-0090-4028-8118-35AB12757A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82000" y="2692900"/>
              <a:ext cx="38100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1">
              <a:extLst>
                <a:ext uri="{FF2B5EF4-FFF2-40B4-BE49-F238E27FC236}">
                  <a16:creationId xmlns:a16="http://schemas.microsoft.com/office/drawing/2014/main" id="{BFD5EA2F-A6CA-49B2-A344-44B8AF3064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05800" y="3594600"/>
              <a:ext cx="389483" cy="1266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41">
              <a:extLst>
                <a:ext uri="{FF2B5EF4-FFF2-40B4-BE49-F238E27FC236}">
                  <a16:creationId xmlns:a16="http://schemas.microsoft.com/office/drawing/2014/main" id="{8BFF1542-EFE0-9732-8B71-E64CBB49E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8003" y="2908800"/>
              <a:ext cx="60097" cy="328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F4AF34B-0308-9DEE-DA5C-29B3DD62569F}"/>
              </a:ext>
            </a:extLst>
          </p:cNvPr>
          <p:cNvSpPr txBox="1"/>
          <p:nvPr/>
        </p:nvSpPr>
        <p:spPr>
          <a:xfrm>
            <a:off x="5962966" y="1915596"/>
            <a:ext cx="295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Effect Transistor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D2499-82D7-8B64-AEA3-D9F2827448D2}"/>
              </a:ext>
            </a:extLst>
          </p:cNvPr>
          <p:cNvSpPr txBox="1"/>
          <p:nvPr/>
        </p:nvSpPr>
        <p:spPr>
          <a:xfrm>
            <a:off x="6001066" y="4007516"/>
            <a:ext cx="295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Bipolar Junction Transistor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2">
            <a:extLst>
              <a:ext uri="{FF2B5EF4-FFF2-40B4-BE49-F238E27FC236}">
                <a16:creationId xmlns:a16="http://schemas.microsoft.com/office/drawing/2014/main" id="{51042E60-D202-4915-8308-CC34C7CD4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Terminal Designations and packaging styles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0E7B8EB-2E86-50DB-88F7-E9D52F839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79199" y="1968627"/>
            <a:ext cx="1579001" cy="17497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E988A5C-B19C-6C7D-0A51-3D13F03D62DA}"/>
              </a:ext>
            </a:extLst>
          </p:cNvPr>
          <p:cNvGrpSpPr/>
          <p:nvPr/>
        </p:nvGrpSpPr>
        <p:grpSpPr>
          <a:xfrm>
            <a:off x="4713840" y="1968627"/>
            <a:ext cx="1444626" cy="2035562"/>
            <a:chOff x="4370387" y="1965731"/>
            <a:chExt cx="1444626" cy="2035562"/>
          </a:xfrm>
        </p:grpSpPr>
        <p:pic>
          <p:nvPicPr>
            <p:cNvPr id="47117" name="Picture 16" descr="P5180027">
              <a:extLst>
                <a:ext uri="{FF2B5EF4-FFF2-40B4-BE49-F238E27FC236}">
                  <a16:creationId xmlns:a16="http://schemas.microsoft.com/office/drawing/2014/main" id="{6BFE8C7E-8B3B-4609-B6FC-3B13B3E4D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775" y="1965731"/>
              <a:ext cx="139223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9" name="Text Box 45">
              <a:extLst>
                <a:ext uri="{FF2B5EF4-FFF2-40B4-BE49-F238E27FC236}">
                  <a16:creationId xmlns:a16="http://schemas.microsoft.com/office/drawing/2014/main" id="{AE25A253-857B-4A0F-92D4-7DD7F81FD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0387" y="3693516"/>
              <a:ext cx="1371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 dirty="0"/>
                <a:t>TO-92 package</a:t>
              </a:r>
            </a:p>
          </p:txBody>
        </p:sp>
      </p:grpSp>
      <p:sp>
        <p:nvSpPr>
          <p:cNvPr id="47140" name="Text Box 46">
            <a:extLst>
              <a:ext uri="{FF2B5EF4-FFF2-40B4-BE49-F238E27FC236}">
                <a16:creationId xmlns:a16="http://schemas.microsoft.com/office/drawing/2014/main" id="{0DC41D4E-80E4-49A2-B0BC-F6DE62553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752588"/>
            <a:ext cx="152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/>
              <a:t>TO-18 package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3DE03B-EC4D-6B38-E064-9300A8685B5E}"/>
              </a:ext>
            </a:extLst>
          </p:cNvPr>
          <p:cNvGrpSpPr/>
          <p:nvPr/>
        </p:nvGrpSpPr>
        <p:grpSpPr>
          <a:xfrm>
            <a:off x="6906699" y="4457700"/>
            <a:ext cx="1524000" cy="2060377"/>
            <a:chOff x="5257800" y="3657600"/>
            <a:chExt cx="1524000" cy="2060377"/>
          </a:xfrm>
        </p:grpSpPr>
        <p:pic>
          <p:nvPicPr>
            <p:cNvPr id="47118" name="Picture 17" descr="P5180030">
              <a:extLst>
                <a:ext uri="{FF2B5EF4-FFF2-40B4-BE49-F238E27FC236}">
                  <a16:creationId xmlns:a16="http://schemas.microsoft.com/office/drawing/2014/main" id="{9030CE25-D86A-439B-B3DC-42FD96C83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3657600"/>
              <a:ext cx="119062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41" name="Text Box 47">
              <a:extLst>
                <a:ext uri="{FF2B5EF4-FFF2-40B4-BE49-F238E27FC236}">
                  <a16:creationId xmlns:a16="http://schemas.microsoft.com/office/drawing/2014/main" id="{37F7C3B9-430A-4627-B245-4DE6A60D2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5410200"/>
              <a:ext cx="1524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 dirty="0"/>
                <a:t>TO-220 package</a:t>
              </a:r>
            </a:p>
          </p:txBody>
        </p:sp>
      </p:grpSp>
      <p:grpSp>
        <p:nvGrpSpPr>
          <p:cNvPr id="18" name="Group 15">
            <a:extLst>
              <a:ext uri="{FF2B5EF4-FFF2-40B4-BE49-F238E27FC236}">
                <a16:creationId xmlns:a16="http://schemas.microsoft.com/office/drawing/2014/main" id="{08EEC8C1-4692-44FC-A19E-EC54C1F06FAC}"/>
              </a:ext>
            </a:extLst>
          </p:cNvPr>
          <p:cNvGrpSpPr>
            <a:grpSpLocks/>
          </p:cNvGrpSpPr>
          <p:nvPr/>
        </p:nvGrpSpPr>
        <p:grpSpPr bwMode="auto">
          <a:xfrm>
            <a:off x="569789" y="2680524"/>
            <a:ext cx="1012825" cy="1193800"/>
            <a:chOff x="1645" y="1632"/>
            <a:chExt cx="638" cy="752"/>
          </a:xfrm>
        </p:grpSpPr>
        <p:graphicFrame>
          <p:nvGraphicFramePr>
            <p:cNvPr id="19" name="Object 5">
              <a:extLst>
                <a:ext uri="{FF2B5EF4-FFF2-40B4-BE49-F238E27FC236}">
                  <a16:creationId xmlns:a16="http://schemas.microsoft.com/office/drawing/2014/main" id="{E26DF8D8-824E-404A-B9DB-F40819C8BD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6" y="1632"/>
            <a:ext cx="273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! Graphic" r:id="rId6" imgW="0" imgH="0" progId="CDraw">
                    <p:embed/>
                  </p:oleObj>
                </mc:Choice>
                <mc:Fallback>
                  <p:oleObj name="CorelDRAW! Graphic" r:id="rId6" imgW="0" imgH="0" progId="CDraw">
                    <p:embed/>
                    <p:pic>
                      <p:nvPicPr>
                        <p:cNvPr id="19" name="Object 5">
                          <a:extLst>
                            <a:ext uri="{FF2B5EF4-FFF2-40B4-BE49-F238E27FC236}">
                              <a16:creationId xmlns:a16="http://schemas.microsoft.com/office/drawing/2014/main" id="{E26DF8D8-824E-404A-B9DB-F40819C8BD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1632"/>
                          <a:ext cx="273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18E20352-F96B-4E17-B4F8-561FBCA9B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5" y="2016"/>
              <a:ext cx="63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BJT PNP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Transistor</a:t>
              </a: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08AF8035-AD29-47D8-BEBE-3D5D47A5ABF2}"/>
              </a:ext>
            </a:extLst>
          </p:cNvPr>
          <p:cNvGrpSpPr>
            <a:grpSpLocks/>
          </p:cNvGrpSpPr>
          <p:nvPr/>
        </p:nvGrpSpPr>
        <p:grpSpPr bwMode="auto">
          <a:xfrm>
            <a:off x="1798195" y="4800724"/>
            <a:ext cx="1622426" cy="1268414"/>
            <a:chOff x="2956" y="1680"/>
            <a:chExt cx="1022" cy="799"/>
          </a:xfrm>
        </p:grpSpPr>
        <p:graphicFrame>
          <p:nvGraphicFramePr>
            <p:cNvPr id="22" name="Object 6">
              <a:extLst>
                <a:ext uri="{FF2B5EF4-FFF2-40B4-BE49-F238E27FC236}">
                  <a16:creationId xmlns:a16="http://schemas.microsoft.com/office/drawing/2014/main" id="{135474CC-0602-4B63-BEF7-E65EB00AF4E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16" y="1680"/>
            <a:ext cx="312" cy="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! Graphic" r:id="rId8" imgW="0" imgH="0" progId="CDraw">
                    <p:embed/>
                  </p:oleObj>
                </mc:Choice>
                <mc:Fallback>
                  <p:oleObj name="CorelDRAW! Graphic" r:id="rId8" imgW="0" imgH="0" progId="CDraw">
                    <p:embed/>
                    <p:pic>
                      <p:nvPicPr>
                        <p:cNvPr id="22" name="Object 6">
                          <a:extLst>
                            <a:ext uri="{FF2B5EF4-FFF2-40B4-BE49-F238E27FC236}">
                              <a16:creationId xmlns:a16="http://schemas.microsoft.com/office/drawing/2014/main" id="{135474CC-0602-4B63-BEF7-E65EB00AF4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680"/>
                          <a:ext cx="312" cy="4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12">
              <a:extLst>
                <a:ext uri="{FF2B5EF4-FFF2-40B4-BE49-F238E27FC236}">
                  <a16:creationId xmlns:a16="http://schemas.microsoft.com/office/drawing/2014/main" id="{01663FB0-9F9B-4B07-85C4-41372CE40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" y="2111"/>
              <a:ext cx="102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N-channel FET Transistor</a:t>
              </a:r>
            </a:p>
          </p:txBody>
        </p:sp>
      </p:grpSp>
      <p:grpSp>
        <p:nvGrpSpPr>
          <p:cNvPr id="28" name="Group 20">
            <a:extLst>
              <a:ext uri="{FF2B5EF4-FFF2-40B4-BE49-F238E27FC236}">
                <a16:creationId xmlns:a16="http://schemas.microsoft.com/office/drawing/2014/main" id="{269FE90A-538E-4FFC-89B5-F091528529C6}"/>
              </a:ext>
            </a:extLst>
          </p:cNvPr>
          <p:cNvGrpSpPr>
            <a:grpSpLocks/>
          </p:cNvGrpSpPr>
          <p:nvPr/>
        </p:nvGrpSpPr>
        <p:grpSpPr bwMode="auto">
          <a:xfrm>
            <a:off x="450601" y="4841544"/>
            <a:ext cx="1438277" cy="1193801"/>
            <a:chOff x="4101" y="2880"/>
            <a:chExt cx="906" cy="752"/>
          </a:xfrm>
        </p:grpSpPr>
        <p:graphicFrame>
          <p:nvGraphicFramePr>
            <p:cNvPr id="29" name="Object 9">
              <a:extLst>
                <a:ext uri="{FF2B5EF4-FFF2-40B4-BE49-F238E27FC236}">
                  <a16:creationId xmlns:a16="http://schemas.microsoft.com/office/drawing/2014/main" id="{1751E70F-421D-4EDA-953C-36C789F6DEE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7576792"/>
                </p:ext>
              </p:extLst>
            </p:nvPr>
          </p:nvGraphicFramePr>
          <p:xfrm>
            <a:off x="4512" y="2880"/>
            <a:ext cx="354" cy="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! Graphic" r:id="rId10" imgW="0" imgH="0" progId="CDraw">
                    <p:embed/>
                  </p:oleObj>
                </mc:Choice>
                <mc:Fallback>
                  <p:oleObj name="CorelDRAW! Graphic" r:id="rId10" imgW="0" imgH="0" progId="CDraw">
                    <p:embed/>
                    <p:pic>
                      <p:nvPicPr>
                        <p:cNvPr id="29" name="Object 9">
                          <a:extLst>
                            <a:ext uri="{FF2B5EF4-FFF2-40B4-BE49-F238E27FC236}">
                              <a16:creationId xmlns:a16="http://schemas.microsoft.com/office/drawing/2014/main" id="{1751E70F-421D-4EDA-953C-36C789F6DEE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880"/>
                          <a:ext cx="354" cy="4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3BC9E85C-B515-401F-B11C-4B5C306AF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1" y="3264"/>
              <a:ext cx="90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P-channel FET Transistor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3789F-5DD8-441C-83FA-27F3A5349AD9}"/>
              </a:ext>
            </a:extLst>
          </p:cNvPr>
          <p:cNvGrpSpPr>
            <a:grpSpLocks/>
          </p:cNvGrpSpPr>
          <p:nvPr/>
        </p:nvGrpSpPr>
        <p:grpSpPr bwMode="auto">
          <a:xfrm>
            <a:off x="2029736" y="2680524"/>
            <a:ext cx="1012825" cy="1193800"/>
            <a:chOff x="541" y="1680"/>
            <a:chExt cx="638" cy="752"/>
          </a:xfrm>
        </p:grpSpPr>
        <p:graphicFrame>
          <p:nvGraphicFramePr>
            <p:cNvPr id="4" name="Object 4">
              <a:extLst>
                <a:ext uri="{FF2B5EF4-FFF2-40B4-BE49-F238E27FC236}">
                  <a16:creationId xmlns:a16="http://schemas.microsoft.com/office/drawing/2014/main" id="{B3769A03-1118-4762-8891-3DEBEB0254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72" y="1680"/>
            <a:ext cx="273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! Graphic" r:id="rId12" imgW="0" imgH="0" progId="CDraw">
                    <p:embed/>
                  </p:oleObj>
                </mc:Choice>
                <mc:Fallback>
                  <p:oleObj name="CorelDRAW! Graphic" r:id="rId12" imgW="0" imgH="0" progId="CDraw">
                    <p:embed/>
                    <p:pic>
                      <p:nvPicPr>
                        <p:cNvPr id="20" name="Object 4">
                          <a:extLst>
                            <a:ext uri="{FF2B5EF4-FFF2-40B4-BE49-F238E27FC236}">
                              <a16:creationId xmlns:a16="http://schemas.microsoft.com/office/drawing/2014/main" id="{B3769A03-1118-4762-8891-3DEBEB02544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1680"/>
                          <a:ext cx="273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E9C9C31C-871C-428F-B5BA-E45583CF2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" y="2064"/>
              <a:ext cx="63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BJT NPN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Transistor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58822E-E6DE-26AC-33A1-8485F1C22D0E}"/>
              </a:ext>
            </a:extLst>
          </p:cNvPr>
          <p:cNvSpPr txBox="1"/>
          <p:nvPr/>
        </p:nvSpPr>
        <p:spPr>
          <a:xfrm>
            <a:off x="4534631" y="4379879"/>
            <a:ext cx="22239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form usually depends  on the application rather than the type, so you usually cannot ID without looking up the part number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F82CF-AC6E-17F8-19EF-E0BB0D52B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14FC-203A-D30F-4E36-32F8CDDB6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783" y="1825625"/>
            <a:ext cx="4316067" cy="46785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Integrated circuits are purpose-designed devices that combine a specific circuit into a single discrete package</a:t>
            </a:r>
          </a:p>
          <a:p>
            <a:r>
              <a:rPr lang="en-US" dirty="0"/>
              <a:t>They can be general use, like an amplifier, or very specific, like a clock</a:t>
            </a:r>
          </a:p>
          <a:p>
            <a:pPr lvl="1"/>
            <a:r>
              <a:rPr lang="en-US" dirty="0"/>
              <a:t>We will discuss one important type called and Op. Amp later</a:t>
            </a:r>
          </a:p>
          <a:p>
            <a:r>
              <a:rPr lang="en-US" dirty="0"/>
              <a:t>Come in a wide variety of physical shapes and sizes, but are marked with a manufacturer (Motorola Logo to the right), part number (LM324N), and lot number (RQBW9204)</a:t>
            </a:r>
          </a:p>
        </p:txBody>
      </p:sp>
      <p:pic>
        <p:nvPicPr>
          <p:cNvPr id="2050" name="Picture 2" descr="TO-220-3">
            <a:extLst>
              <a:ext uri="{FF2B5EF4-FFF2-40B4-BE49-F238E27FC236}">
                <a16:creationId xmlns:a16="http://schemas.microsoft.com/office/drawing/2014/main" id="{9EF5850C-EFAB-A9CD-8E31-4820497E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58" y="1180625"/>
            <a:ext cx="2562970" cy="256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6" descr="P5180007">
            <a:extLst>
              <a:ext uri="{FF2B5EF4-FFF2-40B4-BE49-F238E27FC236}">
                <a16:creationId xmlns:a16="http://schemas.microsoft.com/office/drawing/2014/main" id="{84446DE5-C2ED-46A3-928C-7B3C7BFC3E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67" y="3561140"/>
            <a:ext cx="3886200" cy="245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423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5180007">
            <a:extLst>
              <a:ext uri="{FF2B5EF4-FFF2-40B4-BE49-F238E27FC236}">
                <a16:creationId xmlns:a16="http://schemas.microsoft.com/office/drawing/2014/main" id="{926F5A63-6957-4DFD-CBCF-CF976783CDE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78" y="2202444"/>
            <a:ext cx="3886200" cy="245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4">
            <a:extLst>
              <a:ext uri="{FF2B5EF4-FFF2-40B4-BE49-F238E27FC236}">
                <a16:creationId xmlns:a16="http://schemas.microsoft.com/office/drawing/2014/main" id="{21D5E3A1-AC66-4C19-A92D-AA9DEFE44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Pin identification and numbering convention</a:t>
            </a:r>
          </a:p>
        </p:txBody>
      </p:sp>
      <p:sp>
        <p:nvSpPr>
          <p:cNvPr id="53254" name="Rectangle 5">
            <a:extLst>
              <a:ext uri="{FF2B5EF4-FFF2-40B4-BE49-F238E27FC236}">
                <a16:creationId xmlns:a16="http://schemas.microsoft.com/office/drawing/2014/main" id="{B77F29E3-7352-4527-8EEE-F48A41418A5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8883" y="1825625"/>
            <a:ext cx="4005967" cy="4424100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dirty="0"/>
              <a:t>Pin 1 is often identified with a dot or an indentation</a:t>
            </a:r>
          </a:p>
          <a:p>
            <a:r>
              <a:rPr lang="en-US" altLang="en-US" dirty="0"/>
              <a:t>The pin 1 end of the chip is often identified with a notch, with pin 1 being on the left when the notch is up</a:t>
            </a:r>
          </a:p>
          <a:p>
            <a:r>
              <a:rPr lang="en-US" altLang="en-US" dirty="0"/>
              <a:t>Pins are numbered sequentially in a counterclockwise direction</a:t>
            </a:r>
          </a:p>
          <a:p>
            <a:pPr lvl="1"/>
            <a:r>
              <a:rPr lang="en-US" altLang="en-US" dirty="0"/>
              <a:t>Notice how pin is directly across from pin 7, and pin 14 across from 1 in the example to the right</a:t>
            </a:r>
          </a:p>
          <a:p>
            <a:r>
              <a:rPr lang="en-US" altLang="en-US" dirty="0"/>
              <a:t>Since the pins have different functions, you must pay attention to the numbering on schematics </a:t>
            </a:r>
          </a:p>
          <a:p>
            <a:r>
              <a:rPr lang="en-US" altLang="en-US" dirty="0"/>
              <a:t>ICs can be susceptible to ESD (Static electricity) damage (many actually are), so rigorous precautions should be taken.</a:t>
            </a:r>
          </a:p>
          <a:p>
            <a:r>
              <a:rPr lang="en-US" altLang="en-US" dirty="0"/>
              <a:t>Take care not to damage the pins when removing or installing the chip</a:t>
            </a:r>
          </a:p>
        </p:txBody>
      </p:sp>
      <p:sp>
        <p:nvSpPr>
          <p:cNvPr id="53256" name="Text Box 7">
            <a:extLst>
              <a:ext uri="{FF2B5EF4-FFF2-40B4-BE49-F238E27FC236}">
                <a16:creationId xmlns:a16="http://schemas.microsoft.com/office/drawing/2014/main" id="{4E566BFD-81AB-47C4-AD16-5A2C6C5CD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878" y="3116844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Notch</a:t>
            </a:r>
          </a:p>
        </p:txBody>
      </p:sp>
      <p:sp>
        <p:nvSpPr>
          <p:cNvPr id="53257" name="Text Box 8">
            <a:extLst>
              <a:ext uri="{FF2B5EF4-FFF2-40B4-BE49-F238E27FC236}">
                <a16:creationId xmlns:a16="http://schemas.microsoft.com/office/drawing/2014/main" id="{FEE121D2-D3AF-4B0A-ACC7-C52CFDEE2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478" y="3574044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Dimple</a:t>
            </a:r>
          </a:p>
        </p:txBody>
      </p:sp>
      <p:sp>
        <p:nvSpPr>
          <p:cNvPr id="53258" name="Text Box 9">
            <a:extLst>
              <a:ext uri="{FF2B5EF4-FFF2-40B4-BE49-F238E27FC236}">
                <a16:creationId xmlns:a16="http://schemas.microsoft.com/office/drawing/2014/main" id="{54DE191C-3133-4BD4-9563-E72D0F17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478" y="4107444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Pin 1</a:t>
            </a:r>
          </a:p>
        </p:txBody>
      </p:sp>
      <p:sp>
        <p:nvSpPr>
          <p:cNvPr id="53259" name="Text Box 10">
            <a:extLst>
              <a:ext uri="{FF2B5EF4-FFF2-40B4-BE49-F238E27FC236}">
                <a16:creationId xmlns:a16="http://schemas.microsoft.com/office/drawing/2014/main" id="{CC50FDD7-2A6B-469B-966B-48061565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878" y="3955044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Pin 7</a:t>
            </a:r>
          </a:p>
        </p:txBody>
      </p:sp>
      <p:sp>
        <p:nvSpPr>
          <p:cNvPr id="53260" name="Text Box 11">
            <a:extLst>
              <a:ext uri="{FF2B5EF4-FFF2-40B4-BE49-F238E27FC236}">
                <a16:creationId xmlns:a16="http://schemas.microsoft.com/office/drawing/2014/main" id="{0AA662EB-FD61-4C75-B547-E05AFD0AF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278" y="2202444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Pin 8</a:t>
            </a:r>
          </a:p>
        </p:txBody>
      </p:sp>
      <p:sp>
        <p:nvSpPr>
          <p:cNvPr id="53261" name="Text Box 12">
            <a:extLst>
              <a:ext uri="{FF2B5EF4-FFF2-40B4-BE49-F238E27FC236}">
                <a16:creationId xmlns:a16="http://schemas.microsoft.com/office/drawing/2014/main" id="{258FD9C1-1F8B-455A-BE14-C96F5AC5C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5678" y="2354844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/>
              <a:t>Pin 14</a:t>
            </a:r>
          </a:p>
        </p:txBody>
      </p:sp>
      <p:sp>
        <p:nvSpPr>
          <p:cNvPr id="53262" name="Line 13">
            <a:extLst>
              <a:ext uri="{FF2B5EF4-FFF2-40B4-BE49-F238E27FC236}">
                <a16:creationId xmlns:a16="http://schemas.microsoft.com/office/drawing/2014/main" id="{913BBAD3-3DFD-46FA-BD7F-CBB9C0E10B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0478" y="3574044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3" name="Line 20">
            <a:extLst>
              <a:ext uri="{FF2B5EF4-FFF2-40B4-BE49-F238E27FC236}">
                <a16:creationId xmlns:a16="http://schemas.microsoft.com/office/drawing/2014/main" id="{BAB8CA50-6731-4AF3-B621-171935607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6678" y="334544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4" name="Line 21">
            <a:extLst>
              <a:ext uri="{FF2B5EF4-FFF2-40B4-BE49-F238E27FC236}">
                <a16:creationId xmlns:a16="http://schemas.microsoft.com/office/drawing/2014/main" id="{D779D86B-A7CC-4953-80D8-D8F23C4E03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63878" y="3955044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5" name="Line 22">
            <a:extLst>
              <a:ext uri="{FF2B5EF4-FFF2-40B4-BE49-F238E27FC236}">
                <a16:creationId xmlns:a16="http://schemas.microsoft.com/office/drawing/2014/main" id="{A442A3FE-43FD-4628-9651-D16AD1907BC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16478" y="3802644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6" name="Line 23">
            <a:extLst>
              <a:ext uri="{FF2B5EF4-FFF2-40B4-BE49-F238E27FC236}">
                <a16:creationId xmlns:a16="http://schemas.microsoft.com/office/drawing/2014/main" id="{4D758547-EFA8-44C3-9AF5-265889B686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4078" y="2507244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7" name="Line 27">
            <a:extLst>
              <a:ext uri="{FF2B5EF4-FFF2-40B4-BE49-F238E27FC236}">
                <a16:creationId xmlns:a16="http://schemas.microsoft.com/office/drawing/2014/main" id="{BE9E97BC-8D1D-4A7D-8E58-8015C67B19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1478" y="2583444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1F21DB-25EA-D0BD-F56A-A31F6DA99FEA}"/>
              </a:ext>
            </a:extLst>
          </p:cNvPr>
          <p:cNvSpPr txBox="1"/>
          <p:nvPr/>
        </p:nvSpPr>
        <p:spPr>
          <a:xfrm>
            <a:off x="4820878" y="4659715"/>
            <a:ext cx="4323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common package called PDIP, where the pins come in 2 rows, designed to be soldered in through hole boards or installed in sockets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>
            <a:extLst>
              <a:ext uri="{FF2B5EF4-FFF2-40B4-BE49-F238E27FC236}">
                <a16:creationId xmlns:a16="http://schemas.microsoft.com/office/drawing/2014/main" id="{B1ABE76D-BDEA-4E67-8489-23F65731A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Switches</a:t>
            </a:r>
          </a:p>
        </p:txBody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FB1F32E5-AEE0-454C-844C-3FAE9D3BE6E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28651" y="1491668"/>
            <a:ext cx="7632754" cy="23978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dirty="0"/>
              <a:t>Switches are mechanical devices that physically move or break electrical continuity in a circuit</a:t>
            </a:r>
          </a:p>
          <a:p>
            <a:pPr eaLnBrk="1" hangingPunct="1"/>
            <a:r>
              <a:rPr lang="en-US" altLang="en-US" dirty="0"/>
              <a:t>They are usually referred to by the number of moving switching elements (called poles) and the number of positions they can be in (called throws)</a:t>
            </a:r>
          </a:p>
          <a:p>
            <a:pPr eaLnBrk="1" hangingPunct="1"/>
            <a:r>
              <a:rPr lang="en-US" altLang="en-US" dirty="0"/>
              <a:t>A dashed lined </a:t>
            </a:r>
          </a:p>
        </p:txBody>
      </p:sp>
      <p:graphicFrame>
        <p:nvGraphicFramePr>
          <p:cNvPr id="28678" name="Object 4">
            <a:extLst>
              <a:ext uri="{FF2B5EF4-FFF2-40B4-BE49-F238E27FC236}">
                <a16:creationId xmlns:a16="http://schemas.microsoft.com/office/drawing/2014/main" id="{DB689A24-6B9B-422E-BBC8-B1F630CC7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129050"/>
              </p:ext>
            </p:extLst>
          </p:nvPr>
        </p:nvGraphicFramePr>
        <p:xfrm>
          <a:off x="508793" y="5214938"/>
          <a:ext cx="8126413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! Graphic" r:id="rId2" imgW="0" imgH="0" progId="CDraw">
                  <p:embed/>
                </p:oleObj>
              </mc:Choice>
              <mc:Fallback>
                <p:oleObj name="CorelDRAW! Graphic" r:id="rId2" imgW="0" imgH="0" progId="CDraw">
                  <p:embed/>
                  <p:pic>
                    <p:nvPicPr>
                      <p:cNvPr id="28678" name="Object 4">
                        <a:extLst>
                          <a:ext uri="{FF2B5EF4-FFF2-40B4-BE49-F238E27FC236}">
                            <a16:creationId xmlns:a16="http://schemas.microsoft.com/office/drawing/2014/main" id="{DB689A24-6B9B-422E-BBC8-B1F630CC7E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" y="5214938"/>
                        <a:ext cx="8126413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Text Box 7">
            <a:extLst>
              <a:ext uri="{FF2B5EF4-FFF2-40B4-BE49-F238E27FC236}">
                <a16:creationId xmlns:a16="http://schemas.microsoft.com/office/drawing/2014/main" id="{9053D65D-DB66-4192-AEC4-32791E845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02" y="4721082"/>
            <a:ext cx="22985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Single Pole Single Throw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SPST</a:t>
            </a:r>
          </a:p>
        </p:txBody>
      </p:sp>
      <p:sp>
        <p:nvSpPr>
          <p:cNvPr id="28682" name="Text Box 8">
            <a:extLst>
              <a:ext uri="{FF2B5EF4-FFF2-40B4-BE49-F238E27FC236}">
                <a16:creationId xmlns:a16="http://schemas.microsoft.com/office/drawing/2014/main" id="{AB042D74-5969-4204-AAFF-83E5FBA8D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69" y="4223475"/>
            <a:ext cx="2377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Single Pole Double Throw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SPDT</a:t>
            </a:r>
          </a:p>
        </p:txBody>
      </p:sp>
      <p:sp>
        <p:nvSpPr>
          <p:cNvPr id="28683" name="Text Box 9">
            <a:extLst>
              <a:ext uri="{FF2B5EF4-FFF2-40B4-BE49-F238E27FC236}">
                <a16:creationId xmlns:a16="http://schemas.microsoft.com/office/drawing/2014/main" id="{96361298-1F75-4DFB-B307-475F490B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076" y="4808250"/>
            <a:ext cx="2377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Double Pole Single Throw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DPST</a:t>
            </a:r>
          </a:p>
        </p:txBody>
      </p:sp>
      <p:sp>
        <p:nvSpPr>
          <p:cNvPr id="28684" name="Text Box 10">
            <a:extLst>
              <a:ext uri="{FF2B5EF4-FFF2-40B4-BE49-F238E27FC236}">
                <a16:creationId xmlns:a16="http://schemas.microsoft.com/office/drawing/2014/main" id="{41C60ECF-2776-4048-B323-E48C2EDE7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358" y="4337775"/>
            <a:ext cx="24556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Double Pole Double Throw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DPDT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win Industries TW-E40-510 Breadboard Solderless 400 Tie Points">
            <a:extLst>
              <a:ext uri="{FF2B5EF4-FFF2-40B4-BE49-F238E27FC236}">
                <a16:creationId xmlns:a16="http://schemas.microsoft.com/office/drawing/2014/main" id="{A4AD13C6-695D-A381-B73A-5EED6F27FA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81" y="1733384"/>
            <a:ext cx="4978773" cy="41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B0AD8E-9526-2EFF-00E3-31365FF8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Solderless Breadboards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F99F6-C032-BBC0-24E7-D805C7F99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4"/>
            <a:ext cx="4514850" cy="50323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Used to construct and prototype TEMPORARY circuits</a:t>
            </a:r>
          </a:p>
          <a:p>
            <a:pPr lvl="1"/>
            <a:r>
              <a:rPr lang="en-US" dirty="0"/>
              <a:t>After testing, you will want to transfer the circuit to a Printed Circuit Board (PCB) and solder it in place</a:t>
            </a:r>
          </a:p>
          <a:p>
            <a:r>
              <a:rPr lang="en-US" dirty="0"/>
              <a:t>Electrical components can be connected by inserting their leads into the holes</a:t>
            </a:r>
          </a:p>
          <a:p>
            <a:pPr lvl="1"/>
            <a:r>
              <a:rPr lang="en-US" dirty="0"/>
              <a:t>Metal buses connect the holes along columns and rows in a specific pattern</a:t>
            </a:r>
          </a:p>
          <a:p>
            <a:pPr lvl="1"/>
            <a:r>
              <a:rPr lang="en-US" dirty="0"/>
              <a:t>Some parts may have leads that are too thin to make good contact or too thick to fit in the hole</a:t>
            </a:r>
          </a:p>
          <a:p>
            <a:pPr lvl="1"/>
            <a:r>
              <a:rPr lang="en-US" dirty="0"/>
              <a:t>Parts should slide in easily but stay secure</a:t>
            </a:r>
          </a:p>
          <a:p>
            <a:pPr lvl="1"/>
            <a:r>
              <a:rPr lang="en-US" dirty="0"/>
              <a:t>Use solid core wire when making connections, stranded wire will be too limp to insert</a:t>
            </a:r>
          </a:p>
        </p:txBody>
      </p:sp>
    </p:spTree>
    <p:extLst>
      <p:ext uri="{BB962C8B-B14F-4D97-AF65-F5344CB8AC3E}">
        <p14:creationId xmlns:p14="http://schemas.microsoft.com/office/powerpoint/2010/main" val="164016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E6BB2FBA-517D-43BB-A9F3-F88A156BA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Nets and Nodes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11366155-0A6B-40D5-BD59-EEB41E674ED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6675" y="1825624"/>
            <a:ext cx="5038725" cy="4895851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dirty="0"/>
              <a:t>A line connecting one or more components is called a net or wire</a:t>
            </a:r>
          </a:p>
          <a:p>
            <a:pPr eaLnBrk="1" hangingPunct="1"/>
            <a:r>
              <a:rPr lang="en-US" altLang="en-US" dirty="0"/>
              <a:t>It represents that the components are electrically connected</a:t>
            </a:r>
          </a:p>
          <a:p>
            <a:pPr lvl="1"/>
            <a:r>
              <a:rPr lang="en-US" altLang="en-US" dirty="0"/>
              <a:t>Could be a physical wire, component leads, breadboard, or PCB connections</a:t>
            </a:r>
          </a:p>
          <a:p>
            <a:r>
              <a:rPr lang="en-US" altLang="en-US" dirty="0"/>
              <a:t>Where wires cross, the connection can be ambiguous</a:t>
            </a:r>
          </a:p>
          <a:p>
            <a:pPr lvl="1"/>
            <a:r>
              <a:rPr lang="en-US" altLang="en-US" dirty="0"/>
              <a:t>A can be assumed to be connected</a:t>
            </a:r>
          </a:p>
          <a:p>
            <a:pPr lvl="1"/>
            <a:r>
              <a:rPr lang="en-US" altLang="en-US" dirty="0"/>
              <a:t>Styles C and D to the right are preferred since they are clear</a:t>
            </a:r>
          </a:p>
          <a:p>
            <a:pPr lvl="1"/>
            <a:r>
              <a:rPr lang="en-US" altLang="en-US" dirty="0"/>
              <a:t>Intersection E is ambiguous</a:t>
            </a:r>
          </a:p>
          <a:p>
            <a:pPr lvl="1"/>
            <a:endParaRPr lang="en-US" altLang="en-US" dirty="0"/>
          </a:p>
        </p:txBody>
      </p:sp>
      <p:graphicFrame>
        <p:nvGraphicFramePr>
          <p:cNvPr id="18439" name="Object 14">
            <a:extLst>
              <a:ext uri="{FF2B5EF4-FFF2-40B4-BE49-F238E27FC236}">
                <a16:creationId xmlns:a16="http://schemas.microsoft.com/office/drawing/2014/main" id="{D5550DAD-D678-4AB1-9B85-E893AE4C6E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231498"/>
              </p:ext>
            </p:extLst>
          </p:nvPr>
        </p:nvGraphicFramePr>
        <p:xfrm>
          <a:off x="5566568" y="3190081"/>
          <a:ext cx="27352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! Graphic" r:id="rId2" imgW="0" imgH="0" progId="CDraw">
                  <p:embed/>
                </p:oleObj>
              </mc:Choice>
              <mc:Fallback>
                <p:oleObj name="CorelDRAW! Graphic" r:id="rId2" imgW="0" imgH="0" progId="CDraw">
                  <p:embed/>
                  <p:pic>
                    <p:nvPicPr>
                      <p:cNvPr id="18439" name="Object 14">
                        <a:extLst>
                          <a:ext uri="{FF2B5EF4-FFF2-40B4-BE49-F238E27FC236}">
                            <a16:creationId xmlns:a16="http://schemas.microsoft.com/office/drawing/2014/main" id="{D5550DAD-D678-4AB1-9B85-E893AE4C6E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6568" y="3190081"/>
                        <a:ext cx="2735263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15">
            <a:extLst>
              <a:ext uri="{FF2B5EF4-FFF2-40B4-BE49-F238E27FC236}">
                <a16:creationId xmlns:a16="http://schemas.microsoft.com/office/drawing/2014/main" id="{59DF3081-9564-45E4-9138-C6B591E8AB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366633"/>
              </p:ext>
            </p:extLst>
          </p:nvPr>
        </p:nvGraphicFramePr>
        <p:xfrm>
          <a:off x="5105400" y="4661695"/>
          <a:ext cx="3905250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! Graphic" r:id="rId4" imgW="0" imgH="0" progId="CDraw">
                  <p:embed/>
                </p:oleObj>
              </mc:Choice>
              <mc:Fallback>
                <p:oleObj name="CorelDRAW! Graphic" r:id="rId4" imgW="0" imgH="0" progId="CDraw">
                  <p:embed/>
                  <p:pic>
                    <p:nvPicPr>
                      <p:cNvPr id="18440" name="Object 15">
                        <a:extLst>
                          <a:ext uri="{FF2B5EF4-FFF2-40B4-BE49-F238E27FC236}">
                            <a16:creationId xmlns:a16="http://schemas.microsoft.com/office/drawing/2014/main" id="{59DF3081-9564-45E4-9138-C6B591E8AB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661695"/>
                        <a:ext cx="3905250" cy="1379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52A6F6-520C-B1BF-0EDD-7FDFE73698AB}"/>
              </a:ext>
            </a:extLst>
          </p:cNvPr>
          <p:cNvCxnSpPr/>
          <p:nvPr/>
        </p:nvCxnSpPr>
        <p:spPr>
          <a:xfrm>
            <a:off x="5953125" y="2447925"/>
            <a:ext cx="21431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BBC3B1-40E1-FF40-B4AC-B525C9E30BFA}"/>
              </a:ext>
            </a:extLst>
          </p:cNvPr>
          <p:cNvSpPr txBox="1"/>
          <p:nvPr/>
        </p:nvSpPr>
        <p:spPr>
          <a:xfrm>
            <a:off x="6600824" y="2048710"/>
            <a:ext cx="88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net</a:t>
            </a:r>
          </a:p>
        </p:txBody>
      </p:sp>
    </p:spTree>
    <p:extLst>
      <p:ext uri="{BB962C8B-B14F-4D97-AF65-F5344CB8AC3E}">
        <p14:creationId xmlns:p14="http://schemas.microsoft.com/office/powerpoint/2010/main" val="223248185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DE68-3D48-31DE-5822-DCCBCF61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Breadboard Layout (Power Rails)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8AD61-0C16-5F4C-8596-3EE701C35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825624"/>
            <a:ext cx="4826443" cy="50323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top two and bottom two rows are connected horizontally across the length of the board</a:t>
            </a:r>
          </a:p>
          <a:p>
            <a:pPr lvl="1"/>
            <a:r>
              <a:rPr lang="en-US" dirty="0"/>
              <a:t>Each row is separate and not connected to the others</a:t>
            </a:r>
          </a:p>
          <a:p>
            <a:r>
              <a:rPr lang="en-US" dirty="0"/>
              <a:t>These are usually connected to power since many components will need to connect to power</a:t>
            </a:r>
          </a:p>
          <a:p>
            <a:r>
              <a:rPr lang="en-US" dirty="0"/>
              <a:t>Even though the rows are marked with (+) and (-) feel free to ignore the markings</a:t>
            </a:r>
          </a:p>
          <a:p>
            <a:pPr lvl="1"/>
            <a:r>
              <a:rPr lang="en-US" dirty="0"/>
              <a:t>I recommend using the top row for (+) power, using the different rows for different voltages (+5V and 3.3V, for example)</a:t>
            </a:r>
          </a:p>
          <a:p>
            <a:pPr lvl="1"/>
            <a:r>
              <a:rPr lang="en-US" dirty="0"/>
              <a:t>Then use the bottom rows for negative/ground</a:t>
            </a:r>
          </a:p>
          <a:p>
            <a:pPr lvl="1"/>
            <a:r>
              <a:rPr lang="en-US" dirty="0"/>
              <a:t>Most chips + and – pins are on opposite sides</a:t>
            </a:r>
          </a:p>
          <a:p>
            <a:pPr lvl="1"/>
            <a:r>
              <a:rPr lang="en-US" dirty="0"/>
              <a:t>In this layout, power flows generally from top to bottom, which allows you to lay out your circuit cleanly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C4ACB-9054-AD81-1CAE-FBA39CB9B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7246" y="2978547"/>
            <a:ext cx="5138806" cy="20564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6E61AF-1113-CB0A-D758-221E8D790ABA}"/>
              </a:ext>
            </a:extLst>
          </p:cNvPr>
          <p:cNvCxnSpPr>
            <a:cxnSpLocks/>
          </p:cNvCxnSpPr>
          <p:nvPr/>
        </p:nvCxnSpPr>
        <p:spPr>
          <a:xfrm flipH="1">
            <a:off x="7227736" y="2489090"/>
            <a:ext cx="258913" cy="6357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F1CC1F-5D7E-00FE-26BA-724EF3110070}"/>
              </a:ext>
            </a:extLst>
          </p:cNvPr>
          <p:cNvSpPr txBox="1">
            <a:spLocks/>
          </p:cNvSpPr>
          <p:nvPr/>
        </p:nvSpPr>
        <p:spPr bwMode="auto">
          <a:xfrm>
            <a:off x="5981848" y="1810597"/>
            <a:ext cx="3162151" cy="6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/>
              <a:t>Connect the top rows to the (+) terminal of you power supply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8AD382-D8DB-7D68-A53F-B2B05A23CB35}"/>
              </a:ext>
            </a:extLst>
          </p:cNvPr>
          <p:cNvSpPr txBox="1">
            <a:spLocks/>
          </p:cNvSpPr>
          <p:nvPr/>
        </p:nvSpPr>
        <p:spPr bwMode="auto">
          <a:xfrm>
            <a:off x="6096149" y="5646295"/>
            <a:ext cx="2467406" cy="65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/>
              <a:t>Use the bottom rows for negative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D56F9A-6D82-01CF-13C7-75F56B36802C}"/>
              </a:ext>
            </a:extLst>
          </p:cNvPr>
          <p:cNvCxnSpPr>
            <a:cxnSpLocks/>
          </p:cNvCxnSpPr>
          <p:nvPr/>
        </p:nvCxnSpPr>
        <p:spPr>
          <a:xfrm flipH="1" flipV="1">
            <a:off x="5565913" y="4556097"/>
            <a:ext cx="604299" cy="96831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37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DE68-3D48-31DE-5822-DCCBCF61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 Strips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8AD61-0C16-5F4C-8596-3EE701C35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4"/>
            <a:ext cx="4514850" cy="4889539"/>
          </a:xfrm>
        </p:spPr>
        <p:txBody>
          <a:bodyPr>
            <a:normAutofit fontScale="92500"/>
          </a:bodyPr>
          <a:lstStyle/>
          <a:p>
            <a:r>
              <a:rPr lang="en-US" dirty="0"/>
              <a:t>Terminal strips are connected in vertical columns</a:t>
            </a:r>
          </a:p>
          <a:p>
            <a:pPr lvl="1"/>
            <a:r>
              <a:rPr lang="en-US" dirty="0"/>
              <a:t>Since the columns are connected to each other will very rarely want a single component’s leads connected to the same column</a:t>
            </a:r>
          </a:p>
          <a:p>
            <a:r>
              <a:rPr lang="en-US" dirty="0"/>
              <a:t>A gap in the middle separates the top and bottom strips</a:t>
            </a:r>
          </a:p>
          <a:p>
            <a:pPr lvl="1"/>
            <a:r>
              <a:rPr lang="en-US" dirty="0"/>
              <a:t>Most components will be oriented </a:t>
            </a:r>
            <a:r>
              <a:rPr lang="en-US" dirty="0" err="1"/>
              <a:t>horiztonally</a:t>
            </a:r>
            <a:r>
              <a:rPr lang="en-US" dirty="0"/>
              <a:t>, unless they are long enough to jump across this gap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9C4EC0-9134-5E4D-57E0-8F8E1F9856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46554" y="3168741"/>
            <a:ext cx="4597446" cy="18397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5A76F4-0540-5DCE-A0E1-5F53B67C5476}"/>
              </a:ext>
            </a:extLst>
          </p:cNvPr>
          <p:cNvCxnSpPr>
            <a:cxnSpLocks/>
          </p:cNvCxnSpPr>
          <p:nvPr/>
        </p:nvCxnSpPr>
        <p:spPr>
          <a:xfrm flipV="1">
            <a:off x="6981245" y="3959750"/>
            <a:ext cx="326004" cy="10654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FEDA3A-620C-DD19-9CB6-34C1F19F61A7}"/>
              </a:ext>
            </a:extLst>
          </p:cNvPr>
          <p:cNvCxnSpPr>
            <a:cxnSpLocks/>
          </p:cNvCxnSpPr>
          <p:nvPr/>
        </p:nvCxnSpPr>
        <p:spPr>
          <a:xfrm flipH="1">
            <a:off x="5868063" y="2764433"/>
            <a:ext cx="151074" cy="9823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84289EF-1026-A468-988D-8014094BB932}"/>
              </a:ext>
            </a:extLst>
          </p:cNvPr>
          <p:cNvSpPr txBox="1">
            <a:spLocks/>
          </p:cNvSpPr>
          <p:nvPr/>
        </p:nvSpPr>
        <p:spPr bwMode="auto">
          <a:xfrm>
            <a:off x="5398234" y="2108781"/>
            <a:ext cx="3284590" cy="66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/>
              <a:t>Terminal strips are connected in vertical columns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CE55703-2688-3D66-F6AE-2049645FA92A}"/>
              </a:ext>
            </a:extLst>
          </p:cNvPr>
          <p:cNvSpPr txBox="1">
            <a:spLocks/>
          </p:cNvSpPr>
          <p:nvPr/>
        </p:nvSpPr>
        <p:spPr bwMode="auto">
          <a:xfrm>
            <a:off x="4929808" y="5238153"/>
            <a:ext cx="4277801" cy="147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kern="0" dirty="0"/>
              <a:t>Center divider separates the top terminal strips from the bottom. The gap is sized to the common PDIP package. This allows installation of chip with each pin on a different terminal strip</a:t>
            </a:r>
          </a:p>
        </p:txBody>
      </p:sp>
    </p:spTree>
    <p:extLst>
      <p:ext uri="{BB962C8B-B14F-4D97-AF65-F5344CB8AC3E}">
        <p14:creationId xmlns:p14="http://schemas.microsoft.com/office/powerpoint/2010/main" val="1610368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07802-46DB-F996-DDEC-EFA1ECB42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dirty="0"/>
              <a:t>Jumper Wires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E9BC000-1F89-3986-9941-882FA6F4D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en-US" dirty="0"/>
              <a:t>Pre-</a:t>
            </a:r>
            <a:r>
              <a:rPr lang="en-US" dirty="0" err="1"/>
              <a:t>packes</a:t>
            </a:r>
            <a:r>
              <a:rPr lang="en-US" dirty="0"/>
              <a:t> kits of wire can make the prototyping process</a:t>
            </a:r>
          </a:p>
          <a:p>
            <a:r>
              <a:rPr lang="en-US" dirty="0"/>
              <a:t>Solid wire pre-bent at 90 degrees makes installing these wires easier</a:t>
            </a:r>
          </a:p>
          <a:p>
            <a:r>
              <a:rPr lang="en-US" dirty="0"/>
              <a:t>They come in length matching the spacing of the breadboard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5F51ADE-D4A9-15BC-9961-3083935114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2061239"/>
            <a:ext cx="3886200" cy="3880109"/>
          </a:xfrm>
        </p:spPr>
      </p:pic>
    </p:spTree>
    <p:extLst>
      <p:ext uri="{BB962C8B-B14F-4D97-AF65-F5344CB8AC3E}">
        <p14:creationId xmlns:p14="http://schemas.microsoft.com/office/powerpoint/2010/main" val="3345465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70889-DB74-CF93-09E2-6764F6D1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Jumper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1A659-4483-5AA3-346F-51D0816A3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48261"/>
            <a:ext cx="38862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kern="0" dirty="0"/>
              <a:t>Set of jumper cables will follow the same color convention as resistors, with the number of vertical or horizontal spaces </a:t>
            </a:r>
          </a:p>
          <a:p>
            <a:endParaRPr lang="en-US" kern="0" dirty="0"/>
          </a:p>
          <a:p>
            <a:r>
              <a:rPr lang="en-US" kern="0" dirty="0"/>
              <a:t>For example, an orange jumper will be able jump 3 spaces on the breadboard.</a:t>
            </a:r>
          </a:p>
          <a:p>
            <a:endParaRPr lang="en-US" kern="0" dirty="0"/>
          </a:p>
          <a:p>
            <a:r>
              <a:rPr lang="en-US" kern="0" dirty="0"/>
              <a:t>You can also use the wires diagonally or with bends as needed but the length may be slight off</a:t>
            </a:r>
          </a:p>
        </p:txBody>
      </p:sp>
      <p:pic>
        <p:nvPicPr>
          <p:cNvPr id="9" name="Content Placeholder 8" descr="A black electronic board with colorful wires&#10;&#10;AI-generated content may be incorrect.">
            <a:extLst>
              <a:ext uri="{FF2B5EF4-FFF2-40B4-BE49-F238E27FC236}">
                <a16:creationId xmlns:a16="http://schemas.microsoft.com/office/drawing/2014/main" id="{8939C2AE-D159-CF27-1D1F-F90C59C567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9766" y="913639"/>
            <a:ext cx="2306406" cy="43141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02A7F5-2C25-7BD7-9B56-5C0165263A6A}"/>
              </a:ext>
            </a:extLst>
          </p:cNvPr>
          <p:cNvSpPr txBox="1"/>
          <p:nvPr/>
        </p:nvSpPr>
        <p:spPr>
          <a:xfrm>
            <a:off x="4534630" y="4379879"/>
            <a:ext cx="4076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longer leads come in lengths of 20, 30, 40, and 50. These long wires are often useful for connecting devices of the board or “jumping” over other components</a:t>
            </a:r>
          </a:p>
        </p:txBody>
      </p:sp>
    </p:spTree>
    <p:extLst>
      <p:ext uri="{BB962C8B-B14F-4D97-AF65-F5344CB8AC3E}">
        <p14:creationId xmlns:p14="http://schemas.microsoft.com/office/powerpoint/2010/main" val="339925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>
            <a:extLst>
              <a:ext uri="{FF2B5EF4-FFF2-40B4-BE49-F238E27FC236}">
                <a16:creationId xmlns:a16="http://schemas.microsoft.com/office/drawing/2014/main" id="{A45FF42F-C83D-40A6-B514-0224BF2A64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Power Sources</a:t>
            </a:r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915CBA17-EE08-4454-80EE-08BFFF21DD1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Voltage and Current Sources apply a fixed voltage or current where drawn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The could be batteries or power supplies or other sources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Batteries sometimes used the special symbol shown to the right</a:t>
            </a:r>
          </a:p>
          <a:p>
            <a:pPr lvl="1">
              <a:spcBef>
                <a:spcPct val="0"/>
              </a:spcBef>
            </a:pPr>
            <a:r>
              <a:rPr lang="en-US" altLang="en-US" dirty="0"/>
              <a:t>The longer horizontal line represents the positive terminal</a:t>
            </a:r>
          </a:p>
        </p:txBody>
      </p:sp>
      <p:pic>
        <p:nvPicPr>
          <p:cNvPr id="8" name="Content Placeholder 7" descr="A diagram of electrical components&#10;&#10;AI-generated content may be incorrect.">
            <a:extLst>
              <a:ext uri="{FF2B5EF4-FFF2-40B4-BE49-F238E27FC236}">
                <a16:creationId xmlns:a16="http://schemas.microsoft.com/office/drawing/2014/main" id="{DDBF187C-7BDC-3367-2B71-6D86341959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2219325"/>
            <a:ext cx="4430371" cy="3010694"/>
          </a:xfrm>
        </p:spPr>
      </p:pic>
    </p:spTree>
    <p:extLst>
      <p:ext uri="{BB962C8B-B14F-4D97-AF65-F5344CB8AC3E}">
        <p14:creationId xmlns:p14="http://schemas.microsoft.com/office/powerpoint/2010/main" val="350820686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D4191B0-09FC-4E78-94FF-F7F5F16D12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Symbols for Ground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D466AE72-4A41-496B-A4C4-1F3431ECDCC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The two triangular symbols are often used to indicate a common 0V for the circuit, which will call ground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When labeled “Earth” it indicates an actual connection to a conductor driven into the soil.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“Chassis” means an electrical connection to the metallic case of chassis of a device</a:t>
            </a:r>
          </a:p>
        </p:txBody>
      </p:sp>
      <p:graphicFrame>
        <p:nvGraphicFramePr>
          <p:cNvPr id="21510" name="Object 7">
            <a:extLst>
              <a:ext uri="{FF2B5EF4-FFF2-40B4-BE49-F238E27FC236}">
                <a16:creationId xmlns:a16="http://schemas.microsoft.com/office/drawing/2014/main" id="{5495629C-28D4-4018-8D30-D969E85BB9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176070"/>
              </p:ext>
            </p:extLst>
          </p:nvPr>
        </p:nvGraphicFramePr>
        <p:xfrm>
          <a:off x="5286375" y="3635822"/>
          <a:ext cx="1752818" cy="909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! Graphic" r:id="rId2" imgW="0" imgH="0" progId="CDraw">
                  <p:embed/>
                </p:oleObj>
              </mc:Choice>
              <mc:Fallback>
                <p:oleObj name="CorelDRAW! Graphic" r:id="rId2" imgW="0" imgH="0" progId="CDraw">
                  <p:embed/>
                  <p:pic>
                    <p:nvPicPr>
                      <p:cNvPr id="21510" name="Object 7">
                        <a:extLst>
                          <a:ext uri="{FF2B5EF4-FFF2-40B4-BE49-F238E27FC236}">
                            <a16:creationId xmlns:a16="http://schemas.microsoft.com/office/drawing/2014/main" id="{5495629C-28D4-4018-8D30-D969E85BB9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3635822"/>
                        <a:ext cx="1752818" cy="909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8">
            <a:extLst>
              <a:ext uri="{FF2B5EF4-FFF2-40B4-BE49-F238E27FC236}">
                <a16:creationId xmlns:a16="http://schemas.microsoft.com/office/drawing/2014/main" id="{7A48D1BE-D211-4276-AE6B-52F63C601B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242338"/>
              </p:ext>
            </p:extLst>
          </p:nvPr>
        </p:nvGraphicFramePr>
        <p:xfrm>
          <a:off x="5445124" y="4973863"/>
          <a:ext cx="200880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! Graphic" r:id="rId4" imgW="0" imgH="0" progId="CDraw">
                  <p:embed/>
                </p:oleObj>
              </mc:Choice>
              <mc:Fallback>
                <p:oleObj name="CorelDRAW! Graphic" r:id="rId4" imgW="0" imgH="0" progId="CDraw">
                  <p:embed/>
                  <p:pic>
                    <p:nvPicPr>
                      <p:cNvPr id="21512" name="Object 8">
                        <a:extLst>
                          <a:ext uri="{FF2B5EF4-FFF2-40B4-BE49-F238E27FC236}">
                            <a16:creationId xmlns:a16="http://schemas.microsoft.com/office/drawing/2014/main" id="{7A48D1BE-D211-4276-AE6B-52F63C601B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24" y="4973863"/>
                        <a:ext cx="2008807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0C0619E1-97ED-4C77-8B71-DA09843F1492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71249141"/>
              </p:ext>
            </p:extLst>
          </p:nvPr>
        </p:nvGraphicFramePr>
        <p:xfrm>
          <a:off x="5489978" y="2148031"/>
          <a:ext cx="3025372" cy="909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! Graphic" r:id="rId6" imgW="0" imgH="0" progId="CDraw">
                  <p:embed/>
                </p:oleObj>
              </mc:Choice>
              <mc:Fallback>
                <p:oleObj name="CorelDRAW! Graphic" r:id="rId6" imgW="0" imgH="0" progId="CDraw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0C0619E1-97ED-4C77-8B71-DA09843F14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9978" y="2148031"/>
                        <a:ext cx="3025372" cy="909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E5B0767-E2B2-7FDB-A6C6-7CFCEE14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Adjustable and Variable components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F4AF9D-DDA3-802E-BC24-3C3A1A65E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93" y="1749425"/>
            <a:ext cx="4702175" cy="4972051"/>
          </a:xfrm>
        </p:spPr>
        <p:txBody>
          <a:bodyPr>
            <a:normAutofit fontScale="92500"/>
          </a:bodyPr>
          <a:lstStyle/>
          <a:p>
            <a:r>
              <a:rPr lang="en-US" dirty="0"/>
              <a:t>Most common components have a variant that can change its value based on outside input</a:t>
            </a:r>
          </a:p>
          <a:p>
            <a:pPr lvl="1"/>
            <a:r>
              <a:rPr lang="en-US" dirty="0"/>
              <a:t>This could be a manual adjustment, like a set screw or a response to temperature or light</a:t>
            </a:r>
          </a:p>
          <a:p>
            <a:r>
              <a:rPr lang="en-US" dirty="0"/>
              <a:t>This is usually indicated by an arrow drawn over the symbol</a:t>
            </a:r>
          </a:p>
          <a:p>
            <a:r>
              <a:rPr lang="en-US" dirty="0"/>
              <a:t>Note these are intentional, engineered changes, most components also have a temperature dependence, which is not a desired effect</a:t>
            </a:r>
          </a:p>
        </p:txBody>
      </p:sp>
      <p:graphicFrame>
        <p:nvGraphicFramePr>
          <p:cNvPr id="14344" name="Object 17">
            <a:extLst>
              <a:ext uri="{FF2B5EF4-FFF2-40B4-BE49-F238E27FC236}">
                <a16:creationId xmlns:a16="http://schemas.microsoft.com/office/drawing/2014/main" id="{9AEE852E-7C0E-479C-AF75-13E4C526DBF0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89135622"/>
              </p:ext>
            </p:extLst>
          </p:nvPr>
        </p:nvGraphicFramePr>
        <p:xfrm>
          <a:off x="6325710" y="2791535"/>
          <a:ext cx="1256190" cy="1561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! Graphic" r:id="rId2" imgW="614477" imgH="763524" progId="CDraw">
                  <p:embed/>
                </p:oleObj>
              </mc:Choice>
              <mc:Fallback>
                <p:oleObj name="CorelDRAW! Graphic" r:id="rId2" imgW="614477" imgH="763524" progId="CDraw">
                  <p:embed/>
                  <p:pic>
                    <p:nvPicPr>
                      <p:cNvPr id="14344" name="Object 17">
                        <a:extLst>
                          <a:ext uri="{FF2B5EF4-FFF2-40B4-BE49-F238E27FC236}">
                            <a16:creationId xmlns:a16="http://schemas.microsoft.com/office/drawing/2014/main" id="{9AEE852E-7C0E-479C-AF75-13E4C526DB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5710" y="2791535"/>
                        <a:ext cx="1256190" cy="1561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514B9F0D-C437-EC8C-63D7-9E37977637F9}"/>
              </a:ext>
            </a:extLst>
          </p:cNvPr>
          <p:cNvGrpSpPr/>
          <p:nvPr/>
        </p:nvGrpSpPr>
        <p:grpSpPr>
          <a:xfrm rot="5400000">
            <a:off x="7270818" y="3394011"/>
            <a:ext cx="1741757" cy="509782"/>
            <a:chOff x="4994341" y="1963563"/>
            <a:chExt cx="1741757" cy="509782"/>
          </a:xfrm>
        </p:grpSpPr>
        <p:pic>
          <p:nvPicPr>
            <p:cNvPr id="22537" name="Picture 12" descr="inductor symbol">
              <a:extLst>
                <a:ext uri="{FF2B5EF4-FFF2-40B4-BE49-F238E27FC236}">
                  <a16:creationId xmlns:a16="http://schemas.microsoft.com/office/drawing/2014/main" id="{4FA53D79-B23D-4F7E-935D-C4C8B8A81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341" y="2115963"/>
              <a:ext cx="1741757" cy="159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Line 15">
              <a:extLst>
                <a:ext uri="{FF2B5EF4-FFF2-40B4-BE49-F238E27FC236}">
                  <a16:creationId xmlns:a16="http://schemas.microsoft.com/office/drawing/2014/main" id="{7590DA28-CFFF-4D9D-99C8-685731B16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82398" y="1963563"/>
              <a:ext cx="934600" cy="5097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79B8B2-9E56-D18A-7A0B-A65B96FE0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524" y="2643831"/>
            <a:ext cx="1179306" cy="15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8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>
            <a:extLst>
              <a:ext uri="{FF2B5EF4-FFF2-40B4-BE49-F238E27FC236}">
                <a16:creationId xmlns:a16="http://schemas.microsoft.com/office/drawing/2014/main" id="{D86C78CB-F4BF-4414-8EDB-B910E90D7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Resistors</a:t>
            </a:r>
          </a:p>
        </p:txBody>
      </p:sp>
      <p:sp>
        <p:nvSpPr>
          <p:cNvPr id="8199" name="Rectangle 3">
            <a:extLst>
              <a:ext uri="{FF2B5EF4-FFF2-40B4-BE49-F238E27FC236}">
                <a16:creationId xmlns:a16="http://schemas.microsoft.com/office/drawing/2014/main" id="{2D0790AB-5EBF-4F8D-A049-BE59D402D59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3825" y="1811304"/>
            <a:ext cx="38862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Designed to provide resistance in a circuit for a broad array of applications</a:t>
            </a:r>
          </a:p>
          <a:p>
            <a:r>
              <a:rPr lang="en-US" altLang="en-US" dirty="0"/>
              <a:t>Because they dissipate power as heat high high-power rated resistors my have heat sinks</a:t>
            </a:r>
          </a:p>
          <a:p>
            <a:r>
              <a:rPr lang="en-US" altLang="en-US" dirty="0"/>
              <a:t>Nonpolarized</a:t>
            </a:r>
          </a:p>
          <a:p>
            <a:r>
              <a:rPr lang="en-US" altLang="en-US" dirty="0"/>
              <a:t>Commonly marked with value using a color code</a:t>
            </a:r>
          </a:p>
          <a:p>
            <a:pPr lvl="1"/>
            <a:r>
              <a:rPr lang="en-US" altLang="en-US" dirty="0"/>
              <a:t>For exam to the right the RED-BLACK-BROWN-Gold Resistor</a:t>
            </a:r>
          </a:p>
          <a:p>
            <a:pPr lvl="1"/>
            <a:r>
              <a:rPr lang="en-US" altLang="en-US" dirty="0"/>
              <a:t>Is 20x10</a:t>
            </a:r>
            <a:r>
              <a:rPr lang="en-US" altLang="en-US" baseline="30000" dirty="0"/>
              <a:t>1 </a:t>
            </a:r>
            <a:r>
              <a:rPr lang="en-US" altLang="en-US" dirty="0"/>
              <a:t>(200 Ohm) with a 5% tolerance</a:t>
            </a:r>
            <a:endParaRPr lang="el-GR" alt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E7D74F-0E02-1DFC-3D31-10746403EA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34631" y="1776026"/>
            <a:ext cx="987638" cy="3596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82C2F-EE63-9AF7-4165-B27B4DB48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927" y="1462087"/>
            <a:ext cx="2598670" cy="1819840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E6A36D08-56A7-1E4D-4146-F718C648B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5" y="5584903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0  </a:t>
            </a:r>
            <a:r>
              <a:rPr lang="en-US" altLang="en-US" sz="2400" b="1" dirty="0">
                <a:solidFill>
                  <a:srgbClr val="663300"/>
                </a:solidFill>
              </a:rPr>
              <a:t>1</a:t>
            </a: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rgbClr val="CC0000"/>
                </a:solidFill>
              </a:rPr>
              <a:t>2</a:t>
            </a: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rgbClr val="FF3300"/>
                </a:solidFill>
              </a:rPr>
              <a:t>3</a:t>
            </a: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rgbClr val="FFCC00"/>
                </a:solidFill>
              </a:rPr>
              <a:t>4</a:t>
            </a: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rgbClr val="008000"/>
                </a:solidFill>
              </a:rPr>
              <a:t>5</a:t>
            </a: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rgbClr val="0000FF"/>
                </a:solidFill>
              </a:rPr>
              <a:t>6</a:t>
            </a: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rgbClr val="6600CC"/>
                </a:solidFill>
              </a:rPr>
              <a:t>7</a:t>
            </a: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rgbClr val="5F5F5F"/>
                </a:solidFill>
              </a:rPr>
              <a:t>8</a:t>
            </a:r>
            <a:r>
              <a:rPr lang="en-US" altLang="en-US" sz="2400" b="1" dirty="0"/>
              <a:t>  </a:t>
            </a:r>
            <a:r>
              <a:rPr lang="en-US" altLang="en-US" sz="2400" b="1" dirty="0">
                <a:solidFill>
                  <a:schemeClr val="bg1"/>
                </a:solidFill>
              </a:rPr>
              <a:t>9</a:t>
            </a:r>
            <a:r>
              <a:rPr lang="en-US" altLang="en-US" sz="2400" b="1" dirty="0"/>
              <a:t>   </a:t>
            </a:r>
            <a:r>
              <a:rPr lang="en-US" altLang="en-US" sz="2400" b="1" dirty="0">
                <a:solidFill>
                  <a:srgbClr val="996633"/>
                </a:solidFill>
              </a:rPr>
              <a:t>5%</a:t>
            </a:r>
            <a:r>
              <a:rPr lang="en-US" altLang="en-US" sz="2400" b="1" dirty="0"/>
              <a:t>   </a:t>
            </a:r>
            <a:r>
              <a:rPr lang="en-US" altLang="en-US" sz="2400" b="1" dirty="0">
                <a:solidFill>
                  <a:srgbClr val="808080"/>
                </a:solidFill>
              </a:rPr>
              <a:t>10%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F4EEA5CA-37CB-3787-13AB-1350BFC08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150" y="6008754"/>
            <a:ext cx="52768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latin typeface="Arial" panose="020B0604020202020204" pitchFamily="34" charset="0"/>
              </a:rPr>
              <a:t>Big Bears Run Over Your Gladiola Bed Vexing Garden Worms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E0341E-30A6-D2D4-56B2-DCA4982794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54" t="5619" r="21580" b="15707"/>
          <a:stretch>
            <a:fillRect/>
          </a:stretch>
        </p:blipFill>
        <p:spPr>
          <a:xfrm>
            <a:off x="6153724" y="3362977"/>
            <a:ext cx="2505075" cy="2145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78422F-CFA9-451D-DCAF-9A6917D85A60}"/>
              </a:ext>
            </a:extLst>
          </p:cNvPr>
          <p:cNvSpPr txBox="1"/>
          <p:nvPr/>
        </p:nvSpPr>
        <p:spPr>
          <a:xfrm>
            <a:off x="4362506" y="3986973"/>
            <a:ext cx="853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(uncommon)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>
            <a:extLst>
              <a:ext uri="{FF2B5EF4-FFF2-40B4-BE49-F238E27FC236}">
                <a16:creationId xmlns:a16="http://schemas.microsoft.com/office/drawing/2014/main" id="{61118396-54E6-40AC-9437-31592A16F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Resistor Schematic Symbols</a:t>
            </a: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FAEAE61D-FC1B-489F-9FE8-C17809C62A0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825625"/>
            <a:ext cx="4514850" cy="459107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dirty="0"/>
              <a:t>Variable adjustable resistors called potentiometers are a very common component</a:t>
            </a:r>
          </a:p>
          <a:p>
            <a:pPr lvl="1"/>
            <a:r>
              <a:rPr lang="en-US" altLang="en-US" dirty="0"/>
              <a:t>Have a knob or screw for adjusting the middle contact/lead</a:t>
            </a:r>
          </a:p>
          <a:p>
            <a:pPr lvl="1"/>
            <a:r>
              <a:rPr lang="en-US" altLang="en-US" dirty="0"/>
              <a:t>The middle lead taps off the resistor creating resistors that always add up to a fixed total value</a:t>
            </a:r>
          </a:p>
          <a:p>
            <a:pPr lvl="2"/>
            <a:r>
              <a:rPr lang="en-US" altLang="en-US" dirty="0"/>
              <a:t>For example in a 10KOhm “Pot” you could set A-B to be 3000 Ohm, B-C 7000 Ohm</a:t>
            </a:r>
          </a:p>
          <a:p>
            <a:pPr lvl="2"/>
            <a:r>
              <a:rPr lang="en-US" altLang="en-US" dirty="0"/>
              <a:t>By connecting the middle lead to one end we can bypass the second half of the resistor, creating a variable resistor you can change from ~0-Max Value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4A2832-BABB-3778-38CF-1503E6375E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7700" y="5221717"/>
            <a:ext cx="1428949" cy="86689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E70BA3A-669A-86F0-5D49-DCBE83A8A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712" y="4056636"/>
            <a:ext cx="1269937" cy="7921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3E82D-BF8B-DD8D-66CC-1745E2B586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537" t="36079" r="43554" b="32333"/>
          <a:stretch>
            <a:fillRect/>
          </a:stretch>
        </p:blipFill>
        <p:spPr>
          <a:xfrm>
            <a:off x="4981267" y="4270491"/>
            <a:ext cx="997527" cy="1624760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3C25A81-C088-8F78-9C6F-6A7EC8398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78" y="1191825"/>
            <a:ext cx="2979458" cy="111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BC5B5069-EBA4-8E5D-918A-40B8957AF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01" y="2490796"/>
            <a:ext cx="219456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572647-03C6-7C81-34C0-2E07F21B78E6}"/>
              </a:ext>
            </a:extLst>
          </p:cNvPr>
          <p:cNvSpPr txBox="1"/>
          <p:nvPr/>
        </p:nvSpPr>
        <p:spPr>
          <a:xfrm>
            <a:off x="5355870" y="1959836"/>
            <a:ext cx="172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Resistor Symbol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761B9-A1FE-D98E-9E39-81EAB0A41719}"/>
              </a:ext>
            </a:extLst>
          </p:cNvPr>
          <p:cNvSpPr txBox="1"/>
          <p:nvPr/>
        </p:nvSpPr>
        <p:spPr>
          <a:xfrm>
            <a:off x="5355870" y="3364423"/>
            <a:ext cx="204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Variant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433CC-F185-CD8A-5C9C-0A5378EE024E}"/>
              </a:ext>
            </a:extLst>
          </p:cNvPr>
          <p:cNvSpPr txBox="1"/>
          <p:nvPr/>
        </p:nvSpPr>
        <p:spPr>
          <a:xfrm>
            <a:off x="5405705" y="6208334"/>
            <a:ext cx="204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Potentiometers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AD735-8FD3-E04D-501B-40D349B5E590}"/>
              </a:ext>
            </a:extLst>
          </p:cNvPr>
          <p:cNvSpPr txBox="1"/>
          <p:nvPr/>
        </p:nvSpPr>
        <p:spPr>
          <a:xfrm>
            <a:off x="5088835" y="5364779"/>
            <a:ext cx="889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 B   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3">
            <a:extLst>
              <a:ext uri="{FF2B5EF4-FFF2-40B4-BE49-F238E27FC236}">
                <a16:creationId xmlns:a16="http://schemas.microsoft.com/office/drawing/2014/main" id="{435C9E32-20E4-4652-B2C8-1C9A814EF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Capacitors and Inductors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DD9FEC-D70F-CEDE-E5DA-E676921A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4045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Capacitors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342" name="Rectangle 4">
                <a:extLst>
                  <a:ext uri="{FF2B5EF4-FFF2-40B4-BE49-F238E27FC236}">
                    <a16:creationId xmlns:a16="http://schemas.microsoft.com/office/drawing/2014/main" id="{A99F6CA1-EBC3-418A-A229-464980C4F291}"/>
                  </a:ext>
                </a:extLst>
              </p:cNvPr>
              <p:cNvSpPr>
                <a:spLocks noGrp="1" noChangeArrowheads="1"/>
              </p:cNvSpPr>
              <p:nvPr>
                <p:ph sz="half" idx="2"/>
              </p:nvPr>
            </p:nvSpPr>
            <p:spPr>
              <a:xfrm>
                <a:off x="105798" y="2168866"/>
                <a:ext cx="4392384" cy="4020797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altLang="en-US" dirty="0"/>
                  <a:t>Consists of two plate-like electrodes separated by a nonconductive material called a dielectric</a:t>
                </a:r>
              </a:p>
              <a:p>
                <a:r>
                  <a:rPr lang="en-US" altLang="en-US" dirty="0"/>
                  <a:t>When voltage is applied, charge slowly builds up creating an electric field to store energy</a:t>
                </a:r>
              </a:p>
              <a:p>
                <a:r>
                  <a:rPr lang="en-US" altLang="en-US" dirty="0"/>
                  <a:t>Commonly used to smooth out voltage</a:t>
                </a:r>
              </a:p>
              <a:p>
                <a:r>
                  <a:rPr lang="en-US" altLang="en-US" dirty="0"/>
                  <a:t>Units Farad (F) is Charge per Volt</a:t>
                </a:r>
              </a:p>
              <a:p>
                <a:r>
                  <a:rPr lang="en-US" altLang="en-US" dirty="0"/>
                  <a:t>Some varieties are polarized (orientation matters)</a:t>
                </a:r>
              </a:p>
              <a:p>
                <a:pPr marL="0" indent="0">
                  <a:buNone/>
                </a:pPr>
                <a:r>
                  <a:rPr lang="en-US" altLang="en-US" b="0" dirty="0"/>
                  <a:t>	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𝐶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altLang="en-US" b="0" dirty="0"/>
                  <a:t> </a:t>
                </a:r>
              </a:p>
              <a:p>
                <a:r>
                  <a:rPr lang="en-US" altLang="en-US" b="0" dirty="0"/>
                  <a:t>In steady state (fully charged) acts like an open circuit</a:t>
                </a:r>
                <a:r>
                  <a:rPr lang="en-US" altLang="en-US" dirty="0"/>
                  <a:t> (not connected)</a:t>
                </a:r>
                <a:endParaRPr lang="en-US" altLang="en-US" b="0" dirty="0"/>
              </a:p>
            </p:txBody>
          </p:sp>
        </mc:Choice>
        <mc:Fallback>
          <p:sp>
            <p:nvSpPr>
              <p:cNvPr id="14342" name="Rectangle 4">
                <a:extLst>
                  <a:ext uri="{FF2B5EF4-FFF2-40B4-BE49-F238E27FC236}">
                    <a16:creationId xmlns:a16="http://schemas.microsoft.com/office/drawing/2014/main" id="{A99F6CA1-EBC3-418A-A229-464980C4F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5798" y="2168866"/>
                <a:ext cx="4392384" cy="4020797"/>
              </a:xfrm>
              <a:blipFill>
                <a:blip r:embed="rId3"/>
                <a:stretch>
                  <a:fillRect l="-832" t="-2580" r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A1FCAF-ADD7-F9F9-71FF-4D027DAB3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4045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Inductors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556FEA2D-0957-BD2C-1ACD-95970047AF90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29150" y="2168866"/>
                <a:ext cx="4392384" cy="4020797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Consists of a coil wrapped around a piece of magnetic material called a core</a:t>
                </a:r>
              </a:p>
              <a:p>
                <a:r>
                  <a:rPr lang="en-US" dirty="0"/>
                  <a:t>As current flows through it builds and stores energy in a magnetic field</a:t>
                </a:r>
              </a:p>
              <a:p>
                <a:r>
                  <a:rPr lang="en-US" dirty="0"/>
                  <a:t>Often used to create higher voltages</a:t>
                </a:r>
              </a:p>
              <a:p>
                <a:r>
                  <a:rPr lang="en-US" dirty="0"/>
                  <a:t>Unit is the Henry</a:t>
                </a:r>
              </a:p>
              <a:p>
                <a:r>
                  <a:rPr lang="en-US" dirty="0"/>
                  <a:t>Not polarized</a:t>
                </a:r>
              </a:p>
              <a:p>
                <a:pPr marL="0" indent="0">
                  <a:buNone/>
                </a:pPr>
                <a:endParaRPr lang="en-US" alt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𝑑𝑖</m:t>
                          </m:r>
                        </m:num>
                        <m:den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altLang="en-US" b="0" i="0" dirty="0">
                  <a:latin typeface="Cambria Math" panose="02040503050406030204" pitchFamily="18" charset="0"/>
                </a:endParaRPr>
              </a:p>
              <a:p>
                <a:endParaRPr lang="en-US" altLang="en-US" dirty="0">
                  <a:latin typeface="Cambria Math" panose="02040503050406030204" pitchFamily="18" charset="0"/>
                </a:endParaRPr>
              </a:p>
              <a:p>
                <a:r>
                  <a:rPr lang="en-US" altLang="en-US" b="0" i="0" dirty="0">
                    <a:latin typeface="Cambria Math" panose="02040503050406030204" pitchFamily="18" charset="0"/>
                  </a:rPr>
                  <a:t>In</a:t>
                </a:r>
                <a:r>
                  <a:rPr lang="en-US" altLang="en-US" dirty="0">
                    <a:latin typeface="Cambria Math" panose="02040503050406030204" pitchFamily="18" charset="0"/>
                  </a:rPr>
                  <a:t> steady state(fully charged) acts a short circuit (just a regular wire)</a:t>
                </a:r>
                <a:endParaRPr lang="en-US" alt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dirty="0"/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556FEA2D-0957-BD2C-1ACD-95970047AF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29150" y="2168866"/>
                <a:ext cx="4392384" cy="4020797"/>
              </a:xfrm>
              <a:blipFill>
                <a:blip r:embed="rId4"/>
                <a:stretch>
                  <a:fillRect l="-832" t="-2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1B198-CFCD-D404-A65E-582DF7B0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Capacitor Packages and Symbols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7CC33ED-AB98-424D-C708-D1855B6A09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0290" y="2654226"/>
            <a:ext cx="1710492" cy="1858110"/>
          </a:xfrm>
          <a:prstGeom prst="rect">
            <a:avLst/>
          </a:prstGeom>
        </p:spPr>
      </p:pic>
      <p:pic>
        <p:nvPicPr>
          <p:cNvPr id="16397" name="Picture 13" descr="P5170018">
            <a:extLst>
              <a:ext uri="{FF2B5EF4-FFF2-40B4-BE49-F238E27FC236}">
                <a16:creationId xmlns:a16="http://schemas.microsoft.com/office/drawing/2014/main" id="{A8B376A9-D70F-4C28-BF79-B2F01B3FE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11" y="4417586"/>
            <a:ext cx="1349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P5170024">
            <a:extLst>
              <a:ext uri="{FF2B5EF4-FFF2-40B4-BE49-F238E27FC236}">
                <a16:creationId xmlns:a16="http://schemas.microsoft.com/office/drawing/2014/main" id="{E6785D4D-757A-4DD8-A929-AE09C6A03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99" y="4426837"/>
            <a:ext cx="1531151" cy="176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FB6118-2233-1A48-D7E1-7175B4D51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599" y="2821134"/>
            <a:ext cx="1362533" cy="1551282"/>
          </a:xfrm>
          <a:prstGeom prst="rect">
            <a:avLst/>
          </a:prstGeom>
        </p:spPr>
      </p:pic>
      <p:pic>
        <p:nvPicPr>
          <p:cNvPr id="16391" name="Picture 7" descr="P5170007">
            <a:extLst>
              <a:ext uri="{FF2B5EF4-FFF2-40B4-BE49-F238E27FC236}">
                <a16:creationId xmlns:a16="http://schemas.microsoft.com/office/drawing/2014/main" id="{D66CEEC9-53CB-490A-8D01-3DBCC009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63636"/>
            <a:ext cx="129698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5170019">
            <a:extLst>
              <a:ext uri="{FF2B5EF4-FFF2-40B4-BE49-F238E27FC236}">
                <a16:creationId xmlns:a16="http://schemas.microsoft.com/office/drawing/2014/main" id="{DCE0DDF0-7199-4E40-891B-C4342D6E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63636"/>
            <a:ext cx="14970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A573D4F-B59A-A6FC-2340-A978B34B73DA}"/>
              </a:ext>
            </a:extLst>
          </p:cNvPr>
          <p:cNvGrpSpPr/>
          <p:nvPr/>
        </p:nvGrpSpPr>
        <p:grpSpPr>
          <a:xfrm>
            <a:off x="7176252" y="2635676"/>
            <a:ext cx="1710492" cy="1858110"/>
            <a:chOff x="7176252" y="2635676"/>
            <a:chExt cx="1710492" cy="1858110"/>
          </a:xfrm>
        </p:grpSpPr>
        <p:pic>
          <p:nvPicPr>
            <p:cNvPr id="16" name="Content Placeholder 10">
              <a:extLst>
                <a:ext uri="{FF2B5EF4-FFF2-40B4-BE49-F238E27FC236}">
                  <a16:creationId xmlns:a16="http://schemas.microsoft.com/office/drawing/2014/main" id="{049B8B8E-E183-600E-12D4-FBF1C6235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6252" y="2635676"/>
              <a:ext cx="1710492" cy="1858110"/>
            </a:xfrm>
            <a:prstGeom prst="rect">
              <a:avLst/>
            </a:prstGeom>
          </p:spPr>
        </p:pic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62CCD987-02F3-EDC0-0915-4F6AD1B649C4}"/>
                </a:ext>
              </a:extLst>
            </p:cNvPr>
            <p:cNvSpPr/>
            <p:nvPr/>
          </p:nvSpPr>
          <p:spPr>
            <a:xfrm>
              <a:off x="7667625" y="3273136"/>
              <a:ext cx="190500" cy="15586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C08FA67-41B3-60EC-D024-0B4A3C66FAFC}"/>
              </a:ext>
            </a:extLst>
          </p:cNvPr>
          <p:cNvSpPr txBox="1"/>
          <p:nvPr/>
        </p:nvSpPr>
        <p:spPr>
          <a:xfrm>
            <a:off x="5610225" y="2219325"/>
            <a:ext cx="295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Polarized Capacitors</a:t>
            </a:r>
          </a:p>
        </p:txBody>
      </p:sp>
      <p:pic>
        <p:nvPicPr>
          <p:cNvPr id="16393" name="Picture 9" descr="P5170016">
            <a:extLst>
              <a:ext uri="{FF2B5EF4-FFF2-40B4-BE49-F238E27FC236}">
                <a16:creationId xmlns:a16="http://schemas.microsoft.com/office/drawing/2014/main" id="{98C03983-5E07-47D0-B16B-61AD7B6C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0" y="2821134"/>
            <a:ext cx="1202638" cy="140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D833CB-C735-D80A-FC77-6CBB54983854}"/>
              </a:ext>
            </a:extLst>
          </p:cNvPr>
          <p:cNvSpPr txBox="1"/>
          <p:nvPr/>
        </p:nvSpPr>
        <p:spPr>
          <a:xfrm>
            <a:off x="871381" y="2233594"/>
            <a:ext cx="295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Nonpolarized Capacitors</a:t>
            </a:r>
          </a:p>
        </p:txBody>
      </p:sp>
    </p:spTree>
    <p:extLst>
      <p:ext uri="{BB962C8B-B14F-4D97-AF65-F5344CB8AC3E}">
        <p14:creationId xmlns:p14="http://schemas.microsoft.com/office/powerpoint/2010/main" val="1836360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3680</TotalTime>
  <Words>2013</Words>
  <Application>Microsoft Office PowerPoint</Application>
  <PresentationFormat>On-screen Show (4:3)</PresentationFormat>
  <Paragraphs>214</Paragraphs>
  <Slides>23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Office Theme</vt:lpstr>
      <vt:lpstr>CorelDRAW! Graphic</vt:lpstr>
      <vt:lpstr>Lecture L02.02 Electronic Components and Schematics</vt:lpstr>
      <vt:lpstr>Nets and Nodes</vt:lpstr>
      <vt:lpstr>Power Sources</vt:lpstr>
      <vt:lpstr>Symbols for Ground</vt:lpstr>
      <vt:lpstr>Adjustable and Variable components</vt:lpstr>
      <vt:lpstr>Resistors</vt:lpstr>
      <vt:lpstr>Resistor Schematic Symbols</vt:lpstr>
      <vt:lpstr>Capacitors and Inductors</vt:lpstr>
      <vt:lpstr>Capacitor Packages and Symbols</vt:lpstr>
      <vt:lpstr>Inductor Packages and Symbols</vt:lpstr>
      <vt:lpstr>Semiconductor Components</vt:lpstr>
      <vt:lpstr>Diodes</vt:lpstr>
      <vt:lpstr>Diodes Appearance and Symbols </vt:lpstr>
      <vt:lpstr>Transistors</vt:lpstr>
      <vt:lpstr>Terminal Designations and packaging styles</vt:lpstr>
      <vt:lpstr>Integrated Circuits</vt:lpstr>
      <vt:lpstr>Pin identification and numbering convention</vt:lpstr>
      <vt:lpstr>Switches</vt:lpstr>
      <vt:lpstr>Solderless Breadboards</vt:lpstr>
      <vt:lpstr>Breadboard Layout (Power Rails)</vt:lpstr>
      <vt:lpstr>Terminal Strips Layout</vt:lpstr>
      <vt:lpstr>Jumper Wires</vt:lpstr>
      <vt:lpstr>Jumper Length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Student Ballooning Course</dc:title>
  <dc:creator>Aaron P Ryan</dc:creator>
  <cp:lastModifiedBy>Aaron P Ryan</cp:lastModifiedBy>
  <cp:revision>53</cp:revision>
  <dcterms:created xsi:type="dcterms:W3CDTF">2021-08-10T15:07:14Z</dcterms:created>
  <dcterms:modified xsi:type="dcterms:W3CDTF">2025-08-21T19:35:28Z</dcterms:modified>
</cp:coreProperties>
</file>