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7" r:id="rId2"/>
    <p:sldId id="280" r:id="rId3"/>
    <p:sldId id="279" r:id="rId4"/>
    <p:sldId id="258" r:id="rId5"/>
    <p:sldId id="281" r:id="rId6"/>
    <p:sldId id="260" r:id="rId7"/>
    <p:sldId id="282" r:id="rId8"/>
    <p:sldId id="261" r:id="rId9"/>
    <p:sldId id="283" r:id="rId10"/>
    <p:sldId id="287" r:id="rId11"/>
    <p:sldId id="286" r:id="rId12"/>
    <p:sldId id="262" r:id="rId13"/>
    <p:sldId id="266" r:id="rId14"/>
    <p:sldId id="267" r:id="rId15"/>
    <p:sldId id="288" r:id="rId16"/>
    <p:sldId id="289" r:id="rId17"/>
    <p:sldId id="273" r:id="rId18"/>
    <p:sldId id="290" r:id="rId19"/>
    <p:sldId id="292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1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00D60E4-B0F6-482A-897A-A1677A0C5E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B10D1A-0C36-42BF-901D-A7FCC06197E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53EECF5-1DF5-46E9-A460-EC8808DB2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F9E8399-A094-4028-B037-57868D7FA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rev20250822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L02.01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>
            <a:extLst>
              <a:ext uri="{FF2B5EF4-FFF2-40B4-BE49-F238E27FC236}">
                <a16:creationId xmlns:a16="http://schemas.microsoft.com/office/drawing/2014/main" id="{74E8A2A7-8711-4919-8B3B-E9C10D069C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altLang="en-US" dirty="0"/>
              <a:t>Electrical Fundamentals</a:t>
            </a:r>
          </a:p>
        </p:txBody>
      </p:sp>
      <p:sp>
        <p:nvSpPr>
          <p:cNvPr id="4102" name="Rectangle 3">
            <a:extLst>
              <a:ext uri="{FF2B5EF4-FFF2-40B4-BE49-F238E27FC236}">
                <a16:creationId xmlns:a16="http://schemas.microsoft.com/office/drawing/2014/main" id="{0678E64E-C7FA-4AB0-A09A-AA8FCFEB53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Lecture 02.01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6838E-140A-EC9C-1F1D-E278D904A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>
            <a:extLst>
              <a:ext uri="{FF2B5EF4-FFF2-40B4-BE49-F238E27FC236}">
                <a16:creationId xmlns:a16="http://schemas.microsoft.com/office/drawing/2014/main" id="{AFAC8A1D-929B-85F3-89F7-8CA4C11B3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/>
              <a:t>Kirchoff’s Voltage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3">
                <a:extLst>
                  <a:ext uri="{FF2B5EF4-FFF2-40B4-BE49-F238E27FC236}">
                    <a16:creationId xmlns:a16="http://schemas.microsoft.com/office/drawing/2014/main" id="{BC4E5DC5-6B6B-7952-04A2-3942458FF0B2}"/>
                  </a:ext>
                </a:extLst>
              </p:cNvPr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0" y="1825624"/>
                <a:ext cx="4514850" cy="495556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/>
                  <a:t>Top Circuit</a:t>
                </a:r>
              </a:p>
              <a:p>
                <a:pPr lvl="1"/>
                <a:r>
                  <a:rPr lang="en-US" altLang="en-US" dirty="0"/>
                  <a:t>Starting at Negative Lead of the power supply and going clockwise, we only have one  loop</a:t>
                </a:r>
                <a:endParaRPr lang="en-US" altLang="en-US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r>
                  <a:rPr lang="en-US" altLang="en-US" dirty="0"/>
                  <a:t>Bottom Circuit</a:t>
                </a:r>
              </a:p>
              <a:p>
                <a:pPr lvl="1"/>
                <a:r>
                  <a:rPr lang="en-US" altLang="en-US" dirty="0"/>
                  <a:t>We can make 3 loops, and get 3 equations</a:t>
                </a:r>
                <a:endParaRPr lang="en-US" alt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We refer to R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 and R</a:t>
                </a:r>
                <a:r>
                  <a:rPr lang="en-US" altLang="en-US" baseline="-25000" dirty="0"/>
                  <a:t>2 </a:t>
                </a:r>
                <a:r>
                  <a:rPr lang="en-US" altLang="en-US" dirty="0"/>
                  <a:t> as being “in parallel” or a parallel circuit</a:t>
                </a:r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8198" name="Rectangle 3">
                <a:extLst>
                  <a:ext uri="{FF2B5EF4-FFF2-40B4-BE49-F238E27FC236}">
                    <a16:creationId xmlns:a16="http://schemas.microsoft.com/office/drawing/2014/main" id="{BC4E5DC5-6B6B-7952-04A2-3942458FF0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825624"/>
                <a:ext cx="4514850" cy="4955565"/>
              </a:xfrm>
              <a:blipFill>
                <a:blip r:embed="rId2"/>
                <a:stretch>
                  <a:fillRect l="-2024" t="-2460" r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A diagram of a circuit&#10;&#10;AI-generated content may be incorrect.">
            <a:extLst>
              <a:ext uri="{FF2B5EF4-FFF2-40B4-BE49-F238E27FC236}">
                <a16:creationId xmlns:a16="http://schemas.microsoft.com/office/drawing/2014/main" id="{6A80DF3F-6460-13A3-BB7F-050B96E39F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54" y="4147199"/>
            <a:ext cx="3886200" cy="1509579"/>
          </a:xfrm>
        </p:spPr>
      </p:pic>
      <p:pic>
        <p:nvPicPr>
          <p:cNvPr id="6" name="Picture 5" descr="A diagram of a circuit&#10;&#10;AI-generated content may be incorrect.">
            <a:extLst>
              <a:ext uri="{FF2B5EF4-FFF2-40B4-BE49-F238E27FC236}">
                <a16:creationId xmlns:a16="http://schemas.microsoft.com/office/drawing/2014/main" id="{446583F1-8EDF-FA19-332B-6573183DA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54" y="1919421"/>
            <a:ext cx="3733046" cy="150957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F5E51-C782-1B47-1A04-2FD0C187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61D2C-904F-D3E9-F2D8-4C3EA672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62C28-80A7-FB4F-086E-A4D035EB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EB469-5B1F-CC14-B670-293B7BAD7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>
            <a:extLst>
              <a:ext uri="{FF2B5EF4-FFF2-40B4-BE49-F238E27FC236}">
                <a16:creationId xmlns:a16="http://schemas.microsoft.com/office/drawing/2014/main" id="{13C559BC-877E-9757-8B70-DC0A4340B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/>
              <a:t>Kirchoff’s Current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3">
                <a:extLst>
                  <a:ext uri="{FF2B5EF4-FFF2-40B4-BE49-F238E27FC236}">
                    <a16:creationId xmlns:a16="http://schemas.microsoft.com/office/drawing/2014/main" id="{3547AE5D-D1FA-4E8B-E047-53A2DE4539D5}"/>
                  </a:ext>
                </a:extLst>
              </p:cNvPr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0" y="1825624"/>
                <a:ext cx="4514850" cy="4955565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/>
                  <a:t>Top Circuit</a:t>
                </a:r>
              </a:p>
              <a:p>
                <a:pPr lvl="1"/>
                <a:r>
                  <a:rPr lang="en-US" altLang="en-US" dirty="0"/>
                  <a:t>The current from the Source I</a:t>
                </a:r>
                <a:r>
                  <a:rPr lang="en-US" altLang="en-US" baseline="-25000" dirty="0"/>
                  <a:t>s</a:t>
                </a:r>
                <a:r>
                  <a:rPr lang="en-US" altLang="en-US" dirty="0"/>
                  <a:t> splits into I</a:t>
                </a:r>
                <a:r>
                  <a:rPr lang="en-US" altLang="en-US" baseline="-25000" dirty="0"/>
                  <a:t>1 </a:t>
                </a:r>
                <a:r>
                  <a:rPr lang="en-US" altLang="en-US" dirty="0"/>
                  <a:t>and I</a:t>
                </a:r>
                <a:r>
                  <a:rPr lang="en-US" altLang="en-US" baseline="-25000" dirty="0"/>
                  <a:t>2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r>
                  <a:rPr lang="en-US" altLang="en-US" dirty="0"/>
                  <a:t>Bottom Circuit</a:t>
                </a:r>
              </a:p>
              <a:p>
                <a:pPr lvl="1"/>
                <a:r>
                  <a:rPr lang="en-US" altLang="en-US" dirty="0"/>
                  <a:t>The current from the Source I</a:t>
                </a:r>
                <a:r>
                  <a:rPr lang="en-US" altLang="en-US" baseline="-25000" dirty="0"/>
                  <a:t>s</a:t>
                </a:r>
                <a:r>
                  <a:rPr lang="en-US" altLang="en-US" dirty="0"/>
                  <a:t> has nowhere else to go so I</a:t>
                </a:r>
                <a:r>
                  <a:rPr lang="en-US" altLang="en-US" baseline="-25000" dirty="0"/>
                  <a:t>s</a:t>
                </a:r>
                <a:r>
                  <a:rPr lang="en-US" altLang="en-US" dirty="0"/>
                  <a:t>, I</a:t>
                </a:r>
                <a:r>
                  <a:rPr lang="en-US" altLang="en-US" baseline="-25000" dirty="0"/>
                  <a:t>1 </a:t>
                </a:r>
                <a:r>
                  <a:rPr lang="en-US" altLang="en-US" dirty="0"/>
                  <a:t>and I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 must all be equal</a:t>
                </a:r>
                <a:endParaRPr lang="en-US" alt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We refer to R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 and R</a:t>
                </a:r>
                <a:r>
                  <a:rPr lang="en-US" altLang="en-US" baseline="-25000" dirty="0"/>
                  <a:t>2 </a:t>
                </a:r>
                <a:r>
                  <a:rPr lang="en-US" altLang="en-US" dirty="0"/>
                  <a:t> as being “in series” or a series circuit</a:t>
                </a:r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8198" name="Rectangle 3">
                <a:extLst>
                  <a:ext uri="{FF2B5EF4-FFF2-40B4-BE49-F238E27FC236}">
                    <a16:creationId xmlns:a16="http://schemas.microsoft.com/office/drawing/2014/main" id="{3547AE5D-D1FA-4E8B-E047-53A2DE45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825624"/>
                <a:ext cx="4514850" cy="4955565"/>
              </a:xfrm>
              <a:blipFill>
                <a:blip r:embed="rId2"/>
                <a:stretch>
                  <a:fillRect l="-2429" t="-1968" r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A diagram of a circuit&#10;&#10;AI-generated content may be incorrect.">
            <a:extLst>
              <a:ext uri="{FF2B5EF4-FFF2-40B4-BE49-F238E27FC236}">
                <a16:creationId xmlns:a16="http://schemas.microsoft.com/office/drawing/2014/main" id="{7BC260A8-CA29-BF56-7E91-0BA0EDAB50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00" y="2061441"/>
            <a:ext cx="3886200" cy="1509579"/>
          </a:xfrm>
        </p:spPr>
      </p:pic>
      <p:pic>
        <p:nvPicPr>
          <p:cNvPr id="6" name="Picture 5" descr="A diagram of a circuit&#10;&#10;AI-generated content may be incorrect.">
            <a:extLst>
              <a:ext uri="{FF2B5EF4-FFF2-40B4-BE49-F238E27FC236}">
                <a16:creationId xmlns:a16="http://schemas.microsoft.com/office/drawing/2014/main" id="{027293DD-2175-19DD-5C40-D47D5B97A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54" y="4636612"/>
            <a:ext cx="3733046" cy="150957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2C320B-E4B1-156F-8D4D-91C372C3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291CDB-A226-DCF1-9EEC-487E2178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8738D-DAAB-B9A4-FA6B-E4B04E50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FE0C7021-97BA-47F8-8DFC-231D2556A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Electric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6" name="Rectangle 3">
                <a:extLst>
                  <a:ext uri="{FF2B5EF4-FFF2-40B4-BE49-F238E27FC236}">
                    <a16:creationId xmlns:a16="http://schemas.microsoft.com/office/drawing/2014/main" id="{D8EB02BF-1572-46EF-B516-95EF37844A2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1825625"/>
                <a:ext cx="91440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en-US" dirty="0"/>
                  <a:t>If we multiply the units for Current and Voltage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We get Watts, the SI unit of power</a:t>
                </a:r>
              </a:p>
              <a:p>
                <a:r>
                  <a:rPr lang="en-US" altLang="en-US" dirty="0"/>
                  <a:t>1 Watt of power is produced or consumed when a potential of 1 volt causes a current of 1 ampere to flow in a circuit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		V = Potential in volts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	I = Current in amperes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	P = power in watts</a:t>
                </a:r>
              </a:p>
              <a:p>
                <a:r>
                  <a:rPr lang="en-US" altLang="en-US" dirty="0"/>
                  <a:t>Using Ohm’s Law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dirty="0"/>
                  <a:t>, then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Current flowing out of (+)V is component generating power</a:t>
                </a:r>
              </a:p>
              <a:p>
                <a:r>
                  <a:rPr lang="en-US" altLang="en-US" dirty="0"/>
                  <a:t>Current flowing into a (+)V is component generating power</a:t>
                </a:r>
              </a:p>
              <a:p>
                <a:pPr marL="0" indent="0"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0246" name="Rectangle 3">
                <a:extLst>
                  <a:ext uri="{FF2B5EF4-FFF2-40B4-BE49-F238E27FC236}">
                    <a16:creationId xmlns:a16="http://schemas.microsoft.com/office/drawing/2014/main" id="{D8EB02BF-1572-46EF-B516-95EF37844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9144000" cy="4351338"/>
              </a:xfrm>
              <a:blipFill>
                <a:blip r:embed="rId2"/>
                <a:stretch>
                  <a:fillRect l="-733" t="-280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7C2E5-AE12-7D4F-6B21-289B19B9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BEDE8-26E6-146C-5FAB-55F8F0E0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0440C-6F4E-DD34-A484-4B3416D1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>
            <a:extLst>
              <a:ext uri="{FF2B5EF4-FFF2-40B4-BE49-F238E27FC236}">
                <a16:creationId xmlns:a16="http://schemas.microsoft.com/office/drawing/2014/main" id="{E01BB333-4631-42AE-A113-C46EE904A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Taking Measurements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5FA0E-AF38-610B-44B1-1648AF42F2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We use a tool called Digital </a:t>
            </a:r>
            <a:r>
              <a:rPr lang="en-US" altLang="en-US" dirty="0" err="1"/>
              <a:t>MultiMeter</a:t>
            </a:r>
            <a:r>
              <a:rPr lang="en-US" altLang="en-US" dirty="0"/>
              <a:t> (DMM)</a:t>
            </a:r>
          </a:p>
          <a:p>
            <a:endParaRPr lang="en-US" altLang="en-US" dirty="0"/>
          </a:p>
          <a:p>
            <a:r>
              <a:rPr lang="en-US" altLang="en-US" dirty="0"/>
              <a:t>Measures voltage, current, resistance, and other parameters depending on the model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11" name="Content Placeholder 10" descr="IMG_2367">
            <a:extLst>
              <a:ext uri="{FF2B5EF4-FFF2-40B4-BE49-F238E27FC236}">
                <a16:creationId xmlns:a16="http://schemas.microsoft.com/office/drawing/2014/main" id="{6AF3E970-6C16-22DB-03B3-A1164446CC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t="4692" b="4594"/>
          <a:stretch>
            <a:fillRect/>
          </a:stretch>
        </p:blipFill>
        <p:spPr bwMode="auto">
          <a:xfrm>
            <a:off x="4884430" y="1825625"/>
            <a:ext cx="337563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8A85-48D1-0B6B-6FAD-26951003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ABAE41-5AF6-1E26-88FF-4B7BFB8C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5F72E-6459-3BA8-132B-E2A3ECF8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BCF0F4-B555-B0F9-E4AA-6969A345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Plugging in the Leads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ED4AC-99E2-2E88-C9AE-BA520EDF5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74424"/>
            <a:ext cx="4154850" cy="453197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Positive RED test lead is plugged into the plug labeled for the quantity being measured</a:t>
            </a:r>
          </a:p>
          <a:p>
            <a:pPr lvl="1"/>
            <a:r>
              <a:rPr lang="en-US" altLang="en-US" dirty="0"/>
              <a:t>Usually, there are multiple plugs labelled with measurements. The example to the right uses one plug for 10A current and a second plug for everything else</a:t>
            </a:r>
          </a:p>
          <a:p>
            <a:r>
              <a:rPr lang="en-US" altLang="en-US" dirty="0"/>
              <a:t>The negative BLACK test lead is plugged into the </a:t>
            </a:r>
            <a:r>
              <a:rPr lang="en-US" altLang="en-US" b="1" dirty="0"/>
              <a:t>COM</a:t>
            </a:r>
            <a:r>
              <a:rPr lang="en-US" altLang="en-US" dirty="0"/>
              <a:t> (common) terminal</a:t>
            </a:r>
          </a:p>
          <a:p>
            <a:pPr lvl="1"/>
            <a:r>
              <a:rPr lang="en-US" altLang="en-US" dirty="0"/>
              <a:t>Usually only a single negative</a:t>
            </a:r>
          </a:p>
          <a:p>
            <a:r>
              <a:rPr lang="en-US" altLang="en-US" dirty="0"/>
              <a:t>If you mix up the negative and positive, you will just get a negative number indicated by a minus sign</a:t>
            </a:r>
          </a:p>
          <a:p>
            <a:pPr lvl="1"/>
            <a:r>
              <a:rPr lang="en-US" altLang="en-US" dirty="0"/>
              <a:t>Red and black leads are identical, the colors are just for easy ID</a:t>
            </a:r>
          </a:p>
        </p:txBody>
      </p:sp>
      <p:pic>
        <p:nvPicPr>
          <p:cNvPr id="8" name="Content Placeholder 7" descr="IMG_2367">
            <a:extLst>
              <a:ext uri="{FF2B5EF4-FFF2-40B4-BE49-F238E27FC236}">
                <a16:creationId xmlns:a16="http://schemas.microsoft.com/office/drawing/2014/main" id="{CB30BB55-A9F8-7E5D-1F64-F482120407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t="4692" b="4594"/>
          <a:stretch>
            <a:fillRect/>
          </a:stretch>
        </p:blipFill>
        <p:spPr bwMode="auto">
          <a:xfrm>
            <a:off x="4686228" y="1272377"/>
            <a:ext cx="3886200" cy="50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A3D31-BCCD-2432-1344-975DBD5F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1F6D6-8934-4DDB-814E-26436A2D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43064-5A40-C377-5F8E-9A125F32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5470B-5B28-E3B0-9660-57F986E38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EE8524-47D3-3B86-D35E-1145A1C53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measurement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AE0101-347F-8FCE-7034-C16957233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74424"/>
            <a:ext cx="4154850" cy="5183576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Meters will usually have some kind of knob for selecting the value you want to measure</a:t>
            </a:r>
          </a:p>
          <a:p>
            <a:r>
              <a:rPr lang="en-US" altLang="en-US" dirty="0"/>
              <a:t>The example on the right has multiple settings for differing ranges, </a:t>
            </a:r>
            <a:r>
              <a:rPr lang="en-US" altLang="en-US" dirty="0" err="1"/>
              <a:t>ie</a:t>
            </a:r>
            <a:r>
              <a:rPr lang="en-US" altLang="en-US" dirty="0"/>
              <a:t> 2000 mV, 20 V, 200V, 1000V for voltage</a:t>
            </a:r>
          </a:p>
          <a:p>
            <a:r>
              <a:rPr lang="en-US" altLang="en-US" dirty="0"/>
              <a:t>Other meters will be </a:t>
            </a:r>
            <a:r>
              <a:rPr lang="en-US" altLang="en-US" dirty="0" err="1"/>
              <a:t>autoranging</a:t>
            </a:r>
            <a:endParaRPr lang="en-US" altLang="en-US" dirty="0"/>
          </a:p>
          <a:p>
            <a:r>
              <a:rPr lang="en-US" altLang="en-US" dirty="0"/>
              <a:t>Also notice this meter has settings for DC and AC</a:t>
            </a:r>
          </a:p>
          <a:p>
            <a:pPr lvl="1"/>
            <a:r>
              <a:rPr lang="en-US" altLang="en-US" dirty="0"/>
              <a:t>AC is Alternating Current where the value oscillates from positive to negative around 0 and it is more useful to know the amplitude</a:t>
            </a:r>
          </a:p>
          <a:p>
            <a:pPr lvl="1"/>
            <a:r>
              <a:rPr lang="en-US" altLang="en-US" dirty="0"/>
              <a:t>For circuits we will almost always wait DC settings</a:t>
            </a:r>
          </a:p>
        </p:txBody>
      </p:sp>
      <p:pic>
        <p:nvPicPr>
          <p:cNvPr id="8" name="Content Placeholder 7" descr="IMG_2367">
            <a:extLst>
              <a:ext uri="{FF2B5EF4-FFF2-40B4-BE49-F238E27FC236}">
                <a16:creationId xmlns:a16="http://schemas.microsoft.com/office/drawing/2014/main" id="{48442321-DABB-3933-316F-15C268651C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t="4692" b="4594"/>
          <a:stretch>
            <a:fillRect/>
          </a:stretch>
        </p:blipFill>
        <p:spPr bwMode="auto">
          <a:xfrm>
            <a:off x="4700628" y="1674424"/>
            <a:ext cx="3886200" cy="50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E7FF2-3118-69FD-38F9-AF492A63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710E0-5FA5-722A-8452-B2CAC98A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343A-5D65-6B35-7A2E-1496095D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39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1F33F-EBFD-B0FA-404C-1DC2FB700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45E2C1-23DC-B776-7365-409EB51E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measurement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0D4C3-9CC7-E359-0923-20D2E21D3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74424"/>
            <a:ext cx="4154850" cy="5183576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Meters will usually have some kind of knob for selecting the value you want to measure</a:t>
            </a:r>
          </a:p>
          <a:p>
            <a:r>
              <a:rPr lang="en-US" altLang="en-US" dirty="0"/>
              <a:t>The example on the right has multiple settings for differing ranges, </a:t>
            </a:r>
            <a:r>
              <a:rPr lang="en-US" altLang="en-US" dirty="0" err="1"/>
              <a:t>ie</a:t>
            </a:r>
            <a:r>
              <a:rPr lang="en-US" altLang="en-US" dirty="0"/>
              <a:t> 2000 mV, 20 V, 200V, 1000V for voltage</a:t>
            </a:r>
          </a:p>
          <a:p>
            <a:r>
              <a:rPr lang="en-US" altLang="en-US" dirty="0"/>
              <a:t>Other meters will be </a:t>
            </a:r>
            <a:r>
              <a:rPr lang="en-US" altLang="en-US" dirty="0" err="1"/>
              <a:t>autoranging</a:t>
            </a:r>
            <a:endParaRPr lang="en-US" altLang="en-US" dirty="0"/>
          </a:p>
          <a:p>
            <a:r>
              <a:rPr lang="en-US" altLang="en-US" dirty="0"/>
              <a:t>Also notice this meter has settings for DC and AC</a:t>
            </a:r>
          </a:p>
          <a:p>
            <a:pPr lvl="1"/>
            <a:r>
              <a:rPr lang="en-US" altLang="en-US" dirty="0"/>
              <a:t>AC is Alternating Current where the value oscillates from positive to negative around 0 and it is more useful to know the amplitude</a:t>
            </a:r>
          </a:p>
          <a:p>
            <a:pPr lvl="1"/>
            <a:r>
              <a:rPr lang="en-US" altLang="en-US" dirty="0"/>
              <a:t>For circuits we will almost always wait DC settings</a:t>
            </a:r>
          </a:p>
        </p:txBody>
      </p:sp>
      <p:pic>
        <p:nvPicPr>
          <p:cNvPr id="8" name="Content Placeholder 7" descr="IMG_2367">
            <a:extLst>
              <a:ext uri="{FF2B5EF4-FFF2-40B4-BE49-F238E27FC236}">
                <a16:creationId xmlns:a16="http://schemas.microsoft.com/office/drawing/2014/main" id="{DE76D9A1-8E39-B783-C15C-C21BED0834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t="4692" b="4594"/>
          <a:stretch>
            <a:fillRect/>
          </a:stretch>
        </p:blipFill>
        <p:spPr bwMode="auto">
          <a:xfrm>
            <a:off x="4686228" y="1272377"/>
            <a:ext cx="3886200" cy="50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8B2BB-D45F-1B51-0991-0BAE41B1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7369B-0A9B-82A0-430E-13CB42F50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CAAB8-E505-8F65-635E-08B3C76B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9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7C3E3F4-C599-1B42-6BAB-DBC0C77D7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Taking Measurements</a:t>
            </a:r>
            <a:br>
              <a:rPr lang="en-US" altLang="en-US" dirty="0"/>
            </a:br>
            <a:r>
              <a:rPr lang="en-US" altLang="en-US" dirty="0"/>
              <a:t>(Current)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145C0AE-22AA-60CC-AD32-626A5AD31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86400" y="1825625"/>
            <a:ext cx="46012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The meter can only measure current if it flows through the meter</a:t>
            </a:r>
          </a:p>
          <a:p>
            <a:r>
              <a:rPr lang="en-US" altLang="en-US" dirty="0"/>
              <a:t>If we want the meter to match the circuit, it must be </a:t>
            </a:r>
            <a:r>
              <a:rPr lang="en-US" altLang="en-US" b="1" dirty="0"/>
              <a:t>in series </a:t>
            </a:r>
            <a:r>
              <a:rPr lang="en-US" altLang="en-US" dirty="0"/>
              <a:t>with the circuit where we are trying to measure current</a:t>
            </a:r>
          </a:p>
          <a:p>
            <a:r>
              <a:rPr lang="en-US" altLang="en-US" dirty="0"/>
              <a:t>We also do not want the meter to change the current when we measure, so therefore the meter should have resistance ~0 Ohms in this mode</a:t>
            </a:r>
          </a:p>
        </p:txBody>
      </p:sp>
      <p:pic>
        <p:nvPicPr>
          <p:cNvPr id="14" name="Picture 4" descr="IMG_2378">
            <a:extLst>
              <a:ext uri="{FF2B5EF4-FFF2-40B4-BE49-F238E27FC236}">
                <a16:creationId xmlns:a16="http://schemas.microsoft.com/office/drawing/2014/main" id="{F8937429-3B44-2A49-E7A7-779BA6C9BB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58" y="1825625"/>
            <a:ext cx="3262183" cy="43513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454186-BE76-BA89-A30A-116EBE36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A4D220-35FE-ADFF-6A70-FBC1BBD5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8C150-D5AA-5320-65F9-22B1BC13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36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5CD58-B3BB-57FC-3D2E-98C195E1E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85BB0E-007A-F24B-6FF1-F8D9898B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Taking Measurements</a:t>
            </a:r>
            <a:br>
              <a:rPr lang="en-US" altLang="en-US" dirty="0"/>
            </a:br>
            <a:r>
              <a:rPr lang="en-US" altLang="en-US" dirty="0"/>
              <a:t>(Voltage)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78F9CEE-122E-8399-EC42-8F6DC4421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5"/>
            <a:ext cx="4514850" cy="461942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We touch the leads at the two points where we are trying voltage difference</a:t>
            </a:r>
          </a:p>
          <a:p>
            <a:r>
              <a:rPr lang="en-US" altLang="en-US" dirty="0"/>
              <a:t>If we want the meter to match the circuit, it must be </a:t>
            </a:r>
            <a:r>
              <a:rPr lang="en-US" altLang="en-US" b="1" dirty="0"/>
              <a:t>in parallel </a:t>
            </a:r>
            <a:r>
              <a:rPr lang="en-US" altLang="en-US" dirty="0"/>
              <a:t>with the circuit where we are trying to measure voltage</a:t>
            </a:r>
          </a:p>
          <a:p>
            <a:r>
              <a:rPr lang="en-US" altLang="en-US" dirty="0"/>
              <a:t>We also do not want the meter to change the voltage by allowing alternate paths so the meter resistance should be large &gt;10MOhm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2CD4323-E8F5-6A66-A953-BF4CE1B1D3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1158" y="1825625"/>
            <a:ext cx="3262183" cy="43513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4FCE2-9D29-ACD6-5844-A4E5C22F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6AF3C-0096-EA46-5365-9AE8D0DB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42371-307F-56F7-F9EC-F33C9237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31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E2532-EEDC-7BCA-BB42-364BF5F16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22175DF-1448-B1DB-5C72-921D913B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Taking Measurements</a:t>
            </a:r>
            <a:br>
              <a:rPr lang="en-US" altLang="en-US" dirty="0"/>
            </a:br>
            <a:r>
              <a:rPr lang="en-US" altLang="en-US" dirty="0"/>
              <a:t>(Resistance)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4E534A5-4646-093C-F2EA-432557D4C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5"/>
            <a:ext cx="4514850" cy="461942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For resistance, the meter acts as a small voltage source and measures the current</a:t>
            </a:r>
          </a:p>
          <a:p>
            <a:r>
              <a:rPr lang="en-US" altLang="en-US" dirty="0"/>
              <a:t>It then calculates resistance using Ohm’s law</a:t>
            </a:r>
          </a:p>
          <a:p>
            <a:r>
              <a:rPr lang="en-US" altLang="en-US" dirty="0"/>
              <a:t>But it assumes that it is only a voltage source and the measured component is the only current path</a:t>
            </a:r>
          </a:p>
          <a:p>
            <a:pPr lvl="1"/>
            <a:r>
              <a:rPr lang="en-US" altLang="en-US" dirty="0"/>
              <a:t>To get an accurate measurement component must not be powered and will often need to be isolated from the rest of the circuit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F466A938-EFCA-E459-5BBC-5B3689B2B2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1158" y="1825625"/>
            <a:ext cx="3262183" cy="43513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CE639-D693-A57D-4F3D-DCC6972C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07487-CA1C-5FE4-B106-A7100A7D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4F4FF-39AE-A2AA-CA36-990CF6E7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4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B9423-8516-3002-FF58-58DDB077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176C-4314-3E78-7D0B-1461FAE40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48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</a:t>
            </a:r>
            <a:r>
              <a:rPr lang="en-US" dirty="0" err="1"/>
              <a:t>LaACES</a:t>
            </a:r>
            <a:r>
              <a:rPr lang="en-US" dirty="0"/>
              <a:t> program, you will almost certainly be building using electronics to store data, take measurements, and cause or observe changes in the environment.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will be accomplished by measuring and manipulating a fundamental physical quantity called charge. In this lecture, we will talk about charge and a few other fundamental measurements used to describe the movement of charge in a circuit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BC0CA-C378-0E68-B1D3-1C765373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75E40-81E0-CCB0-275C-B0582272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739A-6F7E-8DD1-6572-96A9C6DD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33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69681-316D-94EC-6F64-DA5E05933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E83340E-44A5-1410-4573-0CF06378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>
            <a:normAutofit/>
          </a:bodyPr>
          <a:lstStyle/>
          <a:p>
            <a:r>
              <a:rPr lang="en-US" dirty="0"/>
              <a:t>Multimeter Fuses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8FB6869-ED37-87BC-057E-E0A9F3F36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825625"/>
            <a:ext cx="4911213" cy="461942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What happens if you set the meter to current (</a:t>
            </a:r>
            <a:r>
              <a:rPr lang="en-US" altLang="en-US" b="1" dirty="0"/>
              <a:t>Low Resistance</a:t>
            </a:r>
            <a:r>
              <a:rPr lang="en-US" altLang="en-US" dirty="0"/>
              <a:t>) and hook it into the circuit for Voltage (</a:t>
            </a:r>
            <a:r>
              <a:rPr lang="en-US" altLang="en-US" b="1" dirty="0"/>
              <a:t>Parallel Circuit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The current through the meter will become very large and potentially damage the meter or circuit</a:t>
            </a:r>
          </a:p>
          <a:p>
            <a:pPr lvl="1"/>
            <a:r>
              <a:rPr lang="en-US" altLang="en-US" dirty="0"/>
              <a:t>For this reason, meters usually have fuses designed to break and stop current flow at a mix value</a:t>
            </a:r>
          </a:p>
          <a:p>
            <a:pPr lvl="1"/>
            <a:r>
              <a:rPr lang="en-US" altLang="en-US" dirty="0"/>
              <a:t>These fuses will then need to be replaced</a:t>
            </a:r>
          </a:p>
          <a:p>
            <a:r>
              <a:rPr lang="en-US" altLang="en-US" dirty="0"/>
              <a:t>What happens if you set the meter to voltage (</a:t>
            </a:r>
            <a:r>
              <a:rPr lang="en-US" altLang="en-US" b="1" dirty="0"/>
              <a:t>High Resistance</a:t>
            </a:r>
            <a:r>
              <a:rPr lang="en-US" altLang="en-US" dirty="0"/>
              <a:t>) and hook it into the circuit for current(</a:t>
            </a:r>
            <a:r>
              <a:rPr lang="en-US" altLang="en-US" b="1" dirty="0"/>
              <a:t>Series Circuit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In this case you will just make the current flow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6C1529F-0431-881F-09C6-554EBA31C9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468296" y="2200008"/>
            <a:ext cx="5084788" cy="38706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DE3852-D4B3-6D48-24D6-C9FCDA07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65D49-5671-7747-72DC-BD439E9E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8C078-404A-022B-E38B-4330E8ED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3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F5488-9A59-0717-DD53-32F281EF1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>
            <a:extLst>
              <a:ext uri="{FF2B5EF4-FFF2-40B4-BE49-F238E27FC236}">
                <a16:creationId xmlns:a16="http://schemas.microsoft.com/office/drawing/2014/main" id="{307049D1-AB0E-D7FE-AA13-B3BE70830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/>
              <a:t>Electric Charge</a:t>
            </a: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B51950A3-925F-BAF0-F1CA-0388E70E3D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In the SI system, the unit of charge is the Coulomb (C)</a:t>
            </a:r>
          </a:p>
          <a:p>
            <a:endParaRPr lang="en-US" altLang="en-US" dirty="0"/>
          </a:p>
          <a:p>
            <a:r>
              <a:rPr lang="en-US" altLang="en-US" dirty="0"/>
              <a:t>Charge can either be positive (+) or negative (-)</a:t>
            </a:r>
          </a:p>
          <a:p>
            <a:pPr lvl="1"/>
            <a:r>
              <a:rPr lang="en-US" altLang="en-US" dirty="0"/>
              <a:t>This is a fundamental physical quality; electrons and protons have opposite but equal charges</a:t>
            </a:r>
          </a:p>
          <a:p>
            <a:pPr lvl="1"/>
            <a:r>
              <a:rPr lang="en-US" altLang="en-US" dirty="0"/>
              <a:t>Historically, the electron was assigned a negative charge</a:t>
            </a:r>
          </a:p>
          <a:p>
            <a:pPr lvl="1"/>
            <a:r>
              <a:rPr lang="en-US" altLang="en-US" dirty="0"/>
              <a:t>A Coulomb is “large” charge compared 1 electron charge (e)</a:t>
            </a:r>
          </a:p>
          <a:p>
            <a:pPr marL="914400" lvl="2" indent="0">
              <a:buNone/>
            </a:pPr>
            <a:r>
              <a:rPr lang="en-US" altLang="en-US" dirty="0"/>
              <a:t>	1 e = 1.602X10</a:t>
            </a:r>
            <a:r>
              <a:rPr lang="en-US" altLang="en-US" baseline="30000" dirty="0"/>
              <a:t>-19 </a:t>
            </a:r>
            <a:r>
              <a:rPr lang="en-US" altLang="en-US" dirty="0"/>
              <a:t>C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While electrons are usually the actual charged particles moving in a circuit, common practice is to describe things in terms of positive charges (the math is identical)</a:t>
            </a:r>
          </a:p>
          <a:p>
            <a:pPr lvl="1"/>
            <a:r>
              <a:rPr lang="en-US" altLang="en-US" dirty="0"/>
              <a:t>You will likely encounter something called </a:t>
            </a:r>
            <a:r>
              <a:rPr lang="en-US" altLang="en-US" b="1" dirty="0"/>
              <a:t>a hole</a:t>
            </a:r>
            <a:r>
              <a:rPr lang="en-US" altLang="en-US" dirty="0"/>
              <a:t>, which is just the absence of an electron</a:t>
            </a:r>
            <a:endParaRPr lang="en-US" altLang="en-US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ED943-EB69-A22B-5A34-763ECDB8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07D787-9F4E-FFAA-9BBB-AEFDE081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2F4AD-16E1-4EF1-AB87-720C4149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8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>
            <a:extLst>
              <a:ext uri="{FF2B5EF4-FFF2-40B4-BE49-F238E27FC236}">
                <a16:creationId xmlns:a16="http://schemas.microsoft.com/office/drawing/2014/main" id="{C116D7DF-8773-48E9-9714-7EE950F4D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/>
              <a:t>Voltage</a:t>
            </a: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A9707C17-E02C-4D0A-9EE6-2E0CD81B56F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49" y="1653235"/>
            <a:ext cx="5998921" cy="452372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Voltage is the measure of potential energy a charge has per unit of charge</a:t>
            </a:r>
          </a:p>
          <a:p>
            <a:pPr lvl="1"/>
            <a:r>
              <a:rPr lang="en-US" altLang="en-US" dirty="0"/>
              <a:t>It will sometimes be  called Electrical Potential</a:t>
            </a:r>
          </a:p>
          <a:p>
            <a:r>
              <a:rPr lang="en-US" altLang="en-US" dirty="0"/>
              <a:t>The Unit is a Volt (V), which is 1 Joule (SI Energy) per Coulomb (SI Charge)</a:t>
            </a:r>
          </a:p>
          <a:p>
            <a:r>
              <a:rPr lang="en-US" altLang="en-US" dirty="0"/>
              <a:t>Voltage is defined so that a positive voltage means a positive charge has increased in energy</a:t>
            </a:r>
          </a:p>
          <a:p>
            <a:r>
              <a:rPr lang="en-US" altLang="en-US" dirty="0"/>
              <a:t>For example: a 1.5 V battery will cause an electron to increase its energy by 1.5x1.602x10</a:t>
            </a:r>
            <a:r>
              <a:rPr lang="en-US" altLang="en-US" baseline="30000" dirty="0"/>
              <a:t>-19 </a:t>
            </a:r>
            <a:r>
              <a:rPr lang="en-US" altLang="en-US" dirty="0"/>
              <a:t>J (or 1.5 electron-volts)</a:t>
            </a:r>
          </a:p>
        </p:txBody>
      </p:sp>
      <p:pic>
        <p:nvPicPr>
          <p:cNvPr id="9" name="Content Placeholder 8" descr="A black and white logo&#10;&#10;AI-generated content may be incorrect.">
            <a:extLst>
              <a:ext uri="{FF2B5EF4-FFF2-40B4-BE49-F238E27FC236}">
                <a16:creationId xmlns:a16="http://schemas.microsoft.com/office/drawing/2014/main" id="{00DCC068-CAA9-866A-AED9-0B79E01350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90" y="2673976"/>
            <a:ext cx="2156346" cy="1785509"/>
          </a:xfr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ED2097E6-EEA2-1720-2722-C4A32390B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 Sharab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E9472C-48EA-D6B0-42AD-85A32E67C3D1}"/>
              </a:ext>
            </a:extLst>
          </p:cNvPr>
          <p:cNvSpPr txBox="1"/>
          <p:nvPr/>
        </p:nvSpPr>
        <p:spPr>
          <a:xfrm>
            <a:off x="6866134" y="4316936"/>
            <a:ext cx="22778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Voltage sources usually increase the voltage, so choosing the negative terminal as 0 you would measure an increase in voltage at the positive terminal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2643C-8B1A-23C9-11B2-EEC02C0F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8E0B1-4FE6-076E-621C-93FFB233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2F716-C26F-6EA8-975F-3B6CCAE0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8399F-6222-0FC0-1472-785C91C04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>
            <a:extLst>
              <a:ext uri="{FF2B5EF4-FFF2-40B4-BE49-F238E27FC236}">
                <a16:creationId xmlns:a16="http://schemas.microsoft.com/office/drawing/2014/main" id="{3A98205B-87B8-7279-ED03-3214F76D0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/>
              <a:t> Measuring Voltage</a:t>
            </a: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10004F27-C07F-FA73-9299-6002B05071C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449" y="1653235"/>
            <a:ext cx="5756189" cy="452372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There is no absolute 0 point in energy; we always measure Voltage as a difference relative to another point</a:t>
            </a:r>
          </a:p>
          <a:p>
            <a:pPr lvl="1"/>
            <a:r>
              <a:rPr lang="en-US" altLang="en-US" dirty="0"/>
              <a:t>For single components, we often say voltage “across” the component, the difference in energy from one side to the other, </a:t>
            </a:r>
            <a:r>
              <a:rPr lang="en-US" altLang="en-US" dirty="0" err="1"/>
              <a:t>ie</a:t>
            </a:r>
            <a:r>
              <a:rPr lang="en-US" altLang="en-US" dirty="0"/>
              <a:t>, from the negative terminal of a battery to its positive lead</a:t>
            </a:r>
          </a:p>
          <a:p>
            <a:pPr lvl="1"/>
            <a:r>
              <a:rPr lang="en-US" altLang="en-US" dirty="0"/>
              <a:t>For more complex circuits, we pick a point to be 0V (similar to picking the surface of the Earth to be 0 in gravitational potential)</a:t>
            </a:r>
          </a:p>
          <a:p>
            <a:pPr lvl="1"/>
            <a:r>
              <a:rPr lang="en-US" altLang="en-US" dirty="0"/>
              <a:t>Often, you choose the negative lead of the power supply</a:t>
            </a:r>
          </a:p>
          <a:p>
            <a:pPr lvl="1"/>
            <a:r>
              <a:rPr lang="en-US" altLang="en-US" dirty="0"/>
              <a:t>This may be referred to as “Ground” or indicated with special symbol</a:t>
            </a:r>
          </a:p>
        </p:txBody>
      </p:sp>
      <p:pic>
        <p:nvPicPr>
          <p:cNvPr id="5" name="Content Placeholder 4" descr="A diagram of a circuit&#10;&#10;AI-generated content may be incorrect.">
            <a:extLst>
              <a:ext uri="{FF2B5EF4-FFF2-40B4-BE49-F238E27FC236}">
                <a16:creationId xmlns:a16="http://schemas.microsoft.com/office/drawing/2014/main" id="{97E668D7-9D6C-D2C6-AC3C-A27DB5257E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59"/>
          <a:stretch>
            <a:fillRect/>
          </a:stretch>
        </p:blipFill>
        <p:spPr>
          <a:xfrm>
            <a:off x="5676276" y="2265293"/>
            <a:ext cx="3827221" cy="30029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F491B-FD34-1E6F-1E71-025D98D6CF96}"/>
              </a:ext>
            </a:extLst>
          </p:cNvPr>
          <p:cNvSpPr txBox="1"/>
          <p:nvPr/>
        </p:nvSpPr>
        <p:spPr>
          <a:xfrm>
            <a:off x="6513634" y="5024858"/>
            <a:ext cx="25849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upside-down triangle indicates ground, so discussing the circuit, we would assume voltage measurements were relative to that being 0V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A1D31-5E54-45A8-8563-E1BEA670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79585-EE43-FD64-2C52-498D7F24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18BE9-B5FE-9F0A-D8C0-578B0978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3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>
            <a:extLst>
              <a:ext uri="{FF2B5EF4-FFF2-40B4-BE49-F238E27FC236}">
                <a16:creationId xmlns:a16="http://schemas.microsoft.com/office/drawing/2014/main" id="{847D8F2B-3333-44C1-A839-79BF73E07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/>
              <a:t>Electric Current</a:t>
            </a:r>
          </a:p>
        </p:txBody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05EEAC81-C644-45A4-B5D7-1ACF6EABB2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 Electrical current is the flow of charge through “something”</a:t>
            </a:r>
          </a:p>
          <a:p>
            <a:pPr lvl="1"/>
            <a:r>
              <a:rPr lang="en-US" altLang="en-US" dirty="0"/>
              <a:t>That can be an electrical component, a wire, an individual pin of a chip, an arbitrary point in space </a:t>
            </a:r>
          </a:p>
          <a:p>
            <a:r>
              <a:rPr lang="en-US" altLang="en-US" dirty="0"/>
              <a:t>The unit of Current is 1 Ampere = movement of 1 Coulomb of charge per Time interval of 1 second</a:t>
            </a:r>
          </a:p>
          <a:p>
            <a:r>
              <a:rPr lang="en-US" altLang="en-US" dirty="0"/>
              <a:t>Current is defined as the direction positive charges are flowing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44446-D78F-1145-80C6-5F457E68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5AB2F-FEC0-6C56-3D4B-C84921DB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46315-4FB1-3D93-0BDD-8ACE1A85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B0E64-D579-3C58-607C-88AEAA55E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>
            <a:extLst>
              <a:ext uri="{FF2B5EF4-FFF2-40B4-BE49-F238E27FC236}">
                <a16:creationId xmlns:a16="http://schemas.microsoft.com/office/drawing/2014/main" id="{6721DCBE-5DA6-DF59-6247-29C592D90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/>
              <a:t>Electric Current (Direction)</a:t>
            </a:r>
          </a:p>
        </p:txBody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6BF09A38-4B5E-53B9-EC79-E70A13097FC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825624"/>
            <a:ext cx="4514850" cy="495556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 Current is usually drawn with an arrow indicating the direction of flow</a:t>
            </a:r>
          </a:p>
          <a:p>
            <a:r>
              <a:rPr lang="en-US" altLang="en-US" dirty="0"/>
              <a:t>Often, you describe the current in relation the (+) voltage lead of a component</a:t>
            </a:r>
          </a:p>
          <a:p>
            <a:pPr lvl="1"/>
            <a:r>
              <a:rPr lang="en-US" altLang="en-US" dirty="0"/>
              <a:t>We would say the current if coming “out” of the voltage source and “into” the resistor </a:t>
            </a:r>
          </a:p>
          <a:p>
            <a:r>
              <a:rPr lang="en-US" altLang="en-US" dirty="0"/>
              <a:t>When doing circuit analysis, you may not actually know the direction</a:t>
            </a:r>
          </a:p>
          <a:p>
            <a:pPr lvl="1"/>
            <a:r>
              <a:rPr lang="en-US" altLang="en-US" dirty="0"/>
              <a:t>In that case, you pick a direction and if you get a negative value, that means the current is flowing in the opposite direction from arrow</a:t>
            </a:r>
          </a:p>
        </p:txBody>
      </p:sp>
      <p:pic>
        <p:nvPicPr>
          <p:cNvPr id="5" name="Content Placeholder 4" descr="A diagram of a circuit&#10;&#10;AI-generated content may be incorrect.">
            <a:extLst>
              <a:ext uri="{FF2B5EF4-FFF2-40B4-BE49-F238E27FC236}">
                <a16:creationId xmlns:a16="http://schemas.microsoft.com/office/drawing/2014/main" id="{75A2F6E1-BC3B-181B-B983-32829BB0B3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25" y="2773100"/>
            <a:ext cx="4195091" cy="232798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E0229-2FE2-8227-A98B-61355A32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88B68-CB25-292A-FF7D-BF9D5F84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9F69E-21E6-138A-5C2D-33544F6D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5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>
            <a:extLst>
              <a:ext uri="{FF2B5EF4-FFF2-40B4-BE49-F238E27FC236}">
                <a16:creationId xmlns:a16="http://schemas.microsoft.com/office/drawing/2014/main" id="{FECF8F91-FA19-4008-AF01-8BD70E65F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Electric Resistance</a:t>
            </a: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4BDB5FD4-2134-4198-A6B6-AD2D99B8C0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Many materials and components have a simple proportional relationship between the current that passes through the component and the voltage across the component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Ohms’s Law		V = R*I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V = Potential in Volts</a:t>
            </a:r>
          </a:p>
          <a:p>
            <a:pPr marL="0" indent="0">
              <a:buNone/>
            </a:pPr>
            <a:r>
              <a:rPr lang="en-US" altLang="en-US" dirty="0"/>
              <a:t>I = Current in Amperes</a:t>
            </a:r>
          </a:p>
          <a:p>
            <a:pPr marL="0" indent="0">
              <a:buNone/>
            </a:pPr>
            <a:r>
              <a:rPr lang="en-US" altLang="en-US" dirty="0"/>
              <a:t>R = Resistance in Ohms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The voltage will be 1V lower at the outlet of a 1 ohm (</a:t>
            </a:r>
            <a:r>
              <a:rPr lang="el-GR" altLang="en-US" dirty="0"/>
              <a:t>Ω</a:t>
            </a:r>
            <a:r>
              <a:rPr lang="en-US" altLang="en-US" dirty="0"/>
              <a:t>) of resistance with 1 A current flowing through it compared to the inlet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C52519-9072-7667-3BED-9999DEA5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40D92-2828-8D19-14CE-FC517F93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0EACC-6593-C9B1-BB66-7DFE7E87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1EDD5D-1F98-C9A3-4847-0E6CC969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Kirchoff’s Laws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0FED4-25E3-1E34-F5FE-5367ED8A7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Voltage Law (KVL)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853EB68-605B-4933-5A6E-B6B9E960FAC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Energy is conserved</a:t>
                </a:r>
              </a:p>
              <a:p>
                <a:r>
                  <a:rPr lang="en-US" dirty="0"/>
                  <a:t>If we go in a complete loop around a circuit, we are back to where we started</a:t>
                </a:r>
              </a:p>
              <a:p>
                <a:r>
                  <a:rPr lang="en-US" dirty="0"/>
                  <a:t>So all of the Voltage changes must add to 0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Sign is given by (+) or (-) hit first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853EB68-605B-4933-5A6E-B6B9E960F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362" t="-4139" r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9331D8-7309-725B-AC6C-0D75DFE89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Current Law (KCL)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07D920-2AE5-8C06-86DB-FE11BEFBFABF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Charge is conserved and does not build up in the circuit</a:t>
                </a:r>
              </a:p>
              <a:p>
                <a:r>
                  <a:rPr lang="en-US" dirty="0"/>
                  <a:t>At any forks or splits the current flowing in must equal the current flowing out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Sign is given by the direction of the arrow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07D920-2AE5-8C06-86DB-FE11BEFBF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2351" t="-4139" r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E304C-1D04-BC75-E322-1C45EA89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rev20250822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CDEF8-3B6B-D4F6-BB60-24612EDC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5A603-E8CA-CBC3-CE02-B3B457CF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3385</TotalTime>
  <Words>1728</Words>
  <Application>Microsoft Office PowerPoint</Application>
  <PresentationFormat>On-screen Show (4:3)</PresentationFormat>
  <Paragraphs>197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Electrical Fundamentals</vt:lpstr>
      <vt:lpstr>PowerPoint Presentation</vt:lpstr>
      <vt:lpstr>Electric Charge</vt:lpstr>
      <vt:lpstr>Voltage</vt:lpstr>
      <vt:lpstr> Measuring Voltage</vt:lpstr>
      <vt:lpstr>Electric Current</vt:lpstr>
      <vt:lpstr>Electric Current (Direction)</vt:lpstr>
      <vt:lpstr>Electric Resistance</vt:lpstr>
      <vt:lpstr>Kirchoff’s Laws</vt:lpstr>
      <vt:lpstr>Kirchoff’s Voltage Law</vt:lpstr>
      <vt:lpstr>Kirchoff’s Current Law</vt:lpstr>
      <vt:lpstr>Electric Power</vt:lpstr>
      <vt:lpstr>Taking Measurements</vt:lpstr>
      <vt:lpstr>Plugging in the Leads</vt:lpstr>
      <vt:lpstr>Select the measurement</vt:lpstr>
      <vt:lpstr>Select the measurement</vt:lpstr>
      <vt:lpstr>Taking Measurements (Current)</vt:lpstr>
      <vt:lpstr>Taking Measurements (Voltage)</vt:lpstr>
      <vt:lpstr>Taking Measurements (Resistance)</vt:lpstr>
      <vt:lpstr>Multimeter Fuses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47</cp:revision>
  <dcterms:created xsi:type="dcterms:W3CDTF">2021-08-10T15:07:14Z</dcterms:created>
  <dcterms:modified xsi:type="dcterms:W3CDTF">2025-08-20T17:46:41Z</dcterms:modified>
</cp:coreProperties>
</file>