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83" r:id="rId4"/>
    <p:sldId id="277" r:id="rId5"/>
    <p:sldId id="285" r:id="rId6"/>
    <p:sldId id="280" r:id="rId7"/>
    <p:sldId id="284" r:id="rId8"/>
    <p:sldId id="286" r:id="rId9"/>
    <p:sldId id="287" r:id="rId10"/>
    <p:sldId id="282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19" y="365126"/>
            <a:ext cx="6087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337" y="365127"/>
            <a:ext cx="6125228" cy="7986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913"/>
            <a:ext cx="7886700" cy="4797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41" y="365127"/>
            <a:ext cx="6075124" cy="86515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673"/>
            <a:ext cx="3886200" cy="4767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673"/>
            <a:ext cx="3886200" cy="4767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40" y="365126"/>
            <a:ext cx="6162807" cy="6573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11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73173"/>
            <a:ext cx="3868340" cy="4016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73173"/>
            <a:ext cx="3887391" cy="4016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233" y="365126"/>
            <a:ext cx="616280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rev20211130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5568" y="365126"/>
            <a:ext cx="61276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rev20211130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L15.01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704832-9998-4AA0-84F1-CDF181F9A3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4276" cy="10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reiman/SdF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dafruit/S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B767-FF68-493D-9273-52EBD7BAE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Ultimate GPS Logger Shield - 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E5F81-8D21-43B5-9DCC-5C7CE274C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LaACES</a:t>
            </a:r>
            <a:r>
              <a:rPr lang="en-US" dirty="0"/>
              <a:t> Student Ballooning Course</a:t>
            </a:r>
          </a:p>
        </p:txBody>
      </p:sp>
    </p:spTree>
    <p:extLst>
      <p:ext uri="{BB962C8B-B14F-4D97-AF65-F5344CB8AC3E}">
        <p14:creationId xmlns:p14="http://schemas.microsoft.com/office/powerpoint/2010/main" val="2034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NZ" dirty="0">
                <a:latin typeface="Calibri (Headings)"/>
              </a:rPr>
              <a:t>Process of Writing </a:t>
            </a:r>
            <a:br>
              <a:rPr lang="en-NZ" dirty="0">
                <a:latin typeface="Calibri (Headings)"/>
              </a:rPr>
            </a:br>
            <a:r>
              <a:rPr lang="en-NZ" dirty="0">
                <a:latin typeface="Calibri (Headings)"/>
              </a:rPr>
              <a:t>Data to SD Card</a:t>
            </a:r>
            <a:endParaRPr lang="en-US" dirty="0">
              <a:latin typeface="Calibri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8579"/>
            <a:ext cx="7886699" cy="4287476"/>
          </a:xfrm>
        </p:spPr>
        <p:txBody>
          <a:bodyPr>
            <a:normAutofit/>
          </a:bodyPr>
          <a:lstStyle/>
          <a:p>
            <a:r>
              <a:rPr lang="en-US" sz="2600" dirty="0"/>
              <a:t>SD card communication initialized in setup()</a:t>
            </a:r>
          </a:p>
          <a:p>
            <a:pPr lvl="1"/>
            <a:r>
              <a:rPr lang="en-US" sz="2200" dirty="0" err="1"/>
              <a:t>SD.begin</a:t>
            </a:r>
            <a:r>
              <a:rPr lang="en-US" sz="2200" dirty="0"/>
              <a:t>(CS, MOSI, MISO, CLK);</a:t>
            </a:r>
          </a:p>
          <a:p>
            <a:r>
              <a:rPr lang="en-US" sz="2600" dirty="0"/>
              <a:t>Open/create SD file</a:t>
            </a:r>
          </a:p>
          <a:p>
            <a:pPr lvl="1"/>
            <a:r>
              <a:rPr lang="en-US" sz="2200" dirty="0" err="1"/>
              <a:t>myFile</a:t>
            </a:r>
            <a:r>
              <a:rPr lang="en-US" sz="2200" dirty="0"/>
              <a:t> = </a:t>
            </a:r>
            <a:r>
              <a:rPr lang="en-US" sz="2200" dirty="0" err="1"/>
              <a:t>SD.open</a:t>
            </a:r>
            <a:r>
              <a:rPr lang="en-US" sz="2200" dirty="0"/>
              <a:t>(filename, FILE_WRITE);</a:t>
            </a:r>
          </a:p>
          <a:p>
            <a:r>
              <a:rPr lang="en-US" sz="2600" dirty="0"/>
              <a:t>Write to SD card – same as printing to Serial Monitor</a:t>
            </a:r>
          </a:p>
          <a:p>
            <a:pPr lvl="1"/>
            <a:r>
              <a:rPr lang="en-US" sz="2200" dirty="0" err="1"/>
              <a:t>myFile.println</a:t>
            </a:r>
            <a:r>
              <a:rPr lang="en-US" sz="2200" dirty="0"/>
              <a:t>(“This sentence will be written to my SD file”);</a:t>
            </a:r>
          </a:p>
          <a:p>
            <a:r>
              <a:rPr lang="en-US" sz="2600" dirty="0"/>
              <a:t>Flush the data </a:t>
            </a:r>
          </a:p>
          <a:p>
            <a:pPr lvl="1"/>
            <a:r>
              <a:rPr lang="en-US" sz="2200" dirty="0" err="1"/>
              <a:t>myFile.flush</a:t>
            </a:r>
            <a:r>
              <a:rPr lang="en-US" sz="2200" dirty="0"/>
              <a:t>();</a:t>
            </a:r>
          </a:p>
          <a:p>
            <a:r>
              <a:rPr lang="en-US" sz="2600" dirty="0"/>
              <a:t>When finished, close the file</a:t>
            </a:r>
          </a:p>
          <a:p>
            <a:pPr lvl="1"/>
            <a:r>
              <a:rPr lang="en-US" sz="2200" dirty="0" err="1"/>
              <a:t>myFile.close</a:t>
            </a:r>
            <a:r>
              <a:rPr lang="en-US" sz="2200" dirty="0"/>
              <a:t>();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alibri (Headings)"/>
              </a:rPr>
              <a:t>SdFat</a:t>
            </a:r>
            <a:endParaRPr lang="en-US" dirty="0">
              <a:latin typeface="Calibri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42874"/>
            <a:ext cx="7886699" cy="4845587"/>
          </a:xfrm>
        </p:spPr>
        <p:txBody>
          <a:bodyPr>
            <a:normAutofit/>
          </a:bodyPr>
          <a:lstStyle/>
          <a:p>
            <a:r>
              <a:rPr lang="en-US" sz="2600" dirty="0"/>
              <a:t>If you get comfortable with the SD card library used here recommend moving to SDFAT library</a:t>
            </a:r>
          </a:p>
          <a:p>
            <a:r>
              <a:rPr lang="en-US" sz="2600" dirty="0" err="1"/>
              <a:t>SdFat</a:t>
            </a:r>
            <a:r>
              <a:rPr lang="en-US" sz="2600" dirty="0"/>
              <a:t> removes the size and filename limitations</a:t>
            </a:r>
          </a:p>
          <a:p>
            <a:r>
              <a:rPr lang="en-US" sz="2600" dirty="0"/>
              <a:t>Can install jumpers to SPI connections :</a:t>
            </a:r>
          </a:p>
          <a:p>
            <a:pPr lvl="1"/>
            <a:r>
              <a:rPr lang="en-US" sz="2200" dirty="0"/>
              <a:t>MISO, MOSI, and SCK (50, 51, and 52) must be hardwired to pins (12, 11, and 13)</a:t>
            </a:r>
          </a:p>
          <a:p>
            <a:pPr lvl="1"/>
            <a:r>
              <a:rPr lang="en-US" sz="2200" dirty="0"/>
              <a:t>Since SPI is synchronous match all pin jumper lengths and keep lead as short as reasonable</a:t>
            </a:r>
            <a:endParaRPr lang="en-US" sz="3000" dirty="0"/>
          </a:p>
          <a:p>
            <a:r>
              <a:rPr lang="en-US" sz="2600" dirty="0"/>
              <a:t>Also has Software SPI implementation but requires editing of the library files</a:t>
            </a:r>
          </a:p>
          <a:p>
            <a:r>
              <a:rPr lang="en-US" sz="2600" dirty="0"/>
              <a:t>The </a:t>
            </a:r>
            <a:r>
              <a:rPr lang="en-US" sz="2600" dirty="0" err="1"/>
              <a:t>SdFat</a:t>
            </a:r>
            <a:r>
              <a:rPr lang="en-US" sz="2600" dirty="0"/>
              <a:t> library can be found at </a:t>
            </a:r>
            <a:r>
              <a:rPr lang="en-US" sz="2600" dirty="0">
                <a:hlinkClick r:id="rId2"/>
              </a:rPr>
              <a:t>https://github.com/greiman/SdFat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 (Headings)"/>
              </a:rPr>
              <a:t>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9" y="1690689"/>
            <a:ext cx="5729288" cy="439777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GPS shield has a microSD card slot.  Use this to save the GPS and flight data</a:t>
            </a:r>
          </a:p>
          <a:p>
            <a:r>
              <a:rPr lang="en-US" sz="2600" dirty="0"/>
              <a:t>Communication between the Mega and SD card uses SPI</a:t>
            </a:r>
          </a:p>
          <a:p>
            <a:r>
              <a:rPr lang="en-US" sz="2600" dirty="0"/>
              <a:t>The microSD can be any capacity, but be aware of the limitations of the SD library being used</a:t>
            </a:r>
            <a:endParaRPr lang="en-US" sz="2200" dirty="0"/>
          </a:p>
          <a:p>
            <a:r>
              <a:rPr lang="en-US" sz="2600" dirty="0"/>
              <a:t>When inserting the microSD, ensure that it latches. If it does not latch, no data will be logged</a:t>
            </a:r>
          </a:p>
          <a:p>
            <a:r>
              <a:rPr lang="en-US" sz="2600" dirty="0"/>
              <a:t>Data saved in files on SD card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BDCE7-8C7A-4C25-B9B7-C8A2E0B69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9167" r="28889" b="38472"/>
          <a:stretch/>
        </p:blipFill>
        <p:spPr>
          <a:xfrm rot="10800000">
            <a:off x="5759457" y="1543865"/>
            <a:ext cx="2777325" cy="2920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AD0B2-11FA-4CF1-8FA0-7354900331EA}"/>
              </a:ext>
            </a:extLst>
          </p:cNvPr>
          <p:cNvSpPr txBox="1"/>
          <p:nvPr/>
        </p:nvSpPr>
        <p:spPr>
          <a:xfrm>
            <a:off x="5836514" y="4844926"/>
            <a:ext cx="3174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Adafruit Ultimate GPS Logger Shield’s microSD socket.  It is next to the Reset button.  When inserting a microSD card, it will latch once fully inserted. To eject simply push the card in again</a:t>
            </a:r>
          </a:p>
        </p:txBody>
      </p:sp>
    </p:spTree>
    <p:extLst>
      <p:ext uri="{BB962C8B-B14F-4D97-AF65-F5344CB8AC3E}">
        <p14:creationId xmlns:p14="http://schemas.microsoft.com/office/powerpoint/2010/main" val="177196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SD Card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409673"/>
            <a:ext cx="4982037" cy="476729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SPI communication requires 4 lines:  MISO, MOSI, Clock, and Chip Select</a:t>
            </a:r>
          </a:p>
          <a:p>
            <a:r>
              <a:rPr lang="en-US" sz="2600" dirty="0"/>
              <a:t>On the Adafruit Shield pins 10, 11, 12, 13 are CS, MISO (DO), MOSI (DI) and CLK, these are the Mega SPI pins</a:t>
            </a:r>
          </a:p>
          <a:p>
            <a:r>
              <a:rPr lang="en-US" sz="2600" dirty="0"/>
              <a:t>On the Mega2560 MISO, MOSI, and SCK are digital pins 50, 51, and 52</a:t>
            </a:r>
          </a:p>
          <a:p>
            <a:pPr lvl="1"/>
            <a:r>
              <a:rPr lang="en-US" sz="2200" dirty="0"/>
              <a:t>Because of this we either need a library that will do Software SPI or to solder jumpers between the pins</a:t>
            </a:r>
          </a:p>
          <a:p>
            <a:pPr lvl="1"/>
            <a:r>
              <a:rPr lang="en-US" sz="2200" dirty="0"/>
              <a:t>CS pin is selectable in most libraries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A40D86-7A82-4DD7-9C53-60D2C294C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555" t="13260" r="24325" b="5733"/>
          <a:stretch/>
        </p:blipFill>
        <p:spPr>
          <a:xfrm>
            <a:off x="6115050" y="1230285"/>
            <a:ext cx="2057400" cy="50348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SD Library: </a:t>
            </a:r>
            <a:br>
              <a:rPr lang="en-US" dirty="0">
                <a:latin typeface="Calibri (Headings)"/>
              </a:rPr>
            </a:br>
            <a:r>
              <a:rPr lang="en-US" dirty="0">
                <a:latin typeface="Calibri (Headings)"/>
              </a:rPr>
              <a:t>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58579"/>
            <a:ext cx="7886699" cy="412988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Because of this for the </a:t>
            </a:r>
            <a:r>
              <a:rPr lang="en-US" sz="2600" dirty="0" err="1"/>
              <a:t>activites</a:t>
            </a:r>
            <a:r>
              <a:rPr lang="en-US" sz="2600" dirty="0"/>
              <a:t>, an older SD library will be used. It can be found at: </a:t>
            </a:r>
            <a:r>
              <a:rPr lang="en-US" sz="2400" dirty="0">
                <a:hlinkClick r:id="rId2"/>
              </a:rPr>
              <a:t>https://github.com/adafruit/SD</a:t>
            </a:r>
            <a:r>
              <a:rPr lang="en-US" sz="2400" dirty="0"/>
              <a:t> </a:t>
            </a:r>
          </a:p>
          <a:p>
            <a:r>
              <a:rPr lang="en-US" sz="2400" dirty="0"/>
              <a:t>We will need to manually install the library</a:t>
            </a:r>
          </a:p>
          <a:p>
            <a:pPr lvl="1"/>
            <a:r>
              <a:rPr lang="en-US" sz="2000" dirty="0"/>
              <a:t>Download the zip file.  Extract it into the libraries folder.</a:t>
            </a:r>
          </a:p>
          <a:p>
            <a:pPr lvl="1"/>
            <a:r>
              <a:rPr lang="en-US" sz="2100" dirty="0"/>
              <a:t>The folder will be named “SD-master.” Rename it as “SD”.</a:t>
            </a:r>
          </a:p>
          <a:p>
            <a:pPr lvl="1"/>
            <a:r>
              <a:rPr lang="en-US" sz="2100" dirty="0"/>
              <a:t>Default windows location: Documents &gt;&gt; Arduino &gt;&gt; libraries</a:t>
            </a:r>
          </a:p>
          <a:p>
            <a:r>
              <a:rPr lang="en-US" sz="2500" dirty="0"/>
              <a:t>This library was chosen because it allows you to easily implement software defined SPI pins.</a:t>
            </a:r>
          </a:p>
          <a:p>
            <a:r>
              <a:rPr lang="en-US" sz="2500" dirty="0"/>
              <a:t>This must be done before launching the IDE to load the library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10D1-7448-4CC4-9C1F-2CBDD797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36" y="365127"/>
            <a:ext cx="7150013" cy="7986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(Headings)"/>
              </a:rPr>
              <a:t>SD Library: </a:t>
            </a:r>
            <a:br>
              <a:rPr lang="en-US" dirty="0">
                <a:latin typeface="Calibri (Headings)"/>
              </a:rPr>
            </a:br>
            <a:r>
              <a:rPr lang="en-US" dirty="0">
                <a:latin typeface="Calibri (Headings)"/>
              </a:rPr>
              <a:t>Limitations and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3CE8-4F54-4647-8C43-A7E6501A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9004"/>
            <a:ext cx="7886700" cy="3786891"/>
          </a:xfrm>
        </p:spPr>
        <p:txBody>
          <a:bodyPr/>
          <a:lstStyle/>
          <a:p>
            <a:r>
              <a:rPr lang="en-US" sz="2600" dirty="0"/>
              <a:t>Card must be FAT32 or FAT16</a:t>
            </a:r>
          </a:p>
          <a:p>
            <a:pPr lvl="1"/>
            <a:r>
              <a:rPr lang="en-US" sz="2200" dirty="0" err="1"/>
              <a:t>ExFAT</a:t>
            </a:r>
            <a:r>
              <a:rPr lang="en-US" sz="2200" dirty="0"/>
              <a:t> cards will not be recognized</a:t>
            </a:r>
          </a:p>
          <a:p>
            <a:r>
              <a:rPr lang="en-US" sz="2600" dirty="0"/>
              <a:t>Only ~2 GB storage of the SD card will be recognized/ accessible</a:t>
            </a:r>
          </a:p>
          <a:p>
            <a:r>
              <a:rPr lang="en-US" sz="2600" dirty="0"/>
              <a:t>File names must follow 8.3 format</a:t>
            </a:r>
          </a:p>
          <a:p>
            <a:r>
              <a:rPr lang="en-US" sz="2600" dirty="0"/>
              <a:t>Software SPI will lead to slower write speeds</a:t>
            </a:r>
          </a:p>
          <a:p>
            <a:r>
              <a:rPr lang="en-US" sz="2600" dirty="0"/>
              <a:t>It is important to note while this library installed it will override the default Arduino SD library</a:t>
            </a:r>
          </a:p>
          <a:p>
            <a:pPr marL="914400" lvl="2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3D2F-EFA1-4272-92C9-64CCD3FF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EAE6-700D-42C7-B386-D66BE29E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822A-4E93-4DF6-BB1E-E0AC61E9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Filenames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19835"/>
            <a:ext cx="7886699" cy="4268626"/>
          </a:xfrm>
        </p:spPr>
        <p:txBody>
          <a:bodyPr>
            <a:normAutofit/>
          </a:bodyPr>
          <a:lstStyle/>
          <a:p>
            <a:r>
              <a:rPr lang="en-US" sz="2600" dirty="0"/>
              <a:t>File names must follow 8.3 format – </a:t>
            </a:r>
            <a:r>
              <a:rPr lang="en-US" sz="2200" dirty="0"/>
              <a:t>FILENAME.EXT</a:t>
            </a:r>
          </a:p>
          <a:p>
            <a:pPr lvl="1"/>
            <a:r>
              <a:rPr lang="en-US" sz="2200" dirty="0"/>
              <a:t>Filenames can be shorter than 8 characters but cannot be longer and include a 3 character extension</a:t>
            </a:r>
          </a:p>
          <a:p>
            <a:pPr lvl="1"/>
            <a:r>
              <a:rPr lang="en-US" sz="2200" dirty="0"/>
              <a:t>Common extension types are .txt and .csv</a:t>
            </a:r>
          </a:p>
          <a:p>
            <a:r>
              <a:rPr lang="en-US" sz="2600" dirty="0"/>
              <a:t>If possible, use filenames that convey information</a:t>
            </a:r>
          </a:p>
          <a:p>
            <a:pPr lvl="1"/>
            <a:r>
              <a:rPr lang="en-US" sz="2200" dirty="0"/>
              <a:t>Ex: Use a timestamp for the filename</a:t>
            </a:r>
          </a:p>
          <a:p>
            <a:r>
              <a:rPr lang="en-US" sz="2600" dirty="0"/>
              <a:t>Approved characters in Adafruit SD library filenames</a:t>
            </a:r>
          </a:p>
          <a:p>
            <a:pPr lvl="1"/>
            <a:r>
              <a:rPr lang="en-US" sz="2200" dirty="0"/>
              <a:t>Letters, numbers, _, - 		(not all inclusive)</a:t>
            </a:r>
            <a:endParaRPr lang="en-US" sz="2600" dirty="0"/>
          </a:p>
          <a:p>
            <a:r>
              <a:rPr lang="en-US" sz="2600" dirty="0"/>
              <a:t>Characters not allowed in filename by Adafruit library</a:t>
            </a:r>
          </a:p>
          <a:p>
            <a:pPr lvl="1"/>
            <a:r>
              <a:rPr lang="en-US" sz="2200" dirty="0"/>
              <a:t>Spaces, periods			(not all inclusive)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DB30-9E26-4E2C-98EF-63544CA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65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 (Headings)"/>
              </a:rPr>
              <a:t>Extension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F9F-5644-4026-B61D-33C62E9B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58283"/>
            <a:ext cx="7886699" cy="4730178"/>
          </a:xfrm>
        </p:spPr>
        <p:txBody>
          <a:bodyPr>
            <a:normAutofit/>
          </a:bodyPr>
          <a:lstStyle/>
          <a:p>
            <a:r>
              <a:rPr lang="en-US" sz="2600" dirty="0"/>
              <a:t>Some common extension types are .txt and .csv</a:t>
            </a:r>
          </a:p>
          <a:p>
            <a:r>
              <a:rPr lang="en-US" sz="2600" dirty="0"/>
              <a:t>CSV is a comma-separated values file</a:t>
            </a:r>
          </a:p>
          <a:p>
            <a:pPr lvl="1"/>
            <a:r>
              <a:rPr lang="en-US" sz="2000" dirty="0"/>
              <a:t>Figure 2 shows an example of what this data could look like</a:t>
            </a:r>
          </a:p>
          <a:p>
            <a:pPr lvl="1"/>
            <a:r>
              <a:rPr lang="en-US" sz="2000" dirty="0"/>
              <a:t>Excel automatically separates each row by the delimiter (,) </a:t>
            </a:r>
          </a:p>
          <a:p>
            <a:r>
              <a:rPr lang="en-US" sz="2400" dirty="0"/>
              <a:t>TXT file can have the same data format, but user must manually tell Excel what the delimiter 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A5BF-F620-458F-9FF5-25256D9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9536-8DA1-41F1-A5C0-79F98E7B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5A26C-6F0D-4520-901F-64C06E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4451-7853-4579-B074-1641C30AA7BA}" type="slidenum">
              <a:rPr lang="en-US" smtClean="0"/>
              <a:t>7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63579-DCDC-43DE-986A-A31631B22639}"/>
              </a:ext>
            </a:extLst>
          </p:cNvPr>
          <p:cNvGrpSpPr/>
          <p:nvPr/>
        </p:nvGrpSpPr>
        <p:grpSpPr>
          <a:xfrm>
            <a:off x="561753" y="3895611"/>
            <a:ext cx="8020489" cy="2192850"/>
            <a:chOff x="259645" y="4151362"/>
            <a:chExt cx="8020489" cy="21928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EB0037-B11F-41C2-9965-DD6DD061F080}"/>
                </a:ext>
              </a:extLst>
            </p:cNvPr>
            <p:cNvSpPr txBox="1"/>
            <p:nvPr/>
          </p:nvSpPr>
          <p:spPr>
            <a:xfrm>
              <a:off x="810072" y="6113380"/>
              <a:ext cx="69196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Figure 2:  This is an example of a .csv file.  Left – opened in a text editor.  Right – opened in Excel, the commas are used to separate the columns.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87F070-00E1-466E-93CB-89F248F41736}"/>
                </a:ext>
              </a:extLst>
            </p:cNvPr>
            <p:cNvGrpSpPr/>
            <p:nvPr/>
          </p:nvGrpSpPr>
          <p:grpSpPr>
            <a:xfrm>
              <a:off x="259645" y="4151362"/>
              <a:ext cx="8020489" cy="1924319"/>
              <a:chOff x="331362" y="4236726"/>
              <a:chExt cx="8020489" cy="192431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95D7313-BD98-4649-BD42-10BB3C3636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333"/>
              <a:stretch/>
            </p:blipFill>
            <p:spPr>
              <a:xfrm>
                <a:off x="331362" y="4236726"/>
                <a:ext cx="3604145" cy="192431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71CD598-F0AC-4F42-92EA-12DBB0F98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265" b="21162"/>
              <a:stretch/>
            </p:blipFill>
            <p:spPr>
              <a:xfrm>
                <a:off x="3950076" y="4238765"/>
                <a:ext cx="4401775" cy="19202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62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7E40-62E1-4AF9-8ED1-4179FB48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22" y="136524"/>
            <a:ext cx="6125228" cy="798656"/>
          </a:xfrm>
        </p:spPr>
        <p:txBody>
          <a:bodyPr/>
          <a:lstStyle/>
          <a:p>
            <a:r>
              <a:rPr lang="en-US" dirty="0"/>
              <a:t>Designing a Data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10F5-AC86-45F9-AE69-7C052D21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091952"/>
            <a:ext cx="8922058" cy="4119239"/>
          </a:xfrm>
        </p:spPr>
        <p:txBody>
          <a:bodyPr>
            <a:normAutofit fontScale="92500"/>
          </a:bodyPr>
          <a:lstStyle/>
          <a:p>
            <a:r>
              <a:rPr lang="en-US" dirty="0"/>
              <a:t>For this program we recommend you record your data in plain text in CSV files</a:t>
            </a:r>
          </a:p>
          <a:p>
            <a:pPr lvl="1"/>
            <a:r>
              <a:rPr lang="en-US" dirty="0"/>
              <a:t>CSV format easily opened excel and other software</a:t>
            </a:r>
          </a:p>
          <a:p>
            <a:r>
              <a:rPr lang="en-US" dirty="0"/>
              <a:t>Plain text allow easily viewing the data and can determine if an error occurred during writing</a:t>
            </a:r>
          </a:p>
          <a:p>
            <a:pPr lvl="1"/>
            <a:r>
              <a:rPr lang="en-US" dirty="0"/>
              <a:t>SD Library uses same format as Serial libraries to write text to a file</a:t>
            </a:r>
          </a:p>
          <a:p>
            <a:r>
              <a:rPr lang="en-US" dirty="0"/>
              <a:t>Comma delimiters separate the data into discrete spots</a:t>
            </a:r>
          </a:p>
          <a:p>
            <a:pPr lvl="1"/>
            <a:r>
              <a:rPr lang="en-US" dirty="0"/>
              <a:t>If a particular piece of data is missing can easily see the rest of data</a:t>
            </a:r>
          </a:p>
          <a:p>
            <a:r>
              <a:rPr lang="en-US" dirty="0"/>
              <a:t>Use a header as the first line of the file as a label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461C7-48E9-4053-8AFB-713D720C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97E-4F60-40A8-8122-E8D9B1E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4B61E-0EE8-4AE0-99A4-AA997670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D8AC1E-5965-463F-AAEA-10CFFE11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07" y="4774434"/>
            <a:ext cx="3460443" cy="15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8F62-19BC-4E3D-B3C9-2CF1C6ED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337" y="365127"/>
            <a:ext cx="7689886" cy="798656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Data File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53DE-180C-44E7-8A66-D2A18889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379913"/>
            <a:ext cx="8708994" cy="47970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need to format the numbers you are recording</a:t>
            </a:r>
          </a:p>
          <a:p>
            <a:pPr lvl="1"/>
            <a:r>
              <a:rPr lang="en-US" dirty="0"/>
              <a:t>Number decimal places, positive or negative signs</a:t>
            </a:r>
          </a:p>
          <a:p>
            <a:r>
              <a:rPr lang="en-US" dirty="0"/>
              <a:t>Its easiest to have a data format rather than multiple types of formats, even if data will be recorded at different rates</a:t>
            </a:r>
          </a:p>
          <a:p>
            <a:pPr lvl="1"/>
            <a:r>
              <a:rPr lang="en-US" dirty="0"/>
              <a:t>Have a column for each possible type of data if not recorded in that record can just not write a number</a:t>
            </a:r>
          </a:p>
          <a:p>
            <a:pPr lvl="1"/>
            <a:r>
              <a:rPr lang="en-US" dirty="0"/>
              <a:t>NUMBER,TYPE,TIME,TEMP1,TEMP2,ALT,</a:t>
            </a:r>
          </a:p>
          <a:p>
            <a:pPr lvl="1"/>
            <a:r>
              <a:rPr lang="en-US" dirty="0"/>
              <a:t>1,A,3,34.0,12.0,,</a:t>
            </a:r>
          </a:p>
          <a:p>
            <a:pPr lvl="1"/>
            <a:r>
              <a:rPr lang="en-US" dirty="0"/>
              <a:t>2,A,8,33.0,12.0,,</a:t>
            </a:r>
          </a:p>
          <a:p>
            <a:pPr lvl="1"/>
            <a:r>
              <a:rPr lang="en-US" dirty="0"/>
              <a:t>3,B,10,,,500.2,</a:t>
            </a:r>
          </a:p>
          <a:p>
            <a:r>
              <a:rPr lang="en-US" dirty="0"/>
              <a:t>Make sure you can easily identify each data pack uniquely and include sort of type identifier if you have multiple sorts of data records to allow sorting after recording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3A632-08B1-4071-B166-8F668007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DE62-4DC7-4322-9AEC-BC4241D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L15.01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B1A6-AA9F-4908-9954-96E322A2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</TotalTime>
  <Words>1025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(Headings)</vt:lpstr>
      <vt:lpstr>Calibri Light</vt:lpstr>
      <vt:lpstr>Office Theme</vt:lpstr>
      <vt:lpstr>The Ultimate GPS Logger Shield - SD</vt:lpstr>
      <vt:lpstr>SD Card</vt:lpstr>
      <vt:lpstr>SD Card Communications</vt:lpstr>
      <vt:lpstr>SD Library:  Installation</vt:lpstr>
      <vt:lpstr>SD Library:  Limitations and Characteristics</vt:lpstr>
      <vt:lpstr>Filenames</vt:lpstr>
      <vt:lpstr>Extension Types</vt:lpstr>
      <vt:lpstr>Designing a Data Packet</vt:lpstr>
      <vt:lpstr>Other Data File Recommendations</vt:lpstr>
      <vt:lpstr>Process of Writing  Data to SD Card</vt:lpstr>
      <vt:lpstr>SdFat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Beau Johnson</cp:lastModifiedBy>
  <cp:revision>15</cp:revision>
  <dcterms:created xsi:type="dcterms:W3CDTF">2021-08-10T15:07:14Z</dcterms:created>
  <dcterms:modified xsi:type="dcterms:W3CDTF">2024-07-24T17:01:48Z</dcterms:modified>
</cp:coreProperties>
</file>