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62" r:id="rId3"/>
    <p:sldId id="263" r:id="rId4"/>
    <p:sldId id="269" r:id="rId5"/>
    <p:sldId id="270" r:id="rId6"/>
    <p:sldId id="267" r:id="rId7"/>
    <p:sldId id="276" r:id="rId8"/>
    <p:sldId id="271" r:id="rId9"/>
    <p:sldId id="274" r:id="rId10"/>
    <p:sldId id="27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Western" initials="EW" lastIdx="4" clrIdx="0">
    <p:extLst>
      <p:ext uri="{19B8F6BF-5375-455C-9EA6-DF929625EA0E}">
        <p15:presenceInfo xmlns:p15="http://schemas.microsoft.com/office/powerpoint/2012/main" userId="4da96058be054c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9" autoAdjust="0"/>
    <p:restoredTop sz="94249" autoAdjust="0"/>
  </p:normalViewPr>
  <p:slideViewPr>
    <p:cSldViewPr snapToGrid="0">
      <p:cViewPr varScale="1">
        <p:scale>
          <a:sx n="79" d="100"/>
          <a:sy n="79" d="100"/>
        </p:scale>
        <p:origin x="166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u Johnson" userId="744a8efb-fdad-47e3-9bc6-9b2ea9584b19" providerId="ADAL" clId="{6C6F58FF-AB3E-41EA-86EB-6304D2816701}"/>
    <pc:docChg chg="undo custSel modSld">
      <pc:chgData name="Beau Johnson" userId="744a8efb-fdad-47e3-9bc6-9b2ea9584b19" providerId="ADAL" clId="{6C6F58FF-AB3E-41EA-86EB-6304D2816701}" dt="2024-07-25T18:55:42.636" v="31" actId="14100"/>
      <pc:docMkLst>
        <pc:docMk/>
      </pc:docMkLst>
      <pc:sldChg chg="modSp mod">
        <pc:chgData name="Beau Johnson" userId="744a8efb-fdad-47e3-9bc6-9b2ea9584b19" providerId="ADAL" clId="{6C6F58FF-AB3E-41EA-86EB-6304D2816701}" dt="2024-07-25T18:52:06.984" v="0"/>
        <pc:sldMkLst>
          <pc:docMk/>
          <pc:sldMk cId="203464780" sldId="256"/>
        </pc:sldMkLst>
        <pc:spChg chg="mod">
          <ac:chgData name="Beau Johnson" userId="744a8efb-fdad-47e3-9bc6-9b2ea9584b19" providerId="ADAL" clId="{6C6F58FF-AB3E-41EA-86EB-6304D2816701}" dt="2024-07-25T18:52:06.984" v="0"/>
          <ac:spMkLst>
            <pc:docMk/>
            <pc:sldMk cId="203464780" sldId="256"/>
            <ac:spMk id="4" creationId="{F652119B-6F27-48ED-A46E-355BB23B24C5}"/>
          </ac:spMkLst>
        </pc:spChg>
      </pc:sldChg>
      <pc:sldChg chg="modSp mod">
        <pc:chgData name="Beau Johnson" userId="744a8efb-fdad-47e3-9bc6-9b2ea9584b19" providerId="ADAL" clId="{6C6F58FF-AB3E-41EA-86EB-6304D2816701}" dt="2024-07-25T18:52:15.896" v="1"/>
        <pc:sldMkLst>
          <pc:docMk/>
          <pc:sldMk cId="2359635028" sldId="262"/>
        </pc:sldMkLst>
        <pc:spChg chg="mod">
          <ac:chgData name="Beau Johnson" userId="744a8efb-fdad-47e3-9bc6-9b2ea9584b19" providerId="ADAL" clId="{6C6F58FF-AB3E-41EA-86EB-6304D2816701}" dt="2024-07-25T18:52:15.896" v="1"/>
          <ac:spMkLst>
            <pc:docMk/>
            <pc:sldMk cId="2359635028" sldId="262"/>
            <ac:spMk id="4" creationId="{269D1326-93A1-4276-99FC-B692E99E92EC}"/>
          </ac:spMkLst>
        </pc:spChg>
      </pc:sldChg>
      <pc:sldChg chg="modSp mod">
        <pc:chgData name="Beau Johnson" userId="744a8efb-fdad-47e3-9bc6-9b2ea9584b19" providerId="ADAL" clId="{6C6F58FF-AB3E-41EA-86EB-6304D2816701}" dt="2024-07-25T18:52:33.209" v="2"/>
        <pc:sldMkLst>
          <pc:docMk/>
          <pc:sldMk cId="666119561" sldId="263"/>
        </pc:sldMkLst>
        <pc:spChg chg="mod">
          <ac:chgData name="Beau Johnson" userId="744a8efb-fdad-47e3-9bc6-9b2ea9584b19" providerId="ADAL" clId="{6C6F58FF-AB3E-41EA-86EB-6304D2816701}" dt="2024-07-25T18:52:33.209" v="2"/>
          <ac:spMkLst>
            <pc:docMk/>
            <pc:sldMk cId="666119561" sldId="263"/>
            <ac:spMk id="4" creationId="{5307350A-1A46-4A95-9C35-861523C290DE}"/>
          </ac:spMkLst>
        </pc:spChg>
      </pc:sldChg>
      <pc:sldChg chg="modSp mod">
        <pc:chgData name="Beau Johnson" userId="744a8efb-fdad-47e3-9bc6-9b2ea9584b19" providerId="ADAL" clId="{6C6F58FF-AB3E-41EA-86EB-6304D2816701}" dt="2024-07-25T18:54:33.170" v="15" actId="14100"/>
        <pc:sldMkLst>
          <pc:docMk/>
          <pc:sldMk cId="3871183511" sldId="267"/>
        </pc:sldMkLst>
        <pc:spChg chg="mod">
          <ac:chgData name="Beau Johnson" userId="744a8efb-fdad-47e3-9bc6-9b2ea9584b19" providerId="ADAL" clId="{6C6F58FF-AB3E-41EA-86EB-6304D2816701}" dt="2024-07-25T18:54:33.170" v="15" actId="14100"/>
          <ac:spMkLst>
            <pc:docMk/>
            <pc:sldMk cId="3871183511" sldId="267"/>
            <ac:spMk id="3" creationId="{8CB81821-E7EF-4CE6-9971-48BC7A72D9B1}"/>
          </ac:spMkLst>
        </pc:spChg>
        <pc:spChg chg="mod">
          <ac:chgData name="Beau Johnson" userId="744a8efb-fdad-47e3-9bc6-9b2ea9584b19" providerId="ADAL" clId="{6C6F58FF-AB3E-41EA-86EB-6304D2816701}" dt="2024-07-25T18:54:12.503" v="9"/>
          <ac:spMkLst>
            <pc:docMk/>
            <pc:sldMk cId="3871183511" sldId="267"/>
            <ac:spMk id="4" creationId="{5EB2DB3D-BA14-47AB-9022-9DE7946BD29C}"/>
          </ac:spMkLst>
        </pc:spChg>
      </pc:sldChg>
      <pc:sldChg chg="modSp mod">
        <pc:chgData name="Beau Johnson" userId="744a8efb-fdad-47e3-9bc6-9b2ea9584b19" providerId="ADAL" clId="{6C6F58FF-AB3E-41EA-86EB-6304D2816701}" dt="2024-07-25T18:53:49.989" v="5" actId="27636"/>
        <pc:sldMkLst>
          <pc:docMk/>
          <pc:sldMk cId="357296811" sldId="269"/>
        </pc:sldMkLst>
        <pc:spChg chg="mod">
          <ac:chgData name="Beau Johnson" userId="744a8efb-fdad-47e3-9bc6-9b2ea9584b19" providerId="ADAL" clId="{6C6F58FF-AB3E-41EA-86EB-6304D2816701}" dt="2024-07-25T18:53:49.989" v="5" actId="27636"/>
          <ac:spMkLst>
            <pc:docMk/>
            <pc:sldMk cId="357296811" sldId="269"/>
            <ac:spMk id="3" creationId="{8CB81821-E7EF-4CE6-9971-48BC7A72D9B1}"/>
          </ac:spMkLst>
        </pc:spChg>
        <pc:spChg chg="mod">
          <ac:chgData name="Beau Johnson" userId="744a8efb-fdad-47e3-9bc6-9b2ea9584b19" providerId="ADAL" clId="{6C6F58FF-AB3E-41EA-86EB-6304D2816701}" dt="2024-07-25T18:53:45.117" v="3"/>
          <ac:spMkLst>
            <pc:docMk/>
            <pc:sldMk cId="357296811" sldId="269"/>
            <ac:spMk id="4" creationId="{15D9F945-F369-4598-832E-4A88066E14B7}"/>
          </ac:spMkLst>
        </pc:spChg>
      </pc:sldChg>
      <pc:sldChg chg="modSp mod">
        <pc:chgData name="Beau Johnson" userId="744a8efb-fdad-47e3-9bc6-9b2ea9584b19" providerId="ADAL" clId="{6C6F58FF-AB3E-41EA-86EB-6304D2816701}" dt="2024-07-25T18:54:02.523" v="8" actId="27636"/>
        <pc:sldMkLst>
          <pc:docMk/>
          <pc:sldMk cId="1983052447" sldId="270"/>
        </pc:sldMkLst>
        <pc:spChg chg="mod">
          <ac:chgData name="Beau Johnson" userId="744a8efb-fdad-47e3-9bc6-9b2ea9584b19" providerId="ADAL" clId="{6C6F58FF-AB3E-41EA-86EB-6304D2816701}" dt="2024-07-25T18:54:02.523" v="8" actId="27636"/>
          <ac:spMkLst>
            <pc:docMk/>
            <pc:sldMk cId="1983052447" sldId="270"/>
            <ac:spMk id="3" creationId="{8CB81821-E7EF-4CE6-9971-48BC7A72D9B1}"/>
          </ac:spMkLst>
        </pc:spChg>
        <pc:spChg chg="mod">
          <ac:chgData name="Beau Johnson" userId="744a8efb-fdad-47e3-9bc6-9b2ea9584b19" providerId="ADAL" clId="{6C6F58FF-AB3E-41EA-86EB-6304D2816701}" dt="2024-07-25T18:53:57.915" v="6"/>
          <ac:spMkLst>
            <pc:docMk/>
            <pc:sldMk cId="1983052447" sldId="270"/>
            <ac:spMk id="4" creationId="{EFFC82EC-BBB5-41D0-AF93-85D56AB1BCE3}"/>
          </ac:spMkLst>
        </pc:spChg>
      </pc:sldChg>
      <pc:sldChg chg="modSp mod">
        <pc:chgData name="Beau Johnson" userId="744a8efb-fdad-47e3-9bc6-9b2ea9584b19" providerId="ADAL" clId="{6C6F58FF-AB3E-41EA-86EB-6304D2816701}" dt="2024-07-25T18:55:01.077" v="21"/>
        <pc:sldMkLst>
          <pc:docMk/>
          <pc:sldMk cId="3576818408" sldId="271"/>
        </pc:sldMkLst>
        <pc:spChg chg="mod">
          <ac:chgData name="Beau Johnson" userId="744a8efb-fdad-47e3-9bc6-9b2ea9584b19" providerId="ADAL" clId="{6C6F58FF-AB3E-41EA-86EB-6304D2816701}" dt="2024-07-25T18:55:01.077" v="21"/>
          <ac:spMkLst>
            <pc:docMk/>
            <pc:sldMk cId="3576818408" sldId="271"/>
            <ac:spMk id="4" creationId="{E72665B5-CF9A-4CAD-B261-4F5EE4E5CC85}"/>
          </ac:spMkLst>
        </pc:spChg>
      </pc:sldChg>
      <pc:sldChg chg="modSp mod">
        <pc:chgData name="Beau Johnson" userId="744a8efb-fdad-47e3-9bc6-9b2ea9584b19" providerId="ADAL" clId="{6C6F58FF-AB3E-41EA-86EB-6304D2816701}" dt="2024-07-25T18:55:42.636" v="31" actId="14100"/>
        <pc:sldMkLst>
          <pc:docMk/>
          <pc:sldMk cId="879715970" sldId="272"/>
        </pc:sldMkLst>
        <pc:spChg chg="mod">
          <ac:chgData name="Beau Johnson" userId="744a8efb-fdad-47e3-9bc6-9b2ea9584b19" providerId="ADAL" clId="{6C6F58FF-AB3E-41EA-86EB-6304D2816701}" dt="2024-07-25T18:55:42.636" v="31" actId="14100"/>
          <ac:spMkLst>
            <pc:docMk/>
            <pc:sldMk cId="879715970" sldId="272"/>
            <ac:spMk id="3" creationId="{583DE520-A340-4D34-AE69-6D1256073A3B}"/>
          </ac:spMkLst>
        </pc:spChg>
        <pc:spChg chg="mod">
          <ac:chgData name="Beau Johnson" userId="744a8efb-fdad-47e3-9bc6-9b2ea9584b19" providerId="ADAL" clId="{6C6F58FF-AB3E-41EA-86EB-6304D2816701}" dt="2024-07-25T18:55:12.838" v="23"/>
          <ac:spMkLst>
            <pc:docMk/>
            <pc:sldMk cId="879715970" sldId="272"/>
            <ac:spMk id="4" creationId="{E72665B5-CF9A-4CAD-B261-4F5EE4E5CC85}"/>
          </ac:spMkLst>
        </pc:spChg>
        <pc:spChg chg="mod">
          <ac:chgData name="Beau Johnson" userId="744a8efb-fdad-47e3-9bc6-9b2ea9584b19" providerId="ADAL" clId="{6C6F58FF-AB3E-41EA-86EB-6304D2816701}" dt="2024-07-25T18:55:28.563" v="28" actId="1076"/>
          <ac:spMkLst>
            <pc:docMk/>
            <pc:sldMk cId="879715970" sldId="272"/>
            <ac:spMk id="10" creationId="{D924F5DC-00FB-48E1-A1F4-661E5179CFF2}"/>
          </ac:spMkLst>
        </pc:spChg>
        <pc:picChg chg="mod">
          <ac:chgData name="Beau Johnson" userId="744a8efb-fdad-47e3-9bc6-9b2ea9584b19" providerId="ADAL" clId="{6C6F58FF-AB3E-41EA-86EB-6304D2816701}" dt="2024-07-25T18:55:28.563" v="28" actId="1076"/>
          <ac:picMkLst>
            <pc:docMk/>
            <pc:sldMk cId="879715970" sldId="272"/>
            <ac:picMk id="9" creationId="{85EAE9AA-9457-4D51-BF59-A5B115EE5180}"/>
          </ac:picMkLst>
        </pc:picChg>
      </pc:sldChg>
      <pc:sldChg chg="modSp mod">
        <pc:chgData name="Beau Johnson" userId="744a8efb-fdad-47e3-9bc6-9b2ea9584b19" providerId="ADAL" clId="{6C6F58FF-AB3E-41EA-86EB-6304D2816701}" dt="2024-07-25T18:55:05.303" v="22"/>
        <pc:sldMkLst>
          <pc:docMk/>
          <pc:sldMk cId="1030271005" sldId="274"/>
        </pc:sldMkLst>
        <pc:spChg chg="mod">
          <ac:chgData name="Beau Johnson" userId="744a8efb-fdad-47e3-9bc6-9b2ea9584b19" providerId="ADAL" clId="{6C6F58FF-AB3E-41EA-86EB-6304D2816701}" dt="2024-07-25T18:55:05.303" v="22"/>
          <ac:spMkLst>
            <pc:docMk/>
            <pc:sldMk cId="1030271005" sldId="274"/>
            <ac:spMk id="4" creationId="{E72665B5-CF9A-4CAD-B261-4F5EE4E5CC85}"/>
          </ac:spMkLst>
        </pc:spChg>
      </pc:sldChg>
      <pc:sldChg chg="modSp mod">
        <pc:chgData name="Beau Johnson" userId="744a8efb-fdad-47e3-9bc6-9b2ea9584b19" providerId="ADAL" clId="{6C6F58FF-AB3E-41EA-86EB-6304D2816701}" dt="2024-07-25T18:54:49.735" v="20" actId="14100"/>
        <pc:sldMkLst>
          <pc:docMk/>
          <pc:sldMk cId="2282552823" sldId="276"/>
        </pc:sldMkLst>
        <pc:spChg chg="mod">
          <ac:chgData name="Beau Johnson" userId="744a8efb-fdad-47e3-9bc6-9b2ea9584b19" providerId="ADAL" clId="{6C6F58FF-AB3E-41EA-86EB-6304D2816701}" dt="2024-07-25T18:54:49.735" v="20" actId="14100"/>
          <ac:spMkLst>
            <pc:docMk/>
            <pc:sldMk cId="2282552823" sldId="276"/>
            <ac:spMk id="3" creationId="{31C48B2F-9929-4D13-B39C-4ACE6D941AB1}"/>
          </ac:spMkLst>
        </pc:spChg>
        <pc:spChg chg="mod">
          <ac:chgData name="Beau Johnson" userId="744a8efb-fdad-47e3-9bc6-9b2ea9584b19" providerId="ADAL" clId="{6C6F58FF-AB3E-41EA-86EB-6304D2816701}" dt="2024-07-25T18:54:41.518" v="16"/>
          <ac:spMkLst>
            <pc:docMk/>
            <pc:sldMk cId="2282552823" sldId="276"/>
            <ac:spMk id="4" creationId="{82AFD481-7D84-4B11-BF62-B08DDABF39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F3968-1305-4C1B-800B-2E68B1148660}" type="datetimeFigureOut">
              <a:rPr lang="en-US" smtClean="0"/>
              <a:t>7/25/2024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CE06A-C176-49A9-BCB2-002363C63876}" type="slidenum">
              <a:rPr lang="en-US" smtClean="0"/>
              <a:t>‹#›</a:t>
            </a:fld>
            <a:endParaRPr lang="en-US"/>
          </a:p>
        </p:txBody>
      </p:sp>
    </p:spTree>
    <p:extLst>
      <p:ext uri="{BB962C8B-B14F-4D97-AF65-F5344CB8AC3E}">
        <p14:creationId xmlns:p14="http://schemas.microsoft.com/office/powerpoint/2010/main" val="348690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38370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57801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304401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2342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564889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2374207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LSU rev20AUG2020</a:t>
            </a:r>
          </a:p>
        </p:txBody>
      </p:sp>
      <p:sp>
        <p:nvSpPr>
          <p:cNvPr id="8" name="Footer Placeholder 7"/>
          <p:cNvSpPr>
            <a:spLocks noGrp="1"/>
          </p:cNvSpPr>
          <p:nvPr>
            <p:ph type="ftr" sz="quarter" idx="11"/>
          </p:nvPr>
        </p:nvSpPr>
        <p:spPr/>
        <p:txBody>
          <a:bodyPr/>
          <a:lstStyle/>
          <a:p>
            <a:r>
              <a:rPr lang="en-US"/>
              <a:t>L14.02</a:t>
            </a:r>
          </a:p>
        </p:txBody>
      </p:sp>
      <p:sp>
        <p:nvSpPr>
          <p:cNvPr id="9" name="Slide Number Placeholder 8"/>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46209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LSU rev20AUG2020</a:t>
            </a:r>
          </a:p>
        </p:txBody>
      </p:sp>
      <p:sp>
        <p:nvSpPr>
          <p:cNvPr id="4" name="Footer Placeholder 3"/>
          <p:cNvSpPr>
            <a:spLocks noGrp="1"/>
          </p:cNvSpPr>
          <p:nvPr>
            <p:ph type="ftr" sz="quarter" idx="11"/>
          </p:nvPr>
        </p:nvSpPr>
        <p:spPr/>
        <p:txBody>
          <a:bodyPr/>
          <a:lstStyle/>
          <a:p>
            <a:r>
              <a:rPr lang="en-US"/>
              <a:t>L14.02</a:t>
            </a:r>
          </a:p>
        </p:txBody>
      </p:sp>
      <p:sp>
        <p:nvSpPr>
          <p:cNvPr id="5" name="Slide Number Placeholder 4"/>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313086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LSU rev20AUG2020</a:t>
            </a:r>
          </a:p>
        </p:txBody>
      </p:sp>
      <p:sp>
        <p:nvSpPr>
          <p:cNvPr id="3" name="Footer Placeholder 2"/>
          <p:cNvSpPr>
            <a:spLocks noGrp="1"/>
          </p:cNvSpPr>
          <p:nvPr>
            <p:ph type="ftr" sz="quarter" idx="11"/>
          </p:nvPr>
        </p:nvSpPr>
        <p:spPr/>
        <p:txBody>
          <a:bodyPr/>
          <a:lstStyle/>
          <a:p>
            <a:r>
              <a:rPr lang="en-US"/>
              <a:t>L14.02</a:t>
            </a:r>
          </a:p>
        </p:txBody>
      </p:sp>
      <p:sp>
        <p:nvSpPr>
          <p:cNvPr id="4" name="Slide Number Placeholder 3"/>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09273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51677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8693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LSU rev20AUG2020</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L14.02</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14451-7853-4579-B074-1641C30AA7BA}" type="slidenum">
              <a:rPr lang="en-US" smtClean="0"/>
              <a:t>‹#›</a:t>
            </a:fld>
            <a:endParaRPr lang="en-US"/>
          </a:p>
        </p:txBody>
      </p:sp>
    </p:spTree>
    <p:extLst>
      <p:ext uri="{BB962C8B-B14F-4D97-AF65-F5344CB8AC3E}">
        <p14:creationId xmlns:p14="http://schemas.microsoft.com/office/powerpoint/2010/main" val="2078337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B767-FF68-493D-9273-52EBD7BAED9F}"/>
              </a:ext>
            </a:extLst>
          </p:cNvPr>
          <p:cNvSpPr>
            <a:spLocks noGrp="1"/>
          </p:cNvSpPr>
          <p:nvPr>
            <p:ph type="ctrTitle"/>
          </p:nvPr>
        </p:nvSpPr>
        <p:spPr/>
        <p:txBody>
          <a:bodyPr>
            <a:normAutofit/>
          </a:bodyPr>
          <a:lstStyle/>
          <a:p>
            <a:r>
              <a:rPr lang="en-US" dirty="0"/>
              <a:t>The Ultimate GPS Logger Shield – GPS</a:t>
            </a:r>
          </a:p>
        </p:txBody>
      </p:sp>
      <p:sp>
        <p:nvSpPr>
          <p:cNvPr id="3" name="Subtitle 2">
            <a:extLst>
              <a:ext uri="{FF2B5EF4-FFF2-40B4-BE49-F238E27FC236}">
                <a16:creationId xmlns:a16="http://schemas.microsoft.com/office/drawing/2014/main" id="{261E5F81-8D21-43B5-9DCC-5C7CE274C3D7}"/>
              </a:ext>
            </a:extLst>
          </p:cNvPr>
          <p:cNvSpPr>
            <a:spLocks noGrp="1"/>
          </p:cNvSpPr>
          <p:nvPr>
            <p:ph type="subTitle" idx="1"/>
          </p:nvPr>
        </p:nvSpPr>
        <p:spPr/>
        <p:txBody>
          <a:bodyPr/>
          <a:lstStyle/>
          <a:p>
            <a:r>
              <a:rPr lang="en-US" dirty="0" err="1"/>
              <a:t>LaACES</a:t>
            </a:r>
            <a:r>
              <a:rPr lang="en-US" dirty="0"/>
              <a:t> Student Ballooning Course</a:t>
            </a:r>
          </a:p>
        </p:txBody>
      </p:sp>
      <p:sp>
        <p:nvSpPr>
          <p:cNvPr id="4" name="Date Placeholder 3">
            <a:extLst>
              <a:ext uri="{FF2B5EF4-FFF2-40B4-BE49-F238E27FC236}">
                <a16:creationId xmlns:a16="http://schemas.microsoft.com/office/drawing/2014/main" id="{F652119B-6F27-48ED-A46E-355BB23B24C5}"/>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678B7B8F-6853-4D4C-8378-03E8C262B32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39C13455-ACD1-4B93-995B-4A0B4809E320}"/>
              </a:ext>
            </a:extLst>
          </p:cNvPr>
          <p:cNvSpPr>
            <a:spLocks noGrp="1"/>
          </p:cNvSpPr>
          <p:nvPr>
            <p:ph type="sldNum" sz="quarter" idx="12"/>
          </p:nvPr>
        </p:nvSpPr>
        <p:spPr/>
        <p:txBody>
          <a:bodyPr/>
          <a:lstStyle/>
          <a:p>
            <a:fld id="{A4F14451-7853-4579-B074-1641C30AA7BA}" type="slidenum">
              <a:rPr lang="en-US" smtClean="0"/>
              <a:t>1</a:t>
            </a:fld>
            <a:endParaRPr lang="en-US"/>
          </a:p>
        </p:txBody>
      </p:sp>
      <p:pic>
        <p:nvPicPr>
          <p:cNvPr id="7" name="Picture 6">
            <a:extLst>
              <a:ext uri="{FF2B5EF4-FFF2-40B4-BE49-F238E27FC236}">
                <a16:creationId xmlns:a16="http://schemas.microsoft.com/office/drawing/2014/main" id="{DFD0EF33-8403-4AA8-8A68-9A5D37057E58}"/>
              </a:ext>
            </a:extLst>
          </p:cNvPr>
          <p:cNvPicPr>
            <a:picLocks noChangeAspect="1"/>
          </p:cNvPicPr>
          <p:nvPr/>
        </p:nvPicPr>
        <p:blipFill>
          <a:blip r:embed="rId2"/>
          <a:stretch>
            <a:fillRect/>
          </a:stretch>
        </p:blipFill>
        <p:spPr>
          <a:xfrm>
            <a:off x="0" y="5081"/>
            <a:ext cx="2131271" cy="1143000"/>
          </a:xfrm>
          <a:prstGeom prst="rect">
            <a:avLst/>
          </a:prstGeom>
        </p:spPr>
      </p:pic>
    </p:spTree>
    <p:extLst>
      <p:ext uri="{BB962C8B-B14F-4D97-AF65-F5344CB8AC3E}">
        <p14:creationId xmlns:p14="http://schemas.microsoft.com/office/powerpoint/2010/main" val="20346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lstStyle/>
          <a:p>
            <a:pPr algn="ctr"/>
            <a:r>
              <a:rPr lang="en-US" dirty="0">
                <a:latin typeface="Calibri (Headings)"/>
              </a:rPr>
              <a:t>Communication:</a:t>
            </a:r>
            <a:br>
              <a:rPr lang="en-US" dirty="0">
                <a:latin typeface="Calibri (Headings)"/>
              </a:rPr>
            </a:br>
            <a:r>
              <a:rPr lang="en-US" dirty="0">
                <a:latin typeface="Calibri (Headings)"/>
              </a:rPr>
              <a:t>Software Serial</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184104" y="1591721"/>
            <a:ext cx="5631423" cy="4320989"/>
          </a:xfrm>
        </p:spPr>
        <p:txBody>
          <a:bodyPr>
            <a:noAutofit/>
          </a:bodyPr>
          <a:lstStyle/>
          <a:p>
            <a:r>
              <a:rPr lang="en-US" sz="2400" dirty="0"/>
              <a:t>Software Serial allows sketches to be uploaded using the Arduino’s main UART because a different UART is used for GPS communication</a:t>
            </a:r>
          </a:p>
          <a:p>
            <a:r>
              <a:rPr lang="en-US" sz="2400" dirty="0"/>
              <a:t>The Shield switch should be on Soft Serial.  Jumpers will be used to connect GPS TX and RX pins to one of the Mega other serial ports (Serial1, Serial2, Serial3). </a:t>
            </a:r>
          </a:p>
          <a:p>
            <a:r>
              <a:rPr lang="en-US" sz="2400" dirty="0"/>
              <a:t>Note that we want the TX of the GPS to RX of the Arduino and the RX of the GPS to the TX of the Arduino. A very common mistake is to have the TX and RX switched on one end</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10</a:t>
            </a:fld>
            <a:endParaRPr lang="en-US"/>
          </a:p>
        </p:txBody>
      </p:sp>
      <p:pic>
        <p:nvPicPr>
          <p:cNvPr id="9" name="Picture 8">
            <a:extLst>
              <a:ext uri="{FF2B5EF4-FFF2-40B4-BE49-F238E27FC236}">
                <a16:creationId xmlns:a16="http://schemas.microsoft.com/office/drawing/2014/main" id="{85EAE9AA-9457-4D51-BF59-A5B115EE518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333" t="4983" r="9815" b="15833"/>
          <a:stretch/>
        </p:blipFill>
        <p:spPr>
          <a:xfrm rot="5400000">
            <a:off x="6253068" y="1670044"/>
            <a:ext cx="2341005" cy="3216086"/>
          </a:xfrm>
          <a:prstGeom prst="rect">
            <a:avLst/>
          </a:prstGeom>
        </p:spPr>
      </p:pic>
      <p:sp>
        <p:nvSpPr>
          <p:cNvPr id="10" name="TextBox 9">
            <a:extLst>
              <a:ext uri="{FF2B5EF4-FFF2-40B4-BE49-F238E27FC236}">
                <a16:creationId xmlns:a16="http://schemas.microsoft.com/office/drawing/2014/main" id="{D924F5DC-00FB-48E1-A1F4-661E5179CFF2}"/>
              </a:ext>
            </a:extLst>
          </p:cNvPr>
          <p:cNvSpPr txBox="1"/>
          <p:nvPr/>
        </p:nvSpPr>
        <p:spPr>
          <a:xfrm>
            <a:off x="6209427" y="4480153"/>
            <a:ext cx="2750469" cy="1015663"/>
          </a:xfrm>
          <a:prstGeom prst="rect">
            <a:avLst/>
          </a:prstGeom>
          <a:noFill/>
        </p:spPr>
        <p:txBody>
          <a:bodyPr wrap="square" rtlCol="0">
            <a:spAutoFit/>
          </a:bodyPr>
          <a:lstStyle/>
          <a:p>
            <a:r>
              <a:rPr lang="en-US" sz="1200" dirty="0"/>
              <a:t>Figure 8:  Shown is the communication switch on the Adafruit Ultimate GPS Logger Shield and jumpers connecting the RX and TX breakout pins to Arduino pins 18 and 19, respectively.  </a:t>
            </a:r>
          </a:p>
        </p:txBody>
      </p:sp>
      <p:pic>
        <p:nvPicPr>
          <p:cNvPr id="11" name="Picture 10">
            <a:extLst>
              <a:ext uri="{FF2B5EF4-FFF2-40B4-BE49-F238E27FC236}">
                <a16:creationId xmlns:a16="http://schemas.microsoft.com/office/drawing/2014/main" id="{924133CE-6BF0-45EA-9645-ADE21908DBC4}"/>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87971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normAutofit/>
          </a:bodyPr>
          <a:lstStyle/>
          <a:p>
            <a:pPr algn="ctr"/>
            <a:r>
              <a:rPr lang="en-US" dirty="0">
                <a:latin typeface="Calibri (Headings)"/>
              </a:rPr>
              <a:t>Introduction</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1" y="2226469"/>
            <a:ext cx="4645775" cy="3263504"/>
          </a:xfrm>
        </p:spPr>
        <p:txBody>
          <a:bodyPr>
            <a:normAutofit/>
          </a:bodyPr>
          <a:lstStyle/>
          <a:p>
            <a:r>
              <a:rPr lang="en-NZ" sz="2400" dirty="0"/>
              <a:t>Now that you’ve learned about the Global Positioning System, it’s time to learn about the GPS receiver you’ll be using - the Adafruit Ultimate GPS Logger Shield</a:t>
            </a:r>
            <a:endParaRPr lang="en-US" dirty="0"/>
          </a:p>
        </p:txBody>
      </p:sp>
      <p:sp>
        <p:nvSpPr>
          <p:cNvPr id="4" name="Date Placeholder 3">
            <a:extLst>
              <a:ext uri="{FF2B5EF4-FFF2-40B4-BE49-F238E27FC236}">
                <a16:creationId xmlns:a16="http://schemas.microsoft.com/office/drawing/2014/main" id="{269D1326-93A1-4276-99FC-B692E99E92EC}"/>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4219D6CE-51FE-4FE5-B48A-A2789A36791D}"/>
              </a:ext>
            </a:extLst>
          </p:cNvPr>
          <p:cNvSpPr>
            <a:spLocks noGrp="1"/>
          </p:cNvSpPr>
          <p:nvPr>
            <p:ph type="ftr" sz="quarter" idx="11"/>
          </p:nvPr>
        </p:nvSpPr>
        <p:spPr/>
        <p:txBody>
          <a:bodyPr/>
          <a:lstStyle/>
          <a:p>
            <a:r>
              <a:rPr lang="en-US"/>
              <a:t>L14.02</a:t>
            </a:r>
            <a:endParaRPr lang="en-US" dirty="0"/>
          </a:p>
        </p:txBody>
      </p:sp>
      <p:sp>
        <p:nvSpPr>
          <p:cNvPr id="6" name="Slide Number Placeholder 5">
            <a:extLst>
              <a:ext uri="{FF2B5EF4-FFF2-40B4-BE49-F238E27FC236}">
                <a16:creationId xmlns:a16="http://schemas.microsoft.com/office/drawing/2014/main" id="{20F138D8-1DDD-4D0B-8895-C7659F0D47C9}"/>
              </a:ext>
            </a:extLst>
          </p:cNvPr>
          <p:cNvSpPr>
            <a:spLocks noGrp="1"/>
          </p:cNvSpPr>
          <p:nvPr>
            <p:ph type="sldNum" sz="quarter" idx="12"/>
          </p:nvPr>
        </p:nvSpPr>
        <p:spPr/>
        <p:txBody>
          <a:bodyPr/>
          <a:lstStyle/>
          <a:p>
            <a:fld id="{A4F14451-7853-4579-B074-1641C30AA7BA}" type="slidenum">
              <a:rPr lang="en-US" smtClean="0"/>
              <a:t>2</a:t>
            </a:fld>
            <a:endParaRPr lang="en-US"/>
          </a:p>
        </p:txBody>
      </p:sp>
      <p:pic>
        <p:nvPicPr>
          <p:cNvPr id="9" name="Picture 8">
            <a:extLst>
              <a:ext uri="{FF2B5EF4-FFF2-40B4-BE49-F238E27FC236}">
                <a16:creationId xmlns:a16="http://schemas.microsoft.com/office/drawing/2014/main" id="{02DE956F-BCA3-454F-9192-01C266C18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75" y="2259806"/>
            <a:ext cx="2771775" cy="2080260"/>
          </a:xfrm>
          <a:prstGeom prst="rect">
            <a:avLst/>
          </a:prstGeom>
        </p:spPr>
      </p:pic>
      <p:sp>
        <p:nvSpPr>
          <p:cNvPr id="11" name="TextBox 10">
            <a:extLst>
              <a:ext uri="{FF2B5EF4-FFF2-40B4-BE49-F238E27FC236}">
                <a16:creationId xmlns:a16="http://schemas.microsoft.com/office/drawing/2014/main" id="{11F8053D-A964-47A6-90B5-22E0B5092678}"/>
              </a:ext>
            </a:extLst>
          </p:cNvPr>
          <p:cNvSpPr txBox="1"/>
          <p:nvPr/>
        </p:nvSpPr>
        <p:spPr>
          <a:xfrm>
            <a:off x="5743576" y="4340066"/>
            <a:ext cx="2771775" cy="369332"/>
          </a:xfrm>
          <a:prstGeom prst="rect">
            <a:avLst/>
          </a:prstGeom>
          <a:noFill/>
        </p:spPr>
        <p:txBody>
          <a:bodyPr wrap="square" rtlCol="0">
            <a:spAutoFit/>
          </a:bodyPr>
          <a:lstStyle/>
          <a:p>
            <a:r>
              <a:rPr lang="en-US" sz="900" dirty="0"/>
              <a:t>Figure 1:  Shown is the Adafruit Ultimate GPS Logger Shield.  It is stacked on an Arduino Uno</a:t>
            </a:r>
          </a:p>
        </p:txBody>
      </p:sp>
      <p:pic>
        <p:nvPicPr>
          <p:cNvPr id="10" name="Picture 9">
            <a:extLst>
              <a:ext uri="{FF2B5EF4-FFF2-40B4-BE49-F238E27FC236}">
                <a16:creationId xmlns:a16="http://schemas.microsoft.com/office/drawing/2014/main" id="{5240E05B-F967-4CC6-B31E-EFC800DF7CE4}"/>
              </a:ext>
            </a:extLst>
          </p:cNvPr>
          <p:cNvPicPr>
            <a:picLocks noChangeAspect="1"/>
          </p:cNvPicPr>
          <p:nvPr/>
        </p:nvPicPr>
        <p:blipFill>
          <a:blip r:embed="rId3"/>
          <a:stretch>
            <a:fillRect/>
          </a:stretch>
        </p:blipFill>
        <p:spPr>
          <a:xfrm>
            <a:off x="0" y="5081"/>
            <a:ext cx="2131271" cy="1143000"/>
          </a:xfrm>
          <a:prstGeom prst="rect">
            <a:avLst/>
          </a:prstGeom>
        </p:spPr>
      </p:pic>
    </p:spTree>
    <p:extLst>
      <p:ext uri="{BB962C8B-B14F-4D97-AF65-F5344CB8AC3E}">
        <p14:creationId xmlns:p14="http://schemas.microsoft.com/office/powerpoint/2010/main" val="235963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628650" y="427881"/>
            <a:ext cx="7886700" cy="1325563"/>
          </a:xfrm>
        </p:spPr>
        <p:txBody>
          <a:bodyPr>
            <a:normAutofit/>
          </a:bodyPr>
          <a:lstStyle/>
          <a:p>
            <a:pPr algn="ctr"/>
            <a:r>
              <a:rPr lang="en-US" dirty="0">
                <a:latin typeface="Calibri (Headings)"/>
              </a:rPr>
              <a:t>Adafruit Ultimate </a:t>
            </a:r>
            <a:br>
              <a:rPr lang="en-US" dirty="0">
                <a:latin typeface="Calibri (Headings)"/>
              </a:rPr>
            </a:br>
            <a:r>
              <a:rPr lang="en-US" dirty="0">
                <a:latin typeface="Calibri (Headings)"/>
              </a:rPr>
              <a:t>GPS Logger Shield Overview</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1" y="2226469"/>
            <a:ext cx="4445373" cy="3263504"/>
          </a:xfrm>
        </p:spPr>
        <p:txBody>
          <a:bodyPr>
            <a:normAutofit/>
          </a:bodyPr>
          <a:lstStyle/>
          <a:p>
            <a:r>
              <a:rPr lang="en-US" sz="2400" dirty="0"/>
              <a:t>This is the Arduino Ultimate GPS Logger Shield.  It comes with </a:t>
            </a:r>
          </a:p>
          <a:p>
            <a:pPr lvl="1"/>
            <a:r>
              <a:rPr lang="en-US" sz="2200" dirty="0"/>
              <a:t>microSD socket</a:t>
            </a:r>
          </a:p>
          <a:p>
            <a:pPr lvl="1"/>
            <a:r>
              <a:rPr lang="en-US" sz="2200" dirty="0"/>
              <a:t>Connector for external antenna</a:t>
            </a:r>
          </a:p>
          <a:p>
            <a:pPr lvl="1"/>
            <a:r>
              <a:rPr lang="en-US" sz="2200" dirty="0"/>
              <a:t>Antennae and GPS unit </a:t>
            </a:r>
          </a:p>
          <a:p>
            <a:pPr lvl="1"/>
            <a:r>
              <a:rPr lang="en-US" sz="2200" dirty="0"/>
              <a:t>Coin cell holder</a:t>
            </a:r>
          </a:p>
          <a:p>
            <a:pPr lvl="1"/>
            <a:r>
              <a:rPr lang="en-US" sz="2200" dirty="0"/>
              <a:t>Prototyping Area (Yellow)</a:t>
            </a:r>
          </a:p>
        </p:txBody>
      </p:sp>
      <p:sp>
        <p:nvSpPr>
          <p:cNvPr id="4" name="Date Placeholder 3">
            <a:extLst>
              <a:ext uri="{FF2B5EF4-FFF2-40B4-BE49-F238E27FC236}">
                <a16:creationId xmlns:a16="http://schemas.microsoft.com/office/drawing/2014/main" id="{5307350A-1A46-4A95-9C35-861523C290DE}"/>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6" name="Footer Placeholder 5">
            <a:extLst>
              <a:ext uri="{FF2B5EF4-FFF2-40B4-BE49-F238E27FC236}">
                <a16:creationId xmlns:a16="http://schemas.microsoft.com/office/drawing/2014/main" id="{37DFA1C5-19A4-4F01-916F-03F7A796F81F}"/>
              </a:ext>
            </a:extLst>
          </p:cNvPr>
          <p:cNvSpPr>
            <a:spLocks noGrp="1"/>
          </p:cNvSpPr>
          <p:nvPr>
            <p:ph type="ftr" sz="quarter" idx="11"/>
          </p:nvPr>
        </p:nvSpPr>
        <p:spPr/>
        <p:txBody>
          <a:bodyPr/>
          <a:lstStyle/>
          <a:p>
            <a:r>
              <a:rPr lang="en-US"/>
              <a:t>L14.02</a:t>
            </a:r>
          </a:p>
        </p:txBody>
      </p:sp>
      <p:sp>
        <p:nvSpPr>
          <p:cNvPr id="7" name="Slide Number Placeholder 6">
            <a:extLst>
              <a:ext uri="{FF2B5EF4-FFF2-40B4-BE49-F238E27FC236}">
                <a16:creationId xmlns:a16="http://schemas.microsoft.com/office/drawing/2014/main" id="{F21990E5-CF52-4D20-B15A-734C7D5EF0CE}"/>
              </a:ext>
            </a:extLst>
          </p:cNvPr>
          <p:cNvSpPr>
            <a:spLocks noGrp="1"/>
          </p:cNvSpPr>
          <p:nvPr>
            <p:ph type="sldNum" sz="quarter" idx="12"/>
          </p:nvPr>
        </p:nvSpPr>
        <p:spPr/>
        <p:txBody>
          <a:bodyPr/>
          <a:lstStyle/>
          <a:p>
            <a:fld id="{A4F14451-7853-4579-B074-1641C30AA7BA}" type="slidenum">
              <a:rPr lang="en-US" smtClean="0"/>
              <a:t>3</a:t>
            </a:fld>
            <a:endParaRPr lang="en-US"/>
          </a:p>
        </p:txBody>
      </p:sp>
      <p:pic>
        <p:nvPicPr>
          <p:cNvPr id="9" name="Picture 8">
            <a:extLst>
              <a:ext uri="{FF2B5EF4-FFF2-40B4-BE49-F238E27FC236}">
                <a16:creationId xmlns:a16="http://schemas.microsoft.com/office/drawing/2014/main" id="{F55CF0EA-49A9-4348-BE9B-91100F337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75" y="2226469"/>
            <a:ext cx="2771775" cy="2080260"/>
          </a:xfrm>
          <a:prstGeom prst="rect">
            <a:avLst/>
          </a:prstGeom>
        </p:spPr>
      </p:pic>
      <p:sp>
        <p:nvSpPr>
          <p:cNvPr id="8" name="TextBox 7">
            <a:extLst>
              <a:ext uri="{FF2B5EF4-FFF2-40B4-BE49-F238E27FC236}">
                <a16:creationId xmlns:a16="http://schemas.microsoft.com/office/drawing/2014/main" id="{CE3A9FC5-C4C5-43A5-96AF-A2EC24F1E0F4}"/>
              </a:ext>
            </a:extLst>
          </p:cNvPr>
          <p:cNvSpPr txBox="1"/>
          <p:nvPr/>
        </p:nvSpPr>
        <p:spPr>
          <a:xfrm>
            <a:off x="5743576" y="4340067"/>
            <a:ext cx="2771775" cy="784830"/>
          </a:xfrm>
          <a:prstGeom prst="rect">
            <a:avLst/>
          </a:prstGeom>
          <a:noFill/>
        </p:spPr>
        <p:txBody>
          <a:bodyPr wrap="square" rtlCol="0">
            <a:spAutoFit/>
          </a:bodyPr>
          <a:lstStyle/>
          <a:p>
            <a:r>
              <a:rPr lang="en-US" sz="900" dirty="0"/>
              <a:t>Figure 2:  Shown is the Adafruit Ultimate GPS Logger Shield.  From top to bottom, the red arrows show the microSD socket, the external antenna connector, the GPS unit, and the coin cell battery holder.  The yellow dashed square designates the prototyping area</a:t>
            </a:r>
          </a:p>
        </p:txBody>
      </p:sp>
      <p:cxnSp>
        <p:nvCxnSpPr>
          <p:cNvPr id="10" name="Straight Arrow Connector 9">
            <a:extLst>
              <a:ext uri="{FF2B5EF4-FFF2-40B4-BE49-F238E27FC236}">
                <a16:creationId xmlns:a16="http://schemas.microsoft.com/office/drawing/2014/main" id="{21735705-CD7B-442C-9117-BAE7EA258919}"/>
              </a:ext>
            </a:extLst>
          </p:cNvPr>
          <p:cNvCxnSpPr>
            <a:cxnSpLocks/>
          </p:cNvCxnSpPr>
          <p:nvPr/>
        </p:nvCxnSpPr>
        <p:spPr>
          <a:xfrm flipV="1">
            <a:off x="3657600" y="2782523"/>
            <a:ext cx="2288164" cy="3858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252DA7-68E0-46B9-A0C2-6F5E3FCAB9F0}"/>
              </a:ext>
            </a:extLst>
          </p:cNvPr>
          <p:cNvCxnSpPr>
            <a:cxnSpLocks/>
          </p:cNvCxnSpPr>
          <p:nvPr/>
        </p:nvCxnSpPr>
        <p:spPr>
          <a:xfrm flipV="1">
            <a:off x="4267200" y="3417465"/>
            <a:ext cx="1873608" cy="4407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87AAA-1387-4D86-B0EC-C03639D29246}"/>
              </a:ext>
            </a:extLst>
          </p:cNvPr>
          <p:cNvCxnSpPr>
            <a:cxnSpLocks/>
          </p:cNvCxnSpPr>
          <p:nvPr/>
        </p:nvCxnSpPr>
        <p:spPr>
          <a:xfrm flipV="1">
            <a:off x="5074024" y="3168417"/>
            <a:ext cx="836873" cy="3052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46557D0-22CE-437D-BE6C-6FDF217B9BCD}"/>
              </a:ext>
            </a:extLst>
          </p:cNvPr>
          <p:cNvCxnSpPr>
            <a:cxnSpLocks/>
          </p:cNvCxnSpPr>
          <p:nvPr/>
        </p:nvCxnSpPr>
        <p:spPr>
          <a:xfrm flipV="1">
            <a:off x="3254188" y="4006269"/>
            <a:ext cx="2851754" cy="2453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18DCAB-B7EE-4BDF-B9CC-C7EB9B792223}"/>
              </a:ext>
            </a:extLst>
          </p:cNvPr>
          <p:cNvSpPr/>
          <p:nvPr/>
        </p:nvSpPr>
        <p:spPr>
          <a:xfrm>
            <a:off x="6820250" y="2858024"/>
            <a:ext cx="1566644" cy="1088470"/>
          </a:xfrm>
          <a:prstGeom prst="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1B8A0A13-6B8F-4F4C-808D-679189839F52}"/>
              </a:ext>
            </a:extLst>
          </p:cNvPr>
          <p:cNvPicPr>
            <a:picLocks noChangeAspect="1"/>
          </p:cNvPicPr>
          <p:nvPr/>
        </p:nvPicPr>
        <p:blipFill>
          <a:blip r:embed="rId3"/>
          <a:stretch>
            <a:fillRect/>
          </a:stretch>
        </p:blipFill>
        <p:spPr>
          <a:xfrm>
            <a:off x="0" y="5081"/>
            <a:ext cx="2131271" cy="1143000"/>
          </a:xfrm>
          <a:prstGeom prst="rect">
            <a:avLst/>
          </a:prstGeom>
        </p:spPr>
      </p:pic>
    </p:spTree>
    <p:extLst>
      <p:ext uri="{BB962C8B-B14F-4D97-AF65-F5344CB8AC3E}">
        <p14:creationId xmlns:p14="http://schemas.microsoft.com/office/powerpoint/2010/main" val="66611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lstStyle/>
          <a:p>
            <a:pPr algn="ctr"/>
            <a:r>
              <a:rPr lang="en-US" dirty="0">
                <a:latin typeface="Calibri (Headings)"/>
              </a:rPr>
              <a:t>Antenna</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0" y="1508127"/>
            <a:ext cx="5531963" cy="4838302"/>
          </a:xfrm>
        </p:spPr>
        <p:txBody>
          <a:bodyPr>
            <a:normAutofit lnSpcReduction="10000"/>
          </a:bodyPr>
          <a:lstStyle/>
          <a:p>
            <a:r>
              <a:rPr lang="en-US" sz="2600" dirty="0"/>
              <a:t>The GPS shield has a built-in patch antenna.  For the </a:t>
            </a:r>
            <a:r>
              <a:rPr lang="en-US" sz="2600" dirty="0" err="1"/>
              <a:t>MegaSat</a:t>
            </a:r>
            <a:r>
              <a:rPr lang="en-US" sz="2600" dirty="0"/>
              <a:t>, this antenna will suffice</a:t>
            </a:r>
          </a:p>
          <a:p>
            <a:r>
              <a:rPr lang="en-US" sz="2600" dirty="0"/>
              <a:t>Payload shielding or sensitivity requirements may require an external antenna. </a:t>
            </a:r>
          </a:p>
          <a:p>
            <a:pPr lvl="1"/>
            <a:r>
              <a:rPr lang="en-US" sz="1800" dirty="0"/>
              <a:t>Most GPS antennas will have an SMA connector, so a SMA to </a:t>
            </a:r>
            <a:r>
              <a:rPr lang="en-US" sz="1800" dirty="0" err="1"/>
              <a:t>uFL</a:t>
            </a:r>
            <a:r>
              <a:rPr lang="en-US" sz="1800" dirty="0"/>
              <a:t> connector will be required</a:t>
            </a:r>
          </a:p>
          <a:p>
            <a:r>
              <a:rPr lang="en-US" sz="2600" dirty="0"/>
              <a:t>The GPS shield detects external antennas and uses them automatically</a:t>
            </a:r>
          </a:p>
          <a:p>
            <a:r>
              <a:rPr lang="en-US" sz="2600" dirty="0"/>
              <a:t>Some NMEA sentences provide antenna status (internal, external, or that a problem exists)</a:t>
            </a:r>
            <a:endParaRPr lang="en-US" sz="1800" dirty="0"/>
          </a:p>
        </p:txBody>
      </p:sp>
      <p:sp>
        <p:nvSpPr>
          <p:cNvPr id="4" name="Date Placeholder 3">
            <a:extLst>
              <a:ext uri="{FF2B5EF4-FFF2-40B4-BE49-F238E27FC236}">
                <a16:creationId xmlns:a16="http://schemas.microsoft.com/office/drawing/2014/main" id="{15D9F945-F369-4598-832E-4A88066E14B7}"/>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09B12B9A-1FE9-4D5D-A906-D2F3C262E8DD}"/>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8FC14289-F11A-426E-8A12-3C5993E52894}"/>
              </a:ext>
            </a:extLst>
          </p:cNvPr>
          <p:cNvSpPr>
            <a:spLocks noGrp="1"/>
          </p:cNvSpPr>
          <p:nvPr>
            <p:ph type="sldNum" sz="quarter" idx="12"/>
          </p:nvPr>
        </p:nvSpPr>
        <p:spPr/>
        <p:txBody>
          <a:bodyPr/>
          <a:lstStyle/>
          <a:p>
            <a:fld id="{A4F14451-7853-4579-B074-1641C30AA7BA}" type="slidenum">
              <a:rPr lang="en-US" smtClean="0"/>
              <a:t>4</a:t>
            </a:fld>
            <a:endParaRPr lang="en-US"/>
          </a:p>
        </p:txBody>
      </p:sp>
      <p:pic>
        <p:nvPicPr>
          <p:cNvPr id="9" name="Picture 8">
            <a:extLst>
              <a:ext uri="{FF2B5EF4-FFF2-40B4-BE49-F238E27FC236}">
                <a16:creationId xmlns:a16="http://schemas.microsoft.com/office/drawing/2014/main" id="{88448D1F-32F9-4733-85C8-A7DF4BC62A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0001" t="23472" r="16666" b="35556"/>
          <a:stretch/>
        </p:blipFill>
        <p:spPr>
          <a:xfrm rot="10800000">
            <a:off x="6116884" y="2037158"/>
            <a:ext cx="2798516" cy="2866535"/>
          </a:xfrm>
          <a:prstGeom prst="rect">
            <a:avLst/>
          </a:prstGeom>
        </p:spPr>
      </p:pic>
      <p:sp>
        <p:nvSpPr>
          <p:cNvPr id="10" name="TextBox 9">
            <a:extLst>
              <a:ext uri="{FF2B5EF4-FFF2-40B4-BE49-F238E27FC236}">
                <a16:creationId xmlns:a16="http://schemas.microsoft.com/office/drawing/2014/main" id="{CCA02120-538C-45FC-9A82-1D4BA9D67D53}"/>
              </a:ext>
            </a:extLst>
          </p:cNvPr>
          <p:cNvSpPr txBox="1"/>
          <p:nvPr/>
        </p:nvSpPr>
        <p:spPr>
          <a:xfrm>
            <a:off x="6160613" y="5070381"/>
            <a:ext cx="2798516" cy="1015663"/>
          </a:xfrm>
          <a:prstGeom prst="rect">
            <a:avLst/>
          </a:prstGeom>
          <a:noFill/>
        </p:spPr>
        <p:txBody>
          <a:bodyPr wrap="square" rtlCol="0">
            <a:spAutoFit/>
          </a:bodyPr>
          <a:lstStyle/>
          <a:p>
            <a:r>
              <a:rPr lang="en-US" sz="1200" dirty="0"/>
              <a:t>Figure 3:  The red arrow is pointing to the Adafruit Ultimate GPS Logger Shield’s external antenna connector.  It is located between the microSD socket and the FIX LED. </a:t>
            </a:r>
          </a:p>
        </p:txBody>
      </p:sp>
      <p:cxnSp>
        <p:nvCxnSpPr>
          <p:cNvPr id="12" name="Straight Arrow Connector 11">
            <a:extLst>
              <a:ext uri="{FF2B5EF4-FFF2-40B4-BE49-F238E27FC236}">
                <a16:creationId xmlns:a16="http://schemas.microsoft.com/office/drawing/2014/main" id="{6E392646-67FB-4AB0-A400-354AC7525A6A}"/>
              </a:ext>
            </a:extLst>
          </p:cNvPr>
          <p:cNvCxnSpPr>
            <a:cxnSpLocks/>
          </p:cNvCxnSpPr>
          <p:nvPr/>
        </p:nvCxnSpPr>
        <p:spPr>
          <a:xfrm flipH="1">
            <a:off x="8229600" y="1921668"/>
            <a:ext cx="121444" cy="5256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F0EBE74-1F29-4805-9422-E5917384A1AB}"/>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35729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790014" y="74721"/>
            <a:ext cx="7886700" cy="1325563"/>
          </a:xfrm>
        </p:spPr>
        <p:txBody>
          <a:bodyPr/>
          <a:lstStyle/>
          <a:p>
            <a:pPr algn="ctr"/>
            <a:r>
              <a:rPr lang="en-US" dirty="0">
                <a:latin typeface="Calibri (Headings)"/>
              </a:rPr>
              <a:t>Real Time Clock (RTC)</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0" y="1469924"/>
            <a:ext cx="5718362" cy="4618537"/>
          </a:xfrm>
        </p:spPr>
        <p:txBody>
          <a:bodyPr>
            <a:normAutofit lnSpcReduction="10000"/>
          </a:bodyPr>
          <a:lstStyle/>
          <a:p>
            <a:r>
              <a:rPr lang="en-US" sz="2400" dirty="0"/>
              <a:t>A Real Time Clock (RTC) is a computer clock that keeps the current time</a:t>
            </a:r>
            <a:endParaRPr lang="en-US" sz="2000" dirty="0"/>
          </a:p>
          <a:p>
            <a:r>
              <a:rPr lang="en-US" sz="2400" dirty="0"/>
              <a:t>When the GPS has a fix, the RTC sets itself to the current UTC time</a:t>
            </a:r>
          </a:p>
          <a:p>
            <a:pPr lvl="1"/>
            <a:r>
              <a:rPr lang="en-US" sz="2000" dirty="0"/>
              <a:t>If the GPS loses power, this ensures the GPS will keep the correct time</a:t>
            </a:r>
          </a:p>
          <a:p>
            <a:r>
              <a:rPr lang="en-US" sz="2400" dirty="0"/>
              <a:t>The GPS has a built-in RTC, but not a built-in battery.  A coin cell battery is needed to ensure the clock does not reset on power loss</a:t>
            </a:r>
          </a:p>
          <a:p>
            <a:pPr lvl="1"/>
            <a:r>
              <a:rPr lang="en-US" sz="2000" dirty="0"/>
              <a:t>Also allows a “hot start”, if the GPS knows its old time and position it can find a fix more quickly</a:t>
            </a:r>
          </a:p>
          <a:p>
            <a:r>
              <a:rPr lang="en-US" sz="2400" dirty="0"/>
              <a:t>A new battery can run the RTC for 7+ years</a:t>
            </a:r>
          </a:p>
        </p:txBody>
      </p:sp>
      <p:sp>
        <p:nvSpPr>
          <p:cNvPr id="4" name="Date Placeholder 3">
            <a:extLst>
              <a:ext uri="{FF2B5EF4-FFF2-40B4-BE49-F238E27FC236}">
                <a16:creationId xmlns:a16="http://schemas.microsoft.com/office/drawing/2014/main" id="{EFFC82EC-BBB5-41D0-AF93-85D56AB1BCE3}"/>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1F134F65-8335-46F6-93E6-A434B5D4E26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9C4D0792-3854-4980-ADC3-E4C15FEA48FA}"/>
              </a:ext>
            </a:extLst>
          </p:cNvPr>
          <p:cNvSpPr>
            <a:spLocks noGrp="1"/>
          </p:cNvSpPr>
          <p:nvPr>
            <p:ph type="sldNum" sz="quarter" idx="12"/>
          </p:nvPr>
        </p:nvSpPr>
        <p:spPr/>
        <p:txBody>
          <a:bodyPr/>
          <a:lstStyle/>
          <a:p>
            <a:fld id="{A4F14451-7853-4579-B074-1641C30AA7BA}" type="slidenum">
              <a:rPr lang="en-US" smtClean="0"/>
              <a:t>5</a:t>
            </a:fld>
            <a:endParaRPr lang="en-US"/>
          </a:p>
        </p:txBody>
      </p:sp>
      <p:pic>
        <p:nvPicPr>
          <p:cNvPr id="9" name="Picture 8">
            <a:extLst>
              <a:ext uri="{FF2B5EF4-FFF2-40B4-BE49-F238E27FC236}">
                <a16:creationId xmlns:a16="http://schemas.microsoft.com/office/drawing/2014/main" id="{91153F30-57AC-4173-83A5-35B2AB9BD9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16481" t="32639" r="22222" b="20833"/>
          <a:stretch/>
        </p:blipFill>
        <p:spPr>
          <a:xfrm rot="10800000">
            <a:off x="6457950" y="2200276"/>
            <a:ext cx="2364581" cy="2393156"/>
          </a:xfrm>
          <a:prstGeom prst="rect">
            <a:avLst/>
          </a:prstGeom>
        </p:spPr>
      </p:pic>
      <p:sp>
        <p:nvSpPr>
          <p:cNvPr id="10" name="TextBox 9">
            <a:extLst>
              <a:ext uri="{FF2B5EF4-FFF2-40B4-BE49-F238E27FC236}">
                <a16:creationId xmlns:a16="http://schemas.microsoft.com/office/drawing/2014/main" id="{8FA2690B-2CAC-42B4-88C7-3CA50FC4573E}"/>
              </a:ext>
            </a:extLst>
          </p:cNvPr>
          <p:cNvSpPr txBox="1"/>
          <p:nvPr/>
        </p:nvSpPr>
        <p:spPr>
          <a:xfrm>
            <a:off x="6457950" y="4593432"/>
            <a:ext cx="2364581" cy="646331"/>
          </a:xfrm>
          <a:prstGeom prst="rect">
            <a:avLst/>
          </a:prstGeom>
          <a:noFill/>
        </p:spPr>
        <p:txBody>
          <a:bodyPr wrap="square" rtlCol="0">
            <a:spAutoFit/>
          </a:bodyPr>
          <a:lstStyle/>
          <a:p>
            <a:r>
              <a:rPr lang="en-US" sz="900" dirty="0"/>
              <a:t>Figure 4:  Shown is the Adafruit Ultimate GPS Logger Shield’s coin cell battery holder.  When inserting a coin cell battery, ensure the positive side is facing up, away from the Shield</a:t>
            </a:r>
          </a:p>
        </p:txBody>
      </p:sp>
      <p:pic>
        <p:nvPicPr>
          <p:cNvPr id="11" name="Picture 10">
            <a:extLst>
              <a:ext uri="{FF2B5EF4-FFF2-40B4-BE49-F238E27FC236}">
                <a16:creationId xmlns:a16="http://schemas.microsoft.com/office/drawing/2014/main" id="{96705C34-B4F9-4F09-A700-27E0C94DBE2F}"/>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1983052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lstStyle/>
          <a:p>
            <a:pPr algn="ctr"/>
            <a:r>
              <a:rPr lang="en-US" dirty="0">
                <a:latin typeface="Calibri (Headings)"/>
              </a:rPr>
              <a:t>LEDs on GPS Shield</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0" y="1690689"/>
            <a:ext cx="5279231" cy="4665662"/>
          </a:xfrm>
        </p:spPr>
        <p:txBody>
          <a:bodyPr>
            <a:noAutofit/>
          </a:bodyPr>
          <a:lstStyle/>
          <a:p>
            <a:r>
              <a:rPr lang="en-US" dirty="0"/>
              <a:t>There are 3 different LEDs on the GPS shield</a:t>
            </a:r>
          </a:p>
          <a:p>
            <a:pPr lvl="1"/>
            <a:r>
              <a:rPr lang="en-US" dirty="0"/>
              <a:t>Green (PWR)</a:t>
            </a:r>
          </a:p>
          <a:p>
            <a:pPr lvl="2"/>
            <a:r>
              <a:rPr lang="en-US" sz="1800" dirty="0"/>
              <a:t>Power LED.  If it’s not on, the shield doesn’t have power</a:t>
            </a:r>
          </a:p>
          <a:p>
            <a:pPr lvl="1"/>
            <a:r>
              <a:rPr lang="en-US" dirty="0"/>
              <a:t>Yellow (L13, SD card access)</a:t>
            </a:r>
          </a:p>
          <a:p>
            <a:pPr lvl="2"/>
            <a:r>
              <a:rPr lang="en-US" sz="1800" dirty="0"/>
              <a:t>Solid when Arduino is </a:t>
            </a:r>
            <a:r>
              <a:rPr lang="en-US" sz="1800" dirty="0" err="1"/>
              <a:t>bootloading</a:t>
            </a:r>
            <a:endParaRPr lang="en-US" sz="1800" dirty="0"/>
          </a:p>
          <a:p>
            <a:pPr lvl="2"/>
            <a:r>
              <a:rPr lang="en-US" sz="1800" dirty="0"/>
              <a:t>Flickers when SD card is being accessed</a:t>
            </a:r>
          </a:p>
          <a:p>
            <a:pPr lvl="1"/>
            <a:r>
              <a:rPr lang="en-US" dirty="0"/>
              <a:t>Red (FIX)</a:t>
            </a:r>
          </a:p>
          <a:p>
            <a:pPr lvl="2"/>
            <a:r>
              <a:rPr lang="en-US" sz="1800" dirty="0"/>
              <a:t>Blinking every second, GPS does not have a fix</a:t>
            </a:r>
          </a:p>
          <a:p>
            <a:pPr lvl="2"/>
            <a:r>
              <a:rPr lang="en-US" sz="1800" dirty="0"/>
              <a:t>Blinking once every 15 seconds, GPS has a fix</a:t>
            </a:r>
          </a:p>
        </p:txBody>
      </p:sp>
      <p:sp>
        <p:nvSpPr>
          <p:cNvPr id="4" name="Date Placeholder 3">
            <a:extLst>
              <a:ext uri="{FF2B5EF4-FFF2-40B4-BE49-F238E27FC236}">
                <a16:creationId xmlns:a16="http://schemas.microsoft.com/office/drawing/2014/main" id="{5EB2DB3D-BA14-47AB-9022-9DE7946BD29C}"/>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FA6C2A62-A5B9-4C26-91A8-3E6F577A2CFF}"/>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11E4430B-A3A5-42A2-936B-4675FE749CC1}"/>
              </a:ext>
            </a:extLst>
          </p:cNvPr>
          <p:cNvSpPr>
            <a:spLocks noGrp="1"/>
          </p:cNvSpPr>
          <p:nvPr>
            <p:ph type="sldNum" sz="quarter" idx="12"/>
          </p:nvPr>
        </p:nvSpPr>
        <p:spPr/>
        <p:txBody>
          <a:bodyPr/>
          <a:lstStyle/>
          <a:p>
            <a:fld id="{A4F14451-7853-4579-B074-1641C30AA7BA}" type="slidenum">
              <a:rPr lang="en-US" smtClean="0"/>
              <a:t>6</a:t>
            </a:fld>
            <a:endParaRPr lang="en-US"/>
          </a:p>
        </p:txBody>
      </p:sp>
      <p:pic>
        <p:nvPicPr>
          <p:cNvPr id="8" name="Picture 7">
            <a:extLst>
              <a:ext uri="{FF2B5EF4-FFF2-40B4-BE49-F238E27FC236}">
                <a16:creationId xmlns:a16="http://schemas.microsoft.com/office/drawing/2014/main" id="{6D5335E5-8E42-484F-9330-8D65904B43C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4445" t="54861" r="30555" b="21389"/>
          <a:stretch/>
        </p:blipFill>
        <p:spPr>
          <a:xfrm>
            <a:off x="5907881" y="2259806"/>
            <a:ext cx="3062600" cy="1763316"/>
          </a:xfrm>
          <a:prstGeom prst="rect">
            <a:avLst/>
          </a:prstGeom>
        </p:spPr>
      </p:pic>
      <p:sp>
        <p:nvSpPr>
          <p:cNvPr id="10" name="TextBox 9">
            <a:extLst>
              <a:ext uri="{FF2B5EF4-FFF2-40B4-BE49-F238E27FC236}">
                <a16:creationId xmlns:a16="http://schemas.microsoft.com/office/drawing/2014/main" id="{E9168224-570E-4FCB-9217-475BBE437472}"/>
              </a:ext>
            </a:extLst>
          </p:cNvPr>
          <p:cNvSpPr txBox="1"/>
          <p:nvPr/>
        </p:nvSpPr>
        <p:spPr>
          <a:xfrm>
            <a:off x="5907881" y="4023122"/>
            <a:ext cx="3062600" cy="1061829"/>
          </a:xfrm>
          <a:prstGeom prst="rect">
            <a:avLst/>
          </a:prstGeom>
          <a:noFill/>
        </p:spPr>
        <p:txBody>
          <a:bodyPr wrap="square" rtlCol="0">
            <a:spAutoFit/>
          </a:bodyPr>
          <a:lstStyle/>
          <a:p>
            <a:r>
              <a:rPr lang="en-US" sz="900" dirty="0"/>
              <a:t>Figure 5:  Shown are the three LEDs on the Adafruit Ultimate GPS Logger Shield.  They are located next to the external antenna connector.  From left to right, there is the power LED (lit when the Shield has power), the L13 LED (lit when the Arduino is </a:t>
            </a:r>
            <a:r>
              <a:rPr lang="en-US" sz="900" dirty="0" err="1"/>
              <a:t>bootloading</a:t>
            </a:r>
            <a:r>
              <a:rPr lang="en-US" sz="900" dirty="0"/>
              <a:t> and flickers when the SD card used), and the FIX LED (blinks at different frequencies corresponding to the GPS fix quality)</a:t>
            </a:r>
          </a:p>
        </p:txBody>
      </p:sp>
      <p:pic>
        <p:nvPicPr>
          <p:cNvPr id="9" name="Picture 8">
            <a:extLst>
              <a:ext uri="{FF2B5EF4-FFF2-40B4-BE49-F238E27FC236}">
                <a16:creationId xmlns:a16="http://schemas.microsoft.com/office/drawing/2014/main" id="{51B8849D-15A2-413B-BAEB-A150EBAD4E88}"/>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387118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07E0-6F5D-4F7C-8738-8CD5A512A5BF}"/>
              </a:ext>
            </a:extLst>
          </p:cNvPr>
          <p:cNvSpPr>
            <a:spLocks noGrp="1"/>
          </p:cNvSpPr>
          <p:nvPr>
            <p:ph type="title"/>
          </p:nvPr>
        </p:nvSpPr>
        <p:spPr/>
        <p:txBody>
          <a:bodyPr/>
          <a:lstStyle/>
          <a:p>
            <a:pPr algn="ctr"/>
            <a:r>
              <a:rPr lang="en-US" dirty="0">
                <a:latin typeface="Calibri (Headings)"/>
              </a:rPr>
              <a:t>Prototyping and </a:t>
            </a:r>
            <a:br>
              <a:rPr lang="en-US" dirty="0">
                <a:latin typeface="Calibri (Headings)"/>
              </a:rPr>
            </a:br>
            <a:r>
              <a:rPr lang="en-US" dirty="0">
                <a:latin typeface="Calibri (Headings)"/>
              </a:rPr>
              <a:t>Breakout Areas</a:t>
            </a:r>
          </a:p>
        </p:txBody>
      </p:sp>
      <p:sp>
        <p:nvSpPr>
          <p:cNvPr id="3" name="Content Placeholder 2">
            <a:extLst>
              <a:ext uri="{FF2B5EF4-FFF2-40B4-BE49-F238E27FC236}">
                <a16:creationId xmlns:a16="http://schemas.microsoft.com/office/drawing/2014/main" id="{31C48B2F-9929-4D13-B39C-4ACE6D941AB1}"/>
              </a:ext>
            </a:extLst>
          </p:cNvPr>
          <p:cNvSpPr>
            <a:spLocks noGrp="1"/>
          </p:cNvSpPr>
          <p:nvPr>
            <p:ph idx="1"/>
          </p:nvPr>
        </p:nvSpPr>
        <p:spPr>
          <a:xfrm>
            <a:off x="464344" y="1690689"/>
            <a:ext cx="4643436" cy="4665662"/>
          </a:xfrm>
        </p:spPr>
        <p:txBody>
          <a:bodyPr>
            <a:normAutofit fontScale="85000" lnSpcReduction="20000"/>
          </a:bodyPr>
          <a:lstStyle/>
          <a:p>
            <a:r>
              <a:rPr lang="en-US" sz="3100" dirty="0"/>
              <a:t>There is a prototyping area on the GPS shield, see Figure 6</a:t>
            </a:r>
          </a:p>
          <a:p>
            <a:r>
              <a:rPr lang="en-US" sz="3100" dirty="0"/>
              <a:t>Next to the Prototyping area are six breakouts</a:t>
            </a:r>
          </a:p>
          <a:p>
            <a:pPr lvl="1"/>
            <a:r>
              <a:rPr lang="en-US" sz="2600" dirty="0"/>
              <a:t>3V:  Outputs 3.3 volts</a:t>
            </a:r>
          </a:p>
          <a:p>
            <a:pPr lvl="1"/>
            <a:r>
              <a:rPr lang="en-US" sz="2600" dirty="0"/>
              <a:t>CD:  Card-detect output from the microSD socket.  It is shorted to ground if there is not a card inserted</a:t>
            </a:r>
          </a:p>
          <a:p>
            <a:pPr lvl="1"/>
            <a:r>
              <a:rPr lang="en-US" sz="2600" dirty="0"/>
              <a:t>CCS:  Card chip select line.  It is connected to digital 10 </a:t>
            </a:r>
          </a:p>
          <a:p>
            <a:pPr lvl="1"/>
            <a:r>
              <a:rPr lang="en-US" sz="2600" dirty="0"/>
              <a:t>PPS:  This is a pulse per second output when the GPS has a fix</a:t>
            </a:r>
          </a:p>
          <a:p>
            <a:pPr lvl="1"/>
            <a:r>
              <a:rPr lang="en-US" sz="2600" dirty="0"/>
              <a:t>TX:  GPS transmit line</a:t>
            </a:r>
          </a:p>
          <a:p>
            <a:pPr lvl="1"/>
            <a:r>
              <a:rPr lang="en-US" sz="2600" dirty="0"/>
              <a:t>RX:  GPS receive line</a:t>
            </a:r>
          </a:p>
        </p:txBody>
      </p:sp>
      <p:sp>
        <p:nvSpPr>
          <p:cNvPr id="4" name="Date Placeholder 3">
            <a:extLst>
              <a:ext uri="{FF2B5EF4-FFF2-40B4-BE49-F238E27FC236}">
                <a16:creationId xmlns:a16="http://schemas.microsoft.com/office/drawing/2014/main" id="{82AFD481-7D84-4B11-BF62-B08DDABF3918}"/>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FB39FE56-2485-4449-BBDB-76BCC240E889}"/>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42F38AEE-82AB-4BDD-A4A5-E12D6D1251F8}"/>
              </a:ext>
            </a:extLst>
          </p:cNvPr>
          <p:cNvSpPr>
            <a:spLocks noGrp="1"/>
          </p:cNvSpPr>
          <p:nvPr>
            <p:ph type="sldNum" sz="quarter" idx="12"/>
          </p:nvPr>
        </p:nvSpPr>
        <p:spPr/>
        <p:txBody>
          <a:bodyPr/>
          <a:lstStyle/>
          <a:p>
            <a:fld id="{A4F14451-7853-4579-B074-1641C30AA7BA}" type="slidenum">
              <a:rPr lang="en-US" smtClean="0"/>
              <a:t>7</a:t>
            </a:fld>
            <a:endParaRPr lang="en-US"/>
          </a:p>
        </p:txBody>
      </p:sp>
      <p:pic>
        <p:nvPicPr>
          <p:cNvPr id="9" name="Picture 8">
            <a:extLst>
              <a:ext uri="{FF2B5EF4-FFF2-40B4-BE49-F238E27FC236}">
                <a16:creationId xmlns:a16="http://schemas.microsoft.com/office/drawing/2014/main" id="{C25FB70C-610E-4BBA-ACCA-334457471D1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0000" t="47222" r="6111" b="1991"/>
          <a:stretch/>
        </p:blipFill>
        <p:spPr>
          <a:xfrm>
            <a:off x="5157787" y="2048240"/>
            <a:ext cx="3521869" cy="2842892"/>
          </a:xfrm>
          <a:prstGeom prst="rect">
            <a:avLst/>
          </a:prstGeom>
        </p:spPr>
      </p:pic>
      <p:sp>
        <p:nvSpPr>
          <p:cNvPr id="10" name="TextBox 9">
            <a:extLst>
              <a:ext uri="{FF2B5EF4-FFF2-40B4-BE49-F238E27FC236}">
                <a16:creationId xmlns:a16="http://schemas.microsoft.com/office/drawing/2014/main" id="{D49315AE-16A9-4B33-8D5E-B55DA190F6CF}"/>
              </a:ext>
            </a:extLst>
          </p:cNvPr>
          <p:cNvSpPr txBox="1"/>
          <p:nvPr/>
        </p:nvSpPr>
        <p:spPr>
          <a:xfrm>
            <a:off x="5157788" y="4891132"/>
            <a:ext cx="3571875" cy="646331"/>
          </a:xfrm>
          <a:prstGeom prst="rect">
            <a:avLst/>
          </a:prstGeom>
          <a:noFill/>
        </p:spPr>
        <p:txBody>
          <a:bodyPr wrap="square" rtlCol="0">
            <a:spAutoFit/>
          </a:bodyPr>
          <a:lstStyle/>
          <a:p>
            <a:r>
              <a:rPr lang="en-US" sz="900" dirty="0"/>
              <a:t>Figure 6:  Shown is the prototyping and breakout areas on the Adafruit Ultimate GPS Logger Shield.  The red dashed box is surrounding the prototyping area.  The yellow dashed box surrounds the breakout area.  The RX and TX breakout pins are used for Software Serial communication</a:t>
            </a:r>
          </a:p>
        </p:txBody>
      </p:sp>
      <p:sp>
        <p:nvSpPr>
          <p:cNvPr id="11" name="Rectangle 10">
            <a:extLst>
              <a:ext uri="{FF2B5EF4-FFF2-40B4-BE49-F238E27FC236}">
                <a16:creationId xmlns:a16="http://schemas.microsoft.com/office/drawing/2014/main" id="{F7DD16C5-34EF-44C4-86F7-A720E272E1ED}"/>
              </a:ext>
            </a:extLst>
          </p:cNvPr>
          <p:cNvSpPr/>
          <p:nvPr/>
        </p:nvSpPr>
        <p:spPr>
          <a:xfrm>
            <a:off x="5879307" y="2206228"/>
            <a:ext cx="1721644" cy="2445544"/>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C173A7B-70CC-4F5B-96B8-371D62B8DA25}"/>
              </a:ext>
            </a:extLst>
          </p:cNvPr>
          <p:cNvSpPr/>
          <p:nvPr/>
        </p:nvSpPr>
        <p:spPr>
          <a:xfrm>
            <a:off x="7600950" y="2621756"/>
            <a:ext cx="442913" cy="1057276"/>
          </a:xfrm>
          <a:prstGeom prst="rect">
            <a:avLst/>
          </a:prstGeom>
          <a:no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B24F61A6-A58F-4833-95F2-924D4C5D68A4}"/>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228255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a:xfrm>
            <a:off x="2330824" y="0"/>
            <a:ext cx="6813176" cy="1325563"/>
          </a:xfrm>
        </p:spPr>
        <p:txBody>
          <a:bodyPr>
            <a:normAutofit/>
          </a:bodyPr>
          <a:lstStyle/>
          <a:p>
            <a:pPr algn="ctr"/>
            <a:r>
              <a:rPr lang="en-US" dirty="0">
                <a:latin typeface="Calibri (Headings)"/>
              </a:rPr>
              <a:t>Direct Connect/Software Serial Switch</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28650" y="1325564"/>
            <a:ext cx="7886700" cy="5208270"/>
          </a:xfrm>
        </p:spPr>
        <p:txBody>
          <a:bodyPr>
            <a:normAutofit fontScale="85000" lnSpcReduction="20000"/>
          </a:bodyPr>
          <a:lstStyle/>
          <a:p>
            <a:r>
              <a:rPr lang="en-US" sz="3100" dirty="0"/>
              <a:t>A switch on the selects which pins the GPS is connected to</a:t>
            </a:r>
          </a:p>
          <a:p>
            <a:r>
              <a:rPr lang="en-US" sz="3100" dirty="0"/>
              <a:t>Direct Connect connects the Shield to the Arduino’s Serial 0 channel(TX0, RX0)</a:t>
            </a:r>
          </a:p>
          <a:p>
            <a:pPr lvl="1"/>
            <a:r>
              <a:rPr lang="en-US" sz="2800" dirty="0"/>
              <a:t>In general, we want to use TX0, RX0 for communicating with Arduino</a:t>
            </a:r>
          </a:p>
          <a:p>
            <a:pPr lvl="1"/>
            <a:r>
              <a:rPr lang="en-US" sz="2800" dirty="0"/>
              <a:t>Direct connect does allow us to communicate directly with GPS on the Serial Monitor</a:t>
            </a:r>
          </a:p>
          <a:p>
            <a:r>
              <a:rPr lang="en-US" sz="3100" dirty="0"/>
              <a:t>Software Serial connects the GPS to pins 7 and 8 of the Arduino and TX and RX on the breakout</a:t>
            </a:r>
          </a:p>
          <a:p>
            <a:pPr lvl="1"/>
            <a:r>
              <a:rPr lang="en-US" sz="2700" dirty="0"/>
              <a:t>We will install jumpers that allow us to connect this output to Serial1, Serial2, or Serial 3</a:t>
            </a:r>
          </a:p>
          <a:p>
            <a:pPr lvl="1"/>
            <a:r>
              <a:rPr lang="en-US" sz="2700" dirty="0"/>
              <a:t>Despite its name the Software Serial does not change anything in the software, just where the GPS is connected</a:t>
            </a:r>
          </a:p>
          <a:p>
            <a:pPr lvl="1"/>
            <a:r>
              <a:rPr lang="en-US" sz="2700" dirty="0"/>
              <a:t>This is based on an Arduino UNO which only has one Hardware serial port</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8</a:t>
            </a:fld>
            <a:endParaRPr lang="en-US"/>
          </a:p>
        </p:txBody>
      </p:sp>
      <p:pic>
        <p:nvPicPr>
          <p:cNvPr id="11" name="Picture 10">
            <a:extLst>
              <a:ext uri="{FF2B5EF4-FFF2-40B4-BE49-F238E27FC236}">
                <a16:creationId xmlns:a16="http://schemas.microsoft.com/office/drawing/2014/main" id="{2D8E548D-8B80-44B8-9E4F-7491767072CF}"/>
              </a:ext>
            </a:extLst>
          </p:cNvPr>
          <p:cNvPicPr>
            <a:picLocks noChangeAspect="1"/>
          </p:cNvPicPr>
          <p:nvPr/>
        </p:nvPicPr>
        <p:blipFill>
          <a:blip r:embed="rId2"/>
          <a:stretch>
            <a:fillRect/>
          </a:stretch>
        </p:blipFill>
        <p:spPr>
          <a:xfrm>
            <a:off x="0" y="5081"/>
            <a:ext cx="2131271" cy="1143000"/>
          </a:xfrm>
          <a:prstGeom prst="rect">
            <a:avLst/>
          </a:prstGeom>
        </p:spPr>
      </p:pic>
    </p:spTree>
    <p:extLst>
      <p:ext uri="{BB962C8B-B14F-4D97-AF65-F5344CB8AC3E}">
        <p14:creationId xmlns:p14="http://schemas.microsoft.com/office/powerpoint/2010/main" val="357681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normAutofit/>
          </a:bodyPr>
          <a:lstStyle/>
          <a:p>
            <a:pPr algn="ctr"/>
            <a:r>
              <a:rPr lang="en-US" dirty="0">
                <a:latin typeface="Calibri (Headings)"/>
              </a:rPr>
              <a:t>Communication: </a:t>
            </a:r>
            <a:br>
              <a:rPr lang="en-US" dirty="0">
                <a:latin typeface="Calibri (Headings)"/>
              </a:rPr>
            </a:br>
            <a:r>
              <a:rPr lang="en-US" dirty="0">
                <a:latin typeface="Calibri (Headings)"/>
              </a:rPr>
              <a:t>Direct Connect</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03647" y="1910488"/>
            <a:ext cx="5854303" cy="4445863"/>
          </a:xfrm>
        </p:spPr>
        <p:txBody>
          <a:bodyPr>
            <a:normAutofit fontScale="92500" lnSpcReduction="20000"/>
          </a:bodyPr>
          <a:lstStyle/>
          <a:p>
            <a:r>
              <a:rPr lang="en-US" sz="3100" dirty="0"/>
              <a:t>Direct Connect connects the GPS serial Arduino’s USB-serial converter chip</a:t>
            </a:r>
          </a:p>
          <a:p>
            <a:r>
              <a:rPr lang="en-US" sz="3100" dirty="0"/>
              <a:t>To directly monitor GPS output: </a:t>
            </a:r>
          </a:p>
          <a:p>
            <a:pPr lvl="1"/>
            <a:r>
              <a:rPr lang="en-US" sz="2700" dirty="0"/>
              <a:t>Start with the switch on Soft Serial to upload a blank sketch</a:t>
            </a:r>
          </a:p>
          <a:p>
            <a:pPr lvl="1"/>
            <a:r>
              <a:rPr lang="en-US" sz="2700" dirty="0"/>
              <a:t>Then flip the switch down (Figure 7)</a:t>
            </a:r>
          </a:p>
          <a:p>
            <a:pPr lvl="1"/>
            <a:r>
              <a:rPr lang="en-US" sz="2700" dirty="0"/>
              <a:t>NMEA sentences will start showing up on the Serial Monitor</a:t>
            </a:r>
          </a:p>
          <a:p>
            <a:r>
              <a:rPr lang="en-US" sz="3100" b="1" dirty="0">
                <a:solidFill>
                  <a:srgbClr val="FF0000"/>
                </a:solidFill>
              </a:rPr>
              <a:t>While using Direct Connect, you cannot upload sketches to the Arduino! </a:t>
            </a:r>
            <a:r>
              <a:rPr lang="en-US" sz="3100" dirty="0"/>
              <a:t>The programming UART is being used by the GPS shield</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pPr>
              <a:spcBef>
                <a:spcPct val="0"/>
              </a:spcBef>
              <a:buFontTx/>
              <a:buNone/>
            </a:pPr>
            <a:r>
              <a:rPr lang="en-US" altLang="en-US" sz="1200" dirty="0"/>
              <a:t>LSU rev20240724</a:t>
            </a:r>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9</a:t>
            </a:fld>
            <a:endParaRPr lang="en-US"/>
          </a:p>
        </p:txBody>
      </p:sp>
      <p:pic>
        <p:nvPicPr>
          <p:cNvPr id="9" name="Picture 8">
            <a:extLst>
              <a:ext uri="{FF2B5EF4-FFF2-40B4-BE49-F238E27FC236}">
                <a16:creationId xmlns:a16="http://schemas.microsoft.com/office/drawing/2014/main" id="{3781C376-96EC-4702-8218-C1BBE25FC2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9755" t="36575" r="4833" b="12783"/>
          <a:stretch/>
        </p:blipFill>
        <p:spPr>
          <a:xfrm>
            <a:off x="6524537" y="2125266"/>
            <a:ext cx="2428580" cy="2604782"/>
          </a:xfrm>
          <a:prstGeom prst="rect">
            <a:avLst/>
          </a:prstGeom>
        </p:spPr>
      </p:pic>
      <p:sp>
        <p:nvSpPr>
          <p:cNvPr id="10" name="TextBox 9">
            <a:extLst>
              <a:ext uri="{FF2B5EF4-FFF2-40B4-BE49-F238E27FC236}">
                <a16:creationId xmlns:a16="http://schemas.microsoft.com/office/drawing/2014/main" id="{D5598F8A-F69B-48D2-A45E-448943FE3D66}"/>
              </a:ext>
            </a:extLst>
          </p:cNvPr>
          <p:cNvSpPr txBox="1"/>
          <p:nvPr/>
        </p:nvSpPr>
        <p:spPr>
          <a:xfrm>
            <a:off x="6474531" y="4588657"/>
            <a:ext cx="2428580" cy="1061829"/>
          </a:xfrm>
          <a:prstGeom prst="rect">
            <a:avLst/>
          </a:prstGeom>
          <a:noFill/>
        </p:spPr>
        <p:txBody>
          <a:bodyPr wrap="square" rtlCol="0">
            <a:spAutoFit/>
          </a:bodyPr>
          <a:lstStyle/>
          <a:p>
            <a:r>
              <a:rPr lang="en-US" sz="900" dirty="0"/>
              <a:t>Figure 7:  Shown is the communication switch on the Adafruit Ultimate GPS Logger Shield.  In this position, the Shield is communicating via Direct Connect. This method has the Shield using the main Arduino UART to communicate with the computer.  Because of this, sketches cannot be uploaded while using Direct Connect</a:t>
            </a:r>
          </a:p>
        </p:txBody>
      </p:sp>
      <p:pic>
        <p:nvPicPr>
          <p:cNvPr id="11" name="Picture 10">
            <a:extLst>
              <a:ext uri="{FF2B5EF4-FFF2-40B4-BE49-F238E27FC236}">
                <a16:creationId xmlns:a16="http://schemas.microsoft.com/office/drawing/2014/main" id="{2D8E548D-8B80-44B8-9E4F-7491767072CF}"/>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10302710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782</TotalTime>
  <Words>1134</Words>
  <Application>Microsoft Office PowerPoint</Application>
  <PresentationFormat>On-screen Show (4:3)</PresentationFormat>
  <Paragraphs>101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(Headings)</vt:lpstr>
      <vt:lpstr>Calibri Light</vt:lpstr>
      <vt:lpstr>Office Theme</vt:lpstr>
      <vt:lpstr>The Ultimate GPS Logger Shield – GPS</vt:lpstr>
      <vt:lpstr>Introduction</vt:lpstr>
      <vt:lpstr>Adafruit Ultimate  GPS Logger Shield Overview</vt:lpstr>
      <vt:lpstr>Antenna</vt:lpstr>
      <vt:lpstr>Real Time Clock (RTC)</vt:lpstr>
      <vt:lpstr>LEDs on GPS Shield</vt:lpstr>
      <vt:lpstr>Prototyping and  Breakout Areas</vt:lpstr>
      <vt:lpstr>Direct Connect/Software Serial Switch</vt:lpstr>
      <vt:lpstr>Communication:  Direct Connect</vt:lpstr>
      <vt:lpstr>Communication: Software Serial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Ultimate GPS Logger Shield</dc:title>
  <dc:creator>Emma R Western</dc:creator>
  <cp:lastModifiedBy>SubmarineSwimmer@gmail.com</cp:lastModifiedBy>
  <cp:revision>54</cp:revision>
  <dcterms:created xsi:type="dcterms:W3CDTF">2019-01-24T17:36:50Z</dcterms:created>
  <dcterms:modified xsi:type="dcterms:W3CDTF">2024-07-25T18:55:48Z</dcterms:modified>
</cp:coreProperties>
</file>