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3"/>
  </p:notesMasterIdLst>
  <p:handoutMasterIdLst>
    <p:handoutMasterId r:id="rId24"/>
  </p:handoutMasterIdLst>
  <p:sldIdLst>
    <p:sldId id="256" r:id="rId2"/>
    <p:sldId id="276" r:id="rId3"/>
    <p:sldId id="275" r:id="rId4"/>
    <p:sldId id="277" r:id="rId5"/>
    <p:sldId id="303" r:id="rId6"/>
    <p:sldId id="259" r:id="rId7"/>
    <p:sldId id="265" r:id="rId8"/>
    <p:sldId id="279" r:id="rId9"/>
    <p:sldId id="266" r:id="rId10"/>
    <p:sldId id="261" r:id="rId11"/>
    <p:sldId id="262" r:id="rId12"/>
    <p:sldId id="267" r:id="rId13"/>
    <p:sldId id="269" r:id="rId14"/>
    <p:sldId id="300" r:id="rId15"/>
    <p:sldId id="268" r:id="rId16"/>
    <p:sldId id="271" r:id="rId17"/>
    <p:sldId id="270" r:id="rId18"/>
    <p:sldId id="263" r:id="rId19"/>
    <p:sldId id="302" r:id="rId20"/>
    <p:sldId id="301" r:id="rId21"/>
    <p:sldId id="299" r:id="rId2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5D613-541D-463D-B480-04B06233E5C0}" v="19" dt="2024-07-25T17:05:30.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6"/>
  </p:normalViewPr>
  <p:slideViewPr>
    <p:cSldViewPr>
      <p:cViewPr varScale="1">
        <p:scale>
          <a:sx n="79" d="100"/>
          <a:sy n="79" d="100"/>
        </p:scale>
        <p:origin x="15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F760A37-E5C1-5E4E-949A-2609FBF9D4C3}"/>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charset="0"/>
              </a:defRPr>
            </a:lvl1pPr>
          </a:lstStyle>
          <a:p>
            <a:pPr>
              <a:defRPr/>
            </a:pPr>
            <a:endParaRPr lang="en-US" dirty="0"/>
          </a:p>
        </p:txBody>
      </p:sp>
      <p:sp>
        <p:nvSpPr>
          <p:cNvPr id="23555" name="Rectangle 3">
            <a:extLst>
              <a:ext uri="{FF2B5EF4-FFF2-40B4-BE49-F238E27FC236}">
                <a16:creationId xmlns:a16="http://schemas.microsoft.com/office/drawing/2014/main" id="{EE1BA074-3D50-8B4E-80C6-ACC1E9FC0C66}"/>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charset="0"/>
              </a:defRPr>
            </a:lvl1pPr>
          </a:lstStyle>
          <a:p>
            <a:pPr>
              <a:defRPr/>
            </a:pPr>
            <a:endParaRPr lang="en-US" dirty="0"/>
          </a:p>
        </p:txBody>
      </p:sp>
      <p:sp>
        <p:nvSpPr>
          <p:cNvPr id="23556" name="Rectangle 4">
            <a:extLst>
              <a:ext uri="{FF2B5EF4-FFF2-40B4-BE49-F238E27FC236}">
                <a16:creationId xmlns:a16="http://schemas.microsoft.com/office/drawing/2014/main" id="{F531607A-2395-0343-B651-E94ED57C21F3}"/>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charset="0"/>
              </a:defRPr>
            </a:lvl1pPr>
          </a:lstStyle>
          <a:p>
            <a:pPr>
              <a:defRPr/>
            </a:pPr>
            <a:endParaRPr lang="en-US" dirty="0"/>
          </a:p>
        </p:txBody>
      </p:sp>
      <p:sp>
        <p:nvSpPr>
          <p:cNvPr id="23557" name="Rectangle 5">
            <a:extLst>
              <a:ext uri="{FF2B5EF4-FFF2-40B4-BE49-F238E27FC236}">
                <a16:creationId xmlns:a16="http://schemas.microsoft.com/office/drawing/2014/main" id="{D41B68DA-1109-5146-ABB0-71CAD3EB6982}"/>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F0894C45-C7D0-4538-A332-116C13C3AE47}"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E915881-651D-A348-9936-FA6889575ED7}"/>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charset="0"/>
              </a:defRPr>
            </a:lvl1pPr>
          </a:lstStyle>
          <a:p>
            <a:pPr>
              <a:defRPr/>
            </a:pPr>
            <a:endParaRPr lang="en-US" dirty="0"/>
          </a:p>
        </p:txBody>
      </p:sp>
      <p:sp>
        <p:nvSpPr>
          <p:cNvPr id="25603" name="Rectangle 3">
            <a:extLst>
              <a:ext uri="{FF2B5EF4-FFF2-40B4-BE49-F238E27FC236}">
                <a16:creationId xmlns:a16="http://schemas.microsoft.com/office/drawing/2014/main" id="{897BDD5F-C7FA-524D-B215-7FB6A21EC6E2}"/>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charset="0"/>
              </a:defRPr>
            </a:lvl1pPr>
          </a:lstStyle>
          <a:p>
            <a:pPr>
              <a:defRPr/>
            </a:pPr>
            <a:endParaRPr lang="en-US" dirty="0"/>
          </a:p>
        </p:txBody>
      </p:sp>
      <p:sp>
        <p:nvSpPr>
          <p:cNvPr id="2052" name="Rectangle 4">
            <a:extLst>
              <a:ext uri="{FF2B5EF4-FFF2-40B4-BE49-F238E27FC236}">
                <a16:creationId xmlns:a16="http://schemas.microsoft.com/office/drawing/2014/main" id="{B832218F-C4CC-41FE-B0A4-7386EE3A0BEB}"/>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A944B579-BC01-8D4E-A760-888B5DA7DBC1}"/>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a:extLst>
              <a:ext uri="{FF2B5EF4-FFF2-40B4-BE49-F238E27FC236}">
                <a16:creationId xmlns:a16="http://schemas.microsoft.com/office/drawing/2014/main" id="{615709F4-8E2B-0C46-93C7-923B1D783594}"/>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charset="0"/>
              </a:defRPr>
            </a:lvl1pPr>
          </a:lstStyle>
          <a:p>
            <a:pPr>
              <a:defRPr/>
            </a:pPr>
            <a:endParaRPr lang="en-US" dirty="0"/>
          </a:p>
        </p:txBody>
      </p:sp>
      <p:sp>
        <p:nvSpPr>
          <p:cNvPr id="25607" name="Rectangle 7">
            <a:extLst>
              <a:ext uri="{FF2B5EF4-FFF2-40B4-BE49-F238E27FC236}">
                <a16:creationId xmlns:a16="http://schemas.microsoft.com/office/drawing/2014/main" id="{15969BFA-EACB-244E-A64F-A37D86419CE1}"/>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fld id="{3BBD3C89-EE23-47A7-A225-92C6A1A67A86}"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2C9C80D8-68D7-464A-8576-820F74F900A1}"/>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B76369B4-9DDD-4B30-8873-3C4CAA13D8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New Roman" panose="02020603050405020304" pitchFamily="18" charset="0"/>
              </a:rPr>
              <a:t>https://www.arduino.cc/reference/en/language/functions/communication/serial/</a:t>
            </a:r>
          </a:p>
        </p:txBody>
      </p:sp>
      <p:sp>
        <p:nvSpPr>
          <p:cNvPr id="12292" name="Slide Number Placeholder 3">
            <a:extLst>
              <a:ext uri="{FF2B5EF4-FFF2-40B4-BE49-F238E27FC236}">
                <a16:creationId xmlns:a16="http://schemas.microsoft.com/office/drawing/2014/main" id="{D0E035A7-713D-400F-A4B4-52EC0E91888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EBA88ED9-36B8-4D3F-A758-FEC020F6D99B}" type="slidenum">
              <a:rPr lang="en-US" altLang="en-US" sz="1200"/>
              <a:pPr/>
              <a:t>9</a:t>
            </a:fld>
            <a:endParaRPr lang="en-US"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047D1245-4742-4900-9AE9-1E543C30DE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Times New Roman" panose="02020603050405020304" pitchFamily="18" charset="0"/>
              </a:defRPr>
            </a:lvl1pPr>
            <a:lvl2pPr marL="742950" indent="-285750" defTabSz="931863">
              <a:spcBef>
                <a:spcPct val="30000"/>
              </a:spcBef>
              <a:defRPr sz="1200">
                <a:solidFill>
                  <a:schemeClr val="tx1"/>
                </a:solidFill>
                <a:latin typeface="Times New Roman" panose="02020603050405020304" pitchFamily="18" charset="0"/>
              </a:defRPr>
            </a:lvl2pPr>
            <a:lvl3pPr marL="1143000" indent="-228600" defTabSz="931863">
              <a:spcBef>
                <a:spcPct val="30000"/>
              </a:spcBef>
              <a:defRPr sz="1200">
                <a:solidFill>
                  <a:schemeClr val="tx1"/>
                </a:solidFill>
                <a:latin typeface="Times New Roman" panose="02020603050405020304" pitchFamily="18" charset="0"/>
              </a:defRPr>
            </a:lvl3pPr>
            <a:lvl4pPr marL="1600200" indent="-228600" defTabSz="931863">
              <a:spcBef>
                <a:spcPct val="30000"/>
              </a:spcBef>
              <a:defRPr sz="1200">
                <a:solidFill>
                  <a:schemeClr val="tx1"/>
                </a:solidFill>
                <a:latin typeface="Times New Roman" panose="02020603050405020304" pitchFamily="18" charset="0"/>
              </a:defRPr>
            </a:lvl4pPr>
            <a:lvl5pPr marL="2057400" indent="-228600" defTabSz="931863">
              <a:spcBef>
                <a:spcPct val="30000"/>
              </a:spcBef>
              <a:defRPr sz="1200">
                <a:solidFill>
                  <a:schemeClr val="tx1"/>
                </a:solidFill>
                <a:latin typeface="Times New Roman" panose="02020603050405020304" pitchFamily="18" charset="0"/>
              </a:defRPr>
            </a:lvl5pPr>
            <a:lvl6pPr marL="2514600" indent="-228600" defTabSz="93186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186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186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186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8B46BA9-2D78-4B51-9156-39E49B45A578}" type="slidenum">
              <a:rPr lang="en-US" altLang="en-US"/>
              <a:pPr>
                <a:spcBef>
                  <a:spcPct val="0"/>
                </a:spcBef>
              </a:pPr>
              <a:t>13</a:t>
            </a:fld>
            <a:endParaRPr lang="en-US" altLang="en-US" dirty="0"/>
          </a:p>
        </p:txBody>
      </p:sp>
      <p:sp>
        <p:nvSpPr>
          <p:cNvPr id="17411" name="Rectangle 1026">
            <a:extLst>
              <a:ext uri="{FF2B5EF4-FFF2-40B4-BE49-F238E27FC236}">
                <a16:creationId xmlns:a16="http://schemas.microsoft.com/office/drawing/2014/main" id="{88891FB8-8552-474A-B607-513E16034000}"/>
              </a:ext>
            </a:extLst>
          </p:cNvPr>
          <p:cNvSpPr>
            <a:spLocks noGrp="1" noRot="1" noChangeAspect="1" noChangeArrowheads="1" noTextEdit="1"/>
          </p:cNvSpPr>
          <p:nvPr>
            <p:ph type="sldImg"/>
          </p:nvPr>
        </p:nvSpPr>
        <p:spPr>
          <a:ln/>
        </p:spPr>
      </p:sp>
      <p:sp>
        <p:nvSpPr>
          <p:cNvPr id="17412" name="Rectangle 1027">
            <a:extLst>
              <a:ext uri="{FF2B5EF4-FFF2-40B4-BE49-F238E27FC236}">
                <a16:creationId xmlns:a16="http://schemas.microsoft.com/office/drawing/2014/main" id="{4CD9A977-73CA-4860-9BF4-2D26C7755B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BD3C89-EE23-47A7-A225-92C6A1A67A86}" type="slidenum">
              <a:rPr lang="en-US" altLang="en-US" smtClean="0"/>
              <a:pPr/>
              <a:t>21</a:t>
            </a:fld>
            <a:endParaRPr lang="en-US" altLang="en-US" dirty="0"/>
          </a:p>
        </p:txBody>
      </p:sp>
    </p:spTree>
    <p:extLst>
      <p:ext uri="{BB962C8B-B14F-4D97-AF65-F5344CB8AC3E}">
        <p14:creationId xmlns:p14="http://schemas.microsoft.com/office/powerpoint/2010/main" val="3382574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BB0A436-7918-453F-BB12-88281FCDD202}"/>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5" name="Rectangle 6">
            <a:extLst>
              <a:ext uri="{FF2B5EF4-FFF2-40B4-BE49-F238E27FC236}">
                <a16:creationId xmlns:a16="http://schemas.microsoft.com/office/drawing/2014/main" id="{785BE000-4924-44AA-93B4-035149ABA3CB}"/>
              </a:ext>
            </a:extLst>
          </p:cNvPr>
          <p:cNvSpPr>
            <a:spLocks noGrp="1" noChangeArrowheads="1"/>
          </p:cNvSpPr>
          <p:nvPr>
            <p:ph type="sldNum" sz="quarter" idx="11"/>
          </p:nvPr>
        </p:nvSpPr>
        <p:spPr>
          <a:ln/>
        </p:spPr>
        <p:txBody>
          <a:bodyPr/>
          <a:lstStyle>
            <a:lvl1pPr>
              <a:defRPr/>
            </a:lvl1pPr>
          </a:lstStyle>
          <a:p>
            <a:fld id="{119792D8-4B6A-427D-885D-83CD0BEEFCBA}" type="slidenum">
              <a:rPr lang="en-US" altLang="en-US"/>
              <a:pPr/>
              <a:t>‹#›</a:t>
            </a:fld>
            <a:endParaRPr lang="en-US" altLang="en-US" dirty="0"/>
          </a:p>
        </p:txBody>
      </p:sp>
    </p:spTree>
    <p:extLst>
      <p:ext uri="{BB962C8B-B14F-4D97-AF65-F5344CB8AC3E}">
        <p14:creationId xmlns:p14="http://schemas.microsoft.com/office/powerpoint/2010/main" val="543119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C83D989-8A93-4CEC-BF8E-67ABB5C3C4B7}"/>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5" name="Rectangle 6">
            <a:extLst>
              <a:ext uri="{FF2B5EF4-FFF2-40B4-BE49-F238E27FC236}">
                <a16:creationId xmlns:a16="http://schemas.microsoft.com/office/drawing/2014/main" id="{73CBC412-858C-4998-8C2D-05C54FC94541}"/>
              </a:ext>
            </a:extLst>
          </p:cNvPr>
          <p:cNvSpPr>
            <a:spLocks noGrp="1" noChangeArrowheads="1"/>
          </p:cNvSpPr>
          <p:nvPr>
            <p:ph type="sldNum" sz="quarter" idx="11"/>
          </p:nvPr>
        </p:nvSpPr>
        <p:spPr>
          <a:ln/>
        </p:spPr>
        <p:txBody>
          <a:bodyPr/>
          <a:lstStyle>
            <a:lvl1pPr>
              <a:defRPr/>
            </a:lvl1pPr>
          </a:lstStyle>
          <a:p>
            <a:fld id="{FF8F2AF1-5799-4F7C-9644-5255C46AEC7C}" type="slidenum">
              <a:rPr lang="en-US" altLang="en-US"/>
              <a:pPr/>
              <a:t>‹#›</a:t>
            </a:fld>
            <a:endParaRPr lang="en-US" altLang="en-US" dirty="0"/>
          </a:p>
        </p:txBody>
      </p:sp>
    </p:spTree>
    <p:extLst>
      <p:ext uri="{BB962C8B-B14F-4D97-AF65-F5344CB8AC3E}">
        <p14:creationId xmlns:p14="http://schemas.microsoft.com/office/powerpoint/2010/main" val="406057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3C3D78-CDFF-4974-93D8-2259A2972053}"/>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5" name="Rectangle 6">
            <a:extLst>
              <a:ext uri="{FF2B5EF4-FFF2-40B4-BE49-F238E27FC236}">
                <a16:creationId xmlns:a16="http://schemas.microsoft.com/office/drawing/2014/main" id="{D813AC28-5C76-49CA-A208-763EE0ABF31E}"/>
              </a:ext>
            </a:extLst>
          </p:cNvPr>
          <p:cNvSpPr>
            <a:spLocks noGrp="1" noChangeArrowheads="1"/>
          </p:cNvSpPr>
          <p:nvPr>
            <p:ph type="sldNum" sz="quarter" idx="11"/>
          </p:nvPr>
        </p:nvSpPr>
        <p:spPr>
          <a:ln/>
        </p:spPr>
        <p:txBody>
          <a:bodyPr/>
          <a:lstStyle>
            <a:lvl1pPr>
              <a:defRPr/>
            </a:lvl1pPr>
          </a:lstStyle>
          <a:p>
            <a:fld id="{D113B537-18F0-4540-8F0C-1A950FE765B5}" type="slidenum">
              <a:rPr lang="en-US" altLang="en-US"/>
              <a:pPr/>
              <a:t>‹#›</a:t>
            </a:fld>
            <a:endParaRPr lang="en-US" altLang="en-US" dirty="0"/>
          </a:p>
        </p:txBody>
      </p:sp>
    </p:spTree>
    <p:extLst>
      <p:ext uri="{BB962C8B-B14F-4D97-AF65-F5344CB8AC3E}">
        <p14:creationId xmlns:p14="http://schemas.microsoft.com/office/powerpoint/2010/main" val="2186757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8872DB6-E84D-4A00-A55F-98F05B59FB21}"/>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5" name="Rectangle 6">
            <a:extLst>
              <a:ext uri="{FF2B5EF4-FFF2-40B4-BE49-F238E27FC236}">
                <a16:creationId xmlns:a16="http://schemas.microsoft.com/office/drawing/2014/main" id="{67C34886-3AE8-4490-ADA0-54450E7EFDE3}"/>
              </a:ext>
            </a:extLst>
          </p:cNvPr>
          <p:cNvSpPr>
            <a:spLocks noGrp="1" noChangeArrowheads="1"/>
          </p:cNvSpPr>
          <p:nvPr>
            <p:ph type="sldNum" sz="quarter" idx="11"/>
          </p:nvPr>
        </p:nvSpPr>
        <p:spPr>
          <a:ln/>
        </p:spPr>
        <p:txBody>
          <a:bodyPr/>
          <a:lstStyle>
            <a:lvl1pPr>
              <a:defRPr/>
            </a:lvl1pPr>
          </a:lstStyle>
          <a:p>
            <a:fld id="{6683C83B-560F-4F5C-9DE0-BC50D8F89098}" type="slidenum">
              <a:rPr lang="en-US" altLang="en-US"/>
              <a:pPr/>
              <a:t>‹#›</a:t>
            </a:fld>
            <a:endParaRPr lang="en-US" altLang="en-US" dirty="0"/>
          </a:p>
        </p:txBody>
      </p:sp>
    </p:spTree>
    <p:extLst>
      <p:ext uri="{BB962C8B-B14F-4D97-AF65-F5344CB8AC3E}">
        <p14:creationId xmlns:p14="http://schemas.microsoft.com/office/powerpoint/2010/main" val="60474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738359D-1140-49E8-8600-2F792BC6605F}"/>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5" name="Rectangle 6">
            <a:extLst>
              <a:ext uri="{FF2B5EF4-FFF2-40B4-BE49-F238E27FC236}">
                <a16:creationId xmlns:a16="http://schemas.microsoft.com/office/drawing/2014/main" id="{31611FFC-76BB-410D-8717-6404493AB746}"/>
              </a:ext>
            </a:extLst>
          </p:cNvPr>
          <p:cNvSpPr>
            <a:spLocks noGrp="1" noChangeArrowheads="1"/>
          </p:cNvSpPr>
          <p:nvPr>
            <p:ph type="sldNum" sz="quarter" idx="11"/>
          </p:nvPr>
        </p:nvSpPr>
        <p:spPr>
          <a:ln/>
        </p:spPr>
        <p:txBody>
          <a:bodyPr/>
          <a:lstStyle>
            <a:lvl1pPr>
              <a:defRPr/>
            </a:lvl1pPr>
          </a:lstStyle>
          <a:p>
            <a:fld id="{B1A63F5F-38B7-4BA1-B2DB-2250E7CD7E23}" type="slidenum">
              <a:rPr lang="en-US" altLang="en-US"/>
              <a:pPr/>
              <a:t>‹#›</a:t>
            </a:fld>
            <a:endParaRPr lang="en-US" altLang="en-US" dirty="0"/>
          </a:p>
        </p:txBody>
      </p:sp>
    </p:spTree>
    <p:extLst>
      <p:ext uri="{BB962C8B-B14F-4D97-AF65-F5344CB8AC3E}">
        <p14:creationId xmlns:p14="http://schemas.microsoft.com/office/powerpoint/2010/main" val="65441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3143BB3-9389-4D11-80E9-D02E4FBE5625}"/>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6" name="Rectangle 6">
            <a:extLst>
              <a:ext uri="{FF2B5EF4-FFF2-40B4-BE49-F238E27FC236}">
                <a16:creationId xmlns:a16="http://schemas.microsoft.com/office/drawing/2014/main" id="{41ABFB3A-D789-4647-B4A1-DB7806E95DF7}"/>
              </a:ext>
            </a:extLst>
          </p:cNvPr>
          <p:cNvSpPr>
            <a:spLocks noGrp="1" noChangeArrowheads="1"/>
          </p:cNvSpPr>
          <p:nvPr>
            <p:ph type="sldNum" sz="quarter" idx="11"/>
          </p:nvPr>
        </p:nvSpPr>
        <p:spPr>
          <a:ln/>
        </p:spPr>
        <p:txBody>
          <a:bodyPr/>
          <a:lstStyle>
            <a:lvl1pPr>
              <a:defRPr/>
            </a:lvl1pPr>
          </a:lstStyle>
          <a:p>
            <a:fld id="{FC3FF01A-BE3C-4A54-8EE1-2FE661331ED5}" type="slidenum">
              <a:rPr lang="en-US" altLang="en-US"/>
              <a:pPr/>
              <a:t>‹#›</a:t>
            </a:fld>
            <a:endParaRPr lang="en-US" altLang="en-US" dirty="0"/>
          </a:p>
        </p:txBody>
      </p:sp>
    </p:spTree>
    <p:extLst>
      <p:ext uri="{BB962C8B-B14F-4D97-AF65-F5344CB8AC3E}">
        <p14:creationId xmlns:p14="http://schemas.microsoft.com/office/powerpoint/2010/main" val="2637935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617E38E-AEA4-4147-9E3D-F63B9B81DC76}"/>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8" name="Rectangle 6">
            <a:extLst>
              <a:ext uri="{FF2B5EF4-FFF2-40B4-BE49-F238E27FC236}">
                <a16:creationId xmlns:a16="http://schemas.microsoft.com/office/drawing/2014/main" id="{3B72DA6E-F6B6-45D7-8D1F-8FCAB51FF6C0}"/>
              </a:ext>
            </a:extLst>
          </p:cNvPr>
          <p:cNvSpPr>
            <a:spLocks noGrp="1" noChangeArrowheads="1"/>
          </p:cNvSpPr>
          <p:nvPr>
            <p:ph type="sldNum" sz="quarter" idx="11"/>
          </p:nvPr>
        </p:nvSpPr>
        <p:spPr>
          <a:ln/>
        </p:spPr>
        <p:txBody>
          <a:bodyPr/>
          <a:lstStyle>
            <a:lvl1pPr>
              <a:defRPr/>
            </a:lvl1pPr>
          </a:lstStyle>
          <a:p>
            <a:fld id="{B53BE8A2-4346-47AD-9A54-5B6EE8F785E2}" type="slidenum">
              <a:rPr lang="en-US" altLang="en-US"/>
              <a:pPr/>
              <a:t>‹#›</a:t>
            </a:fld>
            <a:endParaRPr lang="en-US" altLang="en-US" dirty="0"/>
          </a:p>
        </p:txBody>
      </p:sp>
    </p:spTree>
    <p:extLst>
      <p:ext uri="{BB962C8B-B14F-4D97-AF65-F5344CB8AC3E}">
        <p14:creationId xmlns:p14="http://schemas.microsoft.com/office/powerpoint/2010/main" val="3195917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E62C160-BA6E-47C8-B9FE-814F1029F9E1}"/>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4" name="Rectangle 6">
            <a:extLst>
              <a:ext uri="{FF2B5EF4-FFF2-40B4-BE49-F238E27FC236}">
                <a16:creationId xmlns:a16="http://schemas.microsoft.com/office/drawing/2014/main" id="{D69E59FD-66B9-42C9-B626-7988CCE99DB5}"/>
              </a:ext>
            </a:extLst>
          </p:cNvPr>
          <p:cNvSpPr>
            <a:spLocks noGrp="1" noChangeArrowheads="1"/>
          </p:cNvSpPr>
          <p:nvPr>
            <p:ph type="sldNum" sz="quarter" idx="11"/>
          </p:nvPr>
        </p:nvSpPr>
        <p:spPr>
          <a:ln/>
        </p:spPr>
        <p:txBody>
          <a:bodyPr/>
          <a:lstStyle>
            <a:lvl1pPr>
              <a:defRPr/>
            </a:lvl1pPr>
          </a:lstStyle>
          <a:p>
            <a:fld id="{80007027-2055-4F77-B78E-16F70355690B}" type="slidenum">
              <a:rPr lang="en-US" altLang="en-US"/>
              <a:pPr/>
              <a:t>‹#›</a:t>
            </a:fld>
            <a:endParaRPr lang="en-US" altLang="en-US" dirty="0"/>
          </a:p>
        </p:txBody>
      </p:sp>
    </p:spTree>
    <p:extLst>
      <p:ext uri="{BB962C8B-B14F-4D97-AF65-F5344CB8AC3E}">
        <p14:creationId xmlns:p14="http://schemas.microsoft.com/office/powerpoint/2010/main" val="64685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E7E0A95-46F4-4F19-A321-262736A40438}"/>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3" name="Rectangle 6">
            <a:extLst>
              <a:ext uri="{FF2B5EF4-FFF2-40B4-BE49-F238E27FC236}">
                <a16:creationId xmlns:a16="http://schemas.microsoft.com/office/drawing/2014/main" id="{A3568AD6-256B-4965-A9F8-80A32863F00B}"/>
              </a:ext>
            </a:extLst>
          </p:cNvPr>
          <p:cNvSpPr>
            <a:spLocks noGrp="1" noChangeArrowheads="1"/>
          </p:cNvSpPr>
          <p:nvPr>
            <p:ph type="sldNum" sz="quarter" idx="11"/>
          </p:nvPr>
        </p:nvSpPr>
        <p:spPr>
          <a:ln/>
        </p:spPr>
        <p:txBody>
          <a:bodyPr/>
          <a:lstStyle>
            <a:lvl1pPr>
              <a:defRPr/>
            </a:lvl1pPr>
          </a:lstStyle>
          <a:p>
            <a:fld id="{C6B4544B-702C-405A-97BD-B6E4F56EE784}" type="slidenum">
              <a:rPr lang="en-US" altLang="en-US"/>
              <a:pPr/>
              <a:t>‹#›</a:t>
            </a:fld>
            <a:endParaRPr lang="en-US" altLang="en-US" dirty="0"/>
          </a:p>
        </p:txBody>
      </p:sp>
    </p:spTree>
    <p:extLst>
      <p:ext uri="{BB962C8B-B14F-4D97-AF65-F5344CB8AC3E}">
        <p14:creationId xmlns:p14="http://schemas.microsoft.com/office/powerpoint/2010/main" val="113527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08A5BA9-6E3F-4A07-BB40-8C4E322CFDC8}"/>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6" name="Rectangle 6">
            <a:extLst>
              <a:ext uri="{FF2B5EF4-FFF2-40B4-BE49-F238E27FC236}">
                <a16:creationId xmlns:a16="http://schemas.microsoft.com/office/drawing/2014/main" id="{06EF6903-8B0A-4302-9691-3CF15B967866}"/>
              </a:ext>
            </a:extLst>
          </p:cNvPr>
          <p:cNvSpPr>
            <a:spLocks noGrp="1" noChangeArrowheads="1"/>
          </p:cNvSpPr>
          <p:nvPr>
            <p:ph type="sldNum" sz="quarter" idx="11"/>
          </p:nvPr>
        </p:nvSpPr>
        <p:spPr>
          <a:ln/>
        </p:spPr>
        <p:txBody>
          <a:bodyPr/>
          <a:lstStyle>
            <a:lvl1pPr>
              <a:defRPr/>
            </a:lvl1pPr>
          </a:lstStyle>
          <a:p>
            <a:fld id="{52B7AD47-BEED-4AA2-B88F-E7CABA032599}" type="slidenum">
              <a:rPr lang="en-US" altLang="en-US"/>
              <a:pPr/>
              <a:t>‹#›</a:t>
            </a:fld>
            <a:endParaRPr lang="en-US" altLang="en-US" dirty="0"/>
          </a:p>
        </p:txBody>
      </p:sp>
    </p:spTree>
    <p:extLst>
      <p:ext uri="{BB962C8B-B14F-4D97-AF65-F5344CB8AC3E}">
        <p14:creationId xmlns:p14="http://schemas.microsoft.com/office/powerpoint/2010/main" val="1664326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234249-678C-45DF-AC57-D9EDC658BF2F}"/>
              </a:ext>
            </a:extLst>
          </p:cNvPr>
          <p:cNvSpPr>
            <a:spLocks noGrp="1" noChangeArrowheads="1"/>
          </p:cNvSpPr>
          <p:nvPr>
            <p:ph type="dt" sz="half" idx="10"/>
          </p:nvPr>
        </p:nvSpPr>
        <p:spPr>
          <a:ln/>
        </p:spPr>
        <p:txBody>
          <a:bodyPr/>
          <a:lstStyle>
            <a:lvl1pPr>
              <a:defRPr/>
            </a:lvl1pPr>
          </a:lstStyle>
          <a:p>
            <a:pPr>
              <a:defRPr/>
            </a:pPr>
            <a:r>
              <a:rPr lang="en-US" dirty="0"/>
              <a:t>LSU rev20211031</a:t>
            </a:r>
          </a:p>
        </p:txBody>
      </p:sp>
      <p:sp>
        <p:nvSpPr>
          <p:cNvPr id="6" name="Rectangle 6">
            <a:extLst>
              <a:ext uri="{FF2B5EF4-FFF2-40B4-BE49-F238E27FC236}">
                <a16:creationId xmlns:a16="http://schemas.microsoft.com/office/drawing/2014/main" id="{BFFC28D1-20E4-4037-B26D-F463E4D8094D}"/>
              </a:ext>
            </a:extLst>
          </p:cNvPr>
          <p:cNvSpPr>
            <a:spLocks noGrp="1" noChangeArrowheads="1"/>
          </p:cNvSpPr>
          <p:nvPr>
            <p:ph type="sldNum" sz="quarter" idx="11"/>
          </p:nvPr>
        </p:nvSpPr>
        <p:spPr>
          <a:ln/>
        </p:spPr>
        <p:txBody>
          <a:bodyPr/>
          <a:lstStyle>
            <a:lvl1pPr>
              <a:defRPr/>
            </a:lvl1pPr>
          </a:lstStyle>
          <a:p>
            <a:fld id="{0D508D72-2ECE-4F21-85C9-A207C409E5F4}" type="slidenum">
              <a:rPr lang="en-US" altLang="en-US"/>
              <a:pPr/>
              <a:t>‹#›</a:t>
            </a:fld>
            <a:endParaRPr lang="en-US" altLang="en-US" dirty="0"/>
          </a:p>
        </p:txBody>
      </p:sp>
    </p:spTree>
    <p:extLst>
      <p:ext uri="{BB962C8B-B14F-4D97-AF65-F5344CB8AC3E}">
        <p14:creationId xmlns:p14="http://schemas.microsoft.com/office/powerpoint/2010/main" val="224165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9A84F2E-034F-4206-8135-56861696F5B8}"/>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2FAFEB5-D790-45F6-A853-341F9EB91A1A}"/>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1508" name="Rectangle 4">
            <a:extLst>
              <a:ext uri="{FF2B5EF4-FFF2-40B4-BE49-F238E27FC236}">
                <a16:creationId xmlns:a16="http://schemas.microsoft.com/office/drawing/2014/main" id="{5A667841-FA22-D447-AB98-DDEB6D56972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r>
              <a:rPr lang="en-US" dirty="0"/>
              <a:t>LSU rev20211031</a:t>
            </a:r>
          </a:p>
        </p:txBody>
      </p:sp>
      <p:sp>
        <p:nvSpPr>
          <p:cNvPr id="21510" name="Rectangle 6">
            <a:extLst>
              <a:ext uri="{FF2B5EF4-FFF2-40B4-BE49-F238E27FC236}">
                <a16:creationId xmlns:a16="http://schemas.microsoft.com/office/drawing/2014/main" id="{02BD899F-6C5A-FE4E-92DC-F5045C68613A}"/>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20D79AE-A35E-4325-B4BD-52971FFE9B65}" type="slidenum">
              <a:rPr lang="en-US" altLang="en-US"/>
              <a:pPr/>
              <a:t>‹#›</a:t>
            </a:fld>
            <a:endParaRPr lang="en-US" altLang="en-US" dirty="0"/>
          </a:p>
        </p:txBody>
      </p:sp>
      <p:sp>
        <p:nvSpPr>
          <p:cNvPr id="3" name="Footer Placeholder 2">
            <a:extLst>
              <a:ext uri="{FF2B5EF4-FFF2-40B4-BE49-F238E27FC236}">
                <a16:creationId xmlns:a16="http://schemas.microsoft.com/office/drawing/2014/main" id="{72D39BD5-AE62-4269-9340-F20793F226F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L11.01</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a:extLst>
              <a:ext uri="{FF2B5EF4-FFF2-40B4-BE49-F238E27FC236}">
                <a16:creationId xmlns:a16="http://schemas.microsoft.com/office/drawing/2014/main" id="{CEEE975A-A05E-4EA9-8FC3-6474D6720EF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4099" name="Slide Number Placeholder 5">
            <a:extLst>
              <a:ext uri="{FF2B5EF4-FFF2-40B4-BE49-F238E27FC236}">
                <a16:creationId xmlns:a16="http://schemas.microsoft.com/office/drawing/2014/main" id="{AA698CE0-776F-4B6F-BA34-DCB0C195216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211387F-A7B1-4DC5-ABDE-CD592E4CC2AB}" type="slidenum">
              <a:rPr lang="en-US" altLang="en-US" sz="1400"/>
              <a:pPr>
                <a:spcBef>
                  <a:spcPct val="0"/>
                </a:spcBef>
                <a:buFontTx/>
                <a:buNone/>
              </a:pPr>
              <a:t>1</a:t>
            </a:fld>
            <a:endParaRPr lang="en-US" altLang="en-US" sz="1400" dirty="0"/>
          </a:p>
        </p:txBody>
      </p:sp>
      <p:sp>
        <p:nvSpPr>
          <p:cNvPr id="4100" name="Rectangle 2">
            <a:extLst>
              <a:ext uri="{FF2B5EF4-FFF2-40B4-BE49-F238E27FC236}">
                <a16:creationId xmlns:a16="http://schemas.microsoft.com/office/drawing/2014/main" id="{E6D1DCFB-2474-4426-9809-6C760B3169CD}"/>
              </a:ext>
            </a:extLst>
          </p:cNvPr>
          <p:cNvSpPr>
            <a:spLocks noGrp="1" noChangeArrowheads="1"/>
          </p:cNvSpPr>
          <p:nvPr>
            <p:ph type="ctrTitle"/>
          </p:nvPr>
        </p:nvSpPr>
        <p:spPr>
          <a:xfrm>
            <a:off x="685800" y="1752600"/>
            <a:ext cx="7772400" cy="2438400"/>
          </a:xfrm>
        </p:spPr>
        <p:txBody>
          <a:bodyPr/>
          <a:lstStyle/>
          <a:p>
            <a:pPr eaLnBrk="1" hangingPunct="1"/>
            <a:r>
              <a:rPr lang="en-US" altLang="en-US" dirty="0"/>
              <a:t>Lecture 11.01</a:t>
            </a:r>
            <a:br>
              <a:rPr lang="en-US" altLang="en-US" dirty="0"/>
            </a:br>
            <a:br>
              <a:rPr lang="en-US" altLang="en-US" dirty="0"/>
            </a:br>
            <a:r>
              <a:rPr lang="en-US" altLang="en-US" dirty="0"/>
              <a:t>Serial Communication Protocols</a:t>
            </a:r>
          </a:p>
        </p:txBody>
      </p:sp>
      <p:sp>
        <p:nvSpPr>
          <p:cNvPr id="4101" name="TextBox 2">
            <a:extLst>
              <a:ext uri="{FF2B5EF4-FFF2-40B4-BE49-F238E27FC236}">
                <a16:creationId xmlns:a16="http://schemas.microsoft.com/office/drawing/2014/main" id="{C407B2A0-3142-4B24-8336-3F95FE4E8335}"/>
              </a:ext>
            </a:extLst>
          </p:cNvPr>
          <p:cNvSpPr txBox="1">
            <a:spLocks noChangeArrowheads="1"/>
          </p:cNvSpPr>
          <p:nvPr/>
        </p:nvSpPr>
        <p:spPr bwMode="auto">
          <a:xfrm>
            <a:off x="2366963" y="3944938"/>
            <a:ext cx="1857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a:extLst>
              <a:ext uri="{FF2B5EF4-FFF2-40B4-BE49-F238E27FC236}">
                <a16:creationId xmlns:a16="http://schemas.microsoft.com/office/drawing/2014/main" id="{4B5B918D-6B61-4301-9130-44460307E91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3315" name="Slide Number Placeholder 5">
            <a:extLst>
              <a:ext uri="{FF2B5EF4-FFF2-40B4-BE49-F238E27FC236}">
                <a16:creationId xmlns:a16="http://schemas.microsoft.com/office/drawing/2014/main" id="{3CF1189A-B315-4851-8EF7-008D95CE9F9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3691DE7-0FE1-46E3-B84D-D928B2BBC8FC}" type="slidenum">
              <a:rPr lang="en-US" altLang="en-US" sz="1400"/>
              <a:pPr>
                <a:spcBef>
                  <a:spcPct val="0"/>
                </a:spcBef>
                <a:buFontTx/>
                <a:buNone/>
              </a:pPr>
              <a:t>10</a:t>
            </a:fld>
            <a:endParaRPr lang="en-US" altLang="en-US" sz="1400" dirty="0"/>
          </a:p>
        </p:txBody>
      </p:sp>
      <p:sp>
        <p:nvSpPr>
          <p:cNvPr id="13316" name="Text Box 2">
            <a:extLst>
              <a:ext uri="{FF2B5EF4-FFF2-40B4-BE49-F238E27FC236}">
                <a16:creationId xmlns:a16="http://schemas.microsoft.com/office/drawing/2014/main" id="{FD4E5101-CA6B-444C-ACEF-AAA59E9DE4D2}"/>
              </a:ext>
            </a:extLst>
          </p:cNvPr>
          <p:cNvSpPr txBox="1">
            <a:spLocks noChangeArrowheads="1"/>
          </p:cNvSpPr>
          <p:nvPr/>
        </p:nvSpPr>
        <p:spPr bwMode="auto">
          <a:xfrm>
            <a:off x="2819400" y="585787"/>
            <a:ext cx="323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a:t>Synchronous Serial I/O</a:t>
            </a:r>
            <a:endParaRPr lang="en-US" altLang="en-US" sz="2400" dirty="0"/>
          </a:p>
        </p:txBody>
      </p:sp>
      <p:sp>
        <p:nvSpPr>
          <p:cNvPr id="13317" name="Text Box 3">
            <a:extLst>
              <a:ext uri="{FF2B5EF4-FFF2-40B4-BE49-F238E27FC236}">
                <a16:creationId xmlns:a16="http://schemas.microsoft.com/office/drawing/2014/main" id="{FEF38324-43EE-4014-87EF-6060DD4126CA}"/>
              </a:ext>
            </a:extLst>
          </p:cNvPr>
          <p:cNvSpPr txBox="1">
            <a:spLocks noChangeArrowheads="1"/>
          </p:cNvSpPr>
          <p:nvPr/>
        </p:nvSpPr>
        <p:spPr bwMode="auto">
          <a:xfrm>
            <a:off x="990600" y="1524000"/>
            <a:ext cx="7331075"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Synchronous serial I/O uses a separate line for a CLOCK signal. The synchronous serial clock, data lines, and Arduino all use TTL logic levels, so no level converters or line drivers/receivers are required.</a:t>
            </a:r>
          </a:p>
          <a:p>
            <a:pPr eaLnBrk="1" hangingPunct="1">
              <a:spcBef>
                <a:spcPct val="0"/>
              </a:spcBef>
              <a:buFontTx/>
              <a:buNone/>
            </a:pPr>
            <a:endParaRPr lang="en-US" altLang="en-US" sz="2000" dirty="0"/>
          </a:p>
          <a:p>
            <a:pPr eaLnBrk="1" hangingPunct="1">
              <a:spcBef>
                <a:spcPct val="0"/>
              </a:spcBef>
              <a:buFontTx/>
              <a:buNone/>
            </a:pPr>
            <a:r>
              <a:rPr lang="en-US" altLang="en-US" sz="2000" dirty="0"/>
              <a:t>There are several protocols in use. Some use a bi-directional data line while others use separate Data-In and Data-Out lines. The </a:t>
            </a:r>
            <a:r>
              <a:rPr lang="en-US" altLang="en-US" sz="2000" b="1" dirty="0"/>
              <a:t>Master</a:t>
            </a:r>
            <a:r>
              <a:rPr lang="en-US" altLang="en-US" sz="2000" dirty="0"/>
              <a:t> generates the</a:t>
            </a:r>
            <a:r>
              <a:rPr lang="en-US" altLang="en-US" sz="2000" b="1" dirty="0"/>
              <a:t> clock</a:t>
            </a:r>
            <a:r>
              <a:rPr lang="en-US" altLang="en-US" sz="2000" dirty="0"/>
              <a:t> and </a:t>
            </a:r>
            <a:r>
              <a:rPr lang="en-US" altLang="en-US" sz="2000" b="1" dirty="0"/>
              <a:t>initiates</a:t>
            </a:r>
            <a:r>
              <a:rPr lang="en-US" altLang="en-US" sz="2000" dirty="0"/>
              <a:t> and </a:t>
            </a:r>
            <a:r>
              <a:rPr lang="en-US" altLang="en-US" sz="2000" b="1" dirty="0"/>
              <a:t>controls</a:t>
            </a:r>
            <a:r>
              <a:rPr lang="en-US" altLang="en-US" sz="2000" dirty="0"/>
              <a:t> data transfer.</a:t>
            </a:r>
          </a:p>
        </p:txBody>
      </p:sp>
      <p:pic>
        <p:nvPicPr>
          <p:cNvPr id="13318" name="Picture 3">
            <a:extLst>
              <a:ext uri="{FF2B5EF4-FFF2-40B4-BE49-F238E27FC236}">
                <a16:creationId xmlns:a16="http://schemas.microsoft.com/office/drawing/2014/main" id="{E470B682-1BDE-4877-90A4-36FBABECD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737" y="4319587"/>
            <a:ext cx="519747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a:extLst>
              <a:ext uri="{FF2B5EF4-FFF2-40B4-BE49-F238E27FC236}">
                <a16:creationId xmlns:a16="http://schemas.microsoft.com/office/drawing/2014/main" id="{AF220495-3EF7-43AA-A65A-69F4D97901A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4339" name="Slide Number Placeholder 5">
            <a:extLst>
              <a:ext uri="{FF2B5EF4-FFF2-40B4-BE49-F238E27FC236}">
                <a16:creationId xmlns:a16="http://schemas.microsoft.com/office/drawing/2014/main" id="{BD60F265-647A-4DDA-914A-8F49B115512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453929C-6E76-48A5-9DEC-75EAB32E69A6}" type="slidenum">
              <a:rPr lang="en-US" altLang="en-US" sz="1400"/>
              <a:pPr>
                <a:spcBef>
                  <a:spcPct val="0"/>
                </a:spcBef>
                <a:buFontTx/>
                <a:buNone/>
              </a:pPr>
              <a:t>11</a:t>
            </a:fld>
            <a:endParaRPr lang="en-US" altLang="en-US" sz="1400" dirty="0"/>
          </a:p>
        </p:txBody>
      </p:sp>
      <p:sp>
        <p:nvSpPr>
          <p:cNvPr id="14340" name="Text Box 2">
            <a:extLst>
              <a:ext uri="{FF2B5EF4-FFF2-40B4-BE49-F238E27FC236}">
                <a16:creationId xmlns:a16="http://schemas.microsoft.com/office/drawing/2014/main" id="{206377F0-E891-430D-8F31-1652E8ADE09A}"/>
              </a:ext>
            </a:extLst>
          </p:cNvPr>
          <p:cNvSpPr txBox="1">
            <a:spLocks noChangeArrowheads="1"/>
          </p:cNvSpPr>
          <p:nvPr/>
        </p:nvSpPr>
        <p:spPr bwMode="auto">
          <a:xfrm>
            <a:off x="3429000" y="751680"/>
            <a:ext cx="2100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800" b="1" dirty="0"/>
              <a:t>The I2C Bus</a:t>
            </a:r>
            <a:endParaRPr lang="en-US" altLang="en-US" sz="2400" dirty="0"/>
          </a:p>
        </p:txBody>
      </p:sp>
      <p:sp>
        <p:nvSpPr>
          <p:cNvPr id="14341" name="Text Box 3">
            <a:extLst>
              <a:ext uri="{FF2B5EF4-FFF2-40B4-BE49-F238E27FC236}">
                <a16:creationId xmlns:a16="http://schemas.microsoft.com/office/drawing/2014/main" id="{6B7E5F48-40E4-44E8-BF24-AA5247DCB6B6}"/>
              </a:ext>
            </a:extLst>
          </p:cNvPr>
          <p:cNvSpPr txBox="1">
            <a:spLocks noChangeArrowheads="1"/>
          </p:cNvSpPr>
          <p:nvPr/>
        </p:nvSpPr>
        <p:spPr bwMode="auto">
          <a:xfrm>
            <a:off x="914400" y="1676400"/>
            <a:ext cx="74676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en-US" altLang="en-US" sz="2000" dirty="0"/>
              <a:t>Inter-Integrated-Circuit or I2C (pronounced I-too-see or I-squared-see) is a synchronous serial protocol that uses a bi-directional data line and supports multiple slave devices controlled by a I2C bus master.</a:t>
            </a:r>
          </a:p>
          <a:p>
            <a:pPr eaLnBrk="1" hangingPunct="1">
              <a:spcBef>
                <a:spcPct val="0"/>
              </a:spcBef>
            </a:pPr>
            <a:endParaRPr lang="en-US" altLang="en-US" sz="2000" dirty="0"/>
          </a:p>
          <a:p>
            <a:pPr eaLnBrk="1" hangingPunct="1">
              <a:spcBef>
                <a:spcPct val="0"/>
              </a:spcBef>
            </a:pPr>
            <a:r>
              <a:rPr lang="en-US" altLang="en-US" sz="2000" dirty="0"/>
              <a:t>Defined by Phillips Semiconductor and became an industry standard.</a:t>
            </a:r>
          </a:p>
          <a:p>
            <a:pPr eaLnBrk="1" hangingPunct="1">
              <a:spcBef>
                <a:spcPct val="0"/>
              </a:spcBef>
            </a:pPr>
            <a:endParaRPr lang="en-US" altLang="en-US" sz="2000" dirty="0"/>
          </a:p>
          <a:p>
            <a:pPr eaLnBrk="1" hangingPunct="1">
              <a:spcBef>
                <a:spcPct val="0"/>
              </a:spcBef>
            </a:pPr>
            <a:r>
              <a:rPr lang="en-US" altLang="en-US" sz="2000" dirty="0"/>
              <a:t>The clock line is called </a:t>
            </a:r>
            <a:r>
              <a:rPr lang="en-US" altLang="en-US" sz="2000" b="1" dirty="0"/>
              <a:t>SCL</a:t>
            </a:r>
            <a:r>
              <a:rPr lang="en-US" altLang="en-US" sz="2000" dirty="0"/>
              <a:t>, the bidirectional data line </a:t>
            </a:r>
            <a:r>
              <a:rPr lang="en-US" altLang="en-US" sz="2000" b="1" dirty="0"/>
              <a:t>SDA</a:t>
            </a:r>
            <a:endParaRPr lang="en-US" altLang="en-US" sz="2000" dirty="0"/>
          </a:p>
        </p:txBody>
      </p:sp>
      <p:pic>
        <p:nvPicPr>
          <p:cNvPr id="14342" name="Picture 4">
            <a:extLst>
              <a:ext uri="{FF2B5EF4-FFF2-40B4-BE49-F238E27FC236}">
                <a16:creationId xmlns:a16="http://schemas.microsoft.com/office/drawing/2014/main" id="{D3AB263D-93DF-4386-8436-507107E0A5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44925"/>
            <a:ext cx="4419600"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B8778-C042-46A3-8DB3-5140BF52B42E}"/>
              </a:ext>
            </a:extLst>
          </p:cNvPr>
          <p:cNvSpPr>
            <a:spLocks noGrp="1"/>
          </p:cNvSpPr>
          <p:nvPr>
            <p:ph type="title"/>
          </p:nvPr>
        </p:nvSpPr>
        <p:spPr>
          <a:xfrm>
            <a:off x="716872" y="158318"/>
            <a:ext cx="7772400" cy="1143000"/>
          </a:xfrm>
        </p:spPr>
        <p:txBody>
          <a:bodyPr/>
          <a:lstStyle/>
          <a:p>
            <a:r>
              <a:rPr lang="en-US" dirty="0"/>
              <a:t>I2C Addresses</a:t>
            </a:r>
          </a:p>
        </p:txBody>
      </p:sp>
      <p:sp>
        <p:nvSpPr>
          <p:cNvPr id="3" name="Content Placeholder 2">
            <a:extLst>
              <a:ext uri="{FF2B5EF4-FFF2-40B4-BE49-F238E27FC236}">
                <a16:creationId xmlns:a16="http://schemas.microsoft.com/office/drawing/2014/main" id="{3C9CA188-934C-4C00-9463-C393959699FE}"/>
              </a:ext>
            </a:extLst>
          </p:cNvPr>
          <p:cNvSpPr>
            <a:spLocks noGrp="1"/>
          </p:cNvSpPr>
          <p:nvPr>
            <p:ph idx="1"/>
          </p:nvPr>
        </p:nvSpPr>
        <p:spPr>
          <a:xfrm>
            <a:off x="685800" y="1371600"/>
            <a:ext cx="7772400" cy="4114800"/>
          </a:xfrm>
        </p:spPr>
        <p:txBody>
          <a:bodyPr/>
          <a:lstStyle/>
          <a:p>
            <a:pPr eaLnBrk="1" hangingPunct="1">
              <a:spcBef>
                <a:spcPct val="0"/>
              </a:spcBef>
            </a:pPr>
            <a:r>
              <a:rPr lang="en-US" altLang="en-US" sz="2000" dirty="0"/>
              <a:t>The I2C bus master generates SCL and initiates communication with one of the slave devices. Each device has a unique address for device selection.</a:t>
            </a:r>
          </a:p>
          <a:p>
            <a:pPr eaLnBrk="1" hangingPunct="1">
              <a:spcBef>
                <a:spcPct val="0"/>
              </a:spcBef>
            </a:pPr>
            <a:endParaRPr lang="en-US" altLang="en-US" sz="2000" dirty="0"/>
          </a:p>
          <a:p>
            <a:pPr eaLnBrk="1" hangingPunct="1">
              <a:spcBef>
                <a:spcPct val="0"/>
              </a:spcBef>
            </a:pPr>
            <a:r>
              <a:rPr lang="en-US" altLang="en-US" sz="2000" dirty="0"/>
              <a:t>Each slave device has a</a:t>
            </a:r>
            <a:r>
              <a:rPr lang="en-US" altLang="en-US" sz="2000" b="1" dirty="0"/>
              <a:t> 7 bit address</a:t>
            </a:r>
            <a:r>
              <a:rPr lang="en-US" altLang="en-US" sz="2000" dirty="0"/>
              <a:t> that uniquely identifies it.</a:t>
            </a:r>
          </a:p>
          <a:p>
            <a:pPr eaLnBrk="1" hangingPunct="1">
              <a:spcBef>
                <a:spcPct val="0"/>
              </a:spcBef>
            </a:pPr>
            <a:endParaRPr lang="en-US" altLang="en-US" sz="2000" dirty="0"/>
          </a:p>
          <a:p>
            <a:pPr eaLnBrk="1" hangingPunct="1">
              <a:spcBef>
                <a:spcPct val="0"/>
              </a:spcBef>
            </a:pPr>
            <a:r>
              <a:rPr lang="en-US" altLang="en-US" sz="2000" dirty="0"/>
              <a:t>Some addresses are “hard-wired” into the chip design and one or more pins on the device. These pins can be wired High or Low to select an address that doesn’t conflict with other devices on the I2C bus. Others maybe set via software</a:t>
            </a:r>
          </a:p>
          <a:p>
            <a:pPr eaLnBrk="1" hangingPunct="1">
              <a:spcBef>
                <a:spcPct val="0"/>
              </a:spcBef>
            </a:pPr>
            <a:endParaRPr lang="en-US" altLang="en-US" sz="2000" dirty="0"/>
          </a:p>
          <a:p>
            <a:pPr eaLnBrk="1" hangingPunct="1">
              <a:spcBef>
                <a:spcPct val="0"/>
              </a:spcBef>
            </a:pPr>
            <a:r>
              <a:rPr lang="en-US" altLang="en-US" sz="2000" dirty="0"/>
              <a:t>Pull-up resistors are required on both the clock and data lines. Some chips may have internal pull-up resistors on specific pin. Arduino Mega has these</a:t>
            </a:r>
          </a:p>
        </p:txBody>
      </p:sp>
      <p:sp>
        <p:nvSpPr>
          <p:cNvPr id="15362" name="Date Placeholder 3">
            <a:extLst>
              <a:ext uri="{FF2B5EF4-FFF2-40B4-BE49-F238E27FC236}">
                <a16:creationId xmlns:a16="http://schemas.microsoft.com/office/drawing/2014/main" id="{FBF24421-D694-4210-9104-86C556CC4A88}"/>
              </a:ext>
            </a:extLst>
          </p:cNvPr>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5363" name="Slide Number Placeholder 5">
            <a:extLst>
              <a:ext uri="{FF2B5EF4-FFF2-40B4-BE49-F238E27FC236}">
                <a16:creationId xmlns:a16="http://schemas.microsoft.com/office/drawing/2014/main" id="{E8784C83-459B-478A-8374-5122AE1B007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D426B3A-24B0-4E72-A882-9A0621558C05}" type="slidenum">
              <a:rPr lang="en-US" altLang="en-US" sz="1400"/>
              <a:pPr>
                <a:spcBef>
                  <a:spcPct val="0"/>
                </a:spcBef>
                <a:buFontTx/>
                <a:buNone/>
              </a:pPr>
              <a:t>12</a:t>
            </a:fld>
            <a:endParaRPr lang="en-US" alt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a:extLst>
              <a:ext uri="{FF2B5EF4-FFF2-40B4-BE49-F238E27FC236}">
                <a16:creationId xmlns:a16="http://schemas.microsoft.com/office/drawing/2014/main" id="{8BABDA3E-A296-48C1-8CAC-123C32A75B2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6387" name="Slide Number Placeholder 5">
            <a:extLst>
              <a:ext uri="{FF2B5EF4-FFF2-40B4-BE49-F238E27FC236}">
                <a16:creationId xmlns:a16="http://schemas.microsoft.com/office/drawing/2014/main" id="{D2C01405-3982-4DB6-BD8F-CC7B572233B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4C23E58-046A-45CF-BA33-49063CA80366}" type="slidenum">
              <a:rPr lang="en-US" altLang="en-US" sz="1400"/>
              <a:pPr>
                <a:spcBef>
                  <a:spcPct val="0"/>
                </a:spcBef>
                <a:buFontTx/>
                <a:buNone/>
              </a:pPr>
              <a:t>13</a:t>
            </a:fld>
            <a:endParaRPr lang="en-US" altLang="en-US" sz="1400" dirty="0"/>
          </a:p>
        </p:txBody>
      </p:sp>
      <p:sp>
        <p:nvSpPr>
          <p:cNvPr id="16388" name="Text Box 2">
            <a:extLst>
              <a:ext uri="{FF2B5EF4-FFF2-40B4-BE49-F238E27FC236}">
                <a16:creationId xmlns:a16="http://schemas.microsoft.com/office/drawing/2014/main" id="{4F9FF2A4-7067-4C7A-B2D1-6B212BE8142A}"/>
              </a:ext>
            </a:extLst>
          </p:cNvPr>
          <p:cNvSpPr txBox="1">
            <a:spLocks noChangeArrowheads="1"/>
          </p:cNvSpPr>
          <p:nvPr/>
        </p:nvSpPr>
        <p:spPr bwMode="auto">
          <a:xfrm>
            <a:off x="685800" y="1422400"/>
            <a:ext cx="7467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en-US" altLang="en-US" sz="2000" dirty="0"/>
              <a:t>A specific sequence signal the beginning and end of the transmission</a:t>
            </a:r>
          </a:p>
          <a:p>
            <a:pPr eaLnBrk="1" hangingPunct="1">
              <a:spcBef>
                <a:spcPct val="0"/>
              </a:spcBef>
            </a:pPr>
            <a:endParaRPr lang="en-US" altLang="en-US" sz="2000" dirty="0"/>
          </a:p>
          <a:p>
            <a:pPr eaLnBrk="1" hangingPunct="1">
              <a:spcBef>
                <a:spcPct val="0"/>
              </a:spcBef>
            </a:pPr>
            <a:r>
              <a:rPr lang="en-US" altLang="en-US" sz="2000" dirty="0"/>
              <a:t>A </a:t>
            </a:r>
            <a:r>
              <a:rPr lang="en-US" altLang="en-US" sz="2000" b="1" dirty="0"/>
              <a:t>START</a:t>
            </a:r>
            <a:r>
              <a:rPr lang="en-US" altLang="en-US" sz="2000" dirty="0"/>
              <a:t> sequence begins a bus transmission by transitioning </a:t>
            </a:r>
            <a:r>
              <a:rPr lang="en-US" altLang="en-US" sz="2000" b="1" dirty="0"/>
              <a:t>SDA</a:t>
            </a:r>
            <a:r>
              <a:rPr lang="en-US" altLang="en-US" sz="2000" dirty="0"/>
              <a:t> from </a:t>
            </a:r>
            <a:r>
              <a:rPr lang="en-US" altLang="en-US" sz="2000" b="1" dirty="0"/>
              <a:t>High to Low</a:t>
            </a:r>
            <a:r>
              <a:rPr lang="en-US" altLang="en-US" sz="2000" dirty="0"/>
              <a:t> while </a:t>
            </a:r>
            <a:r>
              <a:rPr lang="en-US" altLang="en-US" sz="2000" b="1" dirty="0"/>
              <a:t>SCL</a:t>
            </a:r>
            <a:r>
              <a:rPr lang="en-US" altLang="en-US" sz="2000" dirty="0"/>
              <a:t> is </a:t>
            </a:r>
            <a:r>
              <a:rPr lang="en-US" altLang="en-US" sz="2000" b="1" dirty="0"/>
              <a:t>High.</a:t>
            </a:r>
            <a:endParaRPr lang="en-US" altLang="en-US" sz="2000" dirty="0"/>
          </a:p>
          <a:p>
            <a:pPr eaLnBrk="1" hangingPunct="1">
              <a:spcBef>
                <a:spcPct val="0"/>
              </a:spcBef>
            </a:pPr>
            <a:endParaRPr lang="en-US" altLang="en-US" sz="2000" dirty="0"/>
          </a:p>
          <a:p>
            <a:pPr eaLnBrk="1" hangingPunct="1">
              <a:spcBef>
                <a:spcPct val="0"/>
              </a:spcBef>
            </a:pPr>
            <a:r>
              <a:rPr lang="en-US" altLang="en-US" sz="2000" dirty="0"/>
              <a:t>A </a:t>
            </a:r>
            <a:r>
              <a:rPr lang="en-US" altLang="en-US" sz="2000" b="1" dirty="0"/>
              <a:t>STOP</a:t>
            </a:r>
            <a:r>
              <a:rPr lang="en-US" altLang="en-US" sz="2000" dirty="0"/>
              <a:t> sequence ends a transmission. The </a:t>
            </a:r>
            <a:r>
              <a:rPr lang="en-US" altLang="en-US" sz="2000" b="1" dirty="0"/>
              <a:t>Stop</a:t>
            </a:r>
            <a:r>
              <a:rPr lang="en-US" altLang="en-US" sz="2000" dirty="0"/>
              <a:t> sequence occurs when the master brings </a:t>
            </a:r>
            <a:r>
              <a:rPr lang="en-US" altLang="en-US" sz="2000" b="1" dirty="0"/>
              <a:t>SDA</a:t>
            </a:r>
            <a:r>
              <a:rPr lang="en-US" altLang="en-US" sz="2000" dirty="0"/>
              <a:t> from </a:t>
            </a:r>
            <a:r>
              <a:rPr lang="en-US" altLang="en-US" sz="2000" b="1" dirty="0"/>
              <a:t>Low to High</a:t>
            </a:r>
            <a:r>
              <a:rPr lang="en-US" altLang="en-US" sz="2000" dirty="0"/>
              <a:t> while </a:t>
            </a:r>
            <a:r>
              <a:rPr lang="en-US" altLang="en-US" sz="2000" b="1" dirty="0"/>
              <a:t>SCL</a:t>
            </a:r>
            <a:r>
              <a:rPr lang="en-US" altLang="en-US" sz="2000" dirty="0"/>
              <a:t> is </a:t>
            </a:r>
            <a:r>
              <a:rPr lang="en-US" altLang="en-US" sz="2000" b="1" dirty="0"/>
              <a:t>High</a:t>
            </a:r>
            <a:r>
              <a:rPr lang="en-US" altLang="en-US" sz="2000" dirty="0"/>
              <a:t>.</a:t>
            </a:r>
          </a:p>
        </p:txBody>
      </p:sp>
      <p:pic>
        <p:nvPicPr>
          <p:cNvPr id="16389" name="Picture 3">
            <a:extLst>
              <a:ext uri="{FF2B5EF4-FFF2-40B4-BE49-F238E27FC236}">
                <a16:creationId xmlns:a16="http://schemas.microsoft.com/office/drawing/2014/main" id="{23BA4B8B-832E-4A01-8FA3-12809F12C2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5788" y="3927475"/>
            <a:ext cx="54102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Text Box 4">
            <a:extLst>
              <a:ext uri="{FF2B5EF4-FFF2-40B4-BE49-F238E27FC236}">
                <a16:creationId xmlns:a16="http://schemas.microsoft.com/office/drawing/2014/main" id="{25AB2AF7-1D26-4100-A8BD-B1D1FE6122AE}"/>
              </a:ext>
            </a:extLst>
          </p:cNvPr>
          <p:cNvSpPr txBox="1">
            <a:spLocks noChangeArrowheads="1"/>
          </p:cNvSpPr>
          <p:nvPr/>
        </p:nvSpPr>
        <p:spPr bwMode="auto">
          <a:xfrm>
            <a:off x="2971800" y="838200"/>
            <a:ext cx="41941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b="1" dirty="0"/>
              <a:t>I2C START and STOP</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BB8BA-90F9-4679-AB54-70E7C2867CC9}"/>
              </a:ext>
            </a:extLst>
          </p:cNvPr>
          <p:cNvSpPr>
            <a:spLocks noGrp="1"/>
          </p:cNvSpPr>
          <p:nvPr>
            <p:ph type="title"/>
          </p:nvPr>
        </p:nvSpPr>
        <p:spPr>
          <a:xfrm>
            <a:off x="762000" y="152400"/>
            <a:ext cx="7772400" cy="1143000"/>
          </a:xfrm>
        </p:spPr>
        <p:txBody>
          <a:bodyPr/>
          <a:lstStyle/>
          <a:p>
            <a:r>
              <a:rPr lang="en-US" dirty="0"/>
              <a:t>I2C Reads and Writes</a:t>
            </a:r>
          </a:p>
        </p:txBody>
      </p:sp>
      <p:sp>
        <p:nvSpPr>
          <p:cNvPr id="3" name="Content Placeholder 2">
            <a:extLst>
              <a:ext uri="{FF2B5EF4-FFF2-40B4-BE49-F238E27FC236}">
                <a16:creationId xmlns:a16="http://schemas.microsoft.com/office/drawing/2014/main" id="{6752D8ED-A701-42C0-8FAD-06647CAA70FE}"/>
              </a:ext>
            </a:extLst>
          </p:cNvPr>
          <p:cNvSpPr>
            <a:spLocks noGrp="1"/>
          </p:cNvSpPr>
          <p:nvPr>
            <p:ph idx="1"/>
          </p:nvPr>
        </p:nvSpPr>
        <p:spPr>
          <a:xfrm>
            <a:off x="685800" y="1295400"/>
            <a:ext cx="7772400" cy="4114800"/>
          </a:xfrm>
        </p:spPr>
        <p:txBody>
          <a:bodyPr/>
          <a:lstStyle/>
          <a:p>
            <a:r>
              <a:rPr lang="en-US" sz="2800" dirty="0"/>
              <a:t>There are 2 basic types of communications a </a:t>
            </a:r>
            <a:r>
              <a:rPr lang="en-US" sz="2800" b="1" dirty="0"/>
              <a:t>read</a:t>
            </a:r>
            <a:r>
              <a:rPr lang="en-US" sz="2800" dirty="0"/>
              <a:t> and a </a:t>
            </a:r>
            <a:r>
              <a:rPr lang="en-US" sz="2800" b="1" dirty="0"/>
              <a:t>write</a:t>
            </a:r>
          </a:p>
          <a:p>
            <a:r>
              <a:rPr lang="en-US" sz="2800" dirty="0"/>
              <a:t>In a </a:t>
            </a:r>
            <a:r>
              <a:rPr lang="en-US" sz="2800" b="1" dirty="0"/>
              <a:t>read</a:t>
            </a:r>
            <a:r>
              <a:rPr lang="en-US" sz="2800" dirty="0"/>
              <a:t> the Master is requests data from the slave, the slave then responds with data bytes </a:t>
            </a:r>
          </a:p>
          <a:p>
            <a:r>
              <a:rPr lang="en-US" sz="2800" dirty="0"/>
              <a:t>In a </a:t>
            </a:r>
            <a:r>
              <a:rPr lang="en-US" sz="2800" b="1" dirty="0"/>
              <a:t>write </a:t>
            </a:r>
            <a:r>
              <a:rPr lang="en-US" sz="2800" dirty="0"/>
              <a:t>the Master sends data bytes after the address which the are then interpreted by the slave device</a:t>
            </a:r>
          </a:p>
          <a:p>
            <a:r>
              <a:rPr lang="en-US" sz="2800" dirty="0"/>
              <a:t>In both cases there can be multiple data bytes</a:t>
            </a:r>
          </a:p>
          <a:p>
            <a:r>
              <a:rPr lang="en-US" sz="2800" dirty="0"/>
              <a:t>All transmissions are grouped into individual bytes</a:t>
            </a:r>
          </a:p>
        </p:txBody>
      </p:sp>
      <p:sp>
        <p:nvSpPr>
          <p:cNvPr id="4" name="Date Placeholder 3">
            <a:extLst>
              <a:ext uri="{FF2B5EF4-FFF2-40B4-BE49-F238E27FC236}">
                <a16:creationId xmlns:a16="http://schemas.microsoft.com/office/drawing/2014/main" id="{FFDDA48A-D93F-45BA-B4D9-49EA1B173A45}"/>
              </a:ext>
            </a:extLst>
          </p:cNvPr>
          <p:cNvSpPr>
            <a:spLocks noGrp="1"/>
          </p:cNvSpPr>
          <p:nvPr>
            <p:ph type="dt" sz="half" idx="10"/>
          </p:nvPr>
        </p:nvSpPr>
        <p:spPr/>
        <p:txBody>
          <a:bodyPr/>
          <a:lstStyle/>
          <a:p>
            <a:pPr>
              <a:spcBef>
                <a:spcPct val="0"/>
              </a:spcBef>
              <a:buFontTx/>
              <a:buNone/>
            </a:pPr>
            <a:r>
              <a:rPr lang="en-US" altLang="en-US" sz="1400" dirty="0"/>
              <a:t>LSU rev20240724</a:t>
            </a:r>
          </a:p>
        </p:txBody>
      </p:sp>
      <p:sp>
        <p:nvSpPr>
          <p:cNvPr id="5" name="Slide Number Placeholder 4">
            <a:extLst>
              <a:ext uri="{FF2B5EF4-FFF2-40B4-BE49-F238E27FC236}">
                <a16:creationId xmlns:a16="http://schemas.microsoft.com/office/drawing/2014/main" id="{DC441F0D-ECE8-42EE-9973-E3C1F28A6C1D}"/>
              </a:ext>
            </a:extLst>
          </p:cNvPr>
          <p:cNvSpPr>
            <a:spLocks noGrp="1"/>
          </p:cNvSpPr>
          <p:nvPr>
            <p:ph type="sldNum" sz="quarter" idx="11"/>
          </p:nvPr>
        </p:nvSpPr>
        <p:spPr/>
        <p:txBody>
          <a:bodyPr/>
          <a:lstStyle/>
          <a:p>
            <a:fld id="{6683C83B-560F-4F5C-9DE0-BC50D8F89098}" type="slidenum">
              <a:rPr lang="en-US" altLang="en-US" smtClean="0"/>
              <a:pPr/>
              <a:t>14</a:t>
            </a:fld>
            <a:endParaRPr lang="en-US" altLang="en-US" dirty="0"/>
          </a:p>
        </p:txBody>
      </p:sp>
    </p:spTree>
    <p:extLst>
      <p:ext uri="{BB962C8B-B14F-4D97-AF65-F5344CB8AC3E}">
        <p14:creationId xmlns:p14="http://schemas.microsoft.com/office/powerpoint/2010/main" val="411680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a:extLst>
              <a:ext uri="{FF2B5EF4-FFF2-40B4-BE49-F238E27FC236}">
                <a16:creationId xmlns:a16="http://schemas.microsoft.com/office/drawing/2014/main" id="{1CC70A58-05B7-4F52-AEAB-82F0DB6E1A6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8435" name="Slide Number Placeholder 5">
            <a:extLst>
              <a:ext uri="{FF2B5EF4-FFF2-40B4-BE49-F238E27FC236}">
                <a16:creationId xmlns:a16="http://schemas.microsoft.com/office/drawing/2014/main" id="{CF40FD62-DC97-4165-A455-071F0E94BAA6}"/>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78D744E-0AFB-4543-B8CA-B803147C8FAD}" type="slidenum">
              <a:rPr lang="en-US" altLang="en-US" sz="1400"/>
              <a:pPr>
                <a:spcBef>
                  <a:spcPct val="0"/>
                </a:spcBef>
                <a:buFontTx/>
                <a:buNone/>
              </a:pPr>
              <a:t>15</a:t>
            </a:fld>
            <a:endParaRPr lang="en-US" altLang="en-US" sz="1400" dirty="0"/>
          </a:p>
        </p:txBody>
      </p:sp>
      <p:sp>
        <p:nvSpPr>
          <p:cNvPr id="18436" name="Text Box 2">
            <a:extLst>
              <a:ext uri="{FF2B5EF4-FFF2-40B4-BE49-F238E27FC236}">
                <a16:creationId xmlns:a16="http://schemas.microsoft.com/office/drawing/2014/main" id="{73E2EACD-FB0B-487D-A855-BB66F819CFAD}"/>
              </a:ext>
            </a:extLst>
          </p:cNvPr>
          <p:cNvSpPr txBox="1">
            <a:spLocks noChangeArrowheads="1"/>
          </p:cNvSpPr>
          <p:nvPr/>
        </p:nvSpPr>
        <p:spPr bwMode="auto">
          <a:xfrm>
            <a:off x="1020192" y="1676400"/>
            <a:ext cx="74676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en-US" altLang="en-US" sz="2000" dirty="0"/>
              <a:t>A typical I2C bus sequence for writing to a slave device:</a:t>
            </a:r>
          </a:p>
          <a:p>
            <a:pPr lvl="1" eaLnBrk="1" hangingPunct="1">
              <a:spcBef>
                <a:spcPct val="0"/>
              </a:spcBef>
              <a:buFontTx/>
              <a:buChar char="•"/>
            </a:pPr>
            <a:r>
              <a:rPr lang="en-US" altLang="en-US" sz="2000" dirty="0"/>
              <a:t>Send a START sequence</a:t>
            </a:r>
          </a:p>
          <a:p>
            <a:pPr lvl="1" eaLnBrk="1" hangingPunct="1">
              <a:spcBef>
                <a:spcPct val="0"/>
              </a:spcBef>
              <a:buFontTx/>
              <a:buChar char="•"/>
            </a:pPr>
            <a:r>
              <a:rPr lang="en-US" altLang="en-US" sz="2000" dirty="0"/>
              <a:t>Send the I2C device address with the R/W </a:t>
            </a:r>
            <a:r>
              <a:rPr lang="en-US" altLang="en-US" sz="2000" b="1" dirty="0"/>
              <a:t>Low</a:t>
            </a:r>
            <a:r>
              <a:rPr lang="en-US" altLang="en-US" sz="2000" dirty="0"/>
              <a:t> (for Write)</a:t>
            </a:r>
          </a:p>
          <a:p>
            <a:pPr lvl="1" eaLnBrk="1" hangingPunct="1">
              <a:spcBef>
                <a:spcPct val="0"/>
              </a:spcBef>
              <a:buFontTx/>
              <a:buChar char="•"/>
            </a:pPr>
            <a:r>
              <a:rPr lang="en-US" altLang="en-US" sz="2000" dirty="0"/>
              <a:t>Send the data byte</a:t>
            </a:r>
          </a:p>
          <a:p>
            <a:pPr lvl="1" eaLnBrk="1" hangingPunct="1">
              <a:spcBef>
                <a:spcPct val="0"/>
              </a:spcBef>
              <a:buFontTx/>
              <a:buChar char="•"/>
            </a:pPr>
            <a:r>
              <a:rPr lang="en-US" altLang="en-US" sz="2000" dirty="0"/>
              <a:t>Optionally send additional data bytes (after repeating START)</a:t>
            </a:r>
          </a:p>
          <a:p>
            <a:pPr lvl="1" eaLnBrk="1" hangingPunct="1">
              <a:spcBef>
                <a:spcPct val="0"/>
              </a:spcBef>
              <a:buFontTx/>
              <a:buChar char="•"/>
            </a:pPr>
            <a:r>
              <a:rPr lang="en-US" altLang="en-US" sz="2000" dirty="0"/>
              <a:t>Send the STOP sequence after all data bytes have been sent</a:t>
            </a:r>
          </a:p>
          <a:p>
            <a:pPr eaLnBrk="1" hangingPunct="1">
              <a:spcBef>
                <a:spcPct val="0"/>
              </a:spcBef>
            </a:pPr>
            <a:r>
              <a:rPr lang="en-US" altLang="en-US" sz="2000" dirty="0"/>
              <a:t>The Slave responds by setting the ACK bit (Acknowledge) after every byte.</a:t>
            </a:r>
          </a:p>
        </p:txBody>
      </p:sp>
      <p:pic>
        <p:nvPicPr>
          <p:cNvPr id="18437" name="Picture 4">
            <a:extLst>
              <a:ext uri="{FF2B5EF4-FFF2-40B4-BE49-F238E27FC236}">
                <a16:creationId xmlns:a16="http://schemas.microsoft.com/office/drawing/2014/main" id="{BA8CF6AE-87D7-40B4-B30C-4DA2BE639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343400"/>
            <a:ext cx="75692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5">
            <a:extLst>
              <a:ext uri="{FF2B5EF4-FFF2-40B4-BE49-F238E27FC236}">
                <a16:creationId xmlns:a16="http://schemas.microsoft.com/office/drawing/2014/main" id="{5340498F-388A-43D8-9564-DF12BF01D085}"/>
              </a:ext>
            </a:extLst>
          </p:cNvPr>
          <p:cNvSpPr txBox="1">
            <a:spLocks noChangeArrowheads="1"/>
          </p:cNvSpPr>
          <p:nvPr/>
        </p:nvSpPr>
        <p:spPr bwMode="auto">
          <a:xfrm>
            <a:off x="3048000" y="231378"/>
            <a:ext cx="39024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dirty="0"/>
              <a:t>I2C Write Sequence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a:extLst>
              <a:ext uri="{FF2B5EF4-FFF2-40B4-BE49-F238E27FC236}">
                <a16:creationId xmlns:a16="http://schemas.microsoft.com/office/drawing/2014/main" id="{9DE5DFC1-E202-4085-8D94-61CC63F7CA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0" y="4256881"/>
            <a:ext cx="75692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Date Placeholder 3">
            <a:extLst>
              <a:ext uri="{FF2B5EF4-FFF2-40B4-BE49-F238E27FC236}">
                <a16:creationId xmlns:a16="http://schemas.microsoft.com/office/drawing/2014/main" id="{DCF7BA22-FE34-44B5-B28F-3118D973526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9459" name="Slide Number Placeholder 5">
            <a:extLst>
              <a:ext uri="{FF2B5EF4-FFF2-40B4-BE49-F238E27FC236}">
                <a16:creationId xmlns:a16="http://schemas.microsoft.com/office/drawing/2014/main" id="{A14464F7-0B9D-48FD-BB6D-CF3103AEE0A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5DD11F6-80E3-4DB6-B98B-98B16ED688FE}" type="slidenum">
              <a:rPr lang="en-US" altLang="en-US" sz="1400"/>
              <a:pPr>
                <a:spcBef>
                  <a:spcPct val="0"/>
                </a:spcBef>
                <a:buFontTx/>
                <a:buNone/>
              </a:pPr>
              <a:t>16</a:t>
            </a:fld>
            <a:endParaRPr lang="en-US" altLang="en-US" sz="1400" dirty="0"/>
          </a:p>
        </p:txBody>
      </p:sp>
      <p:sp>
        <p:nvSpPr>
          <p:cNvPr id="19460" name="Text Box 2">
            <a:extLst>
              <a:ext uri="{FF2B5EF4-FFF2-40B4-BE49-F238E27FC236}">
                <a16:creationId xmlns:a16="http://schemas.microsoft.com/office/drawing/2014/main" id="{5EB63CBB-109F-4A61-B1E7-0D909626215C}"/>
              </a:ext>
            </a:extLst>
          </p:cNvPr>
          <p:cNvSpPr txBox="1">
            <a:spLocks noChangeArrowheads="1"/>
          </p:cNvSpPr>
          <p:nvPr/>
        </p:nvSpPr>
        <p:spPr bwMode="auto">
          <a:xfrm>
            <a:off x="967666" y="1295400"/>
            <a:ext cx="746760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r>
              <a:rPr lang="en-US" altLang="en-US" sz="2000" dirty="0"/>
              <a:t>Reading an I2C Slave device usually begins by writing to it. You must tell the chip which internal register you want to read.</a:t>
            </a:r>
          </a:p>
          <a:p>
            <a:pPr eaLnBrk="1" hangingPunct="1">
              <a:spcBef>
                <a:spcPct val="0"/>
              </a:spcBef>
            </a:pPr>
            <a:endParaRPr lang="en-US" altLang="en-US" sz="2000" dirty="0"/>
          </a:p>
          <a:p>
            <a:pPr eaLnBrk="1" hangingPunct="1">
              <a:spcBef>
                <a:spcPct val="0"/>
              </a:spcBef>
            </a:pPr>
            <a:r>
              <a:rPr lang="en-US" altLang="en-US" sz="2000" dirty="0"/>
              <a:t>I2C Read Sequence</a:t>
            </a:r>
          </a:p>
          <a:p>
            <a:pPr lvl="1" eaLnBrk="1" hangingPunct="1">
              <a:spcBef>
                <a:spcPct val="0"/>
              </a:spcBef>
              <a:buFontTx/>
              <a:buChar char="•"/>
            </a:pPr>
            <a:r>
              <a:rPr lang="en-US" altLang="en-US" sz="2000" dirty="0"/>
              <a:t>Send the </a:t>
            </a:r>
            <a:r>
              <a:rPr lang="en-US" altLang="en-US" sz="2000" b="1" dirty="0"/>
              <a:t>START</a:t>
            </a:r>
            <a:r>
              <a:rPr lang="en-US" altLang="en-US" sz="2000" dirty="0"/>
              <a:t> condition</a:t>
            </a:r>
          </a:p>
          <a:p>
            <a:pPr lvl="1" eaLnBrk="1" hangingPunct="1">
              <a:spcBef>
                <a:spcPct val="0"/>
              </a:spcBef>
              <a:buFontTx/>
              <a:buChar char="•"/>
            </a:pPr>
            <a:r>
              <a:rPr lang="en-US" altLang="en-US" sz="2000" dirty="0"/>
              <a:t>Send the </a:t>
            </a:r>
            <a:r>
              <a:rPr lang="en-US" altLang="en-US" sz="2000" b="1" dirty="0"/>
              <a:t>device address</a:t>
            </a:r>
            <a:r>
              <a:rPr lang="en-US" altLang="en-US" sz="2000" dirty="0"/>
              <a:t> with R/W held Low (for a Write)</a:t>
            </a:r>
          </a:p>
          <a:p>
            <a:pPr lvl="1" eaLnBrk="1" hangingPunct="1">
              <a:spcBef>
                <a:spcPct val="0"/>
              </a:spcBef>
              <a:buFontTx/>
              <a:buChar char="•"/>
            </a:pPr>
            <a:r>
              <a:rPr lang="en-US" altLang="en-US" sz="2000" dirty="0"/>
              <a:t>Send the number of the </a:t>
            </a:r>
            <a:r>
              <a:rPr lang="en-US" altLang="en-US" sz="2000" b="1" dirty="0"/>
              <a:t>register</a:t>
            </a:r>
            <a:r>
              <a:rPr lang="en-US" altLang="en-US" sz="2000" dirty="0"/>
              <a:t> you want to read</a:t>
            </a:r>
          </a:p>
          <a:p>
            <a:pPr lvl="1" eaLnBrk="1" hangingPunct="1">
              <a:spcBef>
                <a:spcPct val="0"/>
              </a:spcBef>
              <a:buFontTx/>
              <a:buChar char="•"/>
            </a:pPr>
            <a:r>
              <a:rPr lang="en-US" altLang="en-US" sz="2000" dirty="0"/>
              <a:t>Send a repeated START condition</a:t>
            </a:r>
          </a:p>
          <a:p>
            <a:pPr lvl="1" eaLnBrk="1" hangingPunct="1">
              <a:spcBef>
                <a:spcPct val="0"/>
              </a:spcBef>
              <a:buFontTx/>
              <a:buChar char="•"/>
            </a:pPr>
            <a:r>
              <a:rPr lang="en-US" altLang="en-US" sz="2000" dirty="0"/>
              <a:t>Send the device address with R/W set </a:t>
            </a:r>
            <a:r>
              <a:rPr lang="en-US" altLang="en-US" sz="2000" b="1" dirty="0"/>
              <a:t>High </a:t>
            </a:r>
            <a:r>
              <a:rPr lang="en-US" altLang="en-US" sz="2000" dirty="0"/>
              <a:t>(for a Read)</a:t>
            </a:r>
          </a:p>
          <a:p>
            <a:pPr lvl="1" eaLnBrk="1" hangingPunct="1">
              <a:spcBef>
                <a:spcPct val="0"/>
              </a:spcBef>
              <a:buFontTx/>
              <a:buChar char="•"/>
            </a:pPr>
            <a:r>
              <a:rPr lang="en-US" altLang="en-US" sz="2000" b="1" dirty="0"/>
              <a:t>Read</a:t>
            </a:r>
            <a:r>
              <a:rPr lang="en-US" altLang="en-US" sz="2000" dirty="0"/>
              <a:t> the data byte from the slave</a:t>
            </a:r>
          </a:p>
          <a:p>
            <a:pPr lvl="1" eaLnBrk="1" hangingPunct="1">
              <a:spcBef>
                <a:spcPct val="0"/>
              </a:spcBef>
              <a:buFontTx/>
              <a:buChar char="•"/>
            </a:pPr>
            <a:r>
              <a:rPr lang="en-US" altLang="en-US" sz="2000" dirty="0"/>
              <a:t>Send the </a:t>
            </a:r>
            <a:r>
              <a:rPr lang="en-US" altLang="en-US" sz="2000" b="1" dirty="0"/>
              <a:t>STOP</a:t>
            </a:r>
            <a:r>
              <a:rPr lang="en-US" altLang="en-US" sz="2000" dirty="0"/>
              <a:t> sequence</a:t>
            </a:r>
          </a:p>
        </p:txBody>
      </p:sp>
      <p:sp>
        <p:nvSpPr>
          <p:cNvPr id="19461" name="Text Box 4">
            <a:extLst>
              <a:ext uri="{FF2B5EF4-FFF2-40B4-BE49-F238E27FC236}">
                <a16:creationId xmlns:a16="http://schemas.microsoft.com/office/drawing/2014/main" id="{8FF0055A-BE2E-45F3-9891-CA7570E69863}"/>
              </a:ext>
            </a:extLst>
          </p:cNvPr>
          <p:cNvSpPr txBox="1">
            <a:spLocks noChangeArrowheads="1"/>
          </p:cNvSpPr>
          <p:nvPr/>
        </p:nvSpPr>
        <p:spPr bwMode="auto">
          <a:xfrm>
            <a:off x="3209131" y="457200"/>
            <a:ext cx="2725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b="1" dirty="0"/>
              <a:t>I2C Read Sequence</a:t>
            </a:r>
            <a:endParaRPr lang="en-US"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a:extLst>
              <a:ext uri="{FF2B5EF4-FFF2-40B4-BE49-F238E27FC236}">
                <a16:creationId xmlns:a16="http://schemas.microsoft.com/office/drawing/2014/main" id="{F65F3090-48CC-4585-BD08-2C1DF42591B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20483" name="Slide Number Placeholder 5">
            <a:extLst>
              <a:ext uri="{FF2B5EF4-FFF2-40B4-BE49-F238E27FC236}">
                <a16:creationId xmlns:a16="http://schemas.microsoft.com/office/drawing/2014/main" id="{151A4059-D183-4B3F-B2A3-804E58E2B47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CE6F91A-8837-4052-99CD-C8F50EC3FAE8}" type="slidenum">
              <a:rPr lang="en-US" altLang="en-US" sz="1400"/>
              <a:pPr>
                <a:spcBef>
                  <a:spcPct val="0"/>
                </a:spcBef>
                <a:buFontTx/>
                <a:buNone/>
              </a:pPr>
              <a:t>17</a:t>
            </a:fld>
            <a:endParaRPr lang="en-US" altLang="en-US" sz="1400" dirty="0"/>
          </a:p>
        </p:txBody>
      </p:sp>
      <p:sp>
        <p:nvSpPr>
          <p:cNvPr id="20484" name="Text Box 2">
            <a:extLst>
              <a:ext uri="{FF2B5EF4-FFF2-40B4-BE49-F238E27FC236}">
                <a16:creationId xmlns:a16="http://schemas.microsoft.com/office/drawing/2014/main" id="{3C7D61A7-A38B-4E8D-BDE4-F8E30B08A7A3}"/>
              </a:ext>
            </a:extLst>
          </p:cNvPr>
          <p:cNvSpPr txBox="1">
            <a:spLocks noChangeArrowheads="1"/>
          </p:cNvSpPr>
          <p:nvPr/>
        </p:nvSpPr>
        <p:spPr bwMode="auto">
          <a:xfrm>
            <a:off x="838200" y="1447800"/>
            <a:ext cx="746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pPr>
            <a:endParaRPr lang="en-US" altLang="en-US" sz="2000" dirty="0"/>
          </a:p>
        </p:txBody>
      </p:sp>
      <p:pic>
        <p:nvPicPr>
          <p:cNvPr id="20485" name="Picture 4">
            <a:extLst>
              <a:ext uri="{FF2B5EF4-FFF2-40B4-BE49-F238E27FC236}">
                <a16:creationId xmlns:a16="http://schemas.microsoft.com/office/drawing/2014/main" id="{A1B1A073-E7F7-4870-9AE8-D9C8F5BD14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378075"/>
            <a:ext cx="7696200"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Text Box 5">
            <a:extLst>
              <a:ext uri="{FF2B5EF4-FFF2-40B4-BE49-F238E27FC236}">
                <a16:creationId xmlns:a16="http://schemas.microsoft.com/office/drawing/2014/main" id="{C355248F-C78D-4A9E-86D8-AA9CA93CCE3B}"/>
              </a:ext>
            </a:extLst>
          </p:cNvPr>
          <p:cNvSpPr txBox="1">
            <a:spLocks noChangeArrowheads="1"/>
          </p:cNvSpPr>
          <p:nvPr/>
        </p:nvSpPr>
        <p:spPr bwMode="auto">
          <a:xfrm>
            <a:off x="838200" y="1260475"/>
            <a:ext cx="7239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t>I2C Read example using device address 1100000 and reading register number 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a:extLst>
              <a:ext uri="{FF2B5EF4-FFF2-40B4-BE49-F238E27FC236}">
                <a16:creationId xmlns:a16="http://schemas.microsoft.com/office/drawing/2014/main" id="{73614805-5CCA-4196-A335-E1323232ABD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21507" name="Slide Number Placeholder 5">
            <a:extLst>
              <a:ext uri="{FF2B5EF4-FFF2-40B4-BE49-F238E27FC236}">
                <a16:creationId xmlns:a16="http://schemas.microsoft.com/office/drawing/2014/main" id="{1831C863-BEDD-464C-A05A-90C6187A4EE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E42B0F3-5D77-4C84-B81A-64AF38229989}" type="slidenum">
              <a:rPr lang="en-US" altLang="en-US" sz="1400"/>
              <a:pPr>
                <a:spcBef>
                  <a:spcPct val="0"/>
                </a:spcBef>
                <a:buFontTx/>
                <a:buNone/>
              </a:pPr>
              <a:t>18</a:t>
            </a:fld>
            <a:endParaRPr lang="en-US" altLang="en-US" sz="1400" dirty="0"/>
          </a:p>
        </p:txBody>
      </p:sp>
      <p:sp>
        <p:nvSpPr>
          <p:cNvPr id="21508" name="Text Box 2">
            <a:extLst>
              <a:ext uri="{FF2B5EF4-FFF2-40B4-BE49-F238E27FC236}">
                <a16:creationId xmlns:a16="http://schemas.microsoft.com/office/drawing/2014/main" id="{253EAE4D-7F09-408D-90B7-64CCDBCDCC5D}"/>
              </a:ext>
            </a:extLst>
          </p:cNvPr>
          <p:cNvSpPr txBox="1">
            <a:spLocks noChangeArrowheads="1"/>
          </p:cNvSpPr>
          <p:nvPr/>
        </p:nvSpPr>
        <p:spPr bwMode="auto">
          <a:xfrm>
            <a:off x="2251075" y="508000"/>
            <a:ext cx="52546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3600" b="1" dirty="0"/>
              <a:t>I2C Programming on the </a:t>
            </a:r>
          </a:p>
          <a:p>
            <a:pPr algn="ctr" eaLnBrk="1" hangingPunct="1">
              <a:spcBef>
                <a:spcPct val="0"/>
              </a:spcBef>
              <a:buFontTx/>
              <a:buNone/>
            </a:pPr>
            <a:r>
              <a:rPr lang="en-US" altLang="en-US" sz="3600" b="1" dirty="0"/>
              <a:t>Arduino Mega</a:t>
            </a:r>
            <a:endParaRPr lang="en-US" altLang="en-US" sz="3600" dirty="0"/>
          </a:p>
        </p:txBody>
      </p:sp>
      <p:sp>
        <p:nvSpPr>
          <p:cNvPr id="21509" name="Text Box 3">
            <a:extLst>
              <a:ext uri="{FF2B5EF4-FFF2-40B4-BE49-F238E27FC236}">
                <a16:creationId xmlns:a16="http://schemas.microsoft.com/office/drawing/2014/main" id="{5A1E7CC5-410A-4C0D-9744-642B5EC50C3E}"/>
              </a:ext>
            </a:extLst>
          </p:cNvPr>
          <p:cNvSpPr txBox="1">
            <a:spLocks noChangeArrowheads="1"/>
          </p:cNvSpPr>
          <p:nvPr/>
        </p:nvSpPr>
        <p:spPr bwMode="auto">
          <a:xfrm>
            <a:off x="1066800" y="1708150"/>
            <a:ext cx="70262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t>The </a:t>
            </a:r>
            <a:r>
              <a:rPr lang="en-US" altLang="en-US" sz="2400" b="1" dirty="0"/>
              <a:t>Wire</a:t>
            </a:r>
            <a:r>
              <a:rPr lang="en-US" altLang="en-US" sz="2400" dirty="0"/>
              <a:t> library is used to communicate to devices using the I2C bus. The functions available are: </a:t>
            </a:r>
            <a:endParaRPr lang="en-US" altLang="en-US" sz="2000" dirty="0"/>
          </a:p>
        </p:txBody>
      </p:sp>
      <p:pic>
        <p:nvPicPr>
          <p:cNvPr id="21510" name="Rectangle 1">
            <a:extLst>
              <a:ext uri="{FF2B5EF4-FFF2-40B4-BE49-F238E27FC236}">
                <a16:creationId xmlns:a16="http://schemas.microsoft.com/office/drawing/2014/main" id="{1AE39F2B-3CC0-4F65-B703-6D9584CD85E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8900" y="2997200"/>
            <a:ext cx="69469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Box 2">
            <a:extLst>
              <a:ext uri="{FF2B5EF4-FFF2-40B4-BE49-F238E27FC236}">
                <a16:creationId xmlns:a16="http://schemas.microsoft.com/office/drawing/2014/main" id="{86D68716-9222-4701-91BC-CBEFEF9715B4}"/>
              </a:ext>
            </a:extLst>
          </p:cNvPr>
          <p:cNvSpPr txBox="1">
            <a:spLocks noChangeArrowheads="1"/>
          </p:cNvSpPr>
          <p:nvPr/>
        </p:nvSpPr>
        <p:spPr bwMode="auto">
          <a:xfrm>
            <a:off x="514350" y="5257800"/>
            <a:ext cx="7945438" cy="708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The Arduino website has excellent explanations of how these functions work and a plethora of examples of  how to use them.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9300E-62DE-4557-93CD-A1BDB2623FF4}"/>
              </a:ext>
            </a:extLst>
          </p:cNvPr>
          <p:cNvSpPr>
            <a:spLocks noGrp="1"/>
          </p:cNvSpPr>
          <p:nvPr>
            <p:ph type="title"/>
          </p:nvPr>
        </p:nvSpPr>
        <p:spPr>
          <a:xfrm>
            <a:off x="685800" y="30480"/>
            <a:ext cx="7772400" cy="1143000"/>
          </a:xfrm>
        </p:spPr>
        <p:txBody>
          <a:bodyPr/>
          <a:lstStyle/>
          <a:p>
            <a:r>
              <a:rPr lang="en-US" dirty="0"/>
              <a:t>SPI Protocol</a:t>
            </a:r>
          </a:p>
        </p:txBody>
      </p:sp>
      <p:sp>
        <p:nvSpPr>
          <p:cNvPr id="3" name="Content Placeholder 2">
            <a:extLst>
              <a:ext uri="{FF2B5EF4-FFF2-40B4-BE49-F238E27FC236}">
                <a16:creationId xmlns:a16="http://schemas.microsoft.com/office/drawing/2014/main" id="{BAD54801-0C3F-4643-973B-54F304659926}"/>
              </a:ext>
            </a:extLst>
          </p:cNvPr>
          <p:cNvSpPr>
            <a:spLocks noGrp="1"/>
          </p:cNvSpPr>
          <p:nvPr>
            <p:ph idx="1"/>
          </p:nvPr>
        </p:nvSpPr>
        <p:spPr>
          <a:xfrm>
            <a:off x="701040" y="1371600"/>
            <a:ext cx="7772400" cy="4800600"/>
          </a:xfrm>
        </p:spPr>
        <p:txBody>
          <a:bodyPr/>
          <a:lstStyle/>
          <a:p>
            <a:r>
              <a:rPr lang="en-US" sz="2800" dirty="0"/>
              <a:t>Developed By Motorola</a:t>
            </a:r>
          </a:p>
          <a:p>
            <a:r>
              <a:rPr lang="en-US" sz="2800" dirty="0"/>
              <a:t>Less standardized that I2C, varies device by device</a:t>
            </a:r>
          </a:p>
          <a:p>
            <a:r>
              <a:rPr lang="en-US" sz="2800" dirty="0"/>
              <a:t>4 Clock Modes</a:t>
            </a:r>
          </a:p>
          <a:p>
            <a:pPr lvl="1"/>
            <a:r>
              <a:rPr lang="en-US" dirty="0"/>
              <a:t>Clock can idle high or low</a:t>
            </a:r>
          </a:p>
          <a:p>
            <a:pPr lvl="1"/>
            <a:r>
              <a:rPr lang="en-US" dirty="0"/>
              <a:t>Can trigger on rising or falling edge</a:t>
            </a:r>
          </a:p>
          <a:p>
            <a:r>
              <a:rPr lang="en-US" sz="2800" dirty="0"/>
              <a:t>Devices are not fixed in individual bytes(ex. 13 bits long) but Arduino library reads an transmits in bytes so bitwise operation will be required (shifting and combining bytes)</a:t>
            </a:r>
          </a:p>
        </p:txBody>
      </p:sp>
      <p:sp>
        <p:nvSpPr>
          <p:cNvPr id="4" name="Date Placeholder 3">
            <a:extLst>
              <a:ext uri="{FF2B5EF4-FFF2-40B4-BE49-F238E27FC236}">
                <a16:creationId xmlns:a16="http://schemas.microsoft.com/office/drawing/2014/main" id="{4E6393BB-831D-445B-A725-3412FEB2211F}"/>
              </a:ext>
            </a:extLst>
          </p:cNvPr>
          <p:cNvSpPr>
            <a:spLocks noGrp="1"/>
          </p:cNvSpPr>
          <p:nvPr>
            <p:ph type="dt" sz="half" idx="10"/>
          </p:nvPr>
        </p:nvSpPr>
        <p:spPr/>
        <p:txBody>
          <a:bodyPr/>
          <a:lstStyle/>
          <a:p>
            <a:pPr>
              <a:spcBef>
                <a:spcPct val="0"/>
              </a:spcBef>
              <a:buFontTx/>
              <a:buNone/>
            </a:pPr>
            <a:r>
              <a:rPr lang="en-US" altLang="en-US" sz="1400" dirty="0"/>
              <a:t>LSU rev20240724</a:t>
            </a:r>
          </a:p>
        </p:txBody>
      </p:sp>
      <p:sp>
        <p:nvSpPr>
          <p:cNvPr id="5" name="Slide Number Placeholder 4">
            <a:extLst>
              <a:ext uri="{FF2B5EF4-FFF2-40B4-BE49-F238E27FC236}">
                <a16:creationId xmlns:a16="http://schemas.microsoft.com/office/drawing/2014/main" id="{75BC9341-1D6C-4442-ABD8-808B31D7B6F4}"/>
              </a:ext>
            </a:extLst>
          </p:cNvPr>
          <p:cNvSpPr>
            <a:spLocks noGrp="1"/>
          </p:cNvSpPr>
          <p:nvPr>
            <p:ph type="sldNum" sz="quarter" idx="11"/>
          </p:nvPr>
        </p:nvSpPr>
        <p:spPr/>
        <p:txBody>
          <a:bodyPr/>
          <a:lstStyle/>
          <a:p>
            <a:fld id="{6683C83B-560F-4F5C-9DE0-BC50D8F89098}" type="slidenum">
              <a:rPr lang="en-US" altLang="en-US" smtClean="0"/>
              <a:pPr/>
              <a:t>19</a:t>
            </a:fld>
            <a:endParaRPr lang="en-US" altLang="en-US" dirty="0"/>
          </a:p>
        </p:txBody>
      </p:sp>
    </p:spTree>
    <p:extLst>
      <p:ext uri="{BB962C8B-B14F-4D97-AF65-F5344CB8AC3E}">
        <p14:creationId xmlns:p14="http://schemas.microsoft.com/office/powerpoint/2010/main" val="241615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a:extLst>
              <a:ext uri="{FF2B5EF4-FFF2-40B4-BE49-F238E27FC236}">
                <a16:creationId xmlns:a16="http://schemas.microsoft.com/office/drawing/2014/main" id="{1D06A756-F1A5-4F9C-8EA5-0AAC6288802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5123" name="Slide Number Placeholder 5">
            <a:extLst>
              <a:ext uri="{FF2B5EF4-FFF2-40B4-BE49-F238E27FC236}">
                <a16:creationId xmlns:a16="http://schemas.microsoft.com/office/drawing/2014/main" id="{75B6C1CE-EF17-482B-988A-5B1CEC96C8A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D6BDD2C-2BC9-4035-B099-D1AB16AEEB2D}" type="slidenum">
              <a:rPr lang="en-US" altLang="en-US" sz="1400"/>
              <a:pPr>
                <a:spcBef>
                  <a:spcPct val="0"/>
                </a:spcBef>
                <a:buFontTx/>
                <a:buNone/>
              </a:pPr>
              <a:t>2</a:t>
            </a:fld>
            <a:endParaRPr lang="en-US" altLang="en-US" sz="1400" dirty="0"/>
          </a:p>
        </p:txBody>
      </p:sp>
      <p:sp>
        <p:nvSpPr>
          <p:cNvPr id="5124" name="Rectangle 2">
            <a:extLst>
              <a:ext uri="{FF2B5EF4-FFF2-40B4-BE49-F238E27FC236}">
                <a16:creationId xmlns:a16="http://schemas.microsoft.com/office/drawing/2014/main" id="{3109A6C8-2614-4C29-9B6D-BB7F25CF37B3}"/>
              </a:ext>
            </a:extLst>
          </p:cNvPr>
          <p:cNvSpPr>
            <a:spLocks noGrp="1" noChangeArrowheads="1"/>
          </p:cNvSpPr>
          <p:nvPr>
            <p:ph type="ctrTitle"/>
          </p:nvPr>
        </p:nvSpPr>
        <p:spPr>
          <a:xfrm>
            <a:off x="685800" y="742950"/>
            <a:ext cx="7696200" cy="838200"/>
          </a:xfrm>
        </p:spPr>
        <p:txBody>
          <a:bodyPr/>
          <a:lstStyle/>
          <a:p>
            <a:pPr eaLnBrk="1" hangingPunct="1"/>
            <a:r>
              <a:rPr lang="en-US" altLang="en-US" sz="3200" dirty="0"/>
              <a:t>Serial Interface</a:t>
            </a:r>
            <a:endParaRPr lang="en-US" altLang="en-US" dirty="0"/>
          </a:p>
        </p:txBody>
      </p:sp>
      <p:sp>
        <p:nvSpPr>
          <p:cNvPr id="5125" name="Rectangle 3">
            <a:extLst>
              <a:ext uri="{FF2B5EF4-FFF2-40B4-BE49-F238E27FC236}">
                <a16:creationId xmlns:a16="http://schemas.microsoft.com/office/drawing/2014/main" id="{CD60B8A2-6A78-4406-94C7-B36DD979E37D}"/>
              </a:ext>
            </a:extLst>
          </p:cNvPr>
          <p:cNvSpPr>
            <a:spLocks noGrp="1" noChangeArrowheads="1"/>
          </p:cNvSpPr>
          <p:nvPr>
            <p:ph type="subTitle" idx="1"/>
          </p:nvPr>
        </p:nvSpPr>
        <p:spPr>
          <a:xfrm>
            <a:off x="1219200" y="3505200"/>
            <a:ext cx="6934200" cy="2057400"/>
          </a:xfrm>
        </p:spPr>
        <p:txBody>
          <a:bodyPr/>
          <a:lstStyle/>
          <a:p>
            <a:pPr algn="l" eaLnBrk="1" hangingPunct="1">
              <a:buFontTx/>
              <a:buChar char="•"/>
            </a:pPr>
            <a:r>
              <a:rPr lang="en-US" altLang="en-US" sz="2000" dirty="0"/>
              <a:t>Asynchronous serial can be implemented with data lines only.</a:t>
            </a:r>
          </a:p>
          <a:p>
            <a:pPr lvl="1" algn="l" eaLnBrk="1" hangingPunct="1">
              <a:buFontTx/>
              <a:buChar char="–"/>
            </a:pPr>
            <a:r>
              <a:rPr lang="en-US" altLang="en-US" sz="1800" dirty="0"/>
              <a:t>Each device generates its own clock (Baud Rate Generator).</a:t>
            </a:r>
          </a:p>
          <a:p>
            <a:pPr lvl="1" algn="l" eaLnBrk="1" hangingPunct="1">
              <a:buFontTx/>
              <a:buChar char="–"/>
            </a:pPr>
            <a:r>
              <a:rPr lang="en-US" altLang="en-US" sz="1800" dirty="0"/>
              <a:t>Handshaking lines can be used to signal status of devices.</a:t>
            </a:r>
          </a:p>
          <a:p>
            <a:pPr algn="l" eaLnBrk="1" hangingPunct="1">
              <a:buFontTx/>
              <a:buChar char="•"/>
            </a:pPr>
            <a:r>
              <a:rPr lang="en-US" altLang="en-US" sz="2000" dirty="0"/>
              <a:t>Synchronous serial interfaces will have a separate Clock line.</a:t>
            </a:r>
          </a:p>
          <a:p>
            <a:pPr lvl="1" algn="l" eaLnBrk="1" hangingPunct="1">
              <a:buFontTx/>
              <a:buChar char="–"/>
            </a:pPr>
            <a:r>
              <a:rPr lang="en-US" altLang="en-US" sz="1800" dirty="0"/>
              <a:t>Clock is generated by a Master device.</a:t>
            </a:r>
          </a:p>
          <a:p>
            <a:pPr algn="l" eaLnBrk="1" hangingPunct="1">
              <a:buFontTx/>
              <a:buChar char="•"/>
            </a:pPr>
            <a:r>
              <a:rPr lang="en-US" altLang="en-US" sz="2000" dirty="0"/>
              <a:t>One bit is transferred for each clock cycle.</a:t>
            </a:r>
          </a:p>
        </p:txBody>
      </p:sp>
      <p:sp>
        <p:nvSpPr>
          <p:cNvPr id="5126" name="Rectangle 5">
            <a:extLst>
              <a:ext uri="{FF2B5EF4-FFF2-40B4-BE49-F238E27FC236}">
                <a16:creationId xmlns:a16="http://schemas.microsoft.com/office/drawing/2014/main" id="{AE911CE6-9D09-4A56-A691-068D31BF3150}"/>
              </a:ext>
            </a:extLst>
          </p:cNvPr>
          <p:cNvSpPr>
            <a:spLocks noChangeArrowheads="1"/>
          </p:cNvSpPr>
          <p:nvPr/>
        </p:nvSpPr>
        <p:spPr bwMode="auto">
          <a:xfrm>
            <a:off x="1143000" y="4495800"/>
            <a:ext cx="7086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endParaRPr lang="en-US" altLang="en-US" sz="2400" dirty="0"/>
          </a:p>
        </p:txBody>
      </p:sp>
      <p:pic>
        <p:nvPicPr>
          <p:cNvPr id="5127" name="Picture 6">
            <a:extLst>
              <a:ext uri="{FF2B5EF4-FFF2-40B4-BE49-F238E27FC236}">
                <a16:creationId xmlns:a16="http://schemas.microsoft.com/office/drawing/2014/main" id="{47A71E99-2CB7-4770-BF09-F722D9CE24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676400"/>
            <a:ext cx="478155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8AC25-0851-44F9-98D6-65B4B3BD5348}"/>
              </a:ext>
            </a:extLst>
          </p:cNvPr>
          <p:cNvSpPr>
            <a:spLocks noGrp="1"/>
          </p:cNvSpPr>
          <p:nvPr>
            <p:ph type="title"/>
          </p:nvPr>
        </p:nvSpPr>
        <p:spPr>
          <a:xfrm>
            <a:off x="685800" y="160021"/>
            <a:ext cx="7772400" cy="1143000"/>
          </a:xfrm>
        </p:spPr>
        <p:txBody>
          <a:bodyPr/>
          <a:lstStyle/>
          <a:p>
            <a:r>
              <a:rPr lang="en-US" dirty="0"/>
              <a:t>SPI Pins</a:t>
            </a:r>
          </a:p>
        </p:txBody>
      </p:sp>
      <p:sp>
        <p:nvSpPr>
          <p:cNvPr id="6" name="Content Placeholder 5">
            <a:extLst>
              <a:ext uri="{FF2B5EF4-FFF2-40B4-BE49-F238E27FC236}">
                <a16:creationId xmlns:a16="http://schemas.microsoft.com/office/drawing/2014/main" id="{3229453F-86AE-4DB7-A6E6-6F21F165B3C1}"/>
              </a:ext>
            </a:extLst>
          </p:cNvPr>
          <p:cNvSpPr>
            <a:spLocks noGrp="1"/>
          </p:cNvSpPr>
          <p:nvPr>
            <p:ph sz="half" idx="1"/>
          </p:nvPr>
        </p:nvSpPr>
        <p:spPr>
          <a:xfrm>
            <a:off x="152401" y="1524000"/>
            <a:ext cx="4343399" cy="4572000"/>
          </a:xfrm>
        </p:spPr>
        <p:txBody>
          <a:bodyPr/>
          <a:lstStyle/>
          <a:p>
            <a:r>
              <a:rPr lang="en-US" dirty="0"/>
              <a:t>Master Controlled </a:t>
            </a:r>
            <a:r>
              <a:rPr lang="en-US" b="1" dirty="0"/>
              <a:t>CLK</a:t>
            </a:r>
            <a:r>
              <a:rPr lang="en-US" dirty="0"/>
              <a:t> line to synchronize signal</a:t>
            </a:r>
          </a:p>
          <a:p>
            <a:r>
              <a:rPr lang="en-US" dirty="0"/>
              <a:t>2 Unidirectional Data, </a:t>
            </a:r>
            <a:r>
              <a:rPr lang="en-US" b="1" dirty="0"/>
              <a:t>MISO</a:t>
            </a:r>
            <a:r>
              <a:rPr lang="en-US" dirty="0"/>
              <a:t> and </a:t>
            </a:r>
            <a:r>
              <a:rPr lang="en-US" b="1" dirty="0"/>
              <a:t>MOSI</a:t>
            </a:r>
          </a:p>
          <a:p>
            <a:pPr lvl="1"/>
            <a:r>
              <a:rPr lang="en-US" dirty="0"/>
              <a:t>Can simultaneously transmit and receive</a:t>
            </a:r>
          </a:p>
          <a:p>
            <a:r>
              <a:rPr lang="en-US" dirty="0"/>
              <a:t>Each device requires a separate Chips Select (CS) pin, Master sets low to activate the device</a:t>
            </a:r>
          </a:p>
          <a:p>
            <a:endParaRPr lang="en-US" dirty="0"/>
          </a:p>
        </p:txBody>
      </p:sp>
      <p:sp>
        <p:nvSpPr>
          <p:cNvPr id="4" name="Date Placeholder 3">
            <a:extLst>
              <a:ext uri="{FF2B5EF4-FFF2-40B4-BE49-F238E27FC236}">
                <a16:creationId xmlns:a16="http://schemas.microsoft.com/office/drawing/2014/main" id="{2BD4F872-71BD-4334-A691-906DC951864C}"/>
              </a:ext>
            </a:extLst>
          </p:cNvPr>
          <p:cNvSpPr>
            <a:spLocks noGrp="1"/>
          </p:cNvSpPr>
          <p:nvPr>
            <p:ph type="dt" sz="half" idx="10"/>
          </p:nvPr>
        </p:nvSpPr>
        <p:spPr/>
        <p:txBody>
          <a:bodyPr/>
          <a:lstStyle/>
          <a:p>
            <a:pPr>
              <a:spcBef>
                <a:spcPct val="0"/>
              </a:spcBef>
              <a:buFontTx/>
              <a:buNone/>
            </a:pPr>
            <a:r>
              <a:rPr lang="en-US" altLang="en-US" sz="1400" dirty="0"/>
              <a:t>LSU rev20240724</a:t>
            </a:r>
          </a:p>
        </p:txBody>
      </p:sp>
      <p:sp>
        <p:nvSpPr>
          <p:cNvPr id="5" name="Slide Number Placeholder 4">
            <a:extLst>
              <a:ext uri="{FF2B5EF4-FFF2-40B4-BE49-F238E27FC236}">
                <a16:creationId xmlns:a16="http://schemas.microsoft.com/office/drawing/2014/main" id="{2F13F11C-A34C-4436-B68F-57871F4B959A}"/>
              </a:ext>
            </a:extLst>
          </p:cNvPr>
          <p:cNvSpPr>
            <a:spLocks noGrp="1"/>
          </p:cNvSpPr>
          <p:nvPr>
            <p:ph type="sldNum" sz="quarter" idx="11"/>
          </p:nvPr>
        </p:nvSpPr>
        <p:spPr/>
        <p:txBody>
          <a:bodyPr/>
          <a:lstStyle/>
          <a:p>
            <a:fld id="{6683C83B-560F-4F5C-9DE0-BC50D8F89098}" type="slidenum">
              <a:rPr lang="en-US" altLang="en-US" smtClean="0"/>
              <a:pPr/>
              <a:t>20</a:t>
            </a:fld>
            <a:endParaRPr lang="en-US" altLang="en-US" dirty="0"/>
          </a:p>
        </p:txBody>
      </p:sp>
      <p:sp>
        <p:nvSpPr>
          <p:cNvPr id="8" name="Rectangle 7">
            <a:extLst>
              <a:ext uri="{FF2B5EF4-FFF2-40B4-BE49-F238E27FC236}">
                <a16:creationId xmlns:a16="http://schemas.microsoft.com/office/drawing/2014/main" id="{6BB4136C-BB10-4A81-99D7-9FB3BC08F5BA}"/>
              </a:ext>
            </a:extLst>
          </p:cNvPr>
          <p:cNvSpPr/>
          <p:nvPr/>
        </p:nvSpPr>
        <p:spPr>
          <a:xfrm>
            <a:off x="4495800" y="2229035"/>
            <a:ext cx="17526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Master</a:t>
            </a:r>
          </a:p>
        </p:txBody>
      </p:sp>
      <p:sp>
        <p:nvSpPr>
          <p:cNvPr id="9" name="Rectangle 8">
            <a:extLst>
              <a:ext uri="{FF2B5EF4-FFF2-40B4-BE49-F238E27FC236}">
                <a16:creationId xmlns:a16="http://schemas.microsoft.com/office/drawing/2014/main" id="{09B6B091-2C09-4805-88A8-CCE0F4529F1D}"/>
              </a:ext>
            </a:extLst>
          </p:cNvPr>
          <p:cNvSpPr/>
          <p:nvPr/>
        </p:nvSpPr>
        <p:spPr>
          <a:xfrm>
            <a:off x="7239000" y="2229035"/>
            <a:ext cx="1219200" cy="685800"/>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Device 1</a:t>
            </a:r>
          </a:p>
        </p:txBody>
      </p:sp>
      <p:sp>
        <p:nvSpPr>
          <p:cNvPr id="10" name="Rectangle 9">
            <a:extLst>
              <a:ext uri="{FF2B5EF4-FFF2-40B4-BE49-F238E27FC236}">
                <a16:creationId xmlns:a16="http://schemas.microsoft.com/office/drawing/2014/main" id="{9DA2A3BB-33FA-48F7-A5CD-CB1EC1BCEF9C}"/>
              </a:ext>
            </a:extLst>
          </p:cNvPr>
          <p:cNvSpPr/>
          <p:nvPr/>
        </p:nvSpPr>
        <p:spPr>
          <a:xfrm>
            <a:off x="7239000" y="3895817"/>
            <a:ext cx="1219200" cy="685800"/>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Device 2</a:t>
            </a:r>
          </a:p>
        </p:txBody>
      </p:sp>
      <p:cxnSp>
        <p:nvCxnSpPr>
          <p:cNvPr id="12" name="Straight Arrow Connector 11">
            <a:extLst>
              <a:ext uri="{FF2B5EF4-FFF2-40B4-BE49-F238E27FC236}">
                <a16:creationId xmlns:a16="http://schemas.microsoft.com/office/drawing/2014/main" id="{6E98E6B3-35BF-4EE8-884A-D6820A7D2282}"/>
              </a:ext>
            </a:extLst>
          </p:cNvPr>
          <p:cNvCxnSpPr>
            <a:endCxn id="9" idx="1"/>
          </p:cNvCxnSpPr>
          <p:nvPr/>
        </p:nvCxnSpPr>
        <p:spPr>
          <a:xfrm>
            <a:off x="6248400" y="2571935"/>
            <a:ext cx="99060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4" name="Connector: Elbow 13">
            <a:extLst>
              <a:ext uri="{FF2B5EF4-FFF2-40B4-BE49-F238E27FC236}">
                <a16:creationId xmlns:a16="http://schemas.microsoft.com/office/drawing/2014/main" id="{A4DF5542-6183-4870-AE47-899E8D9213D2}"/>
              </a:ext>
            </a:extLst>
          </p:cNvPr>
          <p:cNvCxnSpPr>
            <a:cxnSpLocks/>
            <a:endCxn id="10" idx="1"/>
          </p:cNvCxnSpPr>
          <p:nvPr/>
        </p:nvCxnSpPr>
        <p:spPr>
          <a:xfrm rot="16200000" flipH="1">
            <a:off x="6298134" y="3297850"/>
            <a:ext cx="1671127" cy="210606"/>
          </a:xfrm>
          <a:prstGeom prst="bentConnector2">
            <a:avLst/>
          </a:prstGeom>
          <a:ln w="19050">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024E3F03-0DA8-45BE-9698-3C26369E03A9}"/>
              </a:ext>
            </a:extLst>
          </p:cNvPr>
          <p:cNvSpPr txBox="1"/>
          <p:nvPr/>
        </p:nvSpPr>
        <p:spPr>
          <a:xfrm>
            <a:off x="6330766" y="2229034"/>
            <a:ext cx="697627" cy="338554"/>
          </a:xfrm>
          <a:prstGeom prst="rect">
            <a:avLst/>
          </a:prstGeom>
          <a:noFill/>
        </p:spPr>
        <p:txBody>
          <a:bodyPr wrap="none" rtlCol="0">
            <a:spAutoFit/>
          </a:bodyPr>
          <a:lstStyle/>
          <a:p>
            <a:r>
              <a:rPr lang="en-US" sz="1600" dirty="0"/>
              <a:t>MOSI</a:t>
            </a:r>
          </a:p>
        </p:txBody>
      </p:sp>
      <p:cxnSp>
        <p:nvCxnSpPr>
          <p:cNvPr id="19" name="Connector: Elbow 18">
            <a:extLst>
              <a:ext uri="{FF2B5EF4-FFF2-40B4-BE49-F238E27FC236}">
                <a16:creationId xmlns:a16="http://schemas.microsoft.com/office/drawing/2014/main" id="{09BF4313-6CA8-4ADA-B9C3-07491A243199}"/>
              </a:ext>
            </a:extLst>
          </p:cNvPr>
          <p:cNvCxnSpPr>
            <a:cxnSpLocks/>
            <a:endCxn id="8" idx="3"/>
          </p:cNvCxnSpPr>
          <p:nvPr/>
        </p:nvCxnSpPr>
        <p:spPr>
          <a:xfrm rot="10800000" flipV="1">
            <a:off x="6248400" y="2743199"/>
            <a:ext cx="990600" cy="552635"/>
          </a:xfrm>
          <a:prstGeom prst="bentConnector3">
            <a:avLst>
              <a:gd name="adj1" fmla="val 69242"/>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Connector: Elbow 24">
            <a:extLst>
              <a:ext uri="{FF2B5EF4-FFF2-40B4-BE49-F238E27FC236}">
                <a16:creationId xmlns:a16="http://schemas.microsoft.com/office/drawing/2014/main" id="{1B35D34C-C90C-4E23-9545-0A7E9721C3F7}"/>
              </a:ext>
            </a:extLst>
          </p:cNvPr>
          <p:cNvCxnSpPr>
            <a:cxnSpLocks/>
          </p:cNvCxnSpPr>
          <p:nvPr/>
        </p:nvCxnSpPr>
        <p:spPr>
          <a:xfrm rot="16200000" flipV="1">
            <a:off x="6484122" y="3364913"/>
            <a:ext cx="823958" cy="685799"/>
          </a:xfrm>
          <a:prstGeom prst="bentConnector3">
            <a:avLst>
              <a:gd name="adj1" fmla="val 677"/>
            </a:avLst>
          </a:prstGeom>
          <a:ln w="19050"/>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EA41E227-85D1-4AE2-9DE3-DCE0EE6A6C80}"/>
              </a:ext>
            </a:extLst>
          </p:cNvPr>
          <p:cNvSpPr txBox="1"/>
          <p:nvPr/>
        </p:nvSpPr>
        <p:spPr>
          <a:xfrm>
            <a:off x="6178738" y="3002639"/>
            <a:ext cx="748923" cy="338554"/>
          </a:xfrm>
          <a:prstGeom prst="rect">
            <a:avLst/>
          </a:prstGeom>
          <a:noFill/>
        </p:spPr>
        <p:txBody>
          <a:bodyPr wrap="none" rtlCol="0">
            <a:spAutoFit/>
          </a:bodyPr>
          <a:lstStyle/>
          <a:p>
            <a:r>
              <a:rPr lang="en-US" sz="1600" dirty="0"/>
              <a:t>MI SO</a:t>
            </a:r>
          </a:p>
        </p:txBody>
      </p:sp>
      <p:cxnSp>
        <p:nvCxnSpPr>
          <p:cNvPr id="38" name="Connector: Elbow 37">
            <a:extLst>
              <a:ext uri="{FF2B5EF4-FFF2-40B4-BE49-F238E27FC236}">
                <a16:creationId xmlns:a16="http://schemas.microsoft.com/office/drawing/2014/main" id="{8994ABEE-7935-44D4-8903-D92208D87721}"/>
              </a:ext>
            </a:extLst>
          </p:cNvPr>
          <p:cNvCxnSpPr>
            <a:cxnSpLocks/>
            <a:endCxn id="10" idx="2"/>
          </p:cNvCxnSpPr>
          <p:nvPr/>
        </p:nvCxnSpPr>
        <p:spPr>
          <a:xfrm>
            <a:off x="6248400" y="4317991"/>
            <a:ext cx="1600200" cy="263626"/>
          </a:xfrm>
          <a:prstGeom prst="bentConnector4">
            <a:avLst>
              <a:gd name="adj1" fmla="val 30952"/>
              <a:gd name="adj2" fmla="val 186714"/>
            </a:avLst>
          </a:prstGeom>
          <a:ln w="19050">
            <a:tailEnd type="triangle"/>
          </a:ln>
        </p:spPr>
        <p:style>
          <a:lnRef idx="1">
            <a:schemeClr val="dk1"/>
          </a:lnRef>
          <a:fillRef idx="0">
            <a:schemeClr val="dk1"/>
          </a:fillRef>
          <a:effectRef idx="0">
            <a:schemeClr val="dk1"/>
          </a:effectRef>
          <a:fontRef idx="minor">
            <a:schemeClr val="tx1"/>
          </a:fontRef>
        </p:style>
      </p:cxnSp>
      <p:cxnSp>
        <p:nvCxnSpPr>
          <p:cNvPr id="44" name="Connector: Elbow 43">
            <a:extLst>
              <a:ext uri="{FF2B5EF4-FFF2-40B4-BE49-F238E27FC236}">
                <a16:creationId xmlns:a16="http://schemas.microsoft.com/office/drawing/2014/main" id="{91EA5F63-EF4A-428C-BED8-3760E81E6714}"/>
              </a:ext>
            </a:extLst>
          </p:cNvPr>
          <p:cNvCxnSpPr>
            <a:cxnSpLocks/>
            <a:endCxn id="9" idx="3"/>
          </p:cNvCxnSpPr>
          <p:nvPr/>
        </p:nvCxnSpPr>
        <p:spPr>
          <a:xfrm rot="5400000" flipH="1" flipV="1">
            <a:off x="7028682" y="3391854"/>
            <a:ext cx="2249436" cy="609599"/>
          </a:xfrm>
          <a:prstGeom prst="bentConnector4">
            <a:avLst>
              <a:gd name="adj1" fmla="val 457"/>
              <a:gd name="adj2" fmla="val 1375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A8EA4F60-A086-450D-B0B8-046EBF638066}"/>
              </a:ext>
            </a:extLst>
          </p:cNvPr>
          <p:cNvSpPr txBox="1"/>
          <p:nvPr/>
        </p:nvSpPr>
        <p:spPr>
          <a:xfrm>
            <a:off x="7510809" y="4763581"/>
            <a:ext cx="593432" cy="338554"/>
          </a:xfrm>
          <a:prstGeom prst="rect">
            <a:avLst/>
          </a:prstGeom>
          <a:noFill/>
        </p:spPr>
        <p:txBody>
          <a:bodyPr wrap="none" rtlCol="0">
            <a:spAutoFit/>
          </a:bodyPr>
          <a:lstStyle/>
          <a:p>
            <a:r>
              <a:rPr lang="en-US" sz="1600" dirty="0"/>
              <a:t>CLK</a:t>
            </a:r>
          </a:p>
        </p:txBody>
      </p:sp>
      <p:cxnSp>
        <p:nvCxnSpPr>
          <p:cNvPr id="49" name="Straight Arrow Connector 48">
            <a:extLst>
              <a:ext uri="{FF2B5EF4-FFF2-40B4-BE49-F238E27FC236}">
                <a16:creationId xmlns:a16="http://schemas.microsoft.com/office/drawing/2014/main" id="{33FBF3E2-6188-48E1-857B-D2113E8330AD}"/>
              </a:ext>
            </a:extLst>
          </p:cNvPr>
          <p:cNvCxnSpPr>
            <a:cxnSpLocks/>
            <a:endCxn id="10" idx="0"/>
          </p:cNvCxnSpPr>
          <p:nvPr/>
        </p:nvCxnSpPr>
        <p:spPr>
          <a:xfrm>
            <a:off x="7848600" y="3617316"/>
            <a:ext cx="0" cy="27850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E50B89DB-3273-4A7E-A164-130C3D58B8F9}"/>
              </a:ext>
            </a:extLst>
          </p:cNvPr>
          <p:cNvCxnSpPr>
            <a:cxnSpLocks/>
          </p:cNvCxnSpPr>
          <p:nvPr/>
        </p:nvCxnSpPr>
        <p:spPr>
          <a:xfrm>
            <a:off x="7848600" y="1950533"/>
            <a:ext cx="0" cy="27850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3" name="TextBox 52">
            <a:extLst>
              <a:ext uri="{FF2B5EF4-FFF2-40B4-BE49-F238E27FC236}">
                <a16:creationId xmlns:a16="http://schemas.microsoft.com/office/drawing/2014/main" id="{64C48796-76B0-4C59-96B7-3A60EE4AC2A6}"/>
              </a:ext>
            </a:extLst>
          </p:cNvPr>
          <p:cNvSpPr txBox="1"/>
          <p:nvPr/>
        </p:nvSpPr>
        <p:spPr>
          <a:xfrm>
            <a:off x="7543802" y="3358099"/>
            <a:ext cx="537327" cy="338554"/>
          </a:xfrm>
          <a:prstGeom prst="rect">
            <a:avLst/>
          </a:prstGeom>
          <a:noFill/>
        </p:spPr>
        <p:txBody>
          <a:bodyPr wrap="none" rtlCol="0">
            <a:spAutoFit/>
          </a:bodyPr>
          <a:lstStyle/>
          <a:p>
            <a:r>
              <a:rPr lang="en-US" sz="1600" dirty="0"/>
              <a:t>CS1</a:t>
            </a:r>
          </a:p>
        </p:txBody>
      </p:sp>
      <p:sp>
        <p:nvSpPr>
          <p:cNvPr id="54" name="TextBox 53">
            <a:extLst>
              <a:ext uri="{FF2B5EF4-FFF2-40B4-BE49-F238E27FC236}">
                <a16:creationId xmlns:a16="http://schemas.microsoft.com/office/drawing/2014/main" id="{56C2440A-8D0B-4588-87BE-97DD6D44F554}"/>
              </a:ext>
            </a:extLst>
          </p:cNvPr>
          <p:cNvSpPr txBox="1"/>
          <p:nvPr/>
        </p:nvSpPr>
        <p:spPr>
          <a:xfrm>
            <a:off x="7548564" y="1673219"/>
            <a:ext cx="537327" cy="338554"/>
          </a:xfrm>
          <a:prstGeom prst="rect">
            <a:avLst/>
          </a:prstGeom>
          <a:noFill/>
        </p:spPr>
        <p:txBody>
          <a:bodyPr wrap="none" rtlCol="0">
            <a:spAutoFit/>
          </a:bodyPr>
          <a:lstStyle/>
          <a:p>
            <a:r>
              <a:rPr lang="en-US" sz="1600" dirty="0"/>
              <a:t>CS0</a:t>
            </a:r>
          </a:p>
        </p:txBody>
      </p:sp>
      <p:cxnSp>
        <p:nvCxnSpPr>
          <p:cNvPr id="55" name="Straight Arrow Connector 54">
            <a:extLst>
              <a:ext uri="{FF2B5EF4-FFF2-40B4-BE49-F238E27FC236}">
                <a16:creationId xmlns:a16="http://schemas.microsoft.com/office/drawing/2014/main" id="{C1173594-EC38-4FD8-9A16-C8730167E406}"/>
              </a:ext>
            </a:extLst>
          </p:cNvPr>
          <p:cNvCxnSpPr>
            <a:cxnSpLocks/>
          </p:cNvCxnSpPr>
          <p:nvPr/>
        </p:nvCxnSpPr>
        <p:spPr>
          <a:xfrm>
            <a:off x="5810841" y="4362635"/>
            <a:ext cx="0" cy="27850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6" name="TextBox 55">
            <a:extLst>
              <a:ext uri="{FF2B5EF4-FFF2-40B4-BE49-F238E27FC236}">
                <a16:creationId xmlns:a16="http://schemas.microsoft.com/office/drawing/2014/main" id="{BFFA5964-8269-4944-A329-98BCC43B162D}"/>
              </a:ext>
            </a:extLst>
          </p:cNvPr>
          <p:cNvSpPr txBox="1"/>
          <p:nvPr/>
        </p:nvSpPr>
        <p:spPr>
          <a:xfrm>
            <a:off x="5542177" y="4569382"/>
            <a:ext cx="537327" cy="338554"/>
          </a:xfrm>
          <a:prstGeom prst="rect">
            <a:avLst/>
          </a:prstGeom>
          <a:noFill/>
        </p:spPr>
        <p:txBody>
          <a:bodyPr wrap="none" rtlCol="0">
            <a:spAutoFit/>
          </a:bodyPr>
          <a:lstStyle/>
          <a:p>
            <a:r>
              <a:rPr lang="en-US" sz="1600" dirty="0"/>
              <a:t>CS1</a:t>
            </a:r>
          </a:p>
        </p:txBody>
      </p:sp>
      <p:cxnSp>
        <p:nvCxnSpPr>
          <p:cNvPr id="57" name="Straight Arrow Connector 56">
            <a:extLst>
              <a:ext uri="{FF2B5EF4-FFF2-40B4-BE49-F238E27FC236}">
                <a16:creationId xmlns:a16="http://schemas.microsoft.com/office/drawing/2014/main" id="{E61E899B-B617-44D8-A645-E3CAC442B84D}"/>
              </a:ext>
            </a:extLst>
          </p:cNvPr>
          <p:cNvCxnSpPr>
            <a:cxnSpLocks/>
          </p:cNvCxnSpPr>
          <p:nvPr/>
        </p:nvCxnSpPr>
        <p:spPr>
          <a:xfrm>
            <a:off x="5046878" y="4367637"/>
            <a:ext cx="0" cy="27850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8" name="TextBox 57">
            <a:extLst>
              <a:ext uri="{FF2B5EF4-FFF2-40B4-BE49-F238E27FC236}">
                <a16:creationId xmlns:a16="http://schemas.microsoft.com/office/drawing/2014/main" id="{448308FE-300F-4A04-A050-4F7C6114195A}"/>
              </a:ext>
            </a:extLst>
          </p:cNvPr>
          <p:cNvSpPr txBox="1"/>
          <p:nvPr/>
        </p:nvSpPr>
        <p:spPr>
          <a:xfrm>
            <a:off x="4778214" y="4574384"/>
            <a:ext cx="537327" cy="338554"/>
          </a:xfrm>
          <a:prstGeom prst="rect">
            <a:avLst/>
          </a:prstGeom>
          <a:noFill/>
        </p:spPr>
        <p:txBody>
          <a:bodyPr wrap="none" rtlCol="0">
            <a:spAutoFit/>
          </a:bodyPr>
          <a:lstStyle/>
          <a:p>
            <a:r>
              <a:rPr lang="en-US" sz="1600" dirty="0"/>
              <a:t>CS0</a:t>
            </a:r>
          </a:p>
        </p:txBody>
      </p:sp>
    </p:spTree>
    <p:extLst>
      <p:ext uri="{BB962C8B-B14F-4D97-AF65-F5344CB8AC3E}">
        <p14:creationId xmlns:p14="http://schemas.microsoft.com/office/powerpoint/2010/main" val="1267260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7BAE11E5-5117-4EBC-A1F8-4CCE8EB7DC66}"/>
              </a:ext>
            </a:extLst>
          </p:cNvPr>
          <p:cNvSpPr>
            <a:spLocks noGrp="1" noChangeArrowheads="1"/>
          </p:cNvSpPr>
          <p:nvPr>
            <p:ph type="title"/>
          </p:nvPr>
        </p:nvSpPr>
        <p:spPr>
          <a:xfrm>
            <a:off x="657225" y="25400"/>
            <a:ext cx="7772400" cy="1143000"/>
          </a:xfrm>
        </p:spPr>
        <p:txBody>
          <a:bodyPr/>
          <a:lstStyle/>
          <a:p>
            <a:r>
              <a:rPr lang="en-US" altLang="en-US" dirty="0"/>
              <a:t>Level Shifting</a:t>
            </a:r>
          </a:p>
        </p:txBody>
      </p:sp>
      <p:sp>
        <p:nvSpPr>
          <p:cNvPr id="24579" name="Content Placeholder 2">
            <a:extLst>
              <a:ext uri="{FF2B5EF4-FFF2-40B4-BE49-F238E27FC236}">
                <a16:creationId xmlns:a16="http://schemas.microsoft.com/office/drawing/2014/main" id="{279F4F45-62D1-428C-B828-7CEE9B6FBE6D}"/>
              </a:ext>
            </a:extLst>
          </p:cNvPr>
          <p:cNvSpPr>
            <a:spLocks noGrp="1" noChangeArrowheads="1"/>
          </p:cNvSpPr>
          <p:nvPr>
            <p:ph idx="1"/>
          </p:nvPr>
        </p:nvSpPr>
        <p:spPr>
          <a:xfrm>
            <a:off x="685800" y="1447800"/>
            <a:ext cx="7772400" cy="4648200"/>
          </a:xfrm>
        </p:spPr>
        <p:txBody>
          <a:bodyPr/>
          <a:lstStyle/>
          <a:p>
            <a:pPr marL="0" indent="0">
              <a:buFontTx/>
              <a:buNone/>
            </a:pPr>
            <a:r>
              <a:rPr lang="en-US" altLang="en-US" sz="2200" dirty="0"/>
              <a:t>Protocols can operate at different logic levels. For example, the Arduino Mega digital pins communicates with +5V, while the Raspberry Pi communicates with +3.3V. It is possible for a Raspberry Pi to communicate with a Mega through level shifting.</a:t>
            </a:r>
          </a:p>
          <a:p>
            <a:pPr marL="0" indent="0">
              <a:buFontTx/>
              <a:buNone/>
            </a:pPr>
            <a:endParaRPr lang="en-US" altLang="en-US" sz="2200" dirty="0"/>
          </a:p>
          <a:p>
            <a:pPr marL="0" indent="0">
              <a:buFontTx/>
              <a:buNone/>
            </a:pPr>
            <a:r>
              <a:rPr lang="en-US" altLang="en-US" sz="2200" b="1" dirty="0"/>
              <a:t>Level Shifting </a:t>
            </a:r>
            <a:r>
              <a:rPr lang="en-US" altLang="en-US" sz="2200" dirty="0"/>
              <a:t>is the conversion of logic signals from one voltage level to another. It converts the “HIGH” voltage level of the input to a different voltage. In the example above, a level shifter would change the 3.3V logic to 5V logic or vice versa.</a:t>
            </a:r>
          </a:p>
          <a:p>
            <a:pPr marL="0" indent="0">
              <a:buFontTx/>
              <a:buNone/>
            </a:pPr>
            <a:endParaRPr lang="en-US" altLang="en-US" sz="2200" dirty="0"/>
          </a:p>
          <a:p>
            <a:pPr marL="0" indent="0">
              <a:buFontTx/>
              <a:buNone/>
            </a:pPr>
            <a:r>
              <a:rPr lang="en-US" altLang="en-US" sz="2200" dirty="0"/>
              <a:t>Level shifters may bidirectional or unidirectional and may work at different voltage levels and frequencies so be sure to check the datasheet to find on that works with your application.</a:t>
            </a:r>
          </a:p>
        </p:txBody>
      </p:sp>
      <p:sp>
        <p:nvSpPr>
          <p:cNvPr id="24580" name="Date Placeholder 3">
            <a:extLst>
              <a:ext uri="{FF2B5EF4-FFF2-40B4-BE49-F238E27FC236}">
                <a16:creationId xmlns:a16="http://schemas.microsoft.com/office/drawing/2014/main" id="{32F3111D-CE4E-4D5A-8DB6-02ADF7206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anose="02020603050405020304" pitchFamily="18" charset="0"/>
              </a:defRPr>
            </a:lvl1pPr>
            <a:lvl2pPr marL="742950" indent="-285750">
              <a:defRPr sz="3200">
                <a:solidFill>
                  <a:schemeClr val="tx1"/>
                </a:solidFill>
                <a:latin typeface="Times New Roman" panose="02020603050405020304" pitchFamily="18" charset="0"/>
              </a:defRPr>
            </a:lvl2pPr>
            <a:lvl3pPr marL="1143000" indent="-228600">
              <a:defRPr sz="3200">
                <a:solidFill>
                  <a:schemeClr val="tx1"/>
                </a:solidFill>
                <a:latin typeface="Times New Roman" panose="02020603050405020304" pitchFamily="18" charset="0"/>
              </a:defRPr>
            </a:lvl3pPr>
            <a:lvl4pPr marL="1600200" indent="-228600">
              <a:defRPr sz="3200">
                <a:solidFill>
                  <a:schemeClr val="tx1"/>
                </a:solidFill>
                <a:latin typeface="Times New Roman" panose="02020603050405020304" pitchFamily="18" charset="0"/>
              </a:defRPr>
            </a:lvl4pPr>
            <a:lvl5pPr marL="2057400" indent="-228600">
              <a:defRPr sz="3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2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24582" name="Slide Number Placeholder 5">
            <a:extLst>
              <a:ext uri="{FF2B5EF4-FFF2-40B4-BE49-F238E27FC236}">
                <a16:creationId xmlns:a16="http://schemas.microsoft.com/office/drawing/2014/main" id="{5FE5BAE8-3AA2-4F47-BBC3-55DE8B64F8D2}"/>
              </a:ext>
            </a:extLst>
          </p:cNvPr>
          <p:cNvSpPr>
            <a:spLocks noGrp="1" noChangeArrowheads="1"/>
          </p:cNvSpPr>
          <p:nvPr>
            <p:ph type="sldNum" sz="quarter" idx="12"/>
          </p:nvPr>
        </p:nvSpPr>
        <p:spPr bwMode="auto">
          <a:xfrm>
            <a:off x="6553200" y="6248400"/>
            <a:ext cx="1905000" cy="457200"/>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r" rtl="0" eaLnBrk="1" fontAlgn="base" hangingPunct="1">
              <a:spcBef>
                <a:spcPct val="0"/>
              </a:spcBef>
              <a:spcAft>
                <a:spcPct val="0"/>
              </a:spcAft>
              <a:defRPr sz="1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anose="02020603050405020304" pitchFamily="18" charset="0"/>
                <a:ea typeface="+mn-ea"/>
                <a:cs typeface="+mn-cs"/>
              </a:defRPr>
            </a:lvl5pPr>
            <a:lvl6pPr marL="2286000" algn="l" defTabSz="914400" rtl="0" eaLnBrk="1" latinLnBrk="0" hangingPunct="1">
              <a:defRPr sz="3200" kern="1200">
                <a:solidFill>
                  <a:schemeClr val="tx1"/>
                </a:solidFill>
                <a:latin typeface="Times New Roman" panose="02020603050405020304" pitchFamily="18" charset="0"/>
                <a:ea typeface="+mn-ea"/>
                <a:cs typeface="+mn-cs"/>
              </a:defRPr>
            </a:lvl6pPr>
            <a:lvl7pPr marL="2743200" algn="l" defTabSz="914400" rtl="0" eaLnBrk="1" latinLnBrk="0" hangingPunct="1">
              <a:defRPr sz="3200" kern="1200">
                <a:solidFill>
                  <a:schemeClr val="tx1"/>
                </a:solidFill>
                <a:latin typeface="Times New Roman" panose="02020603050405020304" pitchFamily="18" charset="0"/>
                <a:ea typeface="+mn-ea"/>
                <a:cs typeface="+mn-cs"/>
              </a:defRPr>
            </a:lvl7pPr>
            <a:lvl8pPr marL="3200400" algn="l" defTabSz="914400" rtl="0" eaLnBrk="1" latinLnBrk="0" hangingPunct="1">
              <a:defRPr sz="3200" kern="1200">
                <a:solidFill>
                  <a:schemeClr val="tx1"/>
                </a:solidFill>
                <a:latin typeface="Times New Roman" panose="02020603050405020304" pitchFamily="18" charset="0"/>
                <a:ea typeface="+mn-ea"/>
                <a:cs typeface="+mn-cs"/>
              </a:defRPr>
            </a:lvl8pPr>
            <a:lvl9pPr marL="3657600" algn="l" defTabSz="914400" rtl="0" eaLnBrk="1" latinLnBrk="0" hangingPunct="1">
              <a:defRPr sz="3200" kern="1200">
                <a:solidFill>
                  <a:schemeClr val="tx1"/>
                </a:solidFill>
                <a:latin typeface="Times New Roman" panose="02020603050405020304" pitchFamily="18" charset="0"/>
                <a:ea typeface="+mn-ea"/>
                <a:cs typeface="+mn-cs"/>
              </a:defRPr>
            </a:lvl9pPr>
          </a:lstStyle>
          <a:p>
            <a:fld id="{BC8D1172-3D04-4792-B55F-83B978DBAEA7}" type="slidenum">
              <a:rPr lang="en-US" altLang="en-US" smtClean="0"/>
              <a:pPr/>
              <a:t>21</a:t>
            </a:fld>
            <a:endParaRPr lang="en-US" alt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a:extLst>
              <a:ext uri="{FF2B5EF4-FFF2-40B4-BE49-F238E27FC236}">
                <a16:creationId xmlns:a16="http://schemas.microsoft.com/office/drawing/2014/main" id="{87AC2309-7724-4B18-AC65-99C77485C0D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6147" name="Slide Number Placeholder 5">
            <a:extLst>
              <a:ext uri="{FF2B5EF4-FFF2-40B4-BE49-F238E27FC236}">
                <a16:creationId xmlns:a16="http://schemas.microsoft.com/office/drawing/2014/main" id="{A57F80ED-7C6F-4790-82B1-3B17BA547D7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E5EF121C-5D6D-426E-8050-E94AF7646B34}" type="slidenum">
              <a:rPr lang="en-US" altLang="en-US" sz="1400"/>
              <a:pPr>
                <a:spcBef>
                  <a:spcPct val="0"/>
                </a:spcBef>
                <a:buFontTx/>
                <a:buNone/>
              </a:pPr>
              <a:t>3</a:t>
            </a:fld>
            <a:endParaRPr lang="en-US" altLang="en-US" sz="1400" dirty="0"/>
          </a:p>
        </p:txBody>
      </p:sp>
      <p:sp>
        <p:nvSpPr>
          <p:cNvPr id="6148" name="Rectangle 2">
            <a:extLst>
              <a:ext uri="{FF2B5EF4-FFF2-40B4-BE49-F238E27FC236}">
                <a16:creationId xmlns:a16="http://schemas.microsoft.com/office/drawing/2014/main" id="{B5F74FCC-B575-442B-8657-33C0F159DDE7}"/>
              </a:ext>
            </a:extLst>
          </p:cNvPr>
          <p:cNvSpPr>
            <a:spLocks noGrp="1" noChangeArrowheads="1"/>
          </p:cNvSpPr>
          <p:nvPr>
            <p:ph type="ctrTitle"/>
          </p:nvPr>
        </p:nvSpPr>
        <p:spPr>
          <a:xfrm>
            <a:off x="723900" y="244793"/>
            <a:ext cx="7696200" cy="838200"/>
          </a:xfrm>
        </p:spPr>
        <p:txBody>
          <a:bodyPr/>
          <a:lstStyle/>
          <a:p>
            <a:pPr eaLnBrk="1" hangingPunct="1"/>
            <a:r>
              <a:rPr lang="en-US" altLang="en-US" sz="3200" dirty="0"/>
              <a:t>Parallel Interface</a:t>
            </a:r>
            <a:endParaRPr lang="en-US" altLang="en-US" dirty="0"/>
          </a:p>
        </p:txBody>
      </p:sp>
      <p:sp>
        <p:nvSpPr>
          <p:cNvPr id="6149" name="Rectangle 3">
            <a:extLst>
              <a:ext uri="{FF2B5EF4-FFF2-40B4-BE49-F238E27FC236}">
                <a16:creationId xmlns:a16="http://schemas.microsoft.com/office/drawing/2014/main" id="{76D9C08F-B714-4764-A363-747A1E792543}"/>
              </a:ext>
            </a:extLst>
          </p:cNvPr>
          <p:cNvSpPr>
            <a:spLocks noGrp="1" noChangeArrowheads="1"/>
          </p:cNvSpPr>
          <p:nvPr>
            <p:ph type="subTitle" idx="1"/>
          </p:nvPr>
        </p:nvSpPr>
        <p:spPr>
          <a:xfrm>
            <a:off x="876300" y="3962400"/>
            <a:ext cx="7391400" cy="2057400"/>
          </a:xfrm>
        </p:spPr>
        <p:txBody>
          <a:bodyPr/>
          <a:lstStyle/>
          <a:p>
            <a:pPr algn="l" eaLnBrk="1" hangingPunct="1">
              <a:buFontTx/>
              <a:buChar char="•"/>
            </a:pPr>
            <a:r>
              <a:rPr lang="en-US" altLang="en-US" sz="2400" dirty="0"/>
              <a:t>Data lines may be unidirectional or bi-directional.</a:t>
            </a:r>
          </a:p>
          <a:p>
            <a:pPr algn="l" eaLnBrk="1" hangingPunct="1">
              <a:buFontTx/>
              <a:buChar char="•"/>
            </a:pPr>
            <a:r>
              <a:rPr lang="en-US" altLang="en-US" sz="2400" dirty="0"/>
              <a:t>Width of data bus is usually byte-wide (8 data bits).</a:t>
            </a:r>
          </a:p>
          <a:p>
            <a:pPr algn="l" eaLnBrk="1" hangingPunct="1">
              <a:buFontTx/>
              <a:buChar char="•"/>
            </a:pPr>
            <a:r>
              <a:rPr lang="en-US" altLang="en-US" sz="2400" dirty="0"/>
              <a:t>A full byte of data is transferred on each R/W clock cycle.</a:t>
            </a:r>
          </a:p>
          <a:p>
            <a:pPr algn="l" eaLnBrk="1" hangingPunct="1">
              <a:buFontTx/>
              <a:buChar char="•"/>
            </a:pPr>
            <a:r>
              <a:rPr lang="en-US" altLang="en-US" sz="2400" dirty="0"/>
              <a:t>Chip Select (CS) allows multiple devices to share bus.</a:t>
            </a:r>
          </a:p>
        </p:txBody>
      </p:sp>
      <p:sp>
        <p:nvSpPr>
          <p:cNvPr id="6150" name="Rectangle 4">
            <a:extLst>
              <a:ext uri="{FF2B5EF4-FFF2-40B4-BE49-F238E27FC236}">
                <a16:creationId xmlns:a16="http://schemas.microsoft.com/office/drawing/2014/main" id="{45426CE4-23B6-41BD-902B-61C8A6FA9CA5}"/>
              </a:ext>
            </a:extLst>
          </p:cNvPr>
          <p:cNvSpPr>
            <a:spLocks noChangeArrowheads="1"/>
          </p:cNvSpPr>
          <p:nvPr/>
        </p:nvSpPr>
        <p:spPr bwMode="auto">
          <a:xfrm>
            <a:off x="1143000" y="4495800"/>
            <a:ext cx="7086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endParaRPr lang="en-US" altLang="en-US" sz="2400" dirty="0"/>
          </a:p>
        </p:txBody>
      </p:sp>
      <p:pic>
        <p:nvPicPr>
          <p:cNvPr id="6151" name="Picture 6">
            <a:extLst>
              <a:ext uri="{FF2B5EF4-FFF2-40B4-BE49-F238E27FC236}">
                <a16:creationId xmlns:a16="http://schemas.microsoft.com/office/drawing/2014/main" id="{3E8CDC3C-B073-490D-A8DB-C50967629D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210628"/>
            <a:ext cx="4391025" cy="268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6">
            <a:extLst>
              <a:ext uri="{FF2B5EF4-FFF2-40B4-BE49-F238E27FC236}">
                <a16:creationId xmlns:a16="http://schemas.microsoft.com/office/drawing/2014/main" id="{EBDB7482-D1AC-4022-8EE3-BA1DE91A19B4}"/>
              </a:ext>
            </a:extLst>
          </p:cNvPr>
          <p:cNvSpPr>
            <a:spLocks noGrp="1" noChangeArrowheads="1"/>
          </p:cNvSpPr>
          <p:nvPr>
            <p:ph type="title"/>
          </p:nvPr>
        </p:nvSpPr>
        <p:spPr/>
        <p:txBody>
          <a:bodyPr/>
          <a:lstStyle/>
          <a:p>
            <a:r>
              <a:rPr lang="en-US" altLang="en-US" dirty="0"/>
              <a:t>Serial I/O on the</a:t>
            </a:r>
            <a:br>
              <a:rPr lang="en-US" altLang="en-US" dirty="0"/>
            </a:br>
            <a:r>
              <a:rPr lang="en-US" altLang="en-US" dirty="0"/>
              <a:t>Arduino Mega</a:t>
            </a:r>
          </a:p>
        </p:txBody>
      </p:sp>
      <p:sp>
        <p:nvSpPr>
          <p:cNvPr id="2" name="Content Placeholder 1">
            <a:extLst>
              <a:ext uri="{FF2B5EF4-FFF2-40B4-BE49-F238E27FC236}">
                <a16:creationId xmlns:a16="http://schemas.microsoft.com/office/drawing/2014/main" id="{3219F9F0-7C10-486D-8AF1-2D71B99DE060}"/>
              </a:ext>
            </a:extLst>
          </p:cNvPr>
          <p:cNvSpPr>
            <a:spLocks noGrp="1"/>
          </p:cNvSpPr>
          <p:nvPr>
            <p:ph idx="1"/>
          </p:nvPr>
        </p:nvSpPr>
        <p:spPr/>
        <p:txBody>
          <a:bodyPr/>
          <a:lstStyle/>
          <a:p>
            <a:r>
              <a:rPr lang="en-US" sz="2400" dirty="0"/>
              <a:t>Communications can be either via “Hardware” or “Software”</a:t>
            </a:r>
          </a:p>
          <a:p>
            <a:r>
              <a:rPr lang="en-US" sz="2400" dirty="0"/>
              <a:t>Hardware means there is dedicated circuitry in the microcontroller for handling signal</a:t>
            </a:r>
          </a:p>
          <a:p>
            <a:r>
              <a:rPr lang="en-US" sz="2400" dirty="0"/>
              <a:t>Software means the software must manually read and manipulate the pins</a:t>
            </a:r>
          </a:p>
          <a:p>
            <a:r>
              <a:rPr lang="en-US" sz="2400" dirty="0"/>
              <a:t>Because of this Software is significantly slower Hardware, but Software can usually work on any set of pins</a:t>
            </a:r>
          </a:p>
          <a:p>
            <a:r>
              <a:rPr lang="en-US" sz="2400" dirty="0"/>
              <a:t>Base Arduino Libraries will use the Hardware pins</a:t>
            </a:r>
          </a:p>
        </p:txBody>
      </p:sp>
      <p:sp>
        <p:nvSpPr>
          <p:cNvPr id="7171" name="Date Placeholder 4">
            <a:extLst>
              <a:ext uri="{FF2B5EF4-FFF2-40B4-BE49-F238E27FC236}">
                <a16:creationId xmlns:a16="http://schemas.microsoft.com/office/drawing/2014/main" id="{03BE7ABC-A141-4AA6-8FD3-F8B9CF342C7A}"/>
              </a:ext>
            </a:extLst>
          </p:cNvPr>
          <p:cNvSpPr>
            <a:spLocks noGrp="1" noChangeArrowheads="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7172" name="Slide Number Placeholder 5">
            <a:extLst>
              <a:ext uri="{FF2B5EF4-FFF2-40B4-BE49-F238E27FC236}">
                <a16:creationId xmlns:a16="http://schemas.microsoft.com/office/drawing/2014/main" id="{6F270A51-44CC-4CB8-9066-D2D98EB5F65B}"/>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9EF86E5-AD51-4D2F-8709-B00338562CEC}" type="slidenum">
              <a:rPr lang="en-US" altLang="en-US" sz="1400"/>
              <a:pPr>
                <a:spcBef>
                  <a:spcPct val="0"/>
                </a:spcBef>
                <a:buFontTx/>
                <a:buNone/>
              </a:pPr>
              <a:t>4</a:t>
            </a:fld>
            <a:endParaRPr lang="en-US" alt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9C273-EFE6-4E51-9102-BB35449A65BD}"/>
              </a:ext>
            </a:extLst>
          </p:cNvPr>
          <p:cNvSpPr>
            <a:spLocks noGrp="1"/>
          </p:cNvSpPr>
          <p:nvPr>
            <p:ph type="title"/>
          </p:nvPr>
        </p:nvSpPr>
        <p:spPr/>
        <p:txBody>
          <a:bodyPr/>
          <a:lstStyle/>
          <a:p>
            <a:r>
              <a:rPr lang="en-US" dirty="0"/>
              <a:t>Hardware Serial</a:t>
            </a:r>
          </a:p>
        </p:txBody>
      </p:sp>
      <p:sp>
        <p:nvSpPr>
          <p:cNvPr id="3" name="Content Placeholder 2">
            <a:extLst>
              <a:ext uri="{FF2B5EF4-FFF2-40B4-BE49-F238E27FC236}">
                <a16:creationId xmlns:a16="http://schemas.microsoft.com/office/drawing/2014/main" id="{CB0EDA38-E6DA-447D-B559-C288B75F6D37}"/>
              </a:ext>
            </a:extLst>
          </p:cNvPr>
          <p:cNvSpPr>
            <a:spLocks noGrp="1"/>
          </p:cNvSpPr>
          <p:nvPr>
            <p:ph idx="1"/>
          </p:nvPr>
        </p:nvSpPr>
        <p:spPr>
          <a:xfrm>
            <a:off x="685800" y="1600200"/>
            <a:ext cx="7772400" cy="4114800"/>
          </a:xfrm>
        </p:spPr>
        <p:txBody>
          <a:bodyPr/>
          <a:lstStyle/>
          <a:p>
            <a:r>
              <a:rPr lang="en-US" sz="2800" dirty="0"/>
              <a:t>Mega Supports Hardware UART, SPI, I2C protocols on certain pins</a:t>
            </a:r>
          </a:p>
          <a:p>
            <a:r>
              <a:rPr lang="en-US" sz="2800" dirty="0"/>
              <a:t>This means these pins are connected to hardware triggers (called </a:t>
            </a:r>
            <a:r>
              <a:rPr lang="en-US" sz="2800" b="1" dirty="0"/>
              <a:t>interrupts</a:t>
            </a:r>
            <a:r>
              <a:rPr lang="en-US" sz="2800" dirty="0"/>
              <a:t>) and memory (</a:t>
            </a:r>
            <a:r>
              <a:rPr lang="en-US" sz="2800" b="1" dirty="0"/>
              <a:t>buffers</a:t>
            </a:r>
            <a:r>
              <a:rPr lang="en-US" sz="2800" dirty="0"/>
              <a:t>) that can automatically receive the data</a:t>
            </a:r>
          </a:p>
          <a:p>
            <a:r>
              <a:rPr lang="en-US" sz="2800" dirty="0"/>
              <a:t>This means we don’t need to be actively “listening” all the time to receive this data</a:t>
            </a:r>
          </a:p>
          <a:p>
            <a:r>
              <a:rPr lang="en-US" sz="2800" dirty="0"/>
              <a:t>But the storage space is limited so if data is not copied into memory quickly (compared to speed its being sent) data can be overwritten and lost</a:t>
            </a:r>
          </a:p>
          <a:p>
            <a:endParaRPr lang="en-US" sz="2800" dirty="0"/>
          </a:p>
        </p:txBody>
      </p:sp>
      <p:sp>
        <p:nvSpPr>
          <p:cNvPr id="4" name="Date Placeholder 3">
            <a:extLst>
              <a:ext uri="{FF2B5EF4-FFF2-40B4-BE49-F238E27FC236}">
                <a16:creationId xmlns:a16="http://schemas.microsoft.com/office/drawing/2014/main" id="{F5BA56A5-BE13-4085-ADA5-8A91375C16F1}"/>
              </a:ext>
            </a:extLst>
          </p:cNvPr>
          <p:cNvSpPr>
            <a:spLocks noGrp="1"/>
          </p:cNvSpPr>
          <p:nvPr>
            <p:ph type="dt" sz="half" idx="10"/>
          </p:nvPr>
        </p:nvSpPr>
        <p:spPr/>
        <p:txBody>
          <a:bodyPr/>
          <a:lstStyle/>
          <a:p>
            <a:pPr>
              <a:spcBef>
                <a:spcPct val="0"/>
              </a:spcBef>
              <a:buFontTx/>
              <a:buNone/>
            </a:pPr>
            <a:r>
              <a:rPr lang="en-US" altLang="en-US" sz="1400" dirty="0"/>
              <a:t>LSU rev20240724</a:t>
            </a:r>
          </a:p>
        </p:txBody>
      </p:sp>
      <p:sp>
        <p:nvSpPr>
          <p:cNvPr id="5" name="Slide Number Placeholder 4">
            <a:extLst>
              <a:ext uri="{FF2B5EF4-FFF2-40B4-BE49-F238E27FC236}">
                <a16:creationId xmlns:a16="http://schemas.microsoft.com/office/drawing/2014/main" id="{1AE779D7-4496-43A4-92B5-50A0BD0E4A7D}"/>
              </a:ext>
            </a:extLst>
          </p:cNvPr>
          <p:cNvSpPr>
            <a:spLocks noGrp="1"/>
          </p:cNvSpPr>
          <p:nvPr>
            <p:ph type="sldNum" sz="quarter" idx="11"/>
          </p:nvPr>
        </p:nvSpPr>
        <p:spPr/>
        <p:txBody>
          <a:bodyPr/>
          <a:lstStyle/>
          <a:p>
            <a:fld id="{6683C83B-560F-4F5C-9DE0-BC50D8F89098}" type="slidenum">
              <a:rPr lang="en-US" altLang="en-US" smtClean="0"/>
              <a:pPr/>
              <a:t>5</a:t>
            </a:fld>
            <a:endParaRPr lang="en-US" altLang="en-US" dirty="0"/>
          </a:p>
        </p:txBody>
      </p:sp>
    </p:spTree>
    <p:extLst>
      <p:ext uri="{BB962C8B-B14F-4D97-AF65-F5344CB8AC3E}">
        <p14:creationId xmlns:p14="http://schemas.microsoft.com/office/powerpoint/2010/main" val="420533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a:extLst>
              <a:ext uri="{FF2B5EF4-FFF2-40B4-BE49-F238E27FC236}">
                <a16:creationId xmlns:a16="http://schemas.microsoft.com/office/drawing/2014/main" id="{8958EF1B-BE04-482D-BB0E-7A7F03A66C5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8195" name="Slide Number Placeholder 5">
            <a:extLst>
              <a:ext uri="{FF2B5EF4-FFF2-40B4-BE49-F238E27FC236}">
                <a16:creationId xmlns:a16="http://schemas.microsoft.com/office/drawing/2014/main" id="{D49D0CE8-490E-425D-984C-55573FB408E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287980D-893C-4A93-8823-6E740DEE7E74}" type="slidenum">
              <a:rPr lang="en-US" altLang="en-US" sz="1400"/>
              <a:pPr>
                <a:spcBef>
                  <a:spcPct val="0"/>
                </a:spcBef>
                <a:buFontTx/>
                <a:buNone/>
              </a:pPr>
              <a:t>6</a:t>
            </a:fld>
            <a:endParaRPr lang="en-US" altLang="en-US" sz="1400" dirty="0"/>
          </a:p>
        </p:txBody>
      </p:sp>
      <p:sp>
        <p:nvSpPr>
          <p:cNvPr id="8196" name="Rectangle 2">
            <a:extLst>
              <a:ext uri="{FF2B5EF4-FFF2-40B4-BE49-F238E27FC236}">
                <a16:creationId xmlns:a16="http://schemas.microsoft.com/office/drawing/2014/main" id="{0B2BFF85-27DA-4DE9-81AC-25BA82635EA1}"/>
              </a:ext>
            </a:extLst>
          </p:cNvPr>
          <p:cNvSpPr>
            <a:spLocks noGrp="1" noChangeArrowheads="1"/>
          </p:cNvSpPr>
          <p:nvPr>
            <p:ph type="ctrTitle"/>
          </p:nvPr>
        </p:nvSpPr>
        <p:spPr>
          <a:xfrm>
            <a:off x="685800" y="1219200"/>
            <a:ext cx="7696200" cy="838200"/>
          </a:xfrm>
        </p:spPr>
        <p:txBody>
          <a:bodyPr/>
          <a:lstStyle/>
          <a:p>
            <a:pPr eaLnBrk="1" hangingPunct="1"/>
            <a:r>
              <a:rPr lang="en-US" altLang="en-US" sz="3200" dirty="0"/>
              <a:t>Synchronous and Asynchronous Serial Communication</a:t>
            </a:r>
            <a:endParaRPr lang="en-US" altLang="en-US" dirty="0"/>
          </a:p>
        </p:txBody>
      </p:sp>
      <p:sp>
        <p:nvSpPr>
          <p:cNvPr id="8197" name="Rectangle 3">
            <a:extLst>
              <a:ext uri="{FF2B5EF4-FFF2-40B4-BE49-F238E27FC236}">
                <a16:creationId xmlns:a16="http://schemas.microsoft.com/office/drawing/2014/main" id="{AF39FA09-A5E0-41A9-B3D2-68AB28DD525B}"/>
              </a:ext>
            </a:extLst>
          </p:cNvPr>
          <p:cNvSpPr>
            <a:spLocks noGrp="1" noChangeArrowheads="1"/>
          </p:cNvSpPr>
          <p:nvPr>
            <p:ph type="subTitle" idx="1"/>
          </p:nvPr>
        </p:nvSpPr>
        <p:spPr>
          <a:xfrm>
            <a:off x="689043" y="2171700"/>
            <a:ext cx="7772400" cy="3848100"/>
          </a:xfrm>
        </p:spPr>
        <p:txBody>
          <a:bodyPr/>
          <a:lstStyle/>
          <a:p>
            <a:pPr algn="l" eaLnBrk="1" hangingPunct="1">
              <a:buFontTx/>
              <a:buChar char="•"/>
            </a:pPr>
            <a:r>
              <a:rPr lang="en-US" altLang="en-US" sz="2400" dirty="0"/>
              <a:t>Synchronous means the devices involved use the same clock-signal when communicating, while asynchronous means the devices use their own individual clocks at set rate (</a:t>
            </a:r>
            <a:r>
              <a:rPr lang="en-US" altLang="en-US" sz="2400" b="1" dirty="0"/>
              <a:t>Baud Rate</a:t>
            </a:r>
            <a:r>
              <a:rPr lang="en-US" altLang="en-US" sz="2400" dirty="0"/>
              <a:t>).</a:t>
            </a:r>
          </a:p>
          <a:p>
            <a:pPr algn="l" eaLnBrk="1" hangingPunct="1">
              <a:buFontTx/>
              <a:buChar char="•"/>
            </a:pPr>
            <a:r>
              <a:rPr lang="en-US" altLang="en-US" sz="2400" dirty="0"/>
              <a:t>Pins 0,1 &amp; 14-19 use a </a:t>
            </a:r>
            <a:r>
              <a:rPr lang="en-US" altLang="en-US" sz="2400" i="1" dirty="0"/>
              <a:t>Universal Asynchronous Receiver/ Transmitter</a:t>
            </a:r>
            <a:r>
              <a:rPr lang="en-US" altLang="en-US" sz="2400" dirty="0"/>
              <a:t> (UART) for asynchronous communication. </a:t>
            </a:r>
          </a:p>
          <a:p>
            <a:pPr algn="l" eaLnBrk="1" hangingPunct="1">
              <a:buFontTx/>
              <a:buChar char="•"/>
            </a:pPr>
            <a:r>
              <a:rPr lang="en-US" altLang="en-US" sz="2400" dirty="0"/>
              <a:t>These are the </a:t>
            </a:r>
            <a:r>
              <a:rPr lang="en-US" altLang="en-US" sz="2400" b="1" dirty="0"/>
              <a:t>Serial </a:t>
            </a:r>
            <a:r>
              <a:rPr lang="en-US" altLang="en-US" sz="2400" dirty="0"/>
              <a:t>software objects in Arduino IDE</a:t>
            </a:r>
          </a:p>
          <a:p>
            <a:pPr algn="l" eaLnBrk="1" hangingPunct="1">
              <a:buFontTx/>
              <a:buChar char="•"/>
            </a:pPr>
            <a:r>
              <a:rPr lang="en-US" altLang="en-US" sz="2400" dirty="0"/>
              <a:t>No two clocks are perfectly matched, so asynchronous communication is slower because extra data must be sent periodically to ensure both devices are in sync.</a:t>
            </a:r>
            <a:endParaRPr lang="en-US" altLang="en-US" sz="2400" b="1" dirty="0"/>
          </a:p>
        </p:txBody>
      </p:sp>
      <p:sp>
        <p:nvSpPr>
          <p:cNvPr id="8198" name="Rectangle 4">
            <a:extLst>
              <a:ext uri="{FF2B5EF4-FFF2-40B4-BE49-F238E27FC236}">
                <a16:creationId xmlns:a16="http://schemas.microsoft.com/office/drawing/2014/main" id="{B38A449B-75EF-4D10-93F1-B651E8FE5FFA}"/>
              </a:ext>
            </a:extLst>
          </p:cNvPr>
          <p:cNvSpPr>
            <a:spLocks noChangeArrowheads="1"/>
          </p:cNvSpPr>
          <p:nvPr/>
        </p:nvSpPr>
        <p:spPr bwMode="auto">
          <a:xfrm>
            <a:off x="1371600" y="3810000"/>
            <a:ext cx="6324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endParaRPr lang="en-US" alt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95B64DCD-B7FE-4647-8103-3EA8E7F154C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9219" name="Slide Number Placeholder 5">
            <a:extLst>
              <a:ext uri="{FF2B5EF4-FFF2-40B4-BE49-F238E27FC236}">
                <a16:creationId xmlns:a16="http://schemas.microsoft.com/office/drawing/2014/main" id="{5FA16CDE-651F-424F-AF4C-9217C3B7AA0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43F1294-3AF7-4D11-8AE0-BF26E665C0A3}" type="slidenum">
              <a:rPr lang="en-US" altLang="en-US" sz="1400"/>
              <a:pPr>
                <a:spcBef>
                  <a:spcPct val="0"/>
                </a:spcBef>
                <a:buFontTx/>
                <a:buNone/>
              </a:pPr>
              <a:t>7</a:t>
            </a:fld>
            <a:endParaRPr lang="en-US" altLang="en-US" sz="1400" dirty="0"/>
          </a:p>
        </p:txBody>
      </p:sp>
      <p:pic>
        <p:nvPicPr>
          <p:cNvPr id="9220" name="Picture 5">
            <a:extLst>
              <a:ext uri="{FF2B5EF4-FFF2-40B4-BE49-F238E27FC236}">
                <a16:creationId xmlns:a16="http://schemas.microsoft.com/office/drawing/2014/main" id="{5210CA20-AA05-4F20-827F-27B24E3F06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3188" y="4422775"/>
            <a:ext cx="373380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2">
            <a:extLst>
              <a:ext uri="{FF2B5EF4-FFF2-40B4-BE49-F238E27FC236}">
                <a16:creationId xmlns:a16="http://schemas.microsoft.com/office/drawing/2014/main" id="{FAA3CF80-760F-44ED-9B2B-2AF29A477FC6}"/>
              </a:ext>
            </a:extLst>
          </p:cNvPr>
          <p:cNvSpPr>
            <a:spLocks noGrp="1" noChangeArrowheads="1"/>
          </p:cNvSpPr>
          <p:nvPr>
            <p:ph type="ctrTitle"/>
          </p:nvPr>
        </p:nvSpPr>
        <p:spPr>
          <a:xfrm>
            <a:off x="638175" y="457200"/>
            <a:ext cx="7696200" cy="914400"/>
          </a:xfrm>
        </p:spPr>
        <p:txBody>
          <a:bodyPr/>
          <a:lstStyle/>
          <a:p>
            <a:pPr eaLnBrk="1" hangingPunct="1"/>
            <a:r>
              <a:rPr lang="en-US" altLang="en-US" sz="4000" dirty="0"/>
              <a:t>Asynchronous </a:t>
            </a:r>
            <a:br>
              <a:rPr lang="en-US" altLang="en-US" sz="4000" dirty="0"/>
            </a:br>
            <a:r>
              <a:rPr lang="en-US" altLang="en-US" sz="4000" dirty="0"/>
              <a:t>Serial Communication</a:t>
            </a:r>
          </a:p>
        </p:txBody>
      </p:sp>
      <p:sp>
        <p:nvSpPr>
          <p:cNvPr id="62467" name="Text Box 3">
            <a:extLst>
              <a:ext uri="{FF2B5EF4-FFF2-40B4-BE49-F238E27FC236}">
                <a16:creationId xmlns:a16="http://schemas.microsoft.com/office/drawing/2014/main" id="{BF2EB774-4315-FD4E-9328-0219A9DAE8ED}"/>
              </a:ext>
            </a:extLst>
          </p:cNvPr>
          <p:cNvSpPr txBox="1">
            <a:spLocks noChangeArrowheads="1"/>
          </p:cNvSpPr>
          <p:nvPr/>
        </p:nvSpPr>
        <p:spPr bwMode="auto">
          <a:xfrm>
            <a:off x="1066800" y="1844675"/>
            <a:ext cx="7178675" cy="2985433"/>
          </a:xfrm>
          <a:prstGeom prst="rect">
            <a:avLst/>
          </a:prstGeom>
          <a:noFill/>
          <a:ln w="9525">
            <a:noFill/>
            <a:miter lim="800000"/>
            <a:headEnd/>
            <a:tailEnd/>
          </a:ln>
          <a:effectLst/>
        </p:spPr>
        <p:txBody>
          <a:bodyPr>
            <a:spAutoFit/>
          </a:bodyPr>
          <a:lstStyle/>
          <a:p>
            <a:pPr eaLnBrk="1" hangingPunct="1">
              <a:defRPr/>
            </a:pPr>
            <a:r>
              <a:rPr lang="en-US" sz="2000" dirty="0">
                <a:latin typeface="Times New Roman" charset="0"/>
              </a:rPr>
              <a:t>Serial communication usually involves sending or receiving “characters” using the ASCII code. For example, the character “</a:t>
            </a:r>
            <a:r>
              <a:rPr lang="en-US" sz="2000" b="1" dirty="0">
                <a:latin typeface="Times New Roman" charset="0"/>
              </a:rPr>
              <a:t>S</a:t>
            </a:r>
            <a:r>
              <a:rPr lang="en-US" sz="2000" dirty="0">
                <a:latin typeface="Times New Roman" charset="0"/>
              </a:rPr>
              <a:t>” is represented by the binary number “</a:t>
            </a:r>
            <a:r>
              <a:rPr lang="en-US" sz="2000" b="1" dirty="0">
                <a:latin typeface="Times New Roman" charset="0"/>
              </a:rPr>
              <a:t>01010011</a:t>
            </a:r>
            <a:r>
              <a:rPr lang="en-US" sz="2000" dirty="0">
                <a:latin typeface="Times New Roman" charset="0"/>
              </a:rPr>
              <a:t>” or </a:t>
            </a:r>
            <a:r>
              <a:rPr lang="en-US" sz="2000" b="1" dirty="0">
                <a:latin typeface="Times New Roman" charset="0"/>
              </a:rPr>
              <a:t>0x53</a:t>
            </a:r>
            <a:r>
              <a:rPr lang="en-US" sz="2000" dirty="0">
                <a:latin typeface="Times New Roman" charset="0"/>
              </a:rPr>
              <a:t> in hexadecimal</a:t>
            </a:r>
            <a:r>
              <a:rPr lang="en-US" dirty="0">
                <a:latin typeface="Times New Roman" charset="0"/>
              </a:rPr>
              <a:t>.</a:t>
            </a:r>
          </a:p>
          <a:p>
            <a:pPr eaLnBrk="1" hangingPunct="1">
              <a:defRPr/>
            </a:pPr>
            <a:endParaRPr lang="en-US" dirty="0">
              <a:latin typeface="Times New Roman" charset="0"/>
            </a:endParaRPr>
          </a:p>
          <a:p>
            <a:pPr eaLnBrk="1" hangingPunct="1">
              <a:defRPr/>
            </a:pPr>
            <a:r>
              <a:rPr lang="en-US" sz="2000" dirty="0">
                <a:latin typeface="Times New Roman" charset="0"/>
              </a:rPr>
              <a:t>An asynchronous transmission of “</a:t>
            </a:r>
            <a:r>
              <a:rPr lang="en-US" sz="2000" dirty="0">
                <a:effectLst>
                  <a:outerShdw blurRad="38100" dist="38100" dir="2700000" algn="tl">
                    <a:srgbClr val="C0C0C0"/>
                  </a:outerShdw>
                </a:effectLst>
                <a:latin typeface="Times New Roman" charset="0"/>
              </a:rPr>
              <a:t>S</a:t>
            </a:r>
            <a:r>
              <a:rPr lang="en-US" sz="2000" dirty="0">
                <a:latin typeface="Times New Roman" charset="0"/>
              </a:rPr>
              <a:t>” begins with a start bit, followed by 8 data bits and ending with a stop bit. There are numerous options for number data bits, speed and an optional parity bit.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6EA55B4-1DDA-4B89-85ED-14015499CF37}"/>
              </a:ext>
            </a:extLst>
          </p:cNvPr>
          <p:cNvSpPr>
            <a:spLocks noGrp="1" noChangeArrowheads="1"/>
          </p:cNvSpPr>
          <p:nvPr>
            <p:ph type="title"/>
          </p:nvPr>
        </p:nvSpPr>
        <p:spPr>
          <a:xfrm>
            <a:off x="838200" y="1066800"/>
            <a:ext cx="7772400" cy="1143000"/>
          </a:xfrm>
        </p:spPr>
        <p:txBody>
          <a:bodyPr/>
          <a:lstStyle/>
          <a:p>
            <a:r>
              <a:rPr lang="en-US" altLang="en-US" sz="3600" dirty="0"/>
              <a:t>Serial Functions for the Arduino Mega</a:t>
            </a:r>
          </a:p>
        </p:txBody>
      </p:sp>
      <p:pic>
        <p:nvPicPr>
          <p:cNvPr id="10243" name="Content Placeholder 2">
            <a:extLst>
              <a:ext uri="{FF2B5EF4-FFF2-40B4-BE49-F238E27FC236}">
                <a16:creationId xmlns:a16="http://schemas.microsoft.com/office/drawing/2014/main" id="{D4AC27DC-A3A2-4A43-AA86-1A4E6F77099F}"/>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2514600"/>
            <a:ext cx="7848600" cy="2476500"/>
          </a:xfrm>
        </p:spPr>
      </p:pic>
      <p:sp>
        <p:nvSpPr>
          <p:cNvPr id="10244" name="Date Placeholder 3">
            <a:extLst>
              <a:ext uri="{FF2B5EF4-FFF2-40B4-BE49-F238E27FC236}">
                <a16:creationId xmlns:a16="http://schemas.microsoft.com/office/drawing/2014/main" id="{741C20E5-519F-469B-87BF-ED97B73F7484}"/>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0245" name="Slide Number Placeholder 4">
            <a:extLst>
              <a:ext uri="{FF2B5EF4-FFF2-40B4-BE49-F238E27FC236}">
                <a16:creationId xmlns:a16="http://schemas.microsoft.com/office/drawing/2014/main" id="{C6F3667B-F7D1-4C2C-9574-4A42FFFA79D4}"/>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B58DA2E-6941-467C-B9D3-BE49DD216FFE}" type="slidenum">
              <a:rPr lang="en-US" altLang="en-US" sz="1400"/>
              <a:pPr>
                <a:spcBef>
                  <a:spcPct val="0"/>
                </a:spcBef>
                <a:buFontTx/>
                <a:buNone/>
              </a:pPr>
              <a:t>8</a:t>
            </a:fld>
            <a:endParaRPr lang="en-US" altLang="en-US" sz="1400" dirty="0"/>
          </a:p>
        </p:txBody>
      </p:sp>
      <p:sp>
        <p:nvSpPr>
          <p:cNvPr id="10246" name="TextBox 5">
            <a:extLst>
              <a:ext uri="{FF2B5EF4-FFF2-40B4-BE49-F238E27FC236}">
                <a16:creationId xmlns:a16="http://schemas.microsoft.com/office/drawing/2014/main" id="{6118A085-A9A5-492B-BFA5-A590FDEF1EC0}"/>
              </a:ext>
            </a:extLst>
          </p:cNvPr>
          <p:cNvSpPr txBox="1">
            <a:spLocks noChangeArrowheads="1"/>
          </p:cNvSpPr>
          <p:nvPr/>
        </p:nvSpPr>
        <p:spPr bwMode="auto">
          <a:xfrm>
            <a:off x="751681" y="5083175"/>
            <a:ext cx="7945438" cy="708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t>The Arduino website has excellent explanations of how these functions work and a plethora of examples of  how to use them.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a:extLst>
              <a:ext uri="{FF2B5EF4-FFF2-40B4-BE49-F238E27FC236}">
                <a16:creationId xmlns:a16="http://schemas.microsoft.com/office/drawing/2014/main" id="{DA8A00E3-0EEB-4B01-AD59-4DE008D6235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dirty="0"/>
              <a:t>LSU rev20240724</a:t>
            </a:r>
          </a:p>
        </p:txBody>
      </p:sp>
      <p:sp>
        <p:nvSpPr>
          <p:cNvPr id="11267" name="Slide Number Placeholder 5">
            <a:extLst>
              <a:ext uri="{FF2B5EF4-FFF2-40B4-BE49-F238E27FC236}">
                <a16:creationId xmlns:a16="http://schemas.microsoft.com/office/drawing/2014/main" id="{A842C2DE-2259-40A7-A350-435CC8C1D48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EFC2696-D9DC-4983-B676-B060F7701D2C}" type="slidenum">
              <a:rPr lang="en-US" altLang="en-US" sz="1400"/>
              <a:pPr>
                <a:spcBef>
                  <a:spcPct val="0"/>
                </a:spcBef>
                <a:buFontTx/>
                <a:buNone/>
              </a:pPr>
              <a:t>9</a:t>
            </a:fld>
            <a:endParaRPr lang="en-US" altLang="en-US" sz="1400" dirty="0"/>
          </a:p>
        </p:txBody>
      </p:sp>
      <p:sp>
        <p:nvSpPr>
          <p:cNvPr id="11268" name="Rectangle 3">
            <a:extLst>
              <a:ext uri="{FF2B5EF4-FFF2-40B4-BE49-F238E27FC236}">
                <a16:creationId xmlns:a16="http://schemas.microsoft.com/office/drawing/2014/main" id="{5D1E35E9-A073-4722-AD6A-377F9DDD435F}"/>
              </a:ext>
            </a:extLst>
          </p:cNvPr>
          <p:cNvSpPr>
            <a:spLocks noChangeArrowheads="1"/>
          </p:cNvSpPr>
          <p:nvPr/>
        </p:nvSpPr>
        <p:spPr bwMode="auto">
          <a:xfrm>
            <a:off x="990600" y="2209800"/>
            <a:ext cx="7467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solidFill>
                  <a:srgbClr val="374146"/>
                </a:solidFill>
                <a:latin typeface="Typonine Sans Light"/>
              </a:rPr>
              <a:t>The </a:t>
            </a:r>
            <a:r>
              <a:rPr lang="en-US" altLang="en-US" sz="2400" b="1" dirty="0">
                <a:solidFill>
                  <a:srgbClr val="374146"/>
                </a:solidFill>
                <a:latin typeface="Typonine Sans Light"/>
              </a:rPr>
              <a:t>Arduino Mega</a:t>
            </a:r>
            <a:r>
              <a:rPr lang="en-US" altLang="en-US" sz="2400" dirty="0">
                <a:solidFill>
                  <a:srgbClr val="374146"/>
                </a:solidFill>
                <a:latin typeface="Typonine Sans Light"/>
              </a:rPr>
              <a:t> has four hardware serial ports</a:t>
            </a:r>
          </a:p>
          <a:p>
            <a:pPr marL="457200" indent="-457200" eaLnBrk="1" hangingPunct="1">
              <a:spcBef>
                <a:spcPct val="0"/>
              </a:spcBef>
            </a:pPr>
            <a:r>
              <a:rPr lang="en-US" altLang="en-US" sz="2400" dirty="0"/>
              <a:t>Serial1</a:t>
            </a:r>
            <a:r>
              <a:rPr lang="en-US" altLang="en-US" sz="2400" dirty="0">
                <a:solidFill>
                  <a:srgbClr val="374146"/>
                </a:solidFill>
                <a:latin typeface="Typonine Sans Light"/>
              </a:rPr>
              <a:t> on pins 19 (RX) and 18 (TX)</a:t>
            </a:r>
          </a:p>
          <a:p>
            <a:pPr marL="457200" indent="-457200" eaLnBrk="1" hangingPunct="1">
              <a:spcBef>
                <a:spcPct val="0"/>
              </a:spcBef>
            </a:pPr>
            <a:r>
              <a:rPr lang="en-US" altLang="en-US" sz="2400" dirty="0"/>
              <a:t>Serial2</a:t>
            </a:r>
            <a:r>
              <a:rPr lang="en-US" altLang="en-US" sz="2400" dirty="0">
                <a:solidFill>
                  <a:srgbClr val="374146"/>
                </a:solidFill>
                <a:latin typeface="Typonine Sans Light"/>
              </a:rPr>
              <a:t> on pins 17 (RX) and 16 (TX)</a:t>
            </a:r>
          </a:p>
          <a:p>
            <a:pPr marL="457200" indent="-457200" eaLnBrk="1" hangingPunct="1">
              <a:spcBef>
                <a:spcPct val="0"/>
              </a:spcBef>
            </a:pPr>
            <a:r>
              <a:rPr lang="en-US" altLang="en-US" sz="2400" dirty="0"/>
              <a:t>Serial3</a:t>
            </a:r>
            <a:r>
              <a:rPr lang="en-US" altLang="en-US" sz="2400" dirty="0">
                <a:solidFill>
                  <a:srgbClr val="374146"/>
                </a:solidFill>
                <a:latin typeface="Typonine Sans Light"/>
              </a:rPr>
              <a:t> on pins 15 (RX) and 14 (TX)</a:t>
            </a:r>
          </a:p>
          <a:p>
            <a:pPr eaLnBrk="1" hangingPunct="1">
              <a:spcBef>
                <a:spcPct val="0"/>
              </a:spcBef>
              <a:buFontTx/>
              <a:buNone/>
            </a:pPr>
            <a:endParaRPr lang="en-US" altLang="en-US" sz="2400" dirty="0">
              <a:solidFill>
                <a:srgbClr val="374146"/>
              </a:solidFill>
              <a:latin typeface="Typonine Sans Light"/>
            </a:endParaRPr>
          </a:p>
          <a:p>
            <a:pPr eaLnBrk="1" hangingPunct="1">
              <a:spcBef>
                <a:spcPct val="0"/>
              </a:spcBef>
              <a:buFontTx/>
              <a:buNone/>
            </a:pPr>
            <a:r>
              <a:rPr lang="en-US" altLang="en-US" sz="2400" dirty="0">
                <a:solidFill>
                  <a:srgbClr val="374146"/>
                </a:solidFill>
                <a:latin typeface="Typonine Sans Light"/>
              </a:rPr>
              <a:t>To use these pins to communicate with your personal computer, you will need an additional USB-to-serial adaptor, as they are not connected to the Mega’s USB-to-serial adaptor. </a:t>
            </a:r>
            <a:endParaRPr lang="en-US" altLang="en-US" sz="2400" dirty="0"/>
          </a:p>
        </p:txBody>
      </p:sp>
      <p:sp>
        <p:nvSpPr>
          <p:cNvPr id="11269" name="TextBox 4">
            <a:extLst>
              <a:ext uri="{FF2B5EF4-FFF2-40B4-BE49-F238E27FC236}">
                <a16:creationId xmlns:a16="http://schemas.microsoft.com/office/drawing/2014/main" id="{3A150945-8E88-4539-B7C7-D3B5DFE12EC4}"/>
              </a:ext>
            </a:extLst>
          </p:cNvPr>
          <p:cNvSpPr txBox="1">
            <a:spLocks noChangeArrowheads="1"/>
          </p:cNvSpPr>
          <p:nvPr/>
        </p:nvSpPr>
        <p:spPr bwMode="auto">
          <a:xfrm>
            <a:off x="2438400" y="609600"/>
            <a:ext cx="570220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4000" dirty="0"/>
              <a:t>Arduino Mega Serial Ports</a:t>
            </a:r>
          </a:p>
        </p:txBody>
      </p:sp>
    </p:spTree>
  </p:cSld>
  <p:clrMapOvr>
    <a:masterClrMapping/>
  </p:clrMapOvr>
</p:sld>
</file>

<file path=ppt/theme/theme1.xml><?xml version="1.0" encoding="utf-8"?>
<a:theme xmlns:a="http://schemas.openxmlformats.org/drawingml/2006/main" name="LaACES">
  <a:themeElements>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FF0066"/>
      </a:hlink>
      <a:folHlink>
        <a:srgbClr val="00FF00"/>
      </a:folHlink>
    </a:clrScheme>
    <a:fontScheme name="LaAC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AC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AC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AC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AC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AC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AC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AC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Settings\guzik\Application Data\Microsoft\Templates\LaACES.pot</Template>
  <TotalTime>4010</TotalTime>
  <Words>1490</Words>
  <Application>Microsoft Office PowerPoint</Application>
  <PresentationFormat>On-screen Show (4:3)</PresentationFormat>
  <Paragraphs>170</Paragraphs>
  <Slides>21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Times New Roman</vt:lpstr>
      <vt:lpstr>Typonine Sans Light</vt:lpstr>
      <vt:lpstr>LaACES</vt:lpstr>
      <vt:lpstr>Lecture 11.01  Serial Communication Protocols</vt:lpstr>
      <vt:lpstr>Serial Interface</vt:lpstr>
      <vt:lpstr>Parallel Interface</vt:lpstr>
      <vt:lpstr>Serial I/O on the Arduino Mega</vt:lpstr>
      <vt:lpstr>Hardware Serial</vt:lpstr>
      <vt:lpstr>Synchronous and Asynchronous Serial Communication</vt:lpstr>
      <vt:lpstr>Asynchronous  Serial Communication</vt:lpstr>
      <vt:lpstr>Serial Functions for the Arduino Mega</vt:lpstr>
      <vt:lpstr>PowerPoint Presentation</vt:lpstr>
      <vt:lpstr>PowerPoint Presentation</vt:lpstr>
      <vt:lpstr>PowerPoint Presentation</vt:lpstr>
      <vt:lpstr>I2C Addresses</vt:lpstr>
      <vt:lpstr>PowerPoint Presentation</vt:lpstr>
      <vt:lpstr>I2C Reads and Writes</vt:lpstr>
      <vt:lpstr>PowerPoint Presentation</vt:lpstr>
      <vt:lpstr>PowerPoint Presentation</vt:lpstr>
      <vt:lpstr>PowerPoint Presentation</vt:lpstr>
      <vt:lpstr>PowerPoint Presentation</vt:lpstr>
      <vt:lpstr>SPI Protocol</vt:lpstr>
      <vt:lpstr>SPI Pins</vt:lpstr>
      <vt:lpstr>Level Shifting</vt:lpstr>
    </vt:vector>
  </TitlesOfParts>
  <Company>Louisiana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subject>Lecture 5, Serial I/O</dc:subject>
  <dc:creator>S. B. Ellison</dc:creator>
  <cp:lastModifiedBy>Beau Johnson</cp:lastModifiedBy>
  <cp:revision>136</cp:revision>
  <cp:lastPrinted>2004-10-28T16:35:54Z</cp:lastPrinted>
  <dcterms:created xsi:type="dcterms:W3CDTF">2004-04-27T18:56:43Z</dcterms:created>
  <dcterms:modified xsi:type="dcterms:W3CDTF">2024-07-25T17:07:54Z</dcterms:modified>
</cp:coreProperties>
</file>