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8" r:id="rId3"/>
    <p:sldId id="257" r:id="rId4"/>
    <p:sldId id="272" r:id="rId5"/>
    <p:sldId id="279" r:id="rId6"/>
    <p:sldId id="258" r:id="rId7"/>
    <p:sldId id="259" r:id="rId8"/>
    <p:sldId id="262" r:id="rId9"/>
    <p:sldId id="260" r:id="rId10"/>
    <p:sldId id="261" r:id="rId11"/>
    <p:sldId id="263" r:id="rId12"/>
    <p:sldId id="273" r:id="rId13"/>
    <p:sldId id="264" r:id="rId14"/>
    <p:sldId id="276" r:id="rId15"/>
    <p:sldId id="274" r:id="rId16"/>
    <p:sldId id="265" r:id="rId17"/>
    <p:sldId id="275"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Collins" initials="JC" lastIdx="1" clrIdx="0">
    <p:extLst>
      <p:ext uri="{19B8F6BF-5375-455C-9EA6-DF929625EA0E}">
        <p15:presenceInfo xmlns:p15="http://schemas.microsoft.com/office/powerpoint/2012/main" userId="Joshua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EA001-90D5-4A3A-AB92-7462177F3B29}" v="1" dt="2024-07-25T16:56:27.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1" autoAdjust="0"/>
    <p:restoredTop sz="94660"/>
  </p:normalViewPr>
  <p:slideViewPr>
    <p:cSldViewPr snapToGrid="0">
      <p:cViewPr varScale="1">
        <p:scale>
          <a:sx n="83" d="100"/>
          <a:sy n="83" d="100"/>
        </p:scale>
        <p:origin x="144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5BCAD-5BA8-4975-8FF5-4D77985CD169}" type="datetimeFigureOut">
              <a:rPr lang="en-US" smtClean="0"/>
              <a:t>7/25/2024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88567-E2EA-421D-AE14-EA09D0CFA68F}" type="slidenum">
              <a:rPr lang="en-US" smtClean="0"/>
              <a:t>‹#›</a:t>
            </a:fld>
            <a:endParaRPr lang="en-US"/>
          </a:p>
        </p:txBody>
      </p:sp>
    </p:spTree>
    <p:extLst>
      <p:ext uri="{BB962C8B-B14F-4D97-AF65-F5344CB8AC3E}">
        <p14:creationId xmlns:p14="http://schemas.microsoft.com/office/powerpoint/2010/main" val="138740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225712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417006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29284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46053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149119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L10.01</a:t>
            </a:r>
          </a:p>
        </p:txBody>
      </p:sp>
      <p:sp>
        <p:nvSpPr>
          <p:cNvPr id="7" name="Slide Number Placeholder 6"/>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96246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LSU rev20211031</a:t>
            </a:r>
          </a:p>
        </p:txBody>
      </p:sp>
      <p:sp>
        <p:nvSpPr>
          <p:cNvPr id="8" name="Footer Placeholder 7"/>
          <p:cNvSpPr>
            <a:spLocks noGrp="1"/>
          </p:cNvSpPr>
          <p:nvPr>
            <p:ph type="ftr" sz="quarter" idx="11"/>
          </p:nvPr>
        </p:nvSpPr>
        <p:spPr/>
        <p:txBody>
          <a:bodyPr/>
          <a:lstStyle/>
          <a:p>
            <a:r>
              <a:rPr lang="en-US"/>
              <a:t>L10.01</a:t>
            </a:r>
          </a:p>
        </p:txBody>
      </p:sp>
      <p:sp>
        <p:nvSpPr>
          <p:cNvPr id="9" name="Slide Number Placeholder 8"/>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55779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LSU rev20211031</a:t>
            </a:r>
          </a:p>
        </p:txBody>
      </p:sp>
      <p:sp>
        <p:nvSpPr>
          <p:cNvPr id="4" name="Footer Placeholder 3"/>
          <p:cNvSpPr>
            <a:spLocks noGrp="1"/>
          </p:cNvSpPr>
          <p:nvPr>
            <p:ph type="ftr" sz="quarter" idx="11"/>
          </p:nvPr>
        </p:nvSpPr>
        <p:spPr/>
        <p:txBody>
          <a:bodyPr/>
          <a:lstStyle/>
          <a:p>
            <a:r>
              <a:rPr lang="en-US"/>
              <a:t>L10.01</a:t>
            </a:r>
          </a:p>
        </p:txBody>
      </p:sp>
      <p:sp>
        <p:nvSpPr>
          <p:cNvPr id="5" name="Slide Number Placeholder 4"/>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62229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LSU rev20211031</a:t>
            </a:r>
          </a:p>
        </p:txBody>
      </p:sp>
      <p:sp>
        <p:nvSpPr>
          <p:cNvPr id="3" name="Footer Placeholder 2"/>
          <p:cNvSpPr>
            <a:spLocks noGrp="1"/>
          </p:cNvSpPr>
          <p:nvPr>
            <p:ph type="ftr" sz="quarter" idx="11"/>
          </p:nvPr>
        </p:nvSpPr>
        <p:spPr/>
        <p:txBody>
          <a:bodyPr/>
          <a:lstStyle/>
          <a:p>
            <a:r>
              <a:rPr lang="en-US"/>
              <a:t>L10.01</a:t>
            </a:r>
          </a:p>
        </p:txBody>
      </p:sp>
      <p:sp>
        <p:nvSpPr>
          <p:cNvPr id="4" name="Slide Number Placeholder 3"/>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65980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L10.01</a:t>
            </a:r>
          </a:p>
        </p:txBody>
      </p:sp>
      <p:sp>
        <p:nvSpPr>
          <p:cNvPr id="7" name="Slide Number Placeholder 6"/>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414987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L10.01</a:t>
            </a:r>
          </a:p>
        </p:txBody>
      </p:sp>
      <p:sp>
        <p:nvSpPr>
          <p:cNvPr id="7" name="Slide Number Placeholder 6"/>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4805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rev20211031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L10.01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65D16-6A8B-46EB-AEA5-AA03FB941BE2}" type="slidenum">
              <a:rPr lang="en-US" smtClean="0"/>
              <a:t>‹#›</a:t>
            </a:fld>
            <a:endParaRPr lang="en-US"/>
          </a:p>
        </p:txBody>
      </p:sp>
    </p:spTree>
    <p:extLst>
      <p:ext uri="{BB962C8B-B14F-4D97-AF65-F5344CB8AC3E}">
        <p14:creationId xmlns:p14="http://schemas.microsoft.com/office/powerpoint/2010/main" val="23938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if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926"/>
            <a:ext cx="7772400" cy="2387600"/>
          </a:xfrm>
        </p:spPr>
        <p:txBody>
          <a:bodyPr>
            <a:normAutofit/>
          </a:bodyPr>
          <a:lstStyle/>
          <a:p>
            <a:r>
              <a:rPr lang="en-US" dirty="0"/>
              <a:t>Lecture 10.01</a:t>
            </a:r>
            <a:br>
              <a:rPr lang="en-US" dirty="0"/>
            </a:br>
            <a:r>
              <a:rPr lang="en-US" dirty="0"/>
              <a:t>Signals and Waveforms</a:t>
            </a:r>
          </a:p>
        </p:txBody>
      </p:sp>
      <p:sp>
        <p:nvSpPr>
          <p:cNvPr id="6" name="Date Placeholder 5">
            <a:extLst>
              <a:ext uri="{FF2B5EF4-FFF2-40B4-BE49-F238E27FC236}">
                <a16:creationId xmlns:a16="http://schemas.microsoft.com/office/drawing/2014/main" id="{3767C9AB-D6B6-4778-8FFB-64A4803B1520}"/>
              </a:ext>
            </a:extLst>
          </p:cNvPr>
          <p:cNvSpPr>
            <a:spLocks noGrp="1"/>
          </p:cNvSpPr>
          <p:nvPr>
            <p:ph type="dt" sz="half" idx="10"/>
          </p:nvPr>
        </p:nvSpPr>
        <p:spPr/>
        <p:txBody>
          <a:bodyPr/>
          <a:lstStyle/>
          <a:p>
            <a:r>
              <a:rPr lang="en-US" dirty="0"/>
              <a:t>LSU rev20240724</a:t>
            </a:r>
          </a:p>
        </p:txBody>
      </p:sp>
      <p:sp>
        <p:nvSpPr>
          <p:cNvPr id="7" name="Footer Placeholder 6">
            <a:extLst>
              <a:ext uri="{FF2B5EF4-FFF2-40B4-BE49-F238E27FC236}">
                <a16:creationId xmlns:a16="http://schemas.microsoft.com/office/drawing/2014/main" id="{461C948E-F863-4432-B131-90C0C9AC09C8}"/>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A2F3F0B8-CD2D-4CE8-B4C6-EDE199D101B9}"/>
              </a:ext>
            </a:extLst>
          </p:cNvPr>
          <p:cNvSpPr>
            <a:spLocks noGrp="1"/>
          </p:cNvSpPr>
          <p:nvPr>
            <p:ph type="sldNum" sz="quarter" idx="12"/>
          </p:nvPr>
        </p:nvSpPr>
        <p:spPr/>
        <p:txBody>
          <a:bodyPr/>
          <a:lstStyle/>
          <a:p>
            <a:fld id="{A2665D16-6A8B-46EB-AEA5-AA03FB941BE2}" type="slidenum">
              <a:rPr lang="en-US" smtClean="0"/>
              <a:t>1</a:t>
            </a:fld>
            <a:endParaRPr lang="en-US"/>
          </a:p>
        </p:txBody>
      </p:sp>
      <p:pic>
        <p:nvPicPr>
          <p:cNvPr id="5" name="Picture 4">
            <a:extLst>
              <a:ext uri="{FF2B5EF4-FFF2-40B4-BE49-F238E27FC236}">
                <a16:creationId xmlns:a16="http://schemas.microsoft.com/office/drawing/2014/main" id="{1467A831-8B66-4498-87A6-1DDD6D18BCF4}"/>
              </a:ext>
            </a:extLst>
          </p:cNvPr>
          <p:cNvPicPr>
            <a:picLocks noChangeAspect="1"/>
          </p:cNvPicPr>
          <p:nvPr/>
        </p:nvPicPr>
        <p:blipFill>
          <a:blip r:embed="rId2"/>
          <a:stretch>
            <a:fillRect/>
          </a:stretch>
        </p:blipFill>
        <p:spPr>
          <a:xfrm>
            <a:off x="0" y="23812"/>
            <a:ext cx="1876704" cy="1006476"/>
          </a:xfrm>
          <a:prstGeom prst="rect">
            <a:avLst/>
          </a:prstGeom>
        </p:spPr>
      </p:pic>
    </p:spTree>
    <p:extLst>
      <p:ext uri="{BB962C8B-B14F-4D97-AF65-F5344CB8AC3E}">
        <p14:creationId xmlns:p14="http://schemas.microsoft.com/office/powerpoint/2010/main" val="239807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Measuring a Signal</a:t>
            </a:r>
          </a:p>
        </p:txBody>
      </p:sp>
      <p:sp>
        <p:nvSpPr>
          <p:cNvPr id="3" name="Content Placeholder 2"/>
          <p:cNvSpPr>
            <a:spLocks noGrp="1"/>
          </p:cNvSpPr>
          <p:nvPr>
            <p:ph idx="1"/>
          </p:nvPr>
        </p:nvSpPr>
        <p:spPr>
          <a:xfrm>
            <a:off x="455924" y="1505257"/>
            <a:ext cx="5187494" cy="4322184"/>
          </a:xfrm>
        </p:spPr>
        <p:txBody>
          <a:bodyPr>
            <a:noAutofit/>
          </a:bodyPr>
          <a:lstStyle/>
          <a:p>
            <a:pPr marL="0" indent="0">
              <a:buNone/>
            </a:pPr>
            <a:r>
              <a:rPr lang="en-US" sz="2200" b="1" dirty="0"/>
              <a:t>Multimeters </a:t>
            </a:r>
            <a:r>
              <a:rPr lang="en-US" sz="2200" dirty="0"/>
              <a:t>do not provide an accurate view of a signal. They return an average value of the signal.</a:t>
            </a:r>
          </a:p>
          <a:p>
            <a:pPr marL="0" indent="0">
              <a:buNone/>
            </a:pPr>
            <a:endParaRPr lang="en-US" sz="2200" dirty="0"/>
          </a:p>
          <a:p>
            <a:pPr marL="0" indent="0">
              <a:buNone/>
            </a:pPr>
            <a:r>
              <a:rPr lang="en-US" sz="2200" dirty="0"/>
              <a:t>This average value can be drastically different than the amplitude of the signal. It also does not convey the frequency of the signal. Though some maybe be able to measure the frequency or amplitude.</a:t>
            </a:r>
          </a:p>
          <a:p>
            <a:pPr marL="0" indent="0">
              <a:buNone/>
            </a:pPr>
            <a:endParaRPr lang="en-US" sz="2200" dirty="0"/>
          </a:p>
          <a:p>
            <a:pPr marL="0" indent="0">
              <a:buNone/>
            </a:pPr>
            <a:r>
              <a:rPr lang="en-US" sz="2200" dirty="0"/>
              <a:t>To accurately measure a signal’s waveform, an </a:t>
            </a:r>
            <a:r>
              <a:rPr lang="en-US" sz="2200" b="1" dirty="0"/>
              <a:t>oscilloscope</a:t>
            </a:r>
            <a:r>
              <a:rPr lang="en-US" sz="2200" dirty="0"/>
              <a:t> is used.</a:t>
            </a:r>
          </a:p>
        </p:txBody>
      </p:sp>
      <p:sp>
        <p:nvSpPr>
          <p:cNvPr id="5" name="Date Placeholder 4">
            <a:extLst>
              <a:ext uri="{FF2B5EF4-FFF2-40B4-BE49-F238E27FC236}">
                <a16:creationId xmlns:a16="http://schemas.microsoft.com/office/drawing/2014/main" id="{92D43EC6-062B-4FD6-A0A6-90DA3D1D3EF6}"/>
              </a:ext>
            </a:extLst>
          </p:cNvPr>
          <p:cNvSpPr>
            <a:spLocks noGrp="1"/>
          </p:cNvSpPr>
          <p:nvPr>
            <p:ph type="dt" sz="half" idx="10"/>
          </p:nvPr>
        </p:nvSpPr>
        <p:spPr/>
        <p:txBody>
          <a:bodyPr/>
          <a:lstStyle/>
          <a:p>
            <a:r>
              <a:rPr lang="en-US" dirty="0"/>
              <a:t>LSU rev20240724</a:t>
            </a:r>
          </a:p>
        </p:txBody>
      </p:sp>
      <p:sp>
        <p:nvSpPr>
          <p:cNvPr id="8" name="Footer Placeholder 7">
            <a:extLst>
              <a:ext uri="{FF2B5EF4-FFF2-40B4-BE49-F238E27FC236}">
                <a16:creationId xmlns:a16="http://schemas.microsoft.com/office/drawing/2014/main" id="{D947717B-1B5C-4D62-9EDE-81B763F312F9}"/>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5D516DC3-2505-4E31-BB04-F0A1DD04A63D}"/>
              </a:ext>
            </a:extLst>
          </p:cNvPr>
          <p:cNvSpPr>
            <a:spLocks noGrp="1"/>
          </p:cNvSpPr>
          <p:nvPr>
            <p:ph type="sldNum" sz="quarter" idx="12"/>
          </p:nvPr>
        </p:nvSpPr>
        <p:spPr/>
        <p:txBody>
          <a:bodyPr/>
          <a:lstStyle/>
          <a:p>
            <a:fld id="{A2665D16-6A8B-46EB-AEA5-AA03FB941BE2}" type="slidenum">
              <a:rPr lang="en-US" smtClean="0"/>
              <a:t>10</a:t>
            </a:fld>
            <a:endParaRPr lang="en-US"/>
          </a:p>
        </p:txBody>
      </p:sp>
      <p:pic>
        <p:nvPicPr>
          <p:cNvPr id="4" name="Picture 9" descr="IMG_2370"/>
          <p:cNvPicPr>
            <a:picLocks noChangeAspect="1" noChangeArrowheads="1"/>
          </p:cNvPicPr>
          <p:nvPr/>
        </p:nvPicPr>
        <p:blipFill>
          <a:blip r:embed="rId2" cstate="print">
            <a:extLst>
              <a:ext uri="{28A0092B-C50C-407E-A947-70E740481C1C}">
                <a14:useLocalDpi xmlns:a14="http://schemas.microsoft.com/office/drawing/2010/main" val="0"/>
              </a:ext>
            </a:extLst>
          </a:blip>
          <a:srcRect l="4170" t="3128" r="8253" b="9286"/>
          <a:stretch>
            <a:fillRect/>
          </a:stretch>
        </p:blipFill>
        <p:spPr bwMode="auto">
          <a:xfrm>
            <a:off x="6554390" y="1523295"/>
            <a:ext cx="1864519" cy="248602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5094" r="11207"/>
          <a:stretch/>
        </p:blipFill>
        <p:spPr>
          <a:xfrm>
            <a:off x="5962392" y="4181059"/>
            <a:ext cx="2725684" cy="1831814"/>
          </a:xfrm>
          <a:prstGeom prst="rect">
            <a:avLst/>
          </a:prstGeom>
        </p:spPr>
      </p:pic>
      <p:pic>
        <p:nvPicPr>
          <p:cNvPr id="10" name="Picture 9">
            <a:extLst>
              <a:ext uri="{FF2B5EF4-FFF2-40B4-BE49-F238E27FC236}">
                <a16:creationId xmlns:a16="http://schemas.microsoft.com/office/drawing/2014/main" id="{3C1EA542-E667-4A46-A81D-BEEE039E78AA}"/>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22345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Oscilloscopes</a:t>
            </a:r>
          </a:p>
        </p:txBody>
      </p:sp>
      <p:sp>
        <p:nvSpPr>
          <p:cNvPr id="3" name="Date Placeholder 2">
            <a:extLst>
              <a:ext uri="{FF2B5EF4-FFF2-40B4-BE49-F238E27FC236}">
                <a16:creationId xmlns:a16="http://schemas.microsoft.com/office/drawing/2014/main" id="{109C525E-C3BC-4449-8DF2-7A52E00BA224}"/>
              </a:ext>
            </a:extLst>
          </p:cNvPr>
          <p:cNvSpPr>
            <a:spLocks noGrp="1"/>
          </p:cNvSpPr>
          <p:nvPr>
            <p:ph type="dt" sz="half" idx="10"/>
          </p:nvPr>
        </p:nvSpPr>
        <p:spPr/>
        <p:txBody>
          <a:bodyPr/>
          <a:lstStyle/>
          <a:p>
            <a:r>
              <a:rPr lang="en-US" dirty="0"/>
              <a:t>LSU rev20240724</a:t>
            </a:r>
          </a:p>
        </p:txBody>
      </p:sp>
      <p:sp>
        <p:nvSpPr>
          <p:cNvPr id="4" name="Footer Placeholder 3">
            <a:extLst>
              <a:ext uri="{FF2B5EF4-FFF2-40B4-BE49-F238E27FC236}">
                <a16:creationId xmlns:a16="http://schemas.microsoft.com/office/drawing/2014/main" id="{AC6BDC34-9E38-4869-9BC8-C5DA679A5B51}"/>
              </a:ext>
            </a:extLst>
          </p:cNvPr>
          <p:cNvSpPr>
            <a:spLocks noGrp="1"/>
          </p:cNvSpPr>
          <p:nvPr>
            <p:ph type="ftr" sz="quarter" idx="11"/>
          </p:nvPr>
        </p:nvSpPr>
        <p:spPr/>
        <p:txBody>
          <a:bodyPr/>
          <a:lstStyle/>
          <a:p>
            <a:r>
              <a:rPr lang="en-US"/>
              <a:t>L10.01</a:t>
            </a:r>
          </a:p>
        </p:txBody>
      </p:sp>
      <p:sp>
        <p:nvSpPr>
          <p:cNvPr id="5" name="Slide Number Placeholder 4">
            <a:extLst>
              <a:ext uri="{FF2B5EF4-FFF2-40B4-BE49-F238E27FC236}">
                <a16:creationId xmlns:a16="http://schemas.microsoft.com/office/drawing/2014/main" id="{A28057C0-B523-436C-981F-564EB92D462D}"/>
              </a:ext>
            </a:extLst>
          </p:cNvPr>
          <p:cNvSpPr>
            <a:spLocks noGrp="1"/>
          </p:cNvSpPr>
          <p:nvPr>
            <p:ph type="sldNum" sz="quarter" idx="12"/>
          </p:nvPr>
        </p:nvSpPr>
        <p:spPr/>
        <p:txBody>
          <a:bodyPr/>
          <a:lstStyle/>
          <a:p>
            <a:fld id="{A2665D16-6A8B-46EB-AEA5-AA03FB941BE2}" type="slidenum">
              <a:rPr lang="en-US" smtClean="0"/>
              <a:t>11</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5313" r="15100"/>
          <a:stretch/>
        </p:blipFill>
        <p:spPr>
          <a:xfrm>
            <a:off x="6341473" y="1414674"/>
            <a:ext cx="2724150" cy="2202061"/>
          </a:xfrm>
          <a:prstGeom prst="rect">
            <a:avLst/>
          </a:prstGeom>
        </p:spPr>
      </p:pic>
      <p:sp>
        <p:nvSpPr>
          <p:cNvPr id="9" name="Content Placeholder 2"/>
          <p:cNvSpPr txBox="1">
            <a:spLocks/>
          </p:cNvSpPr>
          <p:nvPr/>
        </p:nvSpPr>
        <p:spPr>
          <a:xfrm>
            <a:off x="524696" y="1532227"/>
            <a:ext cx="4124325" cy="43221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Oscilloscopes displays signals as function of time. They show how a signal changes over time.</a:t>
            </a:r>
          </a:p>
          <a:p>
            <a:pPr marL="0" indent="0">
              <a:buNone/>
            </a:pPr>
            <a:endParaRPr lang="en-US" sz="2100" dirty="0"/>
          </a:p>
          <a:p>
            <a:pPr marL="0" indent="0">
              <a:buNone/>
            </a:pPr>
            <a:r>
              <a:rPr lang="en-US" sz="2100" dirty="0"/>
              <a:t>They graph signal voltages onto a </a:t>
            </a:r>
            <a:br>
              <a:rPr lang="en-US" sz="2100" dirty="0"/>
            </a:br>
            <a:r>
              <a:rPr lang="en-US" sz="2100" dirty="0"/>
              <a:t>2-D plot with the signal voltage level as the vertical axis and time as the horizontal axis.</a:t>
            </a:r>
          </a:p>
          <a:p>
            <a:pPr marL="0" indent="0">
              <a:buNone/>
            </a:pPr>
            <a:endParaRPr lang="en-US" sz="2100" dirty="0"/>
          </a:p>
          <a:p>
            <a:pPr marL="0" indent="0">
              <a:buNone/>
            </a:pPr>
            <a:r>
              <a:rPr lang="en-US" sz="2100" dirty="0"/>
              <a:t>Oscilloscopes are useful for identifying issues with AC signals, timing conflicts, signal noise, and signal continuity.</a:t>
            </a:r>
          </a:p>
          <a:p>
            <a:pPr marL="0" indent="0">
              <a:buNone/>
            </a:pPr>
            <a:endParaRPr lang="en-US" sz="21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9294" y="3877926"/>
            <a:ext cx="3190064" cy="1798320"/>
          </a:xfrm>
          <a:prstGeom prst="rect">
            <a:avLst/>
          </a:prstGeom>
        </p:spPr>
      </p:pic>
      <p:pic>
        <p:nvPicPr>
          <p:cNvPr id="12" name="Picture 11"/>
          <p:cNvPicPr>
            <a:picLocks noChangeAspect="1"/>
          </p:cNvPicPr>
          <p:nvPr/>
        </p:nvPicPr>
        <p:blipFill>
          <a:blip r:embed="rId4"/>
          <a:stretch>
            <a:fillRect/>
          </a:stretch>
        </p:blipFill>
        <p:spPr>
          <a:xfrm>
            <a:off x="4514064" y="1839429"/>
            <a:ext cx="1655531" cy="1852742"/>
          </a:xfrm>
          <a:prstGeom prst="rect">
            <a:avLst/>
          </a:prstGeom>
        </p:spPr>
      </p:pic>
      <p:pic>
        <p:nvPicPr>
          <p:cNvPr id="13" name="Picture 12">
            <a:extLst>
              <a:ext uri="{FF2B5EF4-FFF2-40B4-BE49-F238E27FC236}">
                <a16:creationId xmlns:a16="http://schemas.microsoft.com/office/drawing/2014/main" id="{385F8669-8487-4DD5-BEEF-D114C4208BE4}"/>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250452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Oscilloscope Probes</a:t>
            </a:r>
          </a:p>
        </p:txBody>
      </p:sp>
      <p:sp>
        <p:nvSpPr>
          <p:cNvPr id="3" name="Content Placeholder 2"/>
          <p:cNvSpPr>
            <a:spLocks noGrp="1"/>
          </p:cNvSpPr>
          <p:nvPr>
            <p:ph idx="1"/>
          </p:nvPr>
        </p:nvSpPr>
        <p:spPr>
          <a:xfrm>
            <a:off x="314348" y="1537070"/>
            <a:ext cx="5883829" cy="4497227"/>
          </a:xfrm>
        </p:spPr>
        <p:txBody>
          <a:bodyPr>
            <a:noAutofit/>
          </a:bodyPr>
          <a:lstStyle/>
          <a:p>
            <a:pPr marL="0" indent="0">
              <a:lnSpc>
                <a:spcPct val="100000"/>
              </a:lnSpc>
              <a:spcBef>
                <a:spcPts val="1500"/>
              </a:spcBef>
              <a:buNone/>
            </a:pPr>
            <a:r>
              <a:rPr lang="en-US" sz="1800" dirty="0"/>
              <a:t>Oscilloscopes measure signal using specific probes. These probes come in many varieties. </a:t>
            </a:r>
          </a:p>
          <a:p>
            <a:pPr marL="0" indent="0">
              <a:lnSpc>
                <a:spcPct val="100000"/>
              </a:lnSpc>
              <a:spcBef>
                <a:spcPts val="1500"/>
              </a:spcBef>
              <a:buNone/>
            </a:pPr>
            <a:r>
              <a:rPr lang="en-US" sz="1800" dirty="0"/>
              <a:t>Each probe is marked with an attenuation factor. This will commonly be labeled as ‘10x’ or ‘100x’. You will need to match this value in the setting of your scope.</a:t>
            </a:r>
          </a:p>
          <a:p>
            <a:pPr marL="0" indent="0">
              <a:lnSpc>
                <a:spcPct val="100000"/>
              </a:lnSpc>
              <a:spcBef>
                <a:spcPts val="1500"/>
              </a:spcBef>
              <a:buNone/>
            </a:pPr>
            <a:r>
              <a:rPr lang="en-US" sz="1800" dirty="0"/>
              <a:t>Each probe has three major parts: the BNC Connector, the probe tip, and the grounding clip. Remember voltage is measured in reference to a particular 0, set by the grounding clip in this case.</a:t>
            </a:r>
          </a:p>
          <a:p>
            <a:pPr marL="0" indent="0">
              <a:lnSpc>
                <a:spcPct val="100000"/>
              </a:lnSpc>
              <a:spcBef>
                <a:spcPts val="1500"/>
              </a:spcBef>
              <a:buNone/>
            </a:pPr>
            <a:r>
              <a:rPr lang="en-US" sz="1800" dirty="0"/>
              <a:t>When measuring signals, the grounding clip should be secure to a nearby system ground before measuring with the probe tip.</a:t>
            </a:r>
          </a:p>
        </p:txBody>
      </p:sp>
      <p:sp>
        <p:nvSpPr>
          <p:cNvPr id="6" name="Date Placeholder 5">
            <a:extLst>
              <a:ext uri="{FF2B5EF4-FFF2-40B4-BE49-F238E27FC236}">
                <a16:creationId xmlns:a16="http://schemas.microsoft.com/office/drawing/2014/main" id="{345B032A-4481-433F-BEB4-BEB52FCEE093}"/>
              </a:ext>
            </a:extLst>
          </p:cNvPr>
          <p:cNvSpPr>
            <a:spLocks noGrp="1"/>
          </p:cNvSpPr>
          <p:nvPr>
            <p:ph type="dt" sz="half" idx="10"/>
          </p:nvPr>
        </p:nvSpPr>
        <p:spPr/>
        <p:txBody>
          <a:bodyPr/>
          <a:lstStyle/>
          <a:p>
            <a:r>
              <a:rPr lang="en-US" dirty="0"/>
              <a:t>LSU rev20240724</a:t>
            </a:r>
          </a:p>
        </p:txBody>
      </p:sp>
      <p:sp>
        <p:nvSpPr>
          <p:cNvPr id="7" name="Footer Placeholder 6">
            <a:extLst>
              <a:ext uri="{FF2B5EF4-FFF2-40B4-BE49-F238E27FC236}">
                <a16:creationId xmlns:a16="http://schemas.microsoft.com/office/drawing/2014/main" id="{8440BE4C-4D0E-4BDA-82EF-68A97FCEC8D8}"/>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69708615-0334-498A-838D-4338ADB18441}"/>
              </a:ext>
            </a:extLst>
          </p:cNvPr>
          <p:cNvSpPr>
            <a:spLocks noGrp="1"/>
          </p:cNvSpPr>
          <p:nvPr>
            <p:ph type="sldNum" sz="quarter" idx="12"/>
          </p:nvPr>
        </p:nvSpPr>
        <p:spPr/>
        <p:txBody>
          <a:bodyPr/>
          <a:lstStyle/>
          <a:p>
            <a:fld id="{A2665D16-6A8B-46EB-AEA5-AA03FB941BE2}" type="slidenum">
              <a:rPr lang="en-US" smtClean="0"/>
              <a:t>12</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627032" y="2327366"/>
            <a:ext cx="3559631" cy="2217005"/>
          </a:xfrm>
          <a:prstGeom prst="rect">
            <a:avLst/>
          </a:prstGeom>
        </p:spPr>
      </p:pic>
      <p:pic>
        <p:nvPicPr>
          <p:cNvPr id="9" name="Picture 8">
            <a:extLst>
              <a:ext uri="{FF2B5EF4-FFF2-40B4-BE49-F238E27FC236}">
                <a16:creationId xmlns:a16="http://schemas.microsoft.com/office/drawing/2014/main" id="{861970F7-391D-4903-974A-4CC2C9911B75}"/>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428522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Oscilloscope Display</a:t>
            </a:r>
          </a:p>
        </p:txBody>
      </p:sp>
      <p:sp>
        <p:nvSpPr>
          <p:cNvPr id="10" name="Content Placeholder 9"/>
          <p:cNvSpPr>
            <a:spLocks noGrp="1"/>
          </p:cNvSpPr>
          <p:nvPr>
            <p:ph idx="1"/>
          </p:nvPr>
        </p:nvSpPr>
        <p:spPr>
          <a:xfrm>
            <a:off x="5850731" y="3389964"/>
            <a:ext cx="3020786" cy="1563971"/>
          </a:xfrm>
        </p:spPr>
        <p:txBody>
          <a:bodyPr>
            <a:normAutofit lnSpcReduction="10000"/>
          </a:bodyPr>
          <a:lstStyle/>
          <a:p>
            <a:pPr marL="0" indent="0">
              <a:buNone/>
            </a:pPr>
            <a:r>
              <a:rPr lang="en-US" sz="1800" dirty="0"/>
              <a:t>1 – Display Grid</a:t>
            </a:r>
            <a:br>
              <a:rPr lang="en-US" sz="1800" dirty="0"/>
            </a:br>
            <a:r>
              <a:rPr lang="en-US" sz="1800" dirty="0"/>
              <a:t>2 – Signal Traces</a:t>
            </a:r>
            <a:br>
              <a:rPr lang="en-US" sz="1800" dirty="0"/>
            </a:br>
            <a:r>
              <a:rPr lang="en-US" sz="1800" dirty="0"/>
              <a:t>3 – Channel Zero</a:t>
            </a:r>
            <a:br>
              <a:rPr lang="en-US" sz="1800" dirty="0"/>
            </a:br>
            <a:r>
              <a:rPr lang="en-US" sz="1800" dirty="0"/>
              <a:t>4 – Vertical Scale</a:t>
            </a:r>
            <a:br>
              <a:rPr lang="en-US" sz="1800" dirty="0"/>
            </a:br>
            <a:r>
              <a:rPr lang="en-US" sz="1800" dirty="0"/>
              <a:t>5 – Horizontal Scale</a:t>
            </a:r>
            <a:br>
              <a:rPr lang="en-US" sz="1800" dirty="0"/>
            </a:br>
            <a:r>
              <a:rPr lang="en-US" sz="1800" dirty="0"/>
              <a:t>6 – Menu / Measurements</a:t>
            </a:r>
          </a:p>
        </p:txBody>
      </p:sp>
      <p:sp>
        <p:nvSpPr>
          <p:cNvPr id="3" name="Date Placeholder 2">
            <a:extLst>
              <a:ext uri="{FF2B5EF4-FFF2-40B4-BE49-F238E27FC236}">
                <a16:creationId xmlns:a16="http://schemas.microsoft.com/office/drawing/2014/main" id="{BB146A77-CD25-46EE-8EE2-70066BB3C6C5}"/>
              </a:ext>
            </a:extLst>
          </p:cNvPr>
          <p:cNvSpPr>
            <a:spLocks noGrp="1"/>
          </p:cNvSpPr>
          <p:nvPr>
            <p:ph type="dt" sz="half" idx="10"/>
          </p:nvPr>
        </p:nvSpPr>
        <p:spPr/>
        <p:txBody>
          <a:bodyPr/>
          <a:lstStyle/>
          <a:p>
            <a:r>
              <a:rPr lang="en-US" dirty="0"/>
              <a:t>LSU rev20240724</a:t>
            </a:r>
          </a:p>
        </p:txBody>
      </p:sp>
      <p:sp>
        <p:nvSpPr>
          <p:cNvPr id="4" name="Footer Placeholder 3">
            <a:extLst>
              <a:ext uri="{FF2B5EF4-FFF2-40B4-BE49-F238E27FC236}">
                <a16:creationId xmlns:a16="http://schemas.microsoft.com/office/drawing/2014/main" id="{AB99EAD5-00AF-4A03-8C62-EB7656B71D6C}"/>
              </a:ext>
            </a:extLst>
          </p:cNvPr>
          <p:cNvSpPr>
            <a:spLocks noGrp="1"/>
          </p:cNvSpPr>
          <p:nvPr>
            <p:ph type="ftr" sz="quarter" idx="11"/>
          </p:nvPr>
        </p:nvSpPr>
        <p:spPr/>
        <p:txBody>
          <a:bodyPr/>
          <a:lstStyle/>
          <a:p>
            <a:r>
              <a:rPr lang="en-US"/>
              <a:t>L10.01</a:t>
            </a:r>
          </a:p>
        </p:txBody>
      </p:sp>
      <p:sp>
        <p:nvSpPr>
          <p:cNvPr id="5" name="Slide Number Placeholder 4">
            <a:extLst>
              <a:ext uri="{FF2B5EF4-FFF2-40B4-BE49-F238E27FC236}">
                <a16:creationId xmlns:a16="http://schemas.microsoft.com/office/drawing/2014/main" id="{8E1D8A69-50E6-42FF-B138-E14D4677E743}"/>
              </a:ext>
            </a:extLst>
          </p:cNvPr>
          <p:cNvSpPr>
            <a:spLocks noGrp="1"/>
          </p:cNvSpPr>
          <p:nvPr>
            <p:ph type="sldNum" sz="quarter" idx="12"/>
          </p:nvPr>
        </p:nvSpPr>
        <p:spPr/>
        <p:txBody>
          <a:bodyPr/>
          <a:lstStyle/>
          <a:p>
            <a:fld id="{A2665D16-6A8B-46EB-AEA5-AA03FB941BE2}" type="slidenum">
              <a:rPr lang="en-US" smtClean="0"/>
              <a:t>13</a:t>
            </a:fld>
            <a:endParaRPr lang="en-US"/>
          </a:p>
        </p:txBody>
      </p:sp>
      <p:pic>
        <p:nvPicPr>
          <p:cNvPr id="11" name="Picture 10"/>
          <p:cNvPicPr>
            <a:picLocks noChangeAspect="1"/>
          </p:cNvPicPr>
          <p:nvPr/>
        </p:nvPicPr>
        <p:blipFill>
          <a:blip r:embed="rId2"/>
          <a:stretch>
            <a:fillRect/>
          </a:stretch>
        </p:blipFill>
        <p:spPr>
          <a:xfrm>
            <a:off x="718458" y="2658057"/>
            <a:ext cx="4944496" cy="2778336"/>
          </a:xfrm>
          <a:prstGeom prst="rect">
            <a:avLst/>
          </a:prstGeom>
        </p:spPr>
      </p:pic>
      <p:sp>
        <p:nvSpPr>
          <p:cNvPr id="12" name="TextBox 11"/>
          <p:cNvSpPr txBox="1"/>
          <p:nvPr/>
        </p:nvSpPr>
        <p:spPr>
          <a:xfrm>
            <a:off x="718457" y="1627080"/>
            <a:ext cx="7707086" cy="646331"/>
          </a:xfrm>
          <a:prstGeom prst="rect">
            <a:avLst/>
          </a:prstGeom>
          <a:noFill/>
        </p:spPr>
        <p:txBody>
          <a:bodyPr wrap="square" rtlCol="0">
            <a:spAutoFit/>
          </a:bodyPr>
          <a:lstStyle/>
          <a:p>
            <a:r>
              <a:rPr lang="en-US" b="1" dirty="0">
                <a:solidFill>
                  <a:srgbClr val="C00000"/>
                </a:solidFill>
              </a:rPr>
              <a:t>Each oscilloscope model may vary in available features, display, and control. When in doubt on how to operate your oscilloscope, refer to your user manual!  </a:t>
            </a:r>
          </a:p>
        </p:txBody>
      </p:sp>
      <p:pic>
        <p:nvPicPr>
          <p:cNvPr id="13" name="Picture 12">
            <a:extLst>
              <a:ext uri="{FF2B5EF4-FFF2-40B4-BE49-F238E27FC236}">
                <a16:creationId xmlns:a16="http://schemas.microsoft.com/office/drawing/2014/main" id="{EA896ED7-6CC2-4812-968E-DEFF1BAB76C7}"/>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275445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308" y="1094680"/>
            <a:ext cx="7516042" cy="994172"/>
          </a:xfrm>
        </p:spPr>
        <p:txBody>
          <a:bodyPr>
            <a:normAutofit fontScale="90000"/>
          </a:bodyPr>
          <a:lstStyle/>
          <a:p>
            <a:pPr algn="ctr"/>
            <a:r>
              <a:rPr lang="en-US" dirty="0"/>
              <a:t>Oscilloscope Controls: Display Controls</a:t>
            </a:r>
          </a:p>
        </p:txBody>
      </p:sp>
      <p:sp>
        <p:nvSpPr>
          <p:cNvPr id="3" name="Content Placeholder 2"/>
          <p:cNvSpPr>
            <a:spLocks noGrp="1"/>
          </p:cNvSpPr>
          <p:nvPr>
            <p:ph idx="1"/>
          </p:nvPr>
        </p:nvSpPr>
        <p:spPr>
          <a:xfrm>
            <a:off x="628650" y="2226468"/>
            <a:ext cx="4391025" cy="3767931"/>
          </a:xfrm>
        </p:spPr>
        <p:txBody>
          <a:bodyPr>
            <a:normAutofit fontScale="70000" lnSpcReduction="20000"/>
          </a:bodyPr>
          <a:lstStyle/>
          <a:p>
            <a:pPr marL="0" indent="0">
              <a:buNone/>
            </a:pPr>
            <a:r>
              <a:rPr lang="en-US" dirty="0"/>
              <a:t>Some oscilloscopes include automated displays that can view specific characteristics about the waveform on a particular channel.</a:t>
            </a:r>
          </a:p>
          <a:p>
            <a:pPr marL="0" indent="0">
              <a:buNone/>
            </a:pPr>
            <a:endParaRPr lang="en-US" dirty="0"/>
          </a:p>
          <a:p>
            <a:pPr marL="0" indent="0">
              <a:buNone/>
            </a:pPr>
            <a:r>
              <a:rPr lang="en-US" dirty="0"/>
              <a:t>Some examples include: Peak-to-Peak (</a:t>
            </a:r>
            <a:r>
              <a:rPr lang="en-US" dirty="0" err="1"/>
              <a:t>Pk-Pk</a:t>
            </a:r>
            <a:r>
              <a:rPr lang="en-US" dirty="0"/>
              <a:t>) Voltage, Mean Voltage, Frequency</a:t>
            </a:r>
          </a:p>
          <a:p>
            <a:pPr marL="0" indent="0">
              <a:buNone/>
            </a:pPr>
            <a:endParaRPr lang="en-US" dirty="0"/>
          </a:p>
          <a:p>
            <a:pPr marL="0" indent="0">
              <a:buNone/>
            </a:pPr>
            <a:r>
              <a:rPr lang="en-US" dirty="0"/>
              <a:t>These characteristics can be selected by accessing the Display menu. Each oscilloscope’s menus and selections may vary. Consult the user manual of your specific oscilloscope for additional help.</a:t>
            </a:r>
          </a:p>
          <a:p>
            <a:pPr marL="0" indent="0">
              <a:buNone/>
            </a:pPr>
            <a:endParaRPr lang="en-US" dirty="0"/>
          </a:p>
        </p:txBody>
      </p:sp>
      <p:sp>
        <p:nvSpPr>
          <p:cNvPr id="6" name="Date Placeholder 5">
            <a:extLst>
              <a:ext uri="{FF2B5EF4-FFF2-40B4-BE49-F238E27FC236}">
                <a16:creationId xmlns:a16="http://schemas.microsoft.com/office/drawing/2014/main" id="{BCAE29DF-0144-4C5D-BFF8-55074314EBA5}"/>
              </a:ext>
            </a:extLst>
          </p:cNvPr>
          <p:cNvSpPr>
            <a:spLocks noGrp="1"/>
          </p:cNvSpPr>
          <p:nvPr>
            <p:ph type="dt" sz="half" idx="10"/>
          </p:nvPr>
        </p:nvSpPr>
        <p:spPr>
          <a:xfrm>
            <a:off x="628650" y="6356350"/>
            <a:ext cx="2057400" cy="365125"/>
          </a:xfrm>
        </p:spPr>
        <p:txBody>
          <a:bodyPr/>
          <a:lstStyle/>
          <a:p>
            <a:r>
              <a:rPr lang="en-US" dirty="0"/>
              <a:t>LSU rev20240724</a:t>
            </a:r>
          </a:p>
        </p:txBody>
      </p:sp>
      <p:sp>
        <p:nvSpPr>
          <p:cNvPr id="7" name="Footer Placeholder 6">
            <a:extLst>
              <a:ext uri="{FF2B5EF4-FFF2-40B4-BE49-F238E27FC236}">
                <a16:creationId xmlns:a16="http://schemas.microsoft.com/office/drawing/2014/main" id="{ADCBDBC2-E3E2-416F-BBAB-E8D1E23F08B2}"/>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0A1C0E3B-96ED-4B3A-9668-396420D5C344}"/>
              </a:ext>
            </a:extLst>
          </p:cNvPr>
          <p:cNvSpPr>
            <a:spLocks noGrp="1"/>
          </p:cNvSpPr>
          <p:nvPr>
            <p:ph type="sldNum" sz="quarter" idx="12"/>
          </p:nvPr>
        </p:nvSpPr>
        <p:spPr/>
        <p:txBody>
          <a:bodyPr/>
          <a:lstStyle/>
          <a:p>
            <a:fld id="{A2665D16-6A8B-46EB-AEA5-AA03FB941BE2}" type="slidenum">
              <a:rPr lang="en-US" smtClean="0"/>
              <a:t>14</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429" r="14107" b="4445"/>
          <a:stretch/>
        </p:blipFill>
        <p:spPr>
          <a:xfrm>
            <a:off x="5233307" y="2629496"/>
            <a:ext cx="3404508" cy="2457450"/>
          </a:xfrm>
          <a:prstGeom prst="rect">
            <a:avLst/>
          </a:prstGeom>
        </p:spPr>
      </p:pic>
      <p:pic>
        <p:nvPicPr>
          <p:cNvPr id="9" name="Picture 8">
            <a:extLst>
              <a:ext uri="{FF2B5EF4-FFF2-40B4-BE49-F238E27FC236}">
                <a16:creationId xmlns:a16="http://schemas.microsoft.com/office/drawing/2014/main" id="{2BFDA2F5-D0A8-49DF-97F6-8C7BCA4A7C09}"/>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325426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Oscilloscope Controls: Time Scale </a:t>
            </a:r>
          </a:p>
        </p:txBody>
      </p:sp>
      <p:sp>
        <p:nvSpPr>
          <p:cNvPr id="3" name="Content Placeholder 2"/>
          <p:cNvSpPr>
            <a:spLocks noGrp="1"/>
          </p:cNvSpPr>
          <p:nvPr>
            <p:ph idx="1"/>
          </p:nvPr>
        </p:nvSpPr>
        <p:spPr>
          <a:xfrm>
            <a:off x="628650" y="1690690"/>
            <a:ext cx="4171950" cy="4599274"/>
          </a:xfrm>
        </p:spPr>
        <p:txBody>
          <a:bodyPr>
            <a:normAutofit fontScale="77500" lnSpcReduction="20000"/>
          </a:bodyPr>
          <a:lstStyle/>
          <a:p>
            <a:pPr marL="0" indent="0">
              <a:buNone/>
            </a:pPr>
            <a:r>
              <a:rPr lang="en-US" dirty="0"/>
              <a:t>Each channel of an oscilloscope can adjust the horizontal scale of the graph. </a:t>
            </a:r>
          </a:p>
          <a:p>
            <a:pPr marL="0" indent="0">
              <a:buNone/>
            </a:pPr>
            <a:endParaRPr lang="en-US" dirty="0"/>
          </a:p>
          <a:p>
            <a:pPr marL="0" indent="0">
              <a:buNone/>
            </a:pPr>
            <a:r>
              <a:rPr lang="en-US" dirty="0"/>
              <a:t>The resolution of the vertical axis is measured in second (or milliseconds) per division. This value is often displayed on the bottom of the display</a:t>
            </a:r>
          </a:p>
          <a:p>
            <a:pPr marL="0" indent="0">
              <a:buNone/>
            </a:pPr>
            <a:endParaRPr lang="en-US" dirty="0"/>
          </a:p>
          <a:p>
            <a:pPr marL="0" indent="0">
              <a:buNone/>
            </a:pPr>
            <a:r>
              <a:rPr lang="en-US" dirty="0"/>
              <a:t>The resolution can be changed by the turning the horizontal scale knob on the control panel. The seconds per division and any current waveforms should update on the display.</a:t>
            </a:r>
          </a:p>
          <a:p>
            <a:pPr marL="0" indent="0">
              <a:buNone/>
            </a:pPr>
            <a:endParaRPr lang="en-US" dirty="0"/>
          </a:p>
        </p:txBody>
      </p:sp>
      <p:sp>
        <p:nvSpPr>
          <p:cNvPr id="7" name="Date Placeholder 6">
            <a:extLst>
              <a:ext uri="{FF2B5EF4-FFF2-40B4-BE49-F238E27FC236}">
                <a16:creationId xmlns:a16="http://schemas.microsoft.com/office/drawing/2014/main" id="{1AE911FB-AE0C-430F-9CED-03367FCD48DA}"/>
              </a:ext>
            </a:extLst>
          </p:cNvPr>
          <p:cNvSpPr>
            <a:spLocks noGrp="1"/>
          </p:cNvSpPr>
          <p:nvPr>
            <p:ph type="dt" sz="half" idx="10"/>
          </p:nvPr>
        </p:nvSpPr>
        <p:spPr/>
        <p:txBody>
          <a:bodyPr/>
          <a:lstStyle/>
          <a:p>
            <a:r>
              <a:rPr lang="en-US" dirty="0"/>
              <a:t>LSU rev20240724</a:t>
            </a:r>
          </a:p>
        </p:txBody>
      </p:sp>
      <p:sp>
        <p:nvSpPr>
          <p:cNvPr id="8" name="Footer Placeholder 7">
            <a:extLst>
              <a:ext uri="{FF2B5EF4-FFF2-40B4-BE49-F238E27FC236}">
                <a16:creationId xmlns:a16="http://schemas.microsoft.com/office/drawing/2014/main" id="{855EB48E-1720-4794-BE38-E91C8A688B10}"/>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FFAFCDC8-D6C2-463D-9AB8-6860F5C9C3F3}"/>
              </a:ext>
            </a:extLst>
          </p:cNvPr>
          <p:cNvSpPr>
            <a:spLocks noGrp="1"/>
          </p:cNvSpPr>
          <p:nvPr>
            <p:ph type="sldNum" sz="quarter" idx="12"/>
          </p:nvPr>
        </p:nvSpPr>
        <p:spPr/>
        <p:txBody>
          <a:bodyPr/>
          <a:lstStyle/>
          <a:p>
            <a:fld id="{A2665D16-6A8B-46EB-AEA5-AA03FB941BE2}" type="slidenum">
              <a:rPr lang="en-US" smtClean="0"/>
              <a:t>15</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4663651" y="3465914"/>
            <a:ext cx="3061799" cy="132261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95948" y="2596321"/>
            <a:ext cx="1184057" cy="3061799"/>
          </a:xfrm>
          <a:prstGeom prst="rect">
            <a:avLst/>
          </a:prstGeom>
        </p:spPr>
      </p:pic>
      <p:pic>
        <p:nvPicPr>
          <p:cNvPr id="10" name="Picture 9">
            <a:extLst>
              <a:ext uri="{FF2B5EF4-FFF2-40B4-BE49-F238E27FC236}">
                <a16:creationId xmlns:a16="http://schemas.microsoft.com/office/drawing/2014/main" id="{C638F415-5AB8-4897-BA3A-734A503E43F6}"/>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332927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2" y="1131094"/>
            <a:ext cx="7457258" cy="994172"/>
          </a:xfrm>
        </p:spPr>
        <p:txBody>
          <a:bodyPr>
            <a:normAutofit fontScale="90000"/>
          </a:bodyPr>
          <a:lstStyle/>
          <a:p>
            <a:pPr algn="ctr"/>
            <a:r>
              <a:rPr lang="en-US" dirty="0"/>
              <a:t>Oscilloscope Controls: Amplitude Scale </a:t>
            </a:r>
          </a:p>
        </p:txBody>
      </p:sp>
      <p:sp>
        <p:nvSpPr>
          <p:cNvPr id="3" name="Content Placeholder 2"/>
          <p:cNvSpPr>
            <a:spLocks noGrp="1"/>
          </p:cNvSpPr>
          <p:nvPr>
            <p:ph idx="1"/>
          </p:nvPr>
        </p:nvSpPr>
        <p:spPr>
          <a:xfrm>
            <a:off x="628650" y="2226469"/>
            <a:ext cx="4371975" cy="3906476"/>
          </a:xfrm>
        </p:spPr>
        <p:txBody>
          <a:bodyPr>
            <a:normAutofit fontScale="77500" lnSpcReduction="20000"/>
          </a:bodyPr>
          <a:lstStyle/>
          <a:p>
            <a:pPr marL="0" indent="0">
              <a:buNone/>
            </a:pPr>
            <a:r>
              <a:rPr lang="en-US" dirty="0"/>
              <a:t>Each channel of an oscilloscope can adjust the vertical scale of the graph. </a:t>
            </a:r>
          </a:p>
          <a:p>
            <a:pPr marL="0" indent="0">
              <a:buNone/>
            </a:pPr>
            <a:endParaRPr lang="en-US" dirty="0"/>
          </a:p>
          <a:p>
            <a:pPr marL="0" indent="0">
              <a:buNone/>
            </a:pPr>
            <a:r>
              <a:rPr lang="en-US" dirty="0"/>
              <a:t>The resolution of the vertical axis is measured in Volts (or millivolts) per division. This value is often displayed on the bottom of the display</a:t>
            </a:r>
          </a:p>
          <a:p>
            <a:pPr marL="0" indent="0">
              <a:buNone/>
            </a:pPr>
            <a:endParaRPr lang="en-US" dirty="0"/>
          </a:p>
          <a:p>
            <a:pPr marL="0" indent="0">
              <a:buNone/>
            </a:pPr>
            <a:r>
              <a:rPr lang="en-US" dirty="0"/>
              <a:t>The resolution can be changed by the turning the vertical scale knob on the control panel. The volts per division and any current waveforms should update on the display.</a:t>
            </a:r>
          </a:p>
          <a:p>
            <a:pPr marL="0" indent="0">
              <a:buNone/>
            </a:pPr>
            <a:endParaRPr lang="en-US" dirty="0"/>
          </a:p>
        </p:txBody>
      </p:sp>
      <p:sp>
        <p:nvSpPr>
          <p:cNvPr id="7" name="Date Placeholder 6">
            <a:extLst>
              <a:ext uri="{FF2B5EF4-FFF2-40B4-BE49-F238E27FC236}">
                <a16:creationId xmlns:a16="http://schemas.microsoft.com/office/drawing/2014/main" id="{2D5B9F62-8D9D-4124-B078-F6818476AB3A}"/>
              </a:ext>
            </a:extLst>
          </p:cNvPr>
          <p:cNvSpPr>
            <a:spLocks noGrp="1"/>
          </p:cNvSpPr>
          <p:nvPr>
            <p:ph type="dt" sz="half" idx="10"/>
          </p:nvPr>
        </p:nvSpPr>
        <p:spPr/>
        <p:txBody>
          <a:bodyPr/>
          <a:lstStyle/>
          <a:p>
            <a:r>
              <a:rPr lang="en-US" dirty="0"/>
              <a:t>LSU rev20240724</a:t>
            </a:r>
          </a:p>
        </p:txBody>
      </p:sp>
      <p:sp>
        <p:nvSpPr>
          <p:cNvPr id="8" name="Footer Placeholder 7">
            <a:extLst>
              <a:ext uri="{FF2B5EF4-FFF2-40B4-BE49-F238E27FC236}">
                <a16:creationId xmlns:a16="http://schemas.microsoft.com/office/drawing/2014/main" id="{F974178A-D4B8-4B8B-A88C-28AC4A69C405}"/>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EC207448-1E3D-4D8C-BF18-438D215BA3B1}"/>
              </a:ext>
            </a:extLst>
          </p:cNvPr>
          <p:cNvSpPr>
            <a:spLocks noGrp="1"/>
          </p:cNvSpPr>
          <p:nvPr>
            <p:ph type="sldNum" sz="quarter" idx="12"/>
          </p:nvPr>
        </p:nvSpPr>
        <p:spPr/>
        <p:txBody>
          <a:bodyPr/>
          <a:lstStyle/>
          <a:p>
            <a:fld id="{A2665D16-6A8B-46EB-AEA5-AA03FB941BE2}" type="slidenum">
              <a:rPr lang="en-US" smtClean="0"/>
              <a:t>16</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b="-1117"/>
          <a:stretch/>
        </p:blipFill>
        <p:spPr>
          <a:xfrm rot="5400000">
            <a:off x="4381086" y="3289354"/>
            <a:ext cx="2790290" cy="155121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15266" y="2669815"/>
            <a:ext cx="1717101" cy="2790290"/>
          </a:xfrm>
          <a:prstGeom prst="rect">
            <a:avLst/>
          </a:prstGeom>
        </p:spPr>
      </p:pic>
      <p:pic>
        <p:nvPicPr>
          <p:cNvPr id="10" name="Picture 9">
            <a:extLst>
              <a:ext uri="{FF2B5EF4-FFF2-40B4-BE49-F238E27FC236}">
                <a16:creationId xmlns:a16="http://schemas.microsoft.com/office/drawing/2014/main" id="{7A09F1ED-A0F6-48F6-8F0A-87EB30CC945D}"/>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4318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08" y="243770"/>
            <a:ext cx="6760441" cy="1446920"/>
          </a:xfrm>
        </p:spPr>
        <p:txBody>
          <a:bodyPr/>
          <a:lstStyle/>
          <a:p>
            <a:pPr algn="ctr"/>
            <a:r>
              <a:rPr lang="en-US" dirty="0"/>
              <a:t>Oscilloscope Controls: Trigger Level</a:t>
            </a:r>
          </a:p>
        </p:txBody>
      </p:sp>
      <p:sp>
        <p:nvSpPr>
          <p:cNvPr id="3" name="Content Placeholder 2"/>
          <p:cNvSpPr>
            <a:spLocks noGrp="1"/>
          </p:cNvSpPr>
          <p:nvPr>
            <p:ph idx="1"/>
          </p:nvPr>
        </p:nvSpPr>
        <p:spPr>
          <a:xfrm>
            <a:off x="628650" y="1616364"/>
            <a:ext cx="4257675" cy="4488871"/>
          </a:xfrm>
        </p:spPr>
        <p:txBody>
          <a:bodyPr>
            <a:normAutofit fontScale="70000" lnSpcReduction="20000"/>
          </a:bodyPr>
          <a:lstStyle/>
          <a:p>
            <a:pPr marL="0" indent="0">
              <a:buNone/>
            </a:pPr>
            <a:r>
              <a:rPr lang="en-US" dirty="0"/>
              <a:t>Oscilloscopes can be set so that the signal on the screen will only update after the signal exceeds a specific voltage value.</a:t>
            </a:r>
          </a:p>
          <a:p>
            <a:pPr marL="0" indent="0">
              <a:buNone/>
            </a:pPr>
            <a:endParaRPr lang="en-US" dirty="0"/>
          </a:p>
          <a:p>
            <a:pPr marL="0" indent="0">
              <a:buNone/>
            </a:pPr>
            <a:r>
              <a:rPr lang="en-US" dirty="0"/>
              <a:t>This voltage value is called the </a:t>
            </a:r>
            <a:r>
              <a:rPr lang="en-US" b="1" dirty="0"/>
              <a:t>trigger level</a:t>
            </a:r>
            <a:r>
              <a:rPr lang="en-US" dirty="0"/>
              <a:t>. It can be adjusted by turning a knob on the front of the oscilloscope.</a:t>
            </a:r>
          </a:p>
          <a:p>
            <a:pPr marL="0" indent="0">
              <a:buNone/>
            </a:pPr>
            <a:endParaRPr lang="en-US" dirty="0"/>
          </a:p>
          <a:p>
            <a:pPr marL="0" indent="0">
              <a:buNone/>
            </a:pPr>
            <a:r>
              <a:rPr lang="en-US" dirty="0"/>
              <a:t>The trigger level is frequently depicted as a horizontal line across the screen or a small arrow on the side of the graph.</a:t>
            </a:r>
          </a:p>
          <a:p>
            <a:pPr marL="0" indent="0">
              <a:buNone/>
            </a:pPr>
            <a:endParaRPr lang="en-US" dirty="0"/>
          </a:p>
          <a:p>
            <a:pPr marL="0" indent="0">
              <a:buNone/>
            </a:pPr>
            <a:r>
              <a:rPr lang="en-US" dirty="0"/>
              <a:t>This is important for capturing a signal that may be a brief burst followed by a long idle period.</a:t>
            </a:r>
          </a:p>
        </p:txBody>
      </p:sp>
      <p:sp>
        <p:nvSpPr>
          <p:cNvPr id="4" name="Date Placeholder 3">
            <a:extLst>
              <a:ext uri="{FF2B5EF4-FFF2-40B4-BE49-F238E27FC236}">
                <a16:creationId xmlns:a16="http://schemas.microsoft.com/office/drawing/2014/main" id="{7788D79B-482F-4C56-A7DE-FC965575AB75}"/>
              </a:ext>
            </a:extLst>
          </p:cNvPr>
          <p:cNvSpPr>
            <a:spLocks noGrp="1"/>
          </p:cNvSpPr>
          <p:nvPr>
            <p:ph type="dt" sz="half" idx="10"/>
          </p:nvPr>
        </p:nvSpPr>
        <p:spPr/>
        <p:txBody>
          <a:bodyPr/>
          <a:lstStyle/>
          <a:p>
            <a:r>
              <a:rPr lang="en-US" dirty="0"/>
              <a:t>LSU rev20240724</a:t>
            </a:r>
          </a:p>
        </p:txBody>
      </p:sp>
      <p:sp>
        <p:nvSpPr>
          <p:cNvPr id="5" name="Footer Placeholder 4">
            <a:extLst>
              <a:ext uri="{FF2B5EF4-FFF2-40B4-BE49-F238E27FC236}">
                <a16:creationId xmlns:a16="http://schemas.microsoft.com/office/drawing/2014/main" id="{25FDE19C-5406-4A50-8ACE-3F253ADFDCC5}"/>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5D1856C1-42D4-4B7E-AF44-F820A1D62FDB}"/>
              </a:ext>
            </a:extLst>
          </p:cNvPr>
          <p:cNvSpPr>
            <a:spLocks noGrp="1"/>
          </p:cNvSpPr>
          <p:nvPr>
            <p:ph type="sldNum" sz="quarter" idx="12"/>
          </p:nvPr>
        </p:nvSpPr>
        <p:spPr/>
        <p:txBody>
          <a:bodyPr/>
          <a:lstStyle/>
          <a:p>
            <a:fld id="{A2665D16-6A8B-46EB-AEA5-AA03FB941BE2}" type="slidenum">
              <a:rPr lang="en-US" smtClean="0"/>
              <a:t>17</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11551" y="2125266"/>
            <a:ext cx="938893" cy="280851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92487" y="2653393"/>
            <a:ext cx="1028699" cy="182146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7057770" y="3097071"/>
            <a:ext cx="2808515" cy="864906"/>
          </a:xfrm>
          <a:prstGeom prst="rect">
            <a:avLst/>
          </a:prstGeom>
        </p:spPr>
      </p:pic>
      <p:pic>
        <p:nvPicPr>
          <p:cNvPr id="11" name="Picture 10">
            <a:extLst>
              <a:ext uri="{FF2B5EF4-FFF2-40B4-BE49-F238E27FC236}">
                <a16:creationId xmlns:a16="http://schemas.microsoft.com/office/drawing/2014/main" id="{B6694207-FA51-4047-9E35-C53D6455AC41}"/>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2303341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Oscilloscope Controls: Run/Stop</a:t>
            </a:r>
          </a:p>
        </p:txBody>
      </p:sp>
      <p:sp>
        <p:nvSpPr>
          <p:cNvPr id="3" name="Content Placeholder 2"/>
          <p:cNvSpPr>
            <a:spLocks noGrp="1"/>
          </p:cNvSpPr>
          <p:nvPr>
            <p:ph idx="1"/>
          </p:nvPr>
        </p:nvSpPr>
        <p:spPr>
          <a:xfrm>
            <a:off x="109057" y="1828800"/>
            <a:ext cx="5402509" cy="4378035"/>
          </a:xfrm>
        </p:spPr>
        <p:txBody>
          <a:bodyPr>
            <a:normAutofit fontScale="70000" lnSpcReduction="20000"/>
          </a:bodyPr>
          <a:lstStyle/>
          <a:p>
            <a:pPr marL="0" indent="0">
              <a:buNone/>
            </a:pPr>
            <a:r>
              <a:rPr lang="en-US" dirty="0"/>
              <a:t>Some oscilloscopes include the ability to stop graphing the signal and pause data collection.</a:t>
            </a:r>
          </a:p>
          <a:p>
            <a:pPr marL="0" indent="0">
              <a:buNone/>
            </a:pPr>
            <a:endParaRPr lang="en-US" dirty="0"/>
          </a:p>
          <a:p>
            <a:pPr marL="0" indent="0">
              <a:buNone/>
            </a:pPr>
            <a:r>
              <a:rPr lang="en-US" dirty="0"/>
              <a:t>This function is accomplished by pressing the “Run / Stop” button on the oscilloscope.</a:t>
            </a:r>
          </a:p>
          <a:p>
            <a:pPr marL="0" indent="0">
              <a:buNone/>
            </a:pPr>
            <a:endParaRPr lang="en-US" dirty="0"/>
          </a:p>
          <a:p>
            <a:pPr marL="0" indent="0">
              <a:buNone/>
            </a:pPr>
            <a:r>
              <a:rPr lang="en-US" dirty="0"/>
              <a:t>Pressing the “Run / Stop” button will displays what the waveform was at the moment the “PAUSE” button was pressed. Pressing it again in this state will resume signal capture and update the display.</a:t>
            </a:r>
          </a:p>
          <a:p>
            <a:pPr marL="0" indent="0">
              <a:buNone/>
            </a:pPr>
            <a:endParaRPr lang="en-US" dirty="0"/>
          </a:p>
          <a:p>
            <a:pPr marL="0" indent="0">
              <a:buNone/>
            </a:pPr>
            <a:r>
              <a:rPr lang="en-US" dirty="0"/>
              <a:t>This is often used in combination with the trigger to pause or resume after a trigger occurs.</a:t>
            </a:r>
          </a:p>
        </p:txBody>
      </p:sp>
      <p:sp>
        <p:nvSpPr>
          <p:cNvPr id="4" name="Date Placeholder 3">
            <a:extLst>
              <a:ext uri="{FF2B5EF4-FFF2-40B4-BE49-F238E27FC236}">
                <a16:creationId xmlns:a16="http://schemas.microsoft.com/office/drawing/2014/main" id="{D1134DC8-7E24-4F75-8635-842E7E401BE6}"/>
              </a:ext>
            </a:extLst>
          </p:cNvPr>
          <p:cNvSpPr>
            <a:spLocks noGrp="1"/>
          </p:cNvSpPr>
          <p:nvPr>
            <p:ph type="dt" sz="half" idx="10"/>
          </p:nvPr>
        </p:nvSpPr>
        <p:spPr/>
        <p:txBody>
          <a:bodyPr/>
          <a:lstStyle/>
          <a:p>
            <a:r>
              <a:rPr lang="en-US" dirty="0"/>
              <a:t>LSU rev20240724</a:t>
            </a:r>
          </a:p>
        </p:txBody>
      </p:sp>
      <p:sp>
        <p:nvSpPr>
          <p:cNvPr id="9" name="Footer Placeholder 8">
            <a:extLst>
              <a:ext uri="{FF2B5EF4-FFF2-40B4-BE49-F238E27FC236}">
                <a16:creationId xmlns:a16="http://schemas.microsoft.com/office/drawing/2014/main" id="{C20D703C-C0AC-494C-AC7E-4ACAAD0E93C0}"/>
              </a:ext>
            </a:extLst>
          </p:cNvPr>
          <p:cNvSpPr>
            <a:spLocks noGrp="1"/>
          </p:cNvSpPr>
          <p:nvPr>
            <p:ph type="ftr" sz="quarter" idx="11"/>
          </p:nvPr>
        </p:nvSpPr>
        <p:spPr/>
        <p:txBody>
          <a:bodyPr/>
          <a:lstStyle/>
          <a:p>
            <a:r>
              <a:rPr lang="en-US"/>
              <a:t>L10.01</a:t>
            </a:r>
          </a:p>
        </p:txBody>
      </p:sp>
      <p:sp>
        <p:nvSpPr>
          <p:cNvPr id="10" name="Slide Number Placeholder 9">
            <a:extLst>
              <a:ext uri="{FF2B5EF4-FFF2-40B4-BE49-F238E27FC236}">
                <a16:creationId xmlns:a16="http://schemas.microsoft.com/office/drawing/2014/main" id="{3033420A-F10B-43B0-874C-65DBC27863EB}"/>
              </a:ext>
            </a:extLst>
          </p:cNvPr>
          <p:cNvSpPr>
            <a:spLocks noGrp="1"/>
          </p:cNvSpPr>
          <p:nvPr>
            <p:ph type="sldNum" sz="quarter" idx="12"/>
          </p:nvPr>
        </p:nvSpPr>
        <p:spPr/>
        <p:txBody>
          <a:bodyPr/>
          <a:lstStyle/>
          <a:p>
            <a:fld id="{A2665D16-6A8B-46EB-AEA5-AA03FB941BE2}" type="slidenum">
              <a:rPr lang="en-US" smtClean="0"/>
              <a:t>18</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7395740" y="2032169"/>
            <a:ext cx="1159901" cy="118382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7217" y="2351314"/>
            <a:ext cx="1621849" cy="1115021"/>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904" y="3621457"/>
            <a:ext cx="2898322" cy="2023637"/>
          </a:xfrm>
          <a:prstGeom prst="rect">
            <a:avLst/>
          </a:prstGeom>
          <a:noFill/>
          <a:ln>
            <a:noFill/>
          </a:ln>
        </p:spPr>
      </p:pic>
      <p:pic>
        <p:nvPicPr>
          <p:cNvPr id="11" name="Picture 10">
            <a:extLst>
              <a:ext uri="{FF2B5EF4-FFF2-40B4-BE49-F238E27FC236}">
                <a16:creationId xmlns:a16="http://schemas.microsoft.com/office/drawing/2014/main" id="{237D6C41-4A7D-4033-96EB-81460AF321F7}"/>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244391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 and DC Voltage</a:t>
            </a:r>
          </a:p>
        </p:txBody>
      </p:sp>
      <p:sp>
        <p:nvSpPr>
          <p:cNvPr id="3" name="Content Placeholder 2"/>
          <p:cNvSpPr>
            <a:spLocks noGrp="1"/>
          </p:cNvSpPr>
          <p:nvPr>
            <p:ph idx="1"/>
          </p:nvPr>
        </p:nvSpPr>
        <p:spPr>
          <a:xfrm>
            <a:off x="628650" y="1496290"/>
            <a:ext cx="4295775" cy="4608945"/>
          </a:xfrm>
        </p:spPr>
        <p:txBody>
          <a:bodyPr>
            <a:normAutofit fontScale="85000" lnSpcReduction="20000"/>
          </a:bodyPr>
          <a:lstStyle/>
          <a:p>
            <a:pPr marL="0" indent="0">
              <a:buNone/>
            </a:pPr>
            <a:r>
              <a:rPr lang="en-US" dirty="0"/>
              <a:t>Electric signals can be classified on the behavior of their currents.</a:t>
            </a:r>
          </a:p>
          <a:p>
            <a:pPr marL="0" indent="0">
              <a:buNone/>
            </a:pPr>
            <a:endParaRPr lang="en-US" dirty="0"/>
          </a:p>
          <a:p>
            <a:pPr marL="0" indent="0">
              <a:buNone/>
            </a:pPr>
            <a:r>
              <a:rPr lang="en-US" dirty="0"/>
              <a:t>Direct-Current (DC) signals have currents that do not change direction. The voltage level may increase or decrease but will never change polarity </a:t>
            </a:r>
          </a:p>
          <a:p>
            <a:pPr marL="0" indent="0">
              <a:buNone/>
            </a:pPr>
            <a:endParaRPr lang="en-US" dirty="0"/>
          </a:p>
          <a:p>
            <a:pPr marL="0" indent="0">
              <a:buNone/>
            </a:pPr>
            <a:r>
              <a:rPr lang="en-US" dirty="0"/>
              <a:t>Alternating-Current (AC) signals have currents that change direction. The voltage polarity may change between positive and negative. </a:t>
            </a:r>
          </a:p>
        </p:txBody>
      </p:sp>
      <p:sp>
        <p:nvSpPr>
          <p:cNvPr id="13" name="Date Placeholder 12">
            <a:extLst>
              <a:ext uri="{FF2B5EF4-FFF2-40B4-BE49-F238E27FC236}">
                <a16:creationId xmlns:a16="http://schemas.microsoft.com/office/drawing/2014/main" id="{24641C0C-E57E-4671-BC38-C8160E7BC4D2}"/>
              </a:ext>
            </a:extLst>
          </p:cNvPr>
          <p:cNvSpPr>
            <a:spLocks noGrp="1"/>
          </p:cNvSpPr>
          <p:nvPr>
            <p:ph type="dt" sz="half" idx="10"/>
          </p:nvPr>
        </p:nvSpPr>
        <p:spPr/>
        <p:txBody>
          <a:bodyPr/>
          <a:lstStyle/>
          <a:p>
            <a:r>
              <a:rPr lang="en-US" dirty="0"/>
              <a:t>LSU rev20240724</a:t>
            </a:r>
          </a:p>
        </p:txBody>
      </p:sp>
      <p:sp>
        <p:nvSpPr>
          <p:cNvPr id="14" name="Footer Placeholder 13">
            <a:extLst>
              <a:ext uri="{FF2B5EF4-FFF2-40B4-BE49-F238E27FC236}">
                <a16:creationId xmlns:a16="http://schemas.microsoft.com/office/drawing/2014/main" id="{22992180-3742-43EA-9C09-FFC99B371408}"/>
              </a:ext>
            </a:extLst>
          </p:cNvPr>
          <p:cNvSpPr>
            <a:spLocks noGrp="1"/>
          </p:cNvSpPr>
          <p:nvPr>
            <p:ph type="ftr" sz="quarter" idx="11"/>
          </p:nvPr>
        </p:nvSpPr>
        <p:spPr/>
        <p:txBody>
          <a:bodyPr/>
          <a:lstStyle/>
          <a:p>
            <a:r>
              <a:rPr lang="en-US"/>
              <a:t>L10.01</a:t>
            </a:r>
          </a:p>
        </p:txBody>
      </p:sp>
      <p:sp>
        <p:nvSpPr>
          <p:cNvPr id="15" name="Slide Number Placeholder 14">
            <a:extLst>
              <a:ext uri="{FF2B5EF4-FFF2-40B4-BE49-F238E27FC236}">
                <a16:creationId xmlns:a16="http://schemas.microsoft.com/office/drawing/2014/main" id="{5EEE9089-1CF2-48D6-AC43-54B72537C424}"/>
              </a:ext>
            </a:extLst>
          </p:cNvPr>
          <p:cNvSpPr>
            <a:spLocks noGrp="1"/>
          </p:cNvSpPr>
          <p:nvPr>
            <p:ph type="sldNum" sz="quarter" idx="12"/>
          </p:nvPr>
        </p:nvSpPr>
        <p:spPr/>
        <p:txBody>
          <a:bodyPr/>
          <a:lstStyle/>
          <a:p>
            <a:fld id="{A2665D16-6A8B-46EB-AEA5-AA03FB941BE2}" type="slidenum">
              <a:rPr lang="en-US" smtClean="0"/>
              <a:t>2</a:t>
            </a:fld>
            <a:endParaRPr lang="en-US"/>
          </a:p>
        </p:txBody>
      </p:sp>
      <p:pic>
        <p:nvPicPr>
          <p:cNvPr id="4" name="Picture 3"/>
          <p:cNvPicPr>
            <a:picLocks noChangeAspect="1"/>
          </p:cNvPicPr>
          <p:nvPr/>
        </p:nvPicPr>
        <p:blipFill>
          <a:blip r:embed="rId2"/>
          <a:stretch>
            <a:fillRect/>
          </a:stretch>
        </p:blipFill>
        <p:spPr>
          <a:xfrm>
            <a:off x="5363418" y="4204614"/>
            <a:ext cx="3031709" cy="110371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406081" y="2004062"/>
            <a:ext cx="2950369" cy="1143000"/>
          </a:xfrm>
          <a:prstGeom prst="rect">
            <a:avLst/>
          </a:prstGeom>
          <a:ln>
            <a:solidFill>
              <a:schemeClr val="tx1"/>
            </a:solidFill>
          </a:ln>
        </p:spPr>
      </p:pic>
      <p:cxnSp>
        <p:nvCxnSpPr>
          <p:cNvPr id="6" name="Straight Arrow Connector 5"/>
          <p:cNvCxnSpPr>
            <a:endCxn id="4" idx="3"/>
          </p:cNvCxnSpPr>
          <p:nvPr/>
        </p:nvCxnSpPr>
        <p:spPr>
          <a:xfrm>
            <a:off x="5363418" y="4756468"/>
            <a:ext cx="3031709" cy="1"/>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4984800" y="4629099"/>
            <a:ext cx="447675" cy="300082"/>
          </a:xfrm>
          <a:prstGeom prst="rect">
            <a:avLst/>
          </a:prstGeom>
          <a:noFill/>
        </p:spPr>
        <p:txBody>
          <a:bodyPr wrap="square" rtlCol="0">
            <a:spAutoFit/>
          </a:bodyPr>
          <a:lstStyle/>
          <a:p>
            <a:r>
              <a:rPr lang="en-US" sz="1350" b="1" dirty="0">
                <a:solidFill>
                  <a:srgbClr val="C00000"/>
                </a:solidFill>
              </a:rPr>
              <a:t>0 V</a:t>
            </a:r>
          </a:p>
        </p:txBody>
      </p:sp>
      <p:cxnSp>
        <p:nvCxnSpPr>
          <p:cNvPr id="8" name="Straight Arrow Connector 7"/>
          <p:cNvCxnSpPr/>
          <p:nvPr/>
        </p:nvCxnSpPr>
        <p:spPr>
          <a:xfrm>
            <a:off x="5406081" y="2850990"/>
            <a:ext cx="2950369" cy="25561"/>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036156" y="2695045"/>
            <a:ext cx="447675" cy="300082"/>
          </a:xfrm>
          <a:prstGeom prst="rect">
            <a:avLst/>
          </a:prstGeom>
          <a:noFill/>
        </p:spPr>
        <p:txBody>
          <a:bodyPr wrap="square" rtlCol="0">
            <a:spAutoFit/>
          </a:bodyPr>
          <a:lstStyle/>
          <a:p>
            <a:r>
              <a:rPr lang="en-US" sz="1350" b="1" dirty="0">
                <a:solidFill>
                  <a:srgbClr val="C00000"/>
                </a:solidFill>
              </a:rPr>
              <a:t>0 V</a:t>
            </a:r>
          </a:p>
        </p:txBody>
      </p:sp>
      <p:sp>
        <p:nvSpPr>
          <p:cNvPr id="10" name="TextBox 9"/>
          <p:cNvSpPr txBox="1"/>
          <p:nvPr/>
        </p:nvSpPr>
        <p:spPr>
          <a:xfrm>
            <a:off x="6486781" y="3164506"/>
            <a:ext cx="788966" cy="507831"/>
          </a:xfrm>
          <a:prstGeom prst="rect">
            <a:avLst/>
          </a:prstGeom>
          <a:noFill/>
        </p:spPr>
        <p:txBody>
          <a:bodyPr wrap="square" rtlCol="0">
            <a:spAutoFit/>
          </a:bodyPr>
          <a:lstStyle/>
          <a:p>
            <a:r>
              <a:rPr lang="en-US" sz="1350" dirty="0"/>
              <a:t>DC Signal</a:t>
            </a:r>
          </a:p>
        </p:txBody>
      </p:sp>
      <p:sp>
        <p:nvSpPr>
          <p:cNvPr id="11" name="TextBox 10"/>
          <p:cNvSpPr txBox="1"/>
          <p:nvPr/>
        </p:nvSpPr>
        <p:spPr>
          <a:xfrm>
            <a:off x="6463466" y="5316242"/>
            <a:ext cx="798653" cy="507831"/>
          </a:xfrm>
          <a:prstGeom prst="rect">
            <a:avLst/>
          </a:prstGeom>
          <a:noFill/>
        </p:spPr>
        <p:txBody>
          <a:bodyPr wrap="square" rtlCol="0">
            <a:spAutoFit/>
          </a:bodyPr>
          <a:lstStyle/>
          <a:p>
            <a:r>
              <a:rPr lang="en-US" sz="1350" dirty="0"/>
              <a:t>AC Signal</a:t>
            </a:r>
          </a:p>
        </p:txBody>
      </p:sp>
      <p:pic>
        <p:nvPicPr>
          <p:cNvPr id="16" name="Picture 15">
            <a:extLst>
              <a:ext uri="{FF2B5EF4-FFF2-40B4-BE49-F238E27FC236}">
                <a16:creationId xmlns:a16="http://schemas.microsoft.com/office/drawing/2014/main" id="{490B9264-68F3-4AE7-A889-A9589186BAA2}"/>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190036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Waveforms</a:t>
            </a:r>
          </a:p>
        </p:txBody>
      </p:sp>
      <p:sp>
        <p:nvSpPr>
          <p:cNvPr id="3" name="Content Placeholder 2"/>
          <p:cNvSpPr>
            <a:spLocks noGrp="1"/>
          </p:cNvSpPr>
          <p:nvPr>
            <p:ph idx="1"/>
          </p:nvPr>
        </p:nvSpPr>
        <p:spPr>
          <a:xfrm>
            <a:off x="628651" y="1690689"/>
            <a:ext cx="4344944" cy="4220584"/>
          </a:xfrm>
        </p:spPr>
        <p:txBody>
          <a:bodyPr>
            <a:normAutofit fontScale="92500" lnSpcReduction="20000"/>
          </a:bodyPr>
          <a:lstStyle/>
          <a:p>
            <a:pPr marL="0" indent="0">
              <a:buNone/>
            </a:pPr>
            <a:r>
              <a:rPr lang="en-US" b="1" dirty="0"/>
              <a:t>Waveforms</a:t>
            </a:r>
            <a:r>
              <a:rPr lang="en-US" dirty="0"/>
              <a:t> are electric signals that vary with time. </a:t>
            </a:r>
          </a:p>
          <a:p>
            <a:pPr marL="0" indent="0">
              <a:buNone/>
            </a:pPr>
            <a:endParaRPr lang="en-US" dirty="0"/>
          </a:p>
          <a:p>
            <a:pPr marL="0" indent="0">
              <a:buNone/>
            </a:pPr>
            <a:r>
              <a:rPr lang="en-US" dirty="0"/>
              <a:t>Waveforms can exist in multiple mediums. However, the most common waveforms exist as a varying </a:t>
            </a:r>
            <a:r>
              <a:rPr lang="en-US" b="1" dirty="0"/>
              <a:t>voltage</a:t>
            </a:r>
            <a:r>
              <a:rPr lang="en-US" dirty="0"/>
              <a:t> or </a:t>
            </a:r>
            <a:r>
              <a:rPr lang="en-US" b="1" dirty="0"/>
              <a:t>current</a:t>
            </a:r>
            <a:r>
              <a:rPr lang="en-US" dirty="0"/>
              <a:t>.</a:t>
            </a:r>
          </a:p>
          <a:p>
            <a:pPr marL="0" indent="0">
              <a:buNone/>
            </a:pPr>
            <a:endParaRPr lang="en-US" dirty="0"/>
          </a:p>
          <a:p>
            <a:pPr marL="0" indent="0">
              <a:buNone/>
            </a:pPr>
            <a:r>
              <a:rPr lang="en-US" dirty="0"/>
              <a:t>A waveform is recorded by measuring its </a:t>
            </a:r>
            <a:r>
              <a:rPr lang="en-US" b="1" dirty="0"/>
              <a:t>amplitude </a:t>
            </a:r>
            <a:r>
              <a:rPr lang="en-US" dirty="0"/>
              <a:t>over a specified period of </a:t>
            </a:r>
            <a:r>
              <a:rPr lang="en-US" b="1" dirty="0"/>
              <a:t>time</a:t>
            </a:r>
            <a:r>
              <a:rPr lang="en-US" dirty="0"/>
              <a:t>.</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29E2D99-9A21-4ACD-BDC0-8D1FCB209674}"/>
              </a:ext>
            </a:extLst>
          </p:cNvPr>
          <p:cNvSpPr>
            <a:spLocks noGrp="1"/>
          </p:cNvSpPr>
          <p:nvPr>
            <p:ph type="dt" sz="half" idx="10"/>
          </p:nvPr>
        </p:nvSpPr>
        <p:spPr/>
        <p:txBody>
          <a:bodyPr/>
          <a:lstStyle/>
          <a:p>
            <a:r>
              <a:rPr lang="en-US" dirty="0"/>
              <a:t>LSU rev20240724</a:t>
            </a:r>
          </a:p>
        </p:txBody>
      </p:sp>
      <p:sp>
        <p:nvSpPr>
          <p:cNvPr id="8" name="Footer Placeholder 7">
            <a:extLst>
              <a:ext uri="{FF2B5EF4-FFF2-40B4-BE49-F238E27FC236}">
                <a16:creationId xmlns:a16="http://schemas.microsoft.com/office/drawing/2014/main" id="{E81B0FD4-3D09-4D40-A09A-6C66AB169CE0}"/>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8511BF0C-9A39-44D8-9FF1-AAF7381829EE}"/>
              </a:ext>
            </a:extLst>
          </p:cNvPr>
          <p:cNvSpPr>
            <a:spLocks noGrp="1"/>
          </p:cNvSpPr>
          <p:nvPr>
            <p:ph type="sldNum" sz="quarter" idx="12"/>
          </p:nvPr>
        </p:nvSpPr>
        <p:spPr/>
        <p:txBody>
          <a:bodyPr/>
          <a:lstStyle/>
          <a:p>
            <a:fld id="{A2665D16-6A8B-46EB-AEA5-AA03FB941BE2}" type="slidenum">
              <a:rPr lang="en-US" smtClean="0"/>
              <a:t>3</a:t>
            </a:fld>
            <a:endParaRPr lang="en-US"/>
          </a:p>
        </p:txBody>
      </p:sp>
      <p:pic>
        <p:nvPicPr>
          <p:cNvPr id="5" name="Picture 4"/>
          <p:cNvPicPr>
            <a:picLocks noChangeAspect="1"/>
          </p:cNvPicPr>
          <p:nvPr/>
        </p:nvPicPr>
        <p:blipFill>
          <a:blip r:embed="rId2"/>
          <a:stretch>
            <a:fillRect/>
          </a:stretch>
        </p:blipFill>
        <p:spPr>
          <a:xfrm>
            <a:off x="4973595" y="2515421"/>
            <a:ext cx="3864073" cy="2063289"/>
          </a:xfrm>
          <a:prstGeom prst="rect">
            <a:avLst/>
          </a:prstGeom>
        </p:spPr>
      </p:pic>
      <p:sp>
        <p:nvSpPr>
          <p:cNvPr id="6" name="TextBox 5"/>
          <p:cNvSpPr txBox="1"/>
          <p:nvPr/>
        </p:nvSpPr>
        <p:spPr>
          <a:xfrm>
            <a:off x="5225662" y="4578710"/>
            <a:ext cx="3359936" cy="507831"/>
          </a:xfrm>
          <a:prstGeom prst="rect">
            <a:avLst/>
          </a:prstGeom>
          <a:noFill/>
        </p:spPr>
        <p:txBody>
          <a:bodyPr wrap="square" rtlCol="0">
            <a:spAutoFit/>
          </a:bodyPr>
          <a:lstStyle/>
          <a:p>
            <a:r>
              <a:rPr lang="en-US" sz="1350" dirty="0"/>
              <a:t>Example of a voltage waveform over 1 second </a:t>
            </a:r>
          </a:p>
        </p:txBody>
      </p:sp>
      <p:pic>
        <p:nvPicPr>
          <p:cNvPr id="10" name="Picture 9">
            <a:extLst>
              <a:ext uri="{FF2B5EF4-FFF2-40B4-BE49-F238E27FC236}">
                <a16:creationId xmlns:a16="http://schemas.microsoft.com/office/drawing/2014/main" id="{3C3EE2F0-BF05-4871-A5BB-D07A4ACA10A0}"/>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74731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Signal Frequency and Period</a:t>
            </a:r>
          </a:p>
        </p:txBody>
      </p:sp>
      <p:sp>
        <p:nvSpPr>
          <p:cNvPr id="3" name="Content Placeholder 2"/>
          <p:cNvSpPr>
            <a:spLocks noGrp="1"/>
          </p:cNvSpPr>
          <p:nvPr>
            <p:ph idx="1"/>
          </p:nvPr>
        </p:nvSpPr>
        <p:spPr>
          <a:xfrm>
            <a:off x="628650" y="1690689"/>
            <a:ext cx="4138000" cy="4550719"/>
          </a:xfrm>
        </p:spPr>
        <p:txBody>
          <a:bodyPr>
            <a:normAutofit fontScale="70000" lnSpcReduction="20000"/>
          </a:bodyPr>
          <a:lstStyle/>
          <a:p>
            <a:pPr marL="0" indent="0">
              <a:buNone/>
            </a:pPr>
            <a:r>
              <a:rPr lang="en-US" b="1" dirty="0"/>
              <a:t>Periodic signals </a:t>
            </a:r>
            <a:r>
              <a:rPr lang="en-US" dirty="0"/>
              <a:t>are signals that repeat a pattern over a period of time.</a:t>
            </a:r>
          </a:p>
          <a:p>
            <a:pPr marL="0" indent="0">
              <a:buNone/>
            </a:pPr>
            <a:endParaRPr lang="en-US" dirty="0"/>
          </a:p>
          <a:p>
            <a:pPr marL="0" indent="0">
              <a:buNone/>
            </a:pPr>
            <a:r>
              <a:rPr lang="en-US" dirty="0"/>
              <a:t>How often the signal repeats itself is known as the </a:t>
            </a:r>
            <a:r>
              <a:rPr lang="en-US" b="1" dirty="0"/>
              <a:t>frequency</a:t>
            </a:r>
            <a:r>
              <a:rPr lang="en-US" dirty="0"/>
              <a:t> of the signal. It is measured in Hertz (Hz). </a:t>
            </a:r>
          </a:p>
          <a:p>
            <a:pPr marL="0" indent="0">
              <a:buNone/>
            </a:pPr>
            <a:endParaRPr lang="en-US" dirty="0"/>
          </a:p>
          <a:p>
            <a:pPr marL="0" indent="0">
              <a:buNone/>
            </a:pPr>
            <a:r>
              <a:rPr lang="en-US" dirty="0"/>
              <a:t>1 Hz is 1 complete cycle per 1 second.</a:t>
            </a:r>
          </a:p>
          <a:p>
            <a:pPr marL="0" indent="0">
              <a:buNone/>
            </a:pPr>
            <a:endParaRPr lang="en-US" dirty="0"/>
          </a:p>
          <a:p>
            <a:pPr marL="0" indent="0">
              <a:buNone/>
            </a:pPr>
            <a:r>
              <a:rPr lang="en-US" dirty="0"/>
              <a:t>The time it takes for a signal to repeat is know as the period.</a:t>
            </a:r>
          </a:p>
          <a:p>
            <a:pPr marL="0" indent="0">
              <a:buNone/>
            </a:pPr>
            <a:endParaRPr lang="en-US" dirty="0"/>
          </a:p>
          <a:p>
            <a:pPr marL="0" indent="0">
              <a:buNone/>
            </a:pPr>
            <a:r>
              <a:rPr lang="en-US" dirty="0"/>
              <a:t>Frequency and period are the inverse of each other.</a:t>
            </a:r>
          </a:p>
        </p:txBody>
      </p:sp>
      <p:sp>
        <p:nvSpPr>
          <p:cNvPr id="9" name="Date Placeholder 8">
            <a:extLst>
              <a:ext uri="{FF2B5EF4-FFF2-40B4-BE49-F238E27FC236}">
                <a16:creationId xmlns:a16="http://schemas.microsoft.com/office/drawing/2014/main" id="{4BF0F84E-688D-4F29-A03F-235AE5431734}"/>
              </a:ext>
            </a:extLst>
          </p:cNvPr>
          <p:cNvSpPr>
            <a:spLocks noGrp="1"/>
          </p:cNvSpPr>
          <p:nvPr>
            <p:ph type="dt" sz="half" idx="10"/>
          </p:nvPr>
        </p:nvSpPr>
        <p:spPr/>
        <p:txBody>
          <a:bodyPr/>
          <a:lstStyle/>
          <a:p>
            <a:r>
              <a:rPr lang="en-US" dirty="0"/>
              <a:t>LSU rev20240724</a:t>
            </a:r>
          </a:p>
        </p:txBody>
      </p:sp>
      <p:sp>
        <p:nvSpPr>
          <p:cNvPr id="10" name="Footer Placeholder 9">
            <a:extLst>
              <a:ext uri="{FF2B5EF4-FFF2-40B4-BE49-F238E27FC236}">
                <a16:creationId xmlns:a16="http://schemas.microsoft.com/office/drawing/2014/main" id="{BBBBBA4A-7A9C-40CB-9390-3CFEA370E5B8}"/>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91189D1B-FFA4-4E7E-B494-BF1074339AE6}"/>
              </a:ext>
            </a:extLst>
          </p:cNvPr>
          <p:cNvSpPr>
            <a:spLocks noGrp="1"/>
          </p:cNvSpPr>
          <p:nvPr>
            <p:ph type="sldNum" sz="quarter" idx="12"/>
          </p:nvPr>
        </p:nvSpPr>
        <p:spPr/>
        <p:txBody>
          <a:bodyPr/>
          <a:lstStyle/>
          <a:p>
            <a:fld id="{A2665D16-6A8B-46EB-AEA5-AA03FB941BE2}" type="slidenum">
              <a:rPr lang="en-US" smtClean="0"/>
              <a:t>4</a:t>
            </a:fld>
            <a:endParaRPr lang="en-US"/>
          </a:p>
        </p:txBody>
      </p:sp>
      <p:pic>
        <p:nvPicPr>
          <p:cNvPr id="4" name="Picture 3"/>
          <p:cNvPicPr>
            <a:picLocks noChangeAspect="1"/>
          </p:cNvPicPr>
          <p:nvPr/>
        </p:nvPicPr>
        <p:blipFill>
          <a:blip r:embed="rId2"/>
          <a:stretch>
            <a:fillRect/>
          </a:stretch>
        </p:blipFill>
        <p:spPr>
          <a:xfrm>
            <a:off x="5387031" y="2197184"/>
            <a:ext cx="3031709" cy="1221429"/>
          </a:xfrm>
          <a:prstGeom prst="rect">
            <a:avLst/>
          </a:prstGeom>
          <a:ln>
            <a:solidFill>
              <a:schemeClr val="tx1"/>
            </a:solidFill>
          </a:ln>
        </p:spPr>
      </p:pic>
      <p:cxnSp>
        <p:nvCxnSpPr>
          <p:cNvPr id="5" name="Straight Connector 4"/>
          <p:cNvCxnSpPr/>
          <p:nvPr/>
        </p:nvCxnSpPr>
        <p:spPr>
          <a:xfrm flipV="1">
            <a:off x="5451183" y="3265293"/>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5894784" y="3202428"/>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7" name="Straight Arrow Connector 6"/>
          <p:cNvCxnSpPr>
            <a:endCxn id="4" idx="3"/>
          </p:cNvCxnSpPr>
          <p:nvPr/>
        </p:nvCxnSpPr>
        <p:spPr>
          <a:xfrm>
            <a:off x="5387031" y="2807898"/>
            <a:ext cx="3031709" cy="0"/>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5859872" y="2148294"/>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12" name="Straight Arrow Connector 11"/>
          <p:cNvCxnSpPr/>
          <p:nvPr/>
        </p:nvCxnSpPr>
        <p:spPr>
          <a:xfrm>
            <a:off x="6725841" y="2307137"/>
            <a:ext cx="499068" cy="298728"/>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7263408" y="2408580"/>
            <a:ext cx="1521" cy="399318"/>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stretch>
            <a:fillRect/>
          </a:stretch>
        </p:blipFill>
        <p:spPr>
          <a:xfrm>
            <a:off x="5409806" y="3843492"/>
            <a:ext cx="2950369" cy="1271902"/>
          </a:xfrm>
          <a:prstGeom prst="rect">
            <a:avLst/>
          </a:prstGeom>
          <a:ln>
            <a:solidFill>
              <a:schemeClr val="tx1"/>
            </a:solidFill>
          </a:ln>
        </p:spPr>
      </p:pic>
      <p:cxnSp>
        <p:nvCxnSpPr>
          <p:cNvPr id="18" name="Straight Connector 17"/>
          <p:cNvCxnSpPr/>
          <p:nvPr/>
        </p:nvCxnSpPr>
        <p:spPr>
          <a:xfrm flipV="1">
            <a:off x="5424095" y="4931230"/>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5884845" y="4884192"/>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20" name="Straight Arrow Connector 19"/>
          <p:cNvCxnSpPr/>
          <p:nvPr/>
        </p:nvCxnSpPr>
        <p:spPr>
          <a:xfrm flipV="1">
            <a:off x="5418971" y="4540497"/>
            <a:ext cx="2874889" cy="2977"/>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5780933" y="3808198"/>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22" name="Straight Arrow Connector 21"/>
          <p:cNvCxnSpPr/>
          <p:nvPr/>
        </p:nvCxnSpPr>
        <p:spPr>
          <a:xfrm>
            <a:off x="6653009" y="3963299"/>
            <a:ext cx="509573" cy="328165"/>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7207016" y="4100036"/>
            <a:ext cx="6149" cy="440461"/>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057776" y="2655008"/>
            <a:ext cx="447675" cy="300082"/>
          </a:xfrm>
          <a:prstGeom prst="rect">
            <a:avLst/>
          </a:prstGeom>
          <a:noFill/>
        </p:spPr>
        <p:txBody>
          <a:bodyPr wrap="square" rtlCol="0">
            <a:spAutoFit/>
          </a:bodyPr>
          <a:lstStyle/>
          <a:p>
            <a:r>
              <a:rPr lang="en-US" sz="1350" b="1" dirty="0">
                <a:solidFill>
                  <a:srgbClr val="C00000"/>
                </a:solidFill>
              </a:rPr>
              <a:t>0 V</a:t>
            </a:r>
          </a:p>
        </p:txBody>
      </p:sp>
      <p:sp>
        <p:nvSpPr>
          <p:cNvPr id="29" name="TextBox 28"/>
          <p:cNvSpPr txBox="1"/>
          <p:nvPr/>
        </p:nvSpPr>
        <p:spPr>
          <a:xfrm>
            <a:off x="5057556" y="4394966"/>
            <a:ext cx="447675" cy="300082"/>
          </a:xfrm>
          <a:prstGeom prst="rect">
            <a:avLst/>
          </a:prstGeom>
          <a:noFill/>
        </p:spPr>
        <p:txBody>
          <a:bodyPr wrap="square" rtlCol="0">
            <a:spAutoFit/>
          </a:bodyPr>
          <a:lstStyle/>
          <a:p>
            <a:r>
              <a:rPr lang="en-US" sz="1350" b="1" dirty="0">
                <a:solidFill>
                  <a:srgbClr val="C00000"/>
                </a:solidFill>
              </a:rPr>
              <a:t>0 V</a:t>
            </a:r>
          </a:p>
        </p:txBody>
      </p:sp>
      <mc:AlternateContent xmlns:mc="http://schemas.openxmlformats.org/markup-compatibility/2006" xmlns:a14="http://schemas.microsoft.com/office/drawing/2010/main">
        <mc:Choice Requires="a14">
          <p:sp>
            <p:nvSpPr>
              <p:cNvPr id="30" name="TextBox 29"/>
              <p:cNvSpPr txBox="1"/>
              <p:nvPr/>
            </p:nvSpPr>
            <p:spPr>
              <a:xfrm>
                <a:off x="5560126" y="5349708"/>
                <a:ext cx="1972335"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𝐹𝑟𝑒𝑞𝑢𝑒𝑛𝑐𝑦</m:t>
                      </m:r>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𝑃𝑒𝑟𝑖𝑜𝑑</m:t>
                          </m:r>
                        </m:den>
                      </m:f>
                    </m:oMath>
                  </m:oMathPara>
                </a14:m>
                <a:endParaRPr lang="en-US"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560126" y="5349708"/>
                <a:ext cx="1972335" cy="462691"/>
              </a:xfrm>
              <a:prstGeom prst="rect">
                <a:avLst/>
              </a:prstGeom>
              <a:blipFill>
                <a:blip r:embed="rId4"/>
                <a:stretch>
                  <a:fillRect/>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2F70E9B0-2205-456F-8D83-08532EACF6E0}"/>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112417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Amplitude</a:t>
            </a:r>
          </a:p>
        </p:txBody>
      </p:sp>
      <p:sp>
        <p:nvSpPr>
          <p:cNvPr id="3" name="Content Placeholder 2"/>
          <p:cNvSpPr>
            <a:spLocks noGrp="1"/>
          </p:cNvSpPr>
          <p:nvPr>
            <p:ph idx="1"/>
          </p:nvPr>
        </p:nvSpPr>
        <p:spPr>
          <a:xfrm>
            <a:off x="628650" y="1690690"/>
            <a:ext cx="4138000" cy="4405310"/>
          </a:xfrm>
        </p:spPr>
        <p:txBody>
          <a:bodyPr>
            <a:normAutofit fontScale="77500" lnSpcReduction="20000"/>
          </a:bodyPr>
          <a:lstStyle/>
          <a:p>
            <a:pPr marL="0" indent="0">
              <a:buNone/>
            </a:pPr>
            <a:r>
              <a:rPr lang="en-US" dirty="0"/>
              <a:t>The peak of the waveform is known as the </a:t>
            </a:r>
            <a:r>
              <a:rPr lang="en-US" b="1" dirty="0"/>
              <a:t>amplitude. </a:t>
            </a:r>
            <a:r>
              <a:rPr lang="en-US" dirty="0"/>
              <a:t>The amplitude is often measured in volts (V) or amps (A) depending on the source of the waveform.</a:t>
            </a:r>
            <a:endParaRPr lang="en-US" b="1" dirty="0"/>
          </a:p>
          <a:p>
            <a:pPr marL="0" indent="0">
              <a:buNone/>
            </a:pPr>
            <a:endParaRPr lang="en-US" dirty="0"/>
          </a:p>
          <a:p>
            <a:pPr marL="0" indent="0">
              <a:buNone/>
            </a:pPr>
            <a:r>
              <a:rPr lang="en-US" dirty="0"/>
              <a:t>The amplitude is distance from 0 so is usually referred to as positive even if the signal goes positive,</a:t>
            </a:r>
          </a:p>
          <a:p>
            <a:pPr marL="0" indent="0">
              <a:buNone/>
            </a:pPr>
            <a:endParaRPr lang="en-US" dirty="0"/>
          </a:p>
          <a:p>
            <a:pPr marL="0" indent="0">
              <a:buNone/>
            </a:pPr>
            <a:r>
              <a:rPr lang="en-US" dirty="0"/>
              <a:t>The frequency and amplitude of a signal are the most basic and common way to describe signal characteristics.</a:t>
            </a:r>
          </a:p>
        </p:txBody>
      </p:sp>
      <p:sp>
        <p:nvSpPr>
          <p:cNvPr id="9" name="Date Placeholder 8">
            <a:extLst>
              <a:ext uri="{FF2B5EF4-FFF2-40B4-BE49-F238E27FC236}">
                <a16:creationId xmlns:a16="http://schemas.microsoft.com/office/drawing/2014/main" id="{4BF0F84E-688D-4F29-A03F-235AE5431734}"/>
              </a:ext>
            </a:extLst>
          </p:cNvPr>
          <p:cNvSpPr>
            <a:spLocks noGrp="1"/>
          </p:cNvSpPr>
          <p:nvPr>
            <p:ph type="dt" sz="half" idx="10"/>
          </p:nvPr>
        </p:nvSpPr>
        <p:spPr/>
        <p:txBody>
          <a:bodyPr/>
          <a:lstStyle/>
          <a:p>
            <a:r>
              <a:rPr lang="en-US" dirty="0"/>
              <a:t>LSU rev20240724</a:t>
            </a:r>
          </a:p>
        </p:txBody>
      </p:sp>
      <p:sp>
        <p:nvSpPr>
          <p:cNvPr id="10" name="Footer Placeholder 9">
            <a:extLst>
              <a:ext uri="{FF2B5EF4-FFF2-40B4-BE49-F238E27FC236}">
                <a16:creationId xmlns:a16="http://schemas.microsoft.com/office/drawing/2014/main" id="{BBBBBA4A-7A9C-40CB-9390-3CFEA370E5B8}"/>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91189D1B-FFA4-4E7E-B494-BF1074339AE6}"/>
              </a:ext>
            </a:extLst>
          </p:cNvPr>
          <p:cNvSpPr>
            <a:spLocks noGrp="1"/>
          </p:cNvSpPr>
          <p:nvPr>
            <p:ph type="sldNum" sz="quarter" idx="12"/>
          </p:nvPr>
        </p:nvSpPr>
        <p:spPr/>
        <p:txBody>
          <a:bodyPr/>
          <a:lstStyle/>
          <a:p>
            <a:fld id="{A2665D16-6A8B-46EB-AEA5-AA03FB941BE2}" type="slidenum">
              <a:rPr lang="en-US" smtClean="0"/>
              <a:t>5</a:t>
            </a:fld>
            <a:endParaRPr lang="en-US"/>
          </a:p>
        </p:txBody>
      </p:sp>
      <p:pic>
        <p:nvPicPr>
          <p:cNvPr id="4" name="Picture 3"/>
          <p:cNvPicPr>
            <a:picLocks noChangeAspect="1"/>
          </p:cNvPicPr>
          <p:nvPr/>
        </p:nvPicPr>
        <p:blipFill>
          <a:blip r:embed="rId2"/>
          <a:stretch>
            <a:fillRect/>
          </a:stretch>
        </p:blipFill>
        <p:spPr>
          <a:xfrm>
            <a:off x="5387031" y="2197184"/>
            <a:ext cx="3031709" cy="1221429"/>
          </a:xfrm>
          <a:prstGeom prst="rect">
            <a:avLst/>
          </a:prstGeom>
          <a:ln>
            <a:solidFill>
              <a:schemeClr val="tx1"/>
            </a:solidFill>
          </a:ln>
        </p:spPr>
      </p:pic>
      <p:cxnSp>
        <p:nvCxnSpPr>
          <p:cNvPr id="5" name="Straight Connector 4"/>
          <p:cNvCxnSpPr/>
          <p:nvPr/>
        </p:nvCxnSpPr>
        <p:spPr>
          <a:xfrm flipV="1">
            <a:off x="5451183" y="3265293"/>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5894784" y="3202428"/>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7" name="Straight Arrow Connector 6"/>
          <p:cNvCxnSpPr>
            <a:endCxn id="4" idx="3"/>
          </p:cNvCxnSpPr>
          <p:nvPr/>
        </p:nvCxnSpPr>
        <p:spPr>
          <a:xfrm>
            <a:off x="5387031" y="2807898"/>
            <a:ext cx="3031709" cy="0"/>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5859872" y="2148294"/>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12" name="Straight Arrow Connector 11"/>
          <p:cNvCxnSpPr/>
          <p:nvPr/>
        </p:nvCxnSpPr>
        <p:spPr>
          <a:xfrm>
            <a:off x="6725841" y="2307137"/>
            <a:ext cx="499068" cy="298728"/>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7263408" y="2408580"/>
            <a:ext cx="1521" cy="399318"/>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stretch>
            <a:fillRect/>
          </a:stretch>
        </p:blipFill>
        <p:spPr>
          <a:xfrm>
            <a:off x="5409806" y="3843492"/>
            <a:ext cx="2950369" cy="1271902"/>
          </a:xfrm>
          <a:prstGeom prst="rect">
            <a:avLst/>
          </a:prstGeom>
          <a:ln>
            <a:solidFill>
              <a:schemeClr val="tx1"/>
            </a:solidFill>
          </a:ln>
        </p:spPr>
      </p:pic>
      <p:cxnSp>
        <p:nvCxnSpPr>
          <p:cNvPr id="18" name="Straight Connector 17"/>
          <p:cNvCxnSpPr/>
          <p:nvPr/>
        </p:nvCxnSpPr>
        <p:spPr>
          <a:xfrm flipV="1">
            <a:off x="5424095" y="4931230"/>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5884845" y="4884192"/>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20" name="Straight Arrow Connector 19"/>
          <p:cNvCxnSpPr/>
          <p:nvPr/>
        </p:nvCxnSpPr>
        <p:spPr>
          <a:xfrm flipV="1">
            <a:off x="5418971" y="4540497"/>
            <a:ext cx="2874889" cy="2977"/>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5780933" y="3808198"/>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22" name="Straight Arrow Connector 21"/>
          <p:cNvCxnSpPr/>
          <p:nvPr/>
        </p:nvCxnSpPr>
        <p:spPr>
          <a:xfrm>
            <a:off x="6653009" y="3963299"/>
            <a:ext cx="509573" cy="328165"/>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7207016" y="4100036"/>
            <a:ext cx="6149" cy="440461"/>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057776" y="2655008"/>
            <a:ext cx="447675" cy="300082"/>
          </a:xfrm>
          <a:prstGeom prst="rect">
            <a:avLst/>
          </a:prstGeom>
          <a:noFill/>
        </p:spPr>
        <p:txBody>
          <a:bodyPr wrap="square" rtlCol="0">
            <a:spAutoFit/>
          </a:bodyPr>
          <a:lstStyle/>
          <a:p>
            <a:r>
              <a:rPr lang="en-US" sz="1350" b="1" dirty="0">
                <a:solidFill>
                  <a:srgbClr val="C00000"/>
                </a:solidFill>
              </a:rPr>
              <a:t>0 V</a:t>
            </a:r>
          </a:p>
        </p:txBody>
      </p:sp>
      <p:sp>
        <p:nvSpPr>
          <p:cNvPr id="29" name="TextBox 28"/>
          <p:cNvSpPr txBox="1"/>
          <p:nvPr/>
        </p:nvSpPr>
        <p:spPr>
          <a:xfrm>
            <a:off x="5057556" y="4394966"/>
            <a:ext cx="447675" cy="300082"/>
          </a:xfrm>
          <a:prstGeom prst="rect">
            <a:avLst/>
          </a:prstGeom>
          <a:noFill/>
        </p:spPr>
        <p:txBody>
          <a:bodyPr wrap="square" rtlCol="0">
            <a:spAutoFit/>
          </a:bodyPr>
          <a:lstStyle/>
          <a:p>
            <a:r>
              <a:rPr lang="en-US" sz="1350" b="1" dirty="0">
                <a:solidFill>
                  <a:srgbClr val="C00000"/>
                </a:solidFill>
              </a:rPr>
              <a:t>0 V</a:t>
            </a:r>
          </a:p>
        </p:txBody>
      </p:sp>
      <p:pic>
        <p:nvPicPr>
          <p:cNvPr id="25" name="Picture 24">
            <a:extLst>
              <a:ext uri="{FF2B5EF4-FFF2-40B4-BE49-F238E27FC236}">
                <a16:creationId xmlns:a16="http://schemas.microsoft.com/office/drawing/2014/main" id="{2F70E9B0-2205-456F-8D83-08532EACF6E0}"/>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39238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Analog Signals</a:t>
            </a:r>
          </a:p>
        </p:txBody>
      </p:sp>
      <p:sp>
        <p:nvSpPr>
          <p:cNvPr id="3" name="Content Placeholder 2"/>
          <p:cNvSpPr>
            <a:spLocks noGrp="1"/>
          </p:cNvSpPr>
          <p:nvPr>
            <p:ph idx="1"/>
          </p:nvPr>
        </p:nvSpPr>
        <p:spPr>
          <a:xfrm>
            <a:off x="628650" y="1707248"/>
            <a:ext cx="4097259" cy="4305625"/>
          </a:xfrm>
        </p:spPr>
        <p:txBody>
          <a:bodyPr>
            <a:normAutofit fontScale="85000" lnSpcReduction="20000"/>
          </a:bodyPr>
          <a:lstStyle/>
          <a:p>
            <a:pPr marL="0" indent="0">
              <a:buNone/>
            </a:pPr>
            <a:r>
              <a:rPr lang="en-US" dirty="0"/>
              <a:t>Analog waveforms are </a:t>
            </a:r>
            <a:r>
              <a:rPr lang="en-US" b="1" dirty="0"/>
              <a:t>continuous signals </a:t>
            </a:r>
            <a:r>
              <a:rPr lang="en-US" dirty="0"/>
              <a:t>that vary over time</a:t>
            </a:r>
            <a:r>
              <a:rPr lang="en-US" b="1" dirty="0"/>
              <a:t>. </a:t>
            </a:r>
            <a:endParaRPr lang="en-US" dirty="0"/>
          </a:p>
          <a:p>
            <a:pPr marL="0" indent="0">
              <a:buNone/>
            </a:pPr>
            <a:endParaRPr lang="en-US" dirty="0"/>
          </a:p>
          <a:p>
            <a:pPr marL="0" indent="0">
              <a:buNone/>
            </a:pPr>
            <a:r>
              <a:rPr lang="en-US" dirty="0"/>
              <a:t>Because analog signals can take any possible value, they are vulnerable to </a:t>
            </a:r>
            <a:r>
              <a:rPr lang="en-US" b="1" dirty="0"/>
              <a:t>distortion</a:t>
            </a:r>
            <a:r>
              <a:rPr lang="en-US" dirty="0"/>
              <a:t> and </a:t>
            </a:r>
            <a:r>
              <a:rPr lang="en-US" b="1" dirty="0"/>
              <a:t>noise</a:t>
            </a:r>
            <a:r>
              <a:rPr lang="en-US" dirty="0"/>
              <a:t> from the environment or other electronic systems nearby</a:t>
            </a:r>
          </a:p>
          <a:p>
            <a:pPr marL="0" indent="0">
              <a:buNone/>
            </a:pPr>
            <a:endParaRPr lang="en-US" dirty="0"/>
          </a:p>
          <a:p>
            <a:pPr marL="0" indent="0">
              <a:buNone/>
            </a:pPr>
            <a:r>
              <a:rPr lang="en-US" dirty="0"/>
              <a:t>Analog signals are common outputs from sensors.</a:t>
            </a:r>
          </a:p>
        </p:txBody>
      </p:sp>
      <p:sp>
        <p:nvSpPr>
          <p:cNvPr id="6" name="Date Placeholder 5">
            <a:extLst>
              <a:ext uri="{FF2B5EF4-FFF2-40B4-BE49-F238E27FC236}">
                <a16:creationId xmlns:a16="http://schemas.microsoft.com/office/drawing/2014/main" id="{7F836739-21F6-4E6E-BCF2-EC74DF13F087}"/>
              </a:ext>
            </a:extLst>
          </p:cNvPr>
          <p:cNvSpPr>
            <a:spLocks noGrp="1"/>
          </p:cNvSpPr>
          <p:nvPr>
            <p:ph type="dt" sz="half" idx="10"/>
          </p:nvPr>
        </p:nvSpPr>
        <p:spPr/>
        <p:txBody>
          <a:bodyPr/>
          <a:lstStyle/>
          <a:p>
            <a:r>
              <a:rPr lang="en-US" dirty="0"/>
              <a:t>LSU rev20240724</a:t>
            </a:r>
          </a:p>
        </p:txBody>
      </p:sp>
      <p:sp>
        <p:nvSpPr>
          <p:cNvPr id="10" name="Footer Placeholder 9">
            <a:extLst>
              <a:ext uri="{FF2B5EF4-FFF2-40B4-BE49-F238E27FC236}">
                <a16:creationId xmlns:a16="http://schemas.microsoft.com/office/drawing/2014/main" id="{B2B046DC-98DF-488A-BA2D-4E2101034CEB}"/>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700EB744-2B41-496D-B6CC-8145F992AB57}"/>
              </a:ext>
            </a:extLst>
          </p:cNvPr>
          <p:cNvSpPr>
            <a:spLocks noGrp="1"/>
          </p:cNvSpPr>
          <p:nvPr>
            <p:ph type="sldNum" sz="quarter" idx="12"/>
          </p:nvPr>
        </p:nvSpPr>
        <p:spPr/>
        <p:txBody>
          <a:bodyPr/>
          <a:lstStyle/>
          <a:p>
            <a:fld id="{A2665D16-6A8B-46EB-AEA5-AA03FB941BE2}" type="slidenum">
              <a:rPr lang="en-US" smtClean="0"/>
              <a:t>6</a:t>
            </a:fld>
            <a:endParaRPr lang="en-US"/>
          </a:p>
        </p:txBody>
      </p:sp>
      <p:pic>
        <p:nvPicPr>
          <p:cNvPr id="4" name="Picture 8"/>
          <p:cNvPicPr>
            <a:picLocks noChangeAspect="1"/>
          </p:cNvPicPr>
          <p:nvPr/>
        </p:nvPicPr>
        <p:blipFill rotWithShape="1">
          <a:blip r:embed="rId2">
            <a:extLst>
              <a:ext uri="{28A0092B-C50C-407E-A947-70E740481C1C}">
                <a14:useLocalDpi xmlns:a14="http://schemas.microsoft.com/office/drawing/2010/main" val="0"/>
              </a:ext>
            </a:extLst>
          </a:blip>
          <a:srcRect t="7121" b="50489"/>
          <a:stretch/>
        </p:blipFill>
        <p:spPr bwMode="auto">
          <a:xfrm>
            <a:off x="4857750" y="4232964"/>
            <a:ext cx="3657600" cy="92414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2922" t="13261" r="4380" b="17154"/>
          <a:stretch/>
        </p:blipFill>
        <p:spPr>
          <a:xfrm>
            <a:off x="5175314" y="2169805"/>
            <a:ext cx="2890999" cy="1577684"/>
          </a:xfrm>
          <a:prstGeom prst="rect">
            <a:avLst/>
          </a:prstGeom>
        </p:spPr>
      </p:pic>
      <p:sp>
        <p:nvSpPr>
          <p:cNvPr id="8" name="TextBox 7"/>
          <p:cNvSpPr txBox="1"/>
          <p:nvPr/>
        </p:nvSpPr>
        <p:spPr>
          <a:xfrm>
            <a:off x="5306785" y="5375653"/>
            <a:ext cx="2759528" cy="300082"/>
          </a:xfrm>
          <a:prstGeom prst="rect">
            <a:avLst/>
          </a:prstGeom>
          <a:noFill/>
        </p:spPr>
        <p:txBody>
          <a:bodyPr wrap="square" rtlCol="0">
            <a:spAutoFit/>
          </a:bodyPr>
          <a:lstStyle/>
          <a:p>
            <a:r>
              <a:rPr lang="en-US" sz="1350" dirty="0"/>
              <a:t>Examples of various analog signals</a:t>
            </a:r>
          </a:p>
        </p:txBody>
      </p:sp>
      <p:pic>
        <p:nvPicPr>
          <p:cNvPr id="12" name="Picture 11">
            <a:extLst>
              <a:ext uri="{FF2B5EF4-FFF2-40B4-BE49-F238E27FC236}">
                <a16:creationId xmlns:a16="http://schemas.microsoft.com/office/drawing/2014/main" id="{D0761323-87AD-45E6-80AB-48087C12B768}"/>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385329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Digital Signals</a:t>
            </a:r>
          </a:p>
        </p:txBody>
      </p:sp>
      <p:sp>
        <p:nvSpPr>
          <p:cNvPr id="3" name="Content Placeholder 2"/>
          <p:cNvSpPr>
            <a:spLocks noGrp="1"/>
          </p:cNvSpPr>
          <p:nvPr>
            <p:ph idx="1"/>
          </p:nvPr>
        </p:nvSpPr>
        <p:spPr>
          <a:xfrm>
            <a:off x="628650" y="1690688"/>
            <a:ext cx="4264626" cy="4054357"/>
          </a:xfrm>
        </p:spPr>
        <p:txBody>
          <a:bodyPr>
            <a:normAutofit fontScale="70000" lnSpcReduction="20000"/>
          </a:bodyPr>
          <a:lstStyle/>
          <a:p>
            <a:pPr marL="0" indent="0">
              <a:buNone/>
            </a:pPr>
            <a:r>
              <a:rPr lang="en-US" dirty="0"/>
              <a:t>Digital waveforms are </a:t>
            </a:r>
            <a:r>
              <a:rPr lang="en-US" b="1" dirty="0"/>
              <a:t>discretely valued signals</a:t>
            </a:r>
            <a:r>
              <a:rPr lang="en-US" dirty="0"/>
              <a:t> that vary over time.</a:t>
            </a:r>
          </a:p>
          <a:p>
            <a:pPr marL="0" indent="0">
              <a:buNone/>
            </a:pPr>
            <a:endParaRPr lang="en-US" dirty="0"/>
          </a:p>
          <a:p>
            <a:pPr marL="0" indent="0">
              <a:buNone/>
            </a:pPr>
            <a:r>
              <a:rPr lang="en-US" dirty="0"/>
              <a:t>Digital waveforms typically have two states – </a:t>
            </a:r>
            <a:r>
              <a:rPr lang="en-US" b="1" dirty="0"/>
              <a:t>logic HIGH </a:t>
            </a:r>
            <a:r>
              <a:rPr lang="en-US" dirty="0"/>
              <a:t>and </a:t>
            </a:r>
            <a:r>
              <a:rPr lang="en-US" b="1" dirty="0"/>
              <a:t>logic LOW </a:t>
            </a:r>
            <a:r>
              <a:rPr lang="en-US" dirty="0"/>
              <a:t>(1 and 0).</a:t>
            </a:r>
          </a:p>
          <a:p>
            <a:pPr marL="0" indent="0">
              <a:buNone/>
            </a:pPr>
            <a:endParaRPr lang="en-US" dirty="0"/>
          </a:p>
          <a:p>
            <a:pPr marL="0" indent="0">
              <a:buNone/>
            </a:pPr>
            <a:r>
              <a:rPr lang="en-US" dirty="0"/>
              <a:t>Digital signals can convey messages and commands by alternating between high and lows for periods of time.</a:t>
            </a:r>
          </a:p>
          <a:p>
            <a:pPr marL="0" indent="0">
              <a:buNone/>
            </a:pPr>
            <a:endParaRPr lang="en-US" dirty="0"/>
          </a:p>
          <a:p>
            <a:pPr marL="0" indent="0">
              <a:buNone/>
            </a:pPr>
            <a:r>
              <a:rPr lang="en-US" dirty="0"/>
              <a:t>Digital signals are common outputs of CPUs, logic devices, and many ICs.</a:t>
            </a:r>
          </a:p>
        </p:txBody>
      </p:sp>
      <p:sp>
        <p:nvSpPr>
          <p:cNvPr id="9" name="Date Placeholder 8">
            <a:extLst>
              <a:ext uri="{FF2B5EF4-FFF2-40B4-BE49-F238E27FC236}">
                <a16:creationId xmlns:a16="http://schemas.microsoft.com/office/drawing/2014/main" id="{04DFB129-3EA9-4C63-9417-7378FBD9EF69}"/>
              </a:ext>
            </a:extLst>
          </p:cNvPr>
          <p:cNvSpPr>
            <a:spLocks noGrp="1"/>
          </p:cNvSpPr>
          <p:nvPr>
            <p:ph type="dt" sz="half" idx="10"/>
          </p:nvPr>
        </p:nvSpPr>
        <p:spPr/>
        <p:txBody>
          <a:bodyPr/>
          <a:lstStyle/>
          <a:p>
            <a:r>
              <a:rPr lang="en-US" dirty="0"/>
              <a:t>LSU rev20240724</a:t>
            </a:r>
          </a:p>
        </p:txBody>
      </p:sp>
      <p:sp>
        <p:nvSpPr>
          <p:cNvPr id="10" name="Footer Placeholder 9">
            <a:extLst>
              <a:ext uri="{FF2B5EF4-FFF2-40B4-BE49-F238E27FC236}">
                <a16:creationId xmlns:a16="http://schemas.microsoft.com/office/drawing/2014/main" id="{ADD11949-7991-4EE0-BB90-44F4B278ED39}"/>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F0561324-52B5-4C8B-A1E9-E2692621301E}"/>
              </a:ext>
            </a:extLst>
          </p:cNvPr>
          <p:cNvSpPr>
            <a:spLocks noGrp="1"/>
          </p:cNvSpPr>
          <p:nvPr>
            <p:ph type="sldNum" sz="quarter" idx="12"/>
          </p:nvPr>
        </p:nvSpPr>
        <p:spPr/>
        <p:txBody>
          <a:bodyPr/>
          <a:lstStyle/>
          <a:p>
            <a:fld id="{A2665D16-6A8B-46EB-AEA5-AA03FB941BE2}" type="slidenum">
              <a:rPr lang="en-US" smtClean="0"/>
              <a:t>7</a:t>
            </a:fld>
            <a:endParaRPr lang="en-US"/>
          </a:p>
        </p:txBody>
      </p:sp>
      <p:pic>
        <p:nvPicPr>
          <p:cNvPr id="4" name="Picture 8"/>
          <p:cNvPicPr>
            <a:picLocks noChangeAspect="1"/>
          </p:cNvPicPr>
          <p:nvPr/>
        </p:nvPicPr>
        <p:blipFill rotWithShape="1">
          <a:blip r:embed="rId2">
            <a:extLst>
              <a:ext uri="{28A0092B-C50C-407E-A947-70E740481C1C}">
                <a14:useLocalDpi xmlns:a14="http://schemas.microsoft.com/office/drawing/2010/main" val="0"/>
              </a:ext>
            </a:extLst>
          </a:blip>
          <a:srcRect t="76242" b="1"/>
          <a:stretch/>
        </p:blipFill>
        <p:spPr bwMode="auto">
          <a:xfrm>
            <a:off x="5081399" y="3426397"/>
            <a:ext cx="3657600" cy="5179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69522" y="1892358"/>
            <a:ext cx="3131336" cy="1043779"/>
          </a:xfrm>
          <a:prstGeom prst="rect">
            <a:avLst/>
          </a:prstGeom>
        </p:spPr>
      </p:pic>
      <p:pic>
        <p:nvPicPr>
          <p:cNvPr id="6" name="Picture 5"/>
          <p:cNvPicPr>
            <a:picLocks noChangeAspect="1"/>
          </p:cNvPicPr>
          <p:nvPr/>
        </p:nvPicPr>
        <p:blipFill>
          <a:blip r:embed="rId4"/>
          <a:stretch>
            <a:fillRect/>
          </a:stretch>
        </p:blipFill>
        <p:spPr>
          <a:xfrm>
            <a:off x="4893277" y="4366258"/>
            <a:ext cx="3507581" cy="1078706"/>
          </a:xfrm>
          <a:prstGeom prst="rect">
            <a:avLst/>
          </a:prstGeom>
        </p:spPr>
      </p:pic>
      <p:sp>
        <p:nvSpPr>
          <p:cNvPr id="7" name="TextBox 6"/>
          <p:cNvSpPr txBox="1"/>
          <p:nvPr/>
        </p:nvSpPr>
        <p:spPr>
          <a:xfrm>
            <a:off x="5455426" y="5444964"/>
            <a:ext cx="2759528" cy="300082"/>
          </a:xfrm>
          <a:prstGeom prst="rect">
            <a:avLst/>
          </a:prstGeom>
          <a:noFill/>
        </p:spPr>
        <p:txBody>
          <a:bodyPr wrap="square" rtlCol="0">
            <a:spAutoFit/>
          </a:bodyPr>
          <a:lstStyle/>
          <a:p>
            <a:r>
              <a:rPr lang="en-US" sz="1350" dirty="0"/>
              <a:t>Examples of various digital signals</a:t>
            </a:r>
          </a:p>
        </p:txBody>
      </p:sp>
      <p:pic>
        <p:nvPicPr>
          <p:cNvPr id="12" name="Picture 11">
            <a:extLst>
              <a:ext uri="{FF2B5EF4-FFF2-40B4-BE49-F238E27FC236}">
                <a16:creationId xmlns:a16="http://schemas.microsoft.com/office/drawing/2014/main" id="{65694D35-8EC0-4C58-9024-B29FA6B0BEF7}"/>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384984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Clock Signals</a:t>
            </a:r>
          </a:p>
        </p:txBody>
      </p:sp>
      <p:sp>
        <p:nvSpPr>
          <p:cNvPr id="3" name="Content Placeholder 2"/>
          <p:cNvSpPr>
            <a:spLocks noGrp="1"/>
          </p:cNvSpPr>
          <p:nvPr>
            <p:ph idx="1"/>
          </p:nvPr>
        </p:nvSpPr>
        <p:spPr>
          <a:xfrm>
            <a:off x="628650" y="1690689"/>
            <a:ext cx="4158370" cy="4001688"/>
          </a:xfrm>
        </p:spPr>
        <p:txBody>
          <a:bodyPr>
            <a:normAutofit fontScale="77500" lnSpcReduction="20000"/>
          </a:bodyPr>
          <a:lstStyle/>
          <a:p>
            <a:pPr marL="0" indent="0">
              <a:buNone/>
            </a:pPr>
            <a:r>
              <a:rPr lang="en-US" dirty="0"/>
              <a:t>In complex digital systems, a </a:t>
            </a:r>
            <a:r>
              <a:rPr lang="en-US" b="1" dirty="0"/>
              <a:t>clock signal </a:t>
            </a:r>
            <a:r>
              <a:rPr lang="en-US" dirty="0"/>
              <a:t>is used to synchronize operations between different ICs. </a:t>
            </a:r>
          </a:p>
          <a:p>
            <a:pPr marL="0" indent="0">
              <a:buNone/>
            </a:pPr>
            <a:endParaRPr lang="en-US" dirty="0"/>
          </a:p>
          <a:p>
            <a:pPr marL="0" indent="0">
              <a:buNone/>
            </a:pPr>
            <a:r>
              <a:rPr lang="en-US" dirty="0"/>
              <a:t>The </a:t>
            </a:r>
            <a:r>
              <a:rPr lang="en-US" b="1" dirty="0"/>
              <a:t>frequency</a:t>
            </a:r>
            <a:r>
              <a:rPr lang="en-US" dirty="0"/>
              <a:t> of the clock signal determines the rate at which operations are performed. </a:t>
            </a:r>
          </a:p>
          <a:p>
            <a:pPr marL="0" indent="0">
              <a:buNone/>
            </a:pPr>
            <a:endParaRPr lang="en-US" dirty="0"/>
          </a:p>
          <a:p>
            <a:pPr marL="0" indent="0">
              <a:buNone/>
            </a:pPr>
            <a:r>
              <a:rPr lang="en-US" dirty="0"/>
              <a:t>Many operations start or stop on the </a:t>
            </a:r>
            <a:r>
              <a:rPr lang="en-US" b="1" dirty="0"/>
              <a:t>edge</a:t>
            </a:r>
            <a:r>
              <a:rPr lang="en-US" dirty="0"/>
              <a:t> of a clock pulse.</a:t>
            </a:r>
          </a:p>
          <a:p>
            <a:pPr marL="0" indent="0">
              <a:buNone/>
            </a:pPr>
            <a:endParaRPr lang="en-US" dirty="0"/>
          </a:p>
          <a:p>
            <a:pPr marL="0" indent="0">
              <a:buNone/>
            </a:pPr>
            <a:r>
              <a:rPr lang="en-US" dirty="0"/>
              <a:t>This could either be on the rising edge or the falling edge.</a:t>
            </a:r>
          </a:p>
        </p:txBody>
      </p:sp>
      <p:sp>
        <p:nvSpPr>
          <p:cNvPr id="5" name="Date Placeholder 4">
            <a:extLst>
              <a:ext uri="{FF2B5EF4-FFF2-40B4-BE49-F238E27FC236}">
                <a16:creationId xmlns:a16="http://schemas.microsoft.com/office/drawing/2014/main" id="{C439801D-67E0-4FE0-8E08-F24204C91BF7}"/>
              </a:ext>
            </a:extLst>
          </p:cNvPr>
          <p:cNvSpPr>
            <a:spLocks noGrp="1"/>
          </p:cNvSpPr>
          <p:nvPr>
            <p:ph type="dt" sz="half" idx="10"/>
          </p:nvPr>
        </p:nvSpPr>
        <p:spPr/>
        <p:txBody>
          <a:bodyPr/>
          <a:lstStyle/>
          <a:p>
            <a:r>
              <a:rPr lang="en-US" dirty="0"/>
              <a:t>LSU rev20240724</a:t>
            </a:r>
          </a:p>
        </p:txBody>
      </p:sp>
      <p:sp>
        <p:nvSpPr>
          <p:cNvPr id="7" name="Footer Placeholder 6">
            <a:extLst>
              <a:ext uri="{FF2B5EF4-FFF2-40B4-BE49-F238E27FC236}">
                <a16:creationId xmlns:a16="http://schemas.microsoft.com/office/drawing/2014/main" id="{E455A113-54AF-4EEF-BC49-E523DD7A0FB2}"/>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BE3AAE4F-6614-4997-A538-267B61A3355D}"/>
              </a:ext>
            </a:extLst>
          </p:cNvPr>
          <p:cNvSpPr>
            <a:spLocks noGrp="1"/>
          </p:cNvSpPr>
          <p:nvPr>
            <p:ph type="sldNum" sz="quarter" idx="12"/>
          </p:nvPr>
        </p:nvSpPr>
        <p:spPr/>
        <p:txBody>
          <a:bodyPr/>
          <a:lstStyle/>
          <a:p>
            <a:fld id="{A2665D16-6A8B-46EB-AEA5-AA03FB941BE2}" type="slidenum">
              <a:rPr lang="en-US" smtClean="0"/>
              <a:t>8</a:t>
            </a:fld>
            <a:endParaRPr lang="en-US"/>
          </a:p>
        </p:txBody>
      </p:sp>
      <p:pic>
        <p:nvPicPr>
          <p:cNvPr id="4" name="Picture 3"/>
          <p:cNvPicPr>
            <a:picLocks noChangeAspect="1"/>
          </p:cNvPicPr>
          <p:nvPr/>
        </p:nvPicPr>
        <p:blipFill>
          <a:blip r:embed="rId2"/>
          <a:stretch>
            <a:fillRect/>
          </a:stretch>
        </p:blipFill>
        <p:spPr>
          <a:xfrm>
            <a:off x="5015797" y="2692620"/>
            <a:ext cx="3707606" cy="1235869"/>
          </a:xfrm>
          <a:prstGeom prst="rect">
            <a:avLst/>
          </a:prstGeom>
        </p:spPr>
      </p:pic>
      <p:cxnSp>
        <p:nvCxnSpPr>
          <p:cNvPr id="6" name="Straight Connector 5"/>
          <p:cNvCxnSpPr/>
          <p:nvPr/>
        </p:nvCxnSpPr>
        <p:spPr>
          <a:xfrm>
            <a:off x="5513189" y="3998459"/>
            <a:ext cx="1091208" cy="3572"/>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7303770" y="2350039"/>
            <a:ext cx="325755" cy="434340"/>
          </a:xfrm>
          <a:prstGeom prst="straightConnector1">
            <a:avLst/>
          </a:prstGeom>
          <a:ln>
            <a:solidFill>
              <a:srgbClr val="C00000"/>
            </a:solidFill>
            <a:tailEnd type="triangle"/>
          </a:ln>
          <a:effectLst/>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8023860" y="3773074"/>
            <a:ext cx="165735" cy="445770"/>
          </a:xfrm>
          <a:prstGeom prst="straightConnector1">
            <a:avLst/>
          </a:prstGeom>
          <a:ln>
            <a:solidFill>
              <a:srgbClr val="C00000"/>
            </a:solidFill>
            <a:tailEnd type="triangle"/>
          </a:ln>
          <a:effectLst/>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733038" y="3994071"/>
            <a:ext cx="651510" cy="300082"/>
          </a:xfrm>
          <a:prstGeom prst="rect">
            <a:avLst/>
          </a:prstGeom>
          <a:noFill/>
        </p:spPr>
        <p:txBody>
          <a:bodyPr wrap="square" rtlCol="0">
            <a:spAutoFit/>
          </a:bodyPr>
          <a:lstStyle/>
          <a:p>
            <a:r>
              <a:rPr lang="en-US" sz="1350" b="1" dirty="0">
                <a:solidFill>
                  <a:srgbClr val="C00000"/>
                </a:solidFill>
              </a:rPr>
              <a:t>Period</a:t>
            </a:r>
          </a:p>
        </p:txBody>
      </p:sp>
      <p:sp>
        <p:nvSpPr>
          <p:cNvPr id="17" name="TextBox 16"/>
          <p:cNvSpPr txBox="1"/>
          <p:nvPr/>
        </p:nvSpPr>
        <p:spPr>
          <a:xfrm>
            <a:off x="6472415" y="2125266"/>
            <a:ext cx="994233" cy="300082"/>
          </a:xfrm>
          <a:prstGeom prst="rect">
            <a:avLst/>
          </a:prstGeom>
          <a:noFill/>
        </p:spPr>
        <p:txBody>
          <a:bodyPr wrap="square" rtlCol="0">
            <a:spAutoFit/>
          </a:bodyPr>
          <a:lstStyle/>
          <a:p>
            <a:r>
              <a:rPr lang="en-US" sz="1350" b="1" dirty="0">
                <a:solidFill>
                  <a:srgbClr val="C00000"/>
                </a:solidFill>
              </a:rPr>
              <a:t>Rising Edge</a:t>
            </a:r>
          </a:p>
        </p:txBody>
      </p:sp>
      <p:sp>
        <p:nvSpPr>
          <p:cNvPr id="18" name="TextBox 17"/>
          <p:cNvSpPr txBox="1"/>
          <p:nvPr/>
        </p:nvSpPr>
        <p:spPr>
          <a:xfrm>
            <a:off x="7163752" y="4132570"/>
            <a:ext cx="1025843" cy="300082"/>
          </a:xfrm>
          <a:prstGeom prst="rect">
            <a:avLst/>
          </a:prstGeom>
          <a:noFill/>
        </p:spPr>
        <p:txBody>
          <a:bodyPr wrap="square" rtlCol="0">
            <a:spAutoFit/>
          </a:bodyPr>
          <a:lstStyle/>
          <a:p>
            <a:r>
              <a:rPr lang="en-US" sz="1350" b="1" dirty="0">
                <a:solidFill>
                  <a:srgbClr val="C00000"/>
                </a:solidFill>
              </a:rPr>
              <a:t>Falling Edge</a:t>
            </a:r>
          </a:p>
        </p:txBody>
      </p:sp>
      <p:pic>
        <p:nvPicPr>
          <p:cNvPr id="20" name="Picture 19">
            <a:extLst>
              <a:ext uri="{FF2B5EF4-FFF2-40B4-BE49-F238E27FC236}">
                <a16:creationId xmlns:a16="http://schemas.microsoft.com/office/drawing/2014/main" id="{9258AE2D-1A6F-4CAE-9653-50920A1952E0}"/>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10136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Synchronous Signals</a:t>
            </a:r>
          </a:p>
        </p:txBody>
      </p:sp>
      <p:sp>
        <p:nvSpPr>
          <p:cNvPr id="3" name="Content Placeholder 2"/>
          <p:cNvSpPr>
            <a:spLocks noGrp="1"/>
          </p:cNvSpPr>
          <p:nvPr>
            <p:ph idx="1"/>
          </p:nvPr>
        </p:nvSpPr>
        <p:spPr>
          <a:xfrm>
            <a:off x="628650" y="1690689"/>
            <a:ext cx="4287382" cy="4128220"/>
          </a:xfrm>
        </p:spPr>
        <p:txBody>
          <a:bodyPr>
            <a:normAutofit fontScale="77500" lnSpcReduction="20000"/>
          </a:bodyPr>
          <a:lstStyle/>
          <a:p>
            <a:pPr marL="0" indent="0">
              <a:buNone/>
            </a:pPr>
            <a:r>
              <a:rPr lang="en-US" dirty="0"/>
              <a:t>Synchronous signals are signals that occur at the same rate at each other</a:t>
            </a:r>
          </a:p>
          <a:p>
            <a:pPr marL="0" indent="0">
              <a:buNone/>
            </a:pPr>
            <a:r>
              <a:rPr lang="en-US" dirty="0"/>
              <a:t> </a:t>
            </a:r>
          </a:p>
          <a:p>
            <a:pPr marL="0" indent="0">
              <a:buNone/>
            </a:pPr>
            <a:r>
              <a:rPr lang="en-US" dirty="0"/>
              <a:t>Frequently, the synchronous signals are matched to a </a:t>
            </a:r>
            <a:r>
              <a:rPr lang="en-US" b="1" dirty="0"/>
              <a:t>clock signal</a:t>
            </a:r>
            <a:r>
              <a:rPr lang="en-US" dirty="0"/>
              <a:t>, where the clock dictates a unit of time.</a:t>
            </a:r>
          </a:p>
          <a:p>
            <a:pPr marL="0" indent="0">
              <a:buNone/>
            </a:pPr>
            <a:endParaRPr lang="en-US" dirty="0"/>
          </a:p>
          <a:p>
            <a:pPr marL="0" indent="0">
              <a:buNone/>
            </a:pPr>
            <a:r>
              <a:rPr lang="en-US" dirty="0"/>
              <a:t>It is important to note the timing of a signal. Some synchronous signals operate on the </a:t>
            </a:r>
            <a:r>
              <a:rPr lang="en-US" b="1" dirty="0"/>
              <a:t>rising edge </a:t>
            </a:r>
            <a:r>
              <a:rPr lang="en-US" dirty="0"/>
              <a:t>of a clock signal, while others operate on the </a:t>
            </a:r>
            <a:r>
              <a:rPr lang="en-US" b="1" dirty="0"/>
              <a:t>falling edge</a:t>
            </a:r>
            <a:r>
              <a:rPr lang="en-US" dirty="0"/>
              <a:t>.</a:t>
            </a:r>
          </a:p>
        </p:txBody>
      </p:sp>
      <p:sp>
        <p:nvSpPr>
          <p:cNvPr id="4" name="Date Placeholder 3">
            <a:extLst>
              <a:ext uri="{FF2B5EF4-FFF2-40B4-BE49-F238E27FC236}">
                <a16:creationId xmlns:a16="http://schemas.microsoft.com/office/drawing/2014/main" id="{D01CFBDD-BD38-4C8C-A401-824C05C32749}"/>
              </a:ext>
            </a:extLst>
          </p:cNvPr>
          <p:cNvSpPr>
            <a:spLocks noGrp="1"/>
          </p:cNvSpPr>
          <p:nvPr>
            <p:ph type="dt" sz="half" idx="10"/>
          </p:nvPr>
        </p:nvSpPr>
        <p:spPr/>
        <p:txBody>
          <a:bodyPr/>
          <a:lstStyle/>
          <a:p>
            <a:r>
              <a:rPr lang="en-US" dirty="0"/>
              <a:t>LSU rev20240724</a:t>
            </a:r>
          </a:p>
        </p:txBody>
      </p:sp>
      <p:sp>
        <p:nvSpPr>
          <p:cNvPr id="5" name="Footer Placeholder 4">
            <a:extLst>
              <a:ext uri="{FF2B5EF4-FFF2-40B4-BE49-F238E27FC236}">
                <a16:creationId xmlns:a16="http://schemas.microsoft.com/office/drawing/2014/main" id="{3D61E9A5-6A6C-4E5D-B0C8-B54E46663826}"/>
              </a:ext>
            </a:extLst>
          </p:cNvPr>
          <p:cNvSpPr>
            <a:spLocks noGrp="1"/>
          </p:cNvSpPr>
          <p:nvPr>
            <p:ph type="ftr" sz="quarter" idx="11"/>
          </p:nvPr>
        </p:nvSpPr>
        <p:spPr/>
        <p:txBody>
          <a:bodyPr/>
          <a:lstStyle/>
          <a:p>
            <a:r>
              <a:rPr lang="en-US"/>
              <a:t>L10.01</a:t>
            </a:r>
          </a:p>
        </p:txBody>
      </p:sp>
      <p:sp>
        <p:nvSpPr>
          <p:cNvPr id="7" name="Slide Number Placeholder 6">
            <a:extLst>
              <a:ext uri="{FF2B5EF4-FFF2-40B4-BE49-F238E27FC236}">
                <a16:creationId xmlns:a16="http://schemas.microsoft.com/office/drawing/2014/main" id="{DCB65D72-3C6C-4E8F-AA50-A7514AE8D6AF}"/>
              </a:ext>
            </a:extLst>
          </p:cNvPr>
          <p:cNvSpPr>
            <a:spLocks noGrp="1"/>
          </p:cNvSpPr>
          <p:nvPr>
            <p:ph type="sldNum" sz="quarter" idx="12"/>
          </p:nvPr>
        </p:nvSpPr>
        <p:spPr/>
        <p:txBody>
          <a:bodyPr/>
          <a:lstStyle/>
          <a:p>
            <a:fld id="{A2665D16-6A8B-46EB-AEA5-AA03FB941BE2}" type="slidenum">
              <a:rPr lang="en-US" smtClean="0"/>
              <a:t>9</a:t>
            </a:fld>
            <a:endParaRPr lang="en-US"/>
          </a:p>
        </p:txBody>
      </p:sp>
      <p:pic>
        <p:nvPicPr>
          <p:cNvPr id="8" name="Picture 7"/>
          <p:cNvPicPr>
            <a:picLocks noChangeAspect="1"/>
          </p:cNvPicPr>
          <p:nvPr/>
        </p:nvPicPr>
        <p:blipFill>
          <a:blip r:embed="rId2"/>
          <a:stretch>
            <a:fillRect/>
          </a:stretch>
        </p:blipFill>
        <p:spPr>
          <a:xfrm>
            <a:off x="5329237" y="3936207"/>
            <a:ext cx="3814763" cy="1247095"/>
          </a:xfrm>
          <a:prstGeom prst="rect">
            <a:avLst/>
          </a:prstGeom>
        </p:spPr>
      </p:pic>
      <p:pic>
        <p:nvPicPr>
          <p:cNvPr id="11" name="Picture 10"/>
          <p:cNvPicPr>
            <a:picLocks noChangeAspect="1"/>
          </p:cNvPicPr>
          <p:nvPr/>
        </p:nvPicPr>
        <p:blipFill>
          <a:blip r:embed="rId3"/>
          <a:stretch>
            <a:fillRect/>
          </a:stretch>
        </p:blipFill>
        <p:spPr>
          <a:xfrm>
            <a:off x="5138737" y="1971675"/>
            <a:ext cx="3328988" cy="1457325"/>
          </a:xfrm>
          <a:prstGeom prst="rect">
            <a:avLst/>
          </a:prstGeom>
        </p:spPr>
      </p:pic>
      <p:pic>
        <p:nvPicPr>
          <p:cNvPr id="10" name="Picture 9">
            <a:extLst>
              <a:ext uri="{FF2B5EF4-FFF2-40B4-BE49-F238E27FC236}">
                <a16:creationId xmlns:a16="http://schemas.microsoft.com/office/drawing/2014/main" id="{130103F8-1C6C-46D0-A514-ECD192DF309D}"/>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1584949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13010</TotalTime>
  <Words>1349</Words>
  <Application>Microsoft Office PowerPoint</Application>
  <PresentationFormat>On-screen Show (4:3)</PresentationFormat>
  <Paragraphs>188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Lecture 10.01 Signals and Waveforms</vt:lpstr>
      <vt:lpstr>AC and DC Voltage</vt:lpstr>
      <vt:lpstr>Waveforms</vt:lpstr>
      <vt:lpstr>Signal Frequency and Period</vt:lpstr>
      <vt:lpstr>Amplitude</vt:lpstr>
      <vt:lpstr>Analog Signals</vt:lpstr>
      <vt:lpstr>Digital Signals</vt:lpstr>
      <vt:lpstr>Clock Signals</vt:lpstr>
      <vt:lpstr>Synchronous Signals</vt:lpstr>
      <vt:lpstr>Measuring a Signal</vt:lpstr>
      <vt:lpstr>Oscilloscopes</vt:lpstr>
      <vt:lpstr>Oscilloscope Probes</vt:lpstr>
      <vt:lpstr>Oscilloscope Display</vt:lpstr>
      <vt:lpstr>Oscilloscope Controls: Display Controls</vt:lpstr>
      <vt:lpstr>Oscilloscope Controls: Time Scale </vt:lpstr>
      <vt:lpstr>Oscilloscope Controls: Amplitude Scale </vt:lpstr>
      <vt:lpstr>Oscilloscope Controls: Trigger Level</vt:lpstr>
      <vt:lpstr>Oscilloscope Controls: Run/Stop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 Waveforms</dc:title>
  <dc:creator>Joshua Collins</dc:creator>
  <cp:lastModifiedBy>Beau Johnson</cp:lastModifiedBy>
  <cp:revision>67</cp:revision>
  <dcterms:created xsi:type="dcterms:W3CDTF">2019-01-07T19:53:20Z</dcterms:created>
  <dcterms:modified xsi:type="dcterms:W3CDTF">2024-07-25T16:58:21Z</dcterms:modified>
</cp:coreProperties>
</file>