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5" r:id="rId16"/>
    <p:sldId id="278" r:id="rId17"/>
    <p:sldId id="271" r:id="rId18"/>
    <p:sldId id="272" r:id="rId19"/>
    <p:sldId id="281" r:id="rId20"/>
    <p:sldId id="276" r:id="rId21"/>
    <p:sldId id="290" r:id="rId22"/>
    <p:sldId id="283" r:id="rId23"/>
    <p:sldId id="291" r:id="rId24"/>
    <p:sldId id="273" r:id="rId25"/>
    <p:sldId id="279" r:id="rId26"/>
    <p:sldId id="274" r:id="rId27"/>
    <p:sldId id="280" r:id="rId28"/>
    <p:sldId id="282" r:id="rId29"/>
    <p:sldId id="285" r:id="rId30"/>
    <p:sldId id="288" r:id="rId31"/>
    <p:sldId id="286" r:id="rId32"/>
    <p:sldId id="287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903AC-70AD-48CE-BFCC-09345EE3A929}" type="datetimeFigureOut">
              <a:rPr lang="en-US" smtClean="0"/>
              <a:pPr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311A-F939-40DF-90AB-D1B255B0F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Left out build automation; not sure what</a:t>
            </a:r>
            <a:r>
              <a:rPr lang="en-US" baseline="0" dirty="0"/>
              <a:t> that means exactly. Did cover source editor automation features.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</a:t>
            </a:r>
            <a:r>
              <a:rPr lang="en-US" baseline="0" dirty="0"/>
              <a:t>n example error message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 the official name for the upper and lower windows in the 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311A-F939-40DF-90AB-D1B255B0FE6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rev20211031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rev20211031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L07.02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085AA-6972-4A52-B83B-07BBB0574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.umn.edu/courses/me2011/arduino/technotes/debug/arduinodebug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Installing and Navigating </a:t>
            </a:r>
            <a:r>
              <a:rPr lang="en-US"/>
              <a:t>the Arduino </a:t>
            </a:r>
            <a:r>
              <a:rPr lang="en-US" dirty="0"/>
              <a:t>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3CE2FB-9D3A-417F-942C-24A97C549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58135-D1BF-4812-A5A0-29798BCD0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AE154-E290-4B55-9E33-40BC7B7C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DC642-CCE3-4E9C-A3D4-C63545B53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/>
              <a:t>Follow on-screen instructions to run the installation software (example is for Windows)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971800"/>
            <a:ext cx="2590800" cy="15993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971800"/>
            <a:ext cx="2705201" cy="1594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2819400" y="4419600"/>
            <a:ext cx="533400" cy="304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086600" y="4419600"/>
            <a:ext cx="533400" cy="3048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9950" y="4700230"/>
            <a:ext cx="2686050" cy="16243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 flipH="1">
            <a:off x="5905500" y="5799345"/>
            <a:ext cx="457200" cy="381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8200" y="2819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2819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71800" y="47244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5425BC-C6BD-4AE2-8C31-5CC04A3AB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8FC04-ED02-4B17-97FF-048818F11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1F0DA-0E81-46F0-815B-B689B590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the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/>
              <a:t>Locate the Arduino icon on your desktop and double click to open the program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81400"/>
            <a:ext cx="1752600" cy="1676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3505200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352800" y="4419600"/>
            <a:ext cx="10668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533400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Clicking this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5791200"/>
            <a:ext cx="2736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Should give you this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8D366B-4B61-471D-8C1B-3D3D05095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3E26E-CEEA-43E6-BDC3-027B0A27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5D6A3A-8685-4769-B15D-CC2AEF6A9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581400"/>
          </a:xfrm>
        </p:spPr>
        <p:txBody>
          <a:bodyPr/>
          <a:lstStyle/>
          <a:p>
            <a:r>
              <a:rPr lang="en-US" dirty="0"/>
              <a:t>The toolbar at the top of the IDE contains functions for file, edit, sketch, tools, and help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The next line gives shortcuts for verify, upload, new, open, and save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The tab at the bottom shows the name of the current sketch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29200"/>
            <a:ext cx="8305801" cy="1123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2590800" y="4876800"/>
            <a:ext cx="838200" cy="5334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1000" y="5334000"/>
            <a:ext cx="2133600" cy="990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69E9D7-D0A5-411B-9D3F-D282F8FC1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625BE-105E-4691-B0D7-8C9228D9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12974-3E7F-4CBC-9A12-0527CDD0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Serial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/>
              <a:t>The icon of the magnifying glass in the top right-hand corner opens the </a:t>
            </a:r>
            <a:r>
              <a:rPr lang="en-US" b="1" dirty="0"/>
              <a:t>serial monitor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This is a pop-up window that allows the programmer to see interactions as the code runs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29200"/>
            <a:ext cx="8305801" cy="1123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7620000" y="4724400"/>
            <a:ext cx="609600" cy="6096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001000" y="5410200"/>
            <a:ext cx="914400" cy="609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B70C4F-1B38-4FA2-BAA4-D5D1F6FC3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44928-D2CE-417E-A767-7B963A97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2CEF3A0-C0A7-4B0F-ACB4-ABCF9F982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00600"/>
          </a:xfrm>
        </p:spPr>
        <p:txBody>
          <a:bodyPr>
            <a:noAutofit/>
          </a:bodyPr>
          <a:lstStyle/>
          <a:p>
            <a:r>
              <a:rPr lang="en-US" sz="2600" dirty="0"/>
              <a:t>The </a:t>
            </a:r>
            <a:r>
              <a:rPr lang="en-US" sz="2600" b="1" dirty="0"/>
              <a:t>file </a:t>
            </a:r>
            <a:r>
              <a:rPr lang="en-US" sz="2600" dirty="0"/>
              <a:t>folder contains features such as new, open, save, and print</a:t>
            </a:r>
          </a:p>
          <a:p>
            <a:pPr>
              <a:buNone/>
            </a:pPr>
            <a:endParaRPr lang="en-US" sz="800" dirty="0"/>
          </a:p>
          <a:p>
            <a:r>
              <a:rPr lang="en-US" sz="2600" dirty="0"/>
              <a:t>The </a:t>
            </a:r>
            <a:r>
              <a:rPr lang="en-US" sz="2600" b="1" dirty="0"/>
              <a:t>sketchbook </a:t>
            </a:r>
            <a:r>
              <a:rPr lang="en-US" sz="2600" dirty="0"/>
              <a:t>subfolder contains a collection of code </a:t>
            </a:r>
            <a:r>
              <a:rPr lang="en-US" sz="2600" u="sng" dirty="0"/>
              <a:t>written by</a:t>
            </a:r>
            <a:r>
              <a:rPr lang="en-US" sz="2600" dirty="0"/>
              <a:t> the programmer</a:t>
            </a:r>
          </a:p>
          <a:p>
            <a:pPr>
              <a:buNone/>
            </a:pPr>
            <a:endParaRPr lang="en-US" sz="800" dirty="0"/>
          </a:p>
          <a:p>
            <a:r>
              <a:rPr lang="en-US" sz="2600" dirty="0"/>
              <a:t>The </a:t>
            </a:r>
            <a:r>
              <a:rPr lang="en-US" sz="2600" b="1" dirty="0"/>
              <a:t>examples</a:t>
            </a:r>
            <a:r>
              <a:rPr lang="en-US" sz="2600" dirty="0"/>
              <a:t> subfolder contains fully functional code </a:t>
            </a:r>
            <a:r>
              <a:rPr lang="en-US" sz="2600" u="sng" dirty="0"/>
              <a:t>written for </a:t>
            </a:r>
            <a:r>
              <a:rPr lang="en-US" sz="2600" dirty="0"/>
              <a:t>the programmer to assist with common tasks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2907257" cy="4114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38800" y="2895600"/>
            <a:ext cx="3048000" cy="5334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DA37E-50C6-448D-B9F9-1C33A383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603D-ACA0-49BA-B053-F022F2296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B3D32-9F34-4446-9477-BB128B98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File: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01000" cy="1066799"/>
          </a:xfrm>
        </p:spPr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b="1" dirty="0"/>
              <a:t>examples</a:t>
            </a:r>
            <a:r>
              <a:rPr lang="en-US" sz="2800" dirty="0"/>
              <a:t> subfolder covers a wide range of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7228949" cy="34861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A00B58-9825-4833-9642-53FF9D592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A59BA-9BF2-4ACD-84B4-8A7C5344F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1C16289-688F-4745-A2EF-8A834A69C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File: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preferences</a:t>
            </a:r>
            <a:r>
              <a:rPr lang="en-US" dirty="0"/>
              <a:t> subfolder allows you to customize the IDE</a:t>
            </a:r>
          </a:p>
          <a:p>
            <a:endParaRPr lang="en-US" sz="800" dirty="0"/>
          </a:p>
          <a:p>
            <a:r>
              <a:rPr lang="en-US" b="1" dirty="0"/>
              <a:t>Display line numbers </a:t>
            </a:r>
            <a:r>
              <a:rPr lang="en-US" dirty="0"/>
              <a:t>is a popular feature that adds or removes line numbers from the source code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2438400" cy="2238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828800"/>
            <a:ext cx="1476375" cy="4000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239000" y="2209800"/>
            <a:ext cx="685800" cy="3276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0600" y="2743200"/>
            <a:ext cx="1600200" cy="304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77000" y="2895600"/>
            <a:ext cx="5334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058437-99E7-4769-9BA7-18D0D0924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6AEEB-7D8C-4445-9D84-D8BCABA8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DC423-B4CA-4742-95F8-1A21ED7B1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Edit</a:t>
            </a:r>
            <a:r>
              <a:rPr lang="en-US" dirty="0"/>
              <a:t> provides shortcuts for useful features such as undo, redo, cut, copy, and paste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You can increase or decrease indentions as well as font size</a:t>
            </a:r>
          </a:p>
          <a:p>
            <a:endParaRPr lang="en-US" sz="900" dirty="0"/>
          </a:p>
          <a:p>
            <a:r>
              <a:rPr lang="en-US" dirty="0"/>
              <a:t>A simple shortcut lets you comment or uncomment an entire section of highlighted code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2472" y="1295400"/>
            <a:ext cx="3258128" cy="495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562600" y="3886200"/>
            <a:ext cx="3124200" cy="1524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44146-B440-4B43-913B-8973EFCD5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9C965-1F5D-4025-925A-B99A009C8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9001E7-840D-494B-B476-4D089300E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Sketch</a:t>
            </a:r>
            <a:r>
              <a:rPr lang="en-US" sz="2400" dirty="0"/>
              <a:t> provides shortcuts for verifying, compiling, and uploading code</a:t>
            </a:r>
          </a:p>
          <a:p>
            <a:pPr>
              <a:buNone/>
            </a:pPr>
            <a:endParaRPr lang="en-US" sz="800" dirty="0"/>
          </a:p>
          <a:p>
            <a:r>
              <a:rPr lang="en-US" sz="2400" dirty="0"/>
              <a:t>It allows you to include libraries or incorporate files into the code as needed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76600"/>
            <a:ext cx="4719443" cy="28432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D9111-3B9D-4B08-8E91-25A6D7806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E651-26B7-4F4A-AEE0-DBD8E6FA0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E86C37-8D54-49E6-9BE2-847E7963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7" y="8064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Verifying and Uploading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33800"/>
          </a:xfrm>
        </p:spPr>
        <p:txBody>
          <a:bodyPr>
            <a:normAutofit/>
          </a:bodyPr>
          <a:lstStyle/>
          <a:p>
            <a:r>
              <a:rPr lang="en-US" b="1" dirty="0"/>
              <a:t>Verifying</a:t>
            </a:r>
            <a:r>
              <a:rPr lang="en-US" dirty="0"/>
              <a:t> checks for problems</a:t>
            </a:r>
          </a:p>
          <a:p>
            <a:pPr>
              <a:buNone/>
            </a:pPr>
            <a:endParaRPr lang="en-US" sz="800" dirty="0"/>
          </a:p>
          <a:p>
            <a:r>
              <a:rPr lang="en-US" b="1" dirty="0"/>
              <a:t>Uploading</a:t>
            </a:r>
            <a:r>
              <a:rPr lang="en-US" dirty="0"/>
              <a:t> verifies and sends the code to a microcontroller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It is recommended to verify often as it is easier to locate mistakes from a short line of code as opposed to an entire 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EE7CA3-1DDF-4C22-8DBF-FE2C91396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2F6CC5-D630-4FE8-83D5-539471EC6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EF5145E-AAB4-4B67-A76D-1231F29E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integrated development environment </a:t>
            </a:r>
            <a:r>
              <a:rPr lang="en-US" dirty="0"/>
              <a:t>(IDE) is software designed to increase productivity by integrating useful tools into one application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These tools vary between different IDEs, but commonly include a source code editor, compiler, and debugger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4FA88-A390-4B01-B665-5F31086C6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3FAD0F-8160-4A84-952C-4EEE4A3A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607A5F3-F13B-4AB9-885B-207E6610C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5999"/>
          </a:xfrm>
        </p:spPr>
        <p:txBody>
          <a:bodyPr>
            <a:noAutofit/>
          </a:bodyPr>
          <a:lstStyle/>
          <a:p>
            <a:r>
              <a:rPr lang="en-US" sz="2400" b="1" dirty="0"/>
              <a:t>Libraries </a:t>
            </a:r>
            <a:r>
              <a:rPr lang="en-US" sz="2400" dirty="0"/>
              <a:t>are a collection of precompiled modules that use keywords to activate functions</a:t>
            </a:r>
          </a:p>
          <a:p>
            <a:pPr>
              <a:buNone/>
            </a:pPr>
            <a:endParaRPr lang="en-US" sz="800" dirty="0"/>
          </a:p>
          <a:p>
            <a:r>
              <a:rPr lang="en-US" sz="2400" dirty="0"/>
              <a:t>The example below uses a library named </a:t>
            </a:r>
            <a:r>
              <a:rPr lang="en-US" sz="2400" dirty="0" err="1"/>
              <a:t>pitches.h</a:t>
            </a:r>
            <a:r>
              <a:rPr lang="en-US" sz="2400" dirty="0"/>
              <a:t> for its preset melody, duration, and notes without the need for additional code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38600"/>
            <a:ext cx="8382000" cy="2095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3962400"/>
            <a:ext cx="2286000" cy="4572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BDD10-B553-4DC1-8277-710F0A38C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9058-4749-4FF8-8CC9-B0DF1054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CFB66-D41F-4537-A597-6E6720C4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0337"/>
            <a:ext cx="8229600" cy="1143000"/>
          </a:xfrm>
        </p:spPr>
        <p:txBody>
          <a:bodyPr/>
          <a:lstStyle/>
          <a:p>
            <a:r>
              <a:rPr lang="en-US" dirty="0"/>
              <a:t>A few notes on libraries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There are actually a few places libraries are stored</a:t>
            </a:r>
          </a:p>
          <a:p>
            <a:pPr lvl="1"/>
            <a:r>
              <a:rPr lang="en-US" sz="2000" dirty="0"/>
              <a:t>The default libraries(like </a:t>
            </a:r>
            <a:r>
              <a:rPr lang="en-US" sz="2000" dirty="0" err="1"/>
              <a:t>SPI.h</a:t>
            </a:r>
            <a:r>
              <a:rPr lang="en-US" sz="2000" dirty="0"/>
              <a:t>, </a:t>
            </a:r>
            <a:r>
              <a:rPr lang="en-US" sz="2000" dirty="0" err="1"/>
              <a:t>wire.h</a:t>
            </a:r>
            <a:r>
              <a:rPr lang="en-US" sz="2000" dirty="0"/>
              <a:t>, etc.) are in the Arduino IDE install directory</a:t>
            </a:r>
          </a:p>
          <a:p>
            <a:pPr lvl="1"/>
            <a:r>
              <a:rPr lang="en-US" sz="2000" dirty="0"/>
              <a:t>User installed libraries go to a folder named libraries inside the sketchbook folder</a:t>
            </a:r>
          </a:p>
          <a:p>
            <a:pPr lvl="1"/>
            <a:r>
              <a:rPr lang="en-US" sz="2000" dirty="0"/>
              <a:t>The sketchbook folder is set in the preferences menu option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9058-4749-4FF8-8CC9-B0DF1054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CFB66-D41F-4537-A597-6E6720C4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BDD10-B553-4DC1-8277-710F0A38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DFFE972-284F-48AB-8FB9-77CCCDB6F1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1687195"/>
            <a:ext cx="4038600" cy="25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93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Add a Library via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7199"/>
          </a:xfrm>
        </p:spPr>
        <p:txBody>
          <a:bodyPr>
            <a:normAutofit/>
          </a:bodyPr>
          <a:lstStyle/>
          <a:p>
            <a:r>
              <a:rPr lang="en-US" sz="2200" dirty="0"/>
              <a:t>Select </a:t>
            </a:r>
            <a:r>
              <a:rPr lang="en-US" sz="2200" b="1" dirty="0"/>
              <a:t>Manage Libraries </a:t>
            </a:r>
            <a:r>
              <a:rPr lang="en-US" sz="2200" dirty="0"/>
              <a:t>subfolder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267200"/>
            <a:ext cx="6400800" cy="94557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867400"/>
            <a:ext cx="2057400" cy="6562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4038600" y="4572000"/>
            <a:ext cx="6096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90800" y="6172200"/>
            <a:ext cx="8382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696200" y="4572000"/>
            <a:ext cx="457200" cy="4572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057400"/>
            <a:ext cx="5600700" cy="1600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7315200" y="2438400"/>
            <a:ext cx="7620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457200" y="3810000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/>
              <a:t>Type </a:t>
            </a:r>
            <a:r>
              <a:rPr lang="en-US" sz="2200" b="1" dirty="0"/>
              <a:t>keyword</a:t>
            </a:r>
            <a:r>
              <a:rPr lang="en-US" sz="2200" dirty="0"/>
              <a:t> to locate a library and select install to download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5410200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/>
              <a:t>Locate and select new library in </a:t>
            </a:r>
            <a:r>
              <a:rPr lang="en-US" sz="2200" b="1" dirty="0"/>
              <a:t>include library</a:t>
            </a:r>
            <a:r>
              <a:rPr lang="en-US" sz="2200" dirty="0"/>
              <a:t> subfolder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33F6D6-4941-4132-BBC9-A27BF306B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4599B-2477-4C29-B50E-E95956DA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39A97-E5D2-401C-8165-027BA0715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0337"/>
            <a:ext cx="8229600" cy="1143000"/>
          </a:xfrm>
        </p:spPr>
        <p:txBody>
          <a:bodyPr/>
          <a:lstStyle/>
          <a:p>
            <a:r>
              <a:rPr lang="en-US" dirty="0"/>
              <a:t>Library 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20000" cy="4525963"/>
          </a:xfrm>
        </p:spPr>
        <p:txBody>
          <a:bodyPr>
            <a:noAutofit/>
          </a:bodyPr>
          <a:lstStyle/>
          <a:p>
            <a:r>
              <a:rPr lang="en-US" sz="2400" dirty="0"/>
              <a:t>Libraries can also be installed by just copying the folder into the libraries folder (we will do this in a later activity)</a:t>
            </a:r>
          </a:p>
          <a:p>
            <a:r>
              <a:rPr lang="en-US" sz="2400" dirty="0"/>
              <a:t>The name of the folder must match the .h file</a:t>
            </a:r>
          </a:p>
          <a:p>
            <a:pPr lvl="1"/>
            <a:r>
              <a:rPr lang="en-US" sz="2000" dirty="0" err="1"/>
              <a:t>ie</a:t>
            </a:r>
            <a:r>
              <a:rPr lang="en-US" sz="2000" dirty="0"/>
              <a:t>. Folder named SD-master containing </a:t>
            </a:r>
            <a:r>
              <a:rPr lang="en-US" sz="2000" dirty="0" err="1"/>
              <a:t>SD.h</a:t>
            </a:r>
            <a:r>
              <a:rPr lang="en-US" sz="2000" dirty="0"/>
              <a:t> will not work, must rename the folder to just SD</a:t>
            </a:r>
          </a:p>
          <a:p>
            <a:r>
              <a:rPr lang="en-US" sz="2400" dirty="0"/>
              <a:t>User libraries (those inside the sketchbook folder) will override default libraries with the same name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D9058-4749-4FF8-8CC9-B0DF1054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0CFB66-D41F-4537-A597-6E6720C4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BDD10-B553-4DC1-8277-710F0A38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01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7243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Tools</a:t>
            </a:r>
            <a:r>
              <a:rPr lang="en-US" dirty="0"/>
              <a:t> is where the board and processor are selected</a:t>
            </a:r>
          </a:p>
          <a:p>
            <a:endParaRPr lang="en-US" sz="600" dirty="0"/>
          </a:p>
          <a:p>
            <a:pPr lvl="1"/>
            <a:r>
              <a:rPr lang="en-US" dirty="0"/>
              <a:t>Code will not run properly if this does not match your equipment</a:t>
            </a:r>
          </a:p>
          <a:p>
            <a:pPr>
              <a:buNone/>
            </a:pPr>
            <a:endParaRPr lang="en-US" sz="800" dirty="0"/>
          </a:p>
          <a:p>
            <a:pPr>
              <a:buNone/>
            </a:pPr>
            <a:endParaRPr lang="en-US" sz="900" dirty="0"/>
          </a:p>
          <a:p>
            <a:r>
              <a:rPr lang="en-US" dirty="0"/>
              <a:t>Use ‘</a:t>
            </a:r>
            <a:r>
              <a:rPr lang="en-US" b="1" dirty="0"/>
              <a:t>Get Board Info</a:t>
            </a:r>
            <a:r>
              <a:rPr lang="en-US" dirty="0"/>
              <a:t>’ if you are unsure about the microcontroller being used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953000"/>
            <a:ext cx="3086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24000"/>
            <a:ext cx="4572000" cy="3295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29200" y="3352800"/>
            <a:ext cx="3657600" cy="9906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14800" y="5486400"/>
            <a:ext cx="9906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A6E9979-6CA7-465B-9E06-72CB4E4CC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5F23D-00A2-461E-9E51-E8CD95D0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9618E-1F30-481B-9C42-5CE20A592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Tools: 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2819399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The serial port number is determined by the operating system when the USB cable is plugged in</a:t>
            </a:r>
          </a:p>
          <a:p>
            <a:pPr>
              <a:buNone/>
            </a:pPr>
            <a:endParaRPr lang="en-US" sz="900" dirty="0"/>
          </a:p>
          <a:p>
            <a:r>
              <a:rPr lang="en-US" sz="3600" dirty="0"/>
              <a:t>The following link contains instructions for determining the correct port for Windows, Mac, and Linux: </a:t>
            </a:r>
          </a:p>
          <a:p>
            <a:endParaRPr lang="en-US" sz="600" dirty="0">
              <a:hlinkClick r:id="rId3"/>
            </a:endParaRPr>
          </a:p>
          <a:p>
            <a:pPr indent="4763">
              <a:buNone/>
            </a:pPr>
            <a:r>
              <a:rPr lang="en-US" sz="3100" dirty="0">
                <a:hlinkClick r:id="rId3"/>
              </a:rPr>
              <a:t>http://www.me.umn.edu/courses/me2011/arduino/technotes/debug/arduinodebug.html</a:t>
            </a:r>
            <a:endParaRPr lang="en-US" sz="3100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0"/>
            <a:ext cx="7848600" cy="1504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6172200" y="4800600"/>
            <a:ext cx="838200" cy="762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F14C28F-6E7C-4104-A90C-B25029F5A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1722A-D24D-4B68-A698-AA8246978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18DAF-07F2-4447-9347-27AD9E909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r>
              <a:rPr lang="en-US" dirty="0"/>
              <a:t>If ever stuck, </a:t>
            </a:r>
            <a:r>
              <a:rPr lang="en-US" b="1" dirty="0"/>
              <a:t>help</a:t>
            </a:r>
            <a:r>
              <a:rPr lang="en-US" dirty="0"/>
              <a:t> offers links for getting started, frequently asked questions, and troubleshooting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76400"/>
            <a:ext cx="4547200" cy="426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BDAB17-B77F-4735-AA82-E9864126E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121DC-85A2-45DC-8F13-3DA9037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5BEB02-66C5-4303-85C9-21A514F1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Baud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b="1" dirty="0"/>
              <a:t>baud rate </a:t>
            </a:r>
            <a:r>
              <a:rPr lang="en-US" sz="2800" dirty="0"/>
              <a:t>is the rate by which information is transferred</a:t>
            </a:r>
          </a:p>
          <a:p>
            <a:pPr>
              <a:buNone/>
            </a:pPr>
            <a:endParaRPr lang="en-US" sz="800" dirty="0"/>
          </a:p>
          <a:p>
            <a:r>
              <a:rPr lang="en-US" sz="2800" dirty="0"/>
              <a:t>The serial monitor will display unintended caricature if the baud rate on the monitor is not set to match what is dictated in the code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114800"/>
            <a:ext cx="3314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648200"/>
            <a:ext cx="3055977" cy="16239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306" y="4648200"/>
            <a:ext cx="4482494" cy="17891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7772400" y="5257800"/>
            <a:ext cx="838200" cy="762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267200" y="5410200"/>
            <a:ext cx="838200" cy="7620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19800" y="4343400"/>
            <a:ext cx="11430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69C5A29-E0E5-4E89-8FF7-B210BA27B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8E76C-6756-4882-9FF5-1FB5EDBC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77B0D-D317-43C8-A5E7-C18E2F7D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The debug window provides information based on normal expectations</a:t>
            </a:r>
          </a:p>
          <a:p>
            <a:pPr>
              <a:buNone/>
            </a:pPr>
            <a:endParaRPr lang="en-US" sz="500" dirty="0"/>
          </a:p>
          <a:p>
            <a:r>
              <a:rPr lang="en-US" sz="2400" dirty="0"/>
              <a:t>The example shows two conflicting data types assigned to one variable, </a:t>
            </a:r>
            <a:r>
              <a:rPr lang="en-US" sz="2400" dirty="0" err="1"/>
              <a:t>int</a:t>
            </a:r>
            <a:r>
              <a:rPr lang="en-US" sz="2400" dirty="0"/>
              <a:t> and word</a:t>
            </a:r>
          </a:p>
          <a:p>
            <a:pPr>
              <a:buNone/>
            </a:pPr>
            <a:endParaRPr lang="en-US" sz="500" dirty="0"/>
          </a:p>
          <a:p>
            <a:r>
              <a:rPr lang="en-US" sz="2400" dirty="0"/>
              <a:t>The debugger highlights the potential error in the text window (top) and alerts the programmer in the debug window (bottom)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495800"/>
            <a:ext cx="6553200" cy="825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334000"/>
            <a:ext cx="6553200" cy="10589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33400" y="4953000"/>
            <a:ext cx="838200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37626BE-41A3-47D6-8D51-A4F73A9748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56D0BD-A3D9-4271-B2A1-35CCC4FC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03D9605-D20F-423A-97CA-B8CBB038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/>
          </a:bodyPr>
          <a:lstStyle/>
          <a:p>
            <a:r>
              <a:rPr lang="en-US" dirty="0"/>
              <a:t>Arduino breaks the sketch into two parts, void setup () and void loop ()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Setup runs once whereas loop runs repeatedly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4081463" cy="4724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0201E-94DE-4BA5-BAFA-D9E96D643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67CBA-CAAC-4781-93EF-263AEEB4D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B5ADE80-A06D-4133-95E0-5B3E20EFC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68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Source Code Versus Machine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b="1" dirty="0"/>
              <a:t>Source code </a:t>
            </a:r>
            <a:r>
              <a:rPr lang="en-US" dirty="0"/>
              <a:t>is designed for human readability and uses textual syntax that is translated into machine code</a:t>
            </a:r>
          </a:p>
          <a:p>
            <a:endParaRPr lang="en-US" sz="800" dirty="0"/>
          </a:p>
          <a:p>
            <a:r>
              <a:rPr lang="en-US" b="1" dirty="0"/>
              <a:t>Machine code </a:t>
            </a:r>
            <a:r>
              <a:rPr lang="en-US" dirty="0"/>
              <a:t>is low-level binary data written for a computer that does not need additional translation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5F2CB-4928-4B7A-BD8C-9DD6292BB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B026E5-62E9-48B1-9C71-25C5FD3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FD9BD6-1856-4F7A-8D36-A71577612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Declarations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72439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Libraries and global variables go outside of the two main functions (setup and loop) and are visible to every line in the code</a:t>
            </a:r>
          </a:p>
          <a:p>
            <a:pPr>
              <a:buNone/>
            </a:pPr>
            <a:endParaRPr lang="en-US" sz="900" dirty="0"/>
          </a:p>
          <a:p>
            <a:r>
              <a:rPr lang="en-US" sz="2800" dirty="0"/>
              <a:t>The following example defines the </a:t>
            </a:r>
            <a:r>
              <a:rPr lang="en-US" sz="2800" b="1" dirty="0"/>
              <a:t>libraries</a:t>
            </a:r>
            <a:r>
              <a:rPr lang="en-US" sz="2800" dirty="0"/>
              <a:t> needed to initiate an SD card reader on lines 2 and 3</a:t>
            </a:r>
          </a:p>
          <a:p>
            <a:pPr>
              <a:buNone/>
            </a:pPr>
            <a:endParaRPr lang="en-US" sz="900" dirty="0"/>
          </a:p>
          <a:p>
            <a:r>
              <a:rPr lang="en-US" sz="2800" dirty="0"/>
              <a:t>It defines </a:t>
            </a:r>
            <a:r>
              <a:rPr lang="en-US" sz="2800" b="1" dirty="0"/>
              <a:t>global variables </a:t>
            </a:r>
            <a:r>
              <a:rPr lang="en-US" sz="2800" dirty="0"/>
              <a:t>on lines 5, 6, and 7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3714750" cy="3609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29200" y="2362200"/>
            <a:ext cx="2362200" cy="762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29200" y="3429000"/>
            <a:ext cx="3657600" cy="1066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B96804-CD1F-4C20-A29D-3927CB3A0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6E1BF-C582-44EE-88B0-88C07FCA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82BDC-AB0E-4A65-8D08-0542FBED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Void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Functions that only need to run once go under </a:t>
            </a:r>
            <a:r>
              <a:rPr lang="en-US" sz="3100" b="1" dirty="0"/>
              <a:t>void setup</a:t>
            </a:r>
          </a:p>
          <a:p>
            <a:pPr>
              <a:buNone/>
            </a:pPr>
            <a:endParaRPr lang="en-US" sz="1100" dirty="0"/>
          </a:p>
          <a:p>
            <a:r>
              <a:rPr lang="en-US" sz="3100" dirty="0"/>
              <a:t>Can declare </a:t>
            </a:r>
            <a:r>
              <a:rPr lang="en-US" sz="3100" b="1" dirty="0"/>
              <a:t>baud rate </a:t>
            </a:r>
            <a:r>
              <a:rPr lang="en-US" sz="3100" dirty="0"/>
              <a:t>and </a:t>
            </a:r>
            <a:r>
              <a:rPr lang="en-US" sz="3100" b="1" dirty="0"/>
              <a:t>initialize system checks</a:t>
            </a:r>
          </a:p>
          <a:p>
            <a:endParaRPr lang="en-US" sz="1000" dirty="0"/>
          </a:p>
          <a:p>
            <a:r>
              <a:rPr lang="en-US" sz="3100" dirty="0"/>
              <a:t>In the example, the SD card writes via </a:t>
            </a:r>
            <a:r>
              <a:rPr lang="en-US" sz="3100" dirty="0" err="1"/>
              <a:t>chipSelect</a:t>
            </a:r>
            <a:r>
              <a:rPr lang="en-US" sz="3100" dirty="0"/>
              <a:t> (pin 10 defined on slide 28). If it fails to write, it prints an error message in the serial monitor (at a rate of 9600) and stops running the code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2400"/>
            <a:ext cx="8086725" cy="2362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66800" y="5364956"/>
            <a:ext cx="7543800" cy="95964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4191000"/>
            <a:ext cx="3124200" cy="221456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B44FC6-43A9-4375-84AE-DA9780693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7812F-1909-4F91-AEF5-3B7CB58F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A668656-3477-41C9-BEBF-028370DD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sz="2800" dirty="0"/>
              <a:t>Location of the main code that will loop repeatedly</a:t>
            </a:r>
          </a:p>
          <a:p>
            <a:r>
              <a:rPr lang="en-US" sz="2800" dirty="0"/>
              <a:t>In the example, the variable </a:t>
            </a:r>
            <a:r>
              <a:rPr lang="en-US" sz="2800" dirty="0" err="1"/>
              <a:t>dataString</a:t>
            </a:r>
            <a:r>
              <a:rPr lang="en-US" sz="2800" dirty="0"/>
              <a:t> will store the reading from a sensor (</a:t>
            </a:r>
            <a:r>
              <a:rPr lang="en-US" sz="2800" dirty="0" err="1"/>
              <a:t>sensorVal</a:t>
            </a:r>
            <a:r>
              <a:rPr lang="en-US" sz="2800" dirty="0"/>
              <a:t>) with 4 measurements taken and it will create a </a:t>
            </a:r>
            <a:r>
              <a:rPr lang="en-US" sz="2800" dirty="0" err="1"/>
              <a:t>timeStamp</a:t>
            </a:r>
            <a:r>
              <a:rPr lang="en-US" sz="2800" dirty="0"/>
              <a:t> that repeats once every millisecond (</a:t>
            </a:r>
            <a:r>
              <a:rPr lang="en-US" sz="2800" dirty="0" err="1"/>
              <a:t>millis</a:t>
            </a:r>
            <a:r>
              <a:rPr lang="en-US" sz="2800" dirty="0"/>
              <a:t>); this will repeat indefinitely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19600"/>
            <a:ext cx="8686800" cy="1895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89B16D-3A45-433C-BD36-80A5EBC02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ED03F-1673-4218-8741-8EBB1551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36E1AD9-5798-42F8-A2C7-E5AD68B0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syntax</a:t>
            </a:r>
          </a:p>
          <a:p>
            <a:pPr lvl="1"/>
            <a:r>
              <a:rPr lang="en-US" dirty="0"/>
              <a:t>Missing semicolons, brackets, etc.</a:t>
            </a:r>
          </a:p>
          <a:p>
            <a:pPr marL="350838" lvl="1">
              <a:buFont typeface="Arial" pitchFamily="34" charset="0"/>
              <a:buChar char="•"/>
            </a:pPr>
            <a:r>
              <a:rPr lang="en-US" sz="3200" dirty="0"/>
              <a:t>Libraries</a:t>
            </a:r>
          </a:p>
          <a:p>
            <a:pPr lvl="1"/>
            <a:r>
              <a:rPr lang="en-US" dirty="0"/>
              <a:t>Proper syntax and keywords; some libraries may conflict with one another</a:t>
            </a:r>
          </a:p>
          <a:p>
            <a:pPr marL="350838" lvl="1">
              <a:buFont typeface="Arial" pitchFamily="34" charset="0"/>
              <a:buChar char="•"/>
            </a:pPr>
            <a:r>
              <a:rPr lang="en-US" sz="3200" dirty="0"/>
              <a:t>Correct baud rate</a:t>
            </a:r>
          </a:p>
          <a:p>
            <a:pPr marL="350838" lvl="1">
              <a:buFont typeface="Arial" pitchFamily="34" charset="0"/>
              <a:buChar char="•"/>
            </a:pPr>
            <a:r>
              <a:rPr lang="en-US" sz="3200" dirty="0"/>
              <a:t>Case sensitive context</a:t>
            </a:r>
          </a:p>
          <a:p>
            <a:pPr marL="350838" lvl="1">
              <a:buFont typeface="Arial" pitchFamily="34" charset="0"/>
              <a:buChar char="•"/>
            </a:pPr>
            <a:r>
              <a:rPr lang="en-US" sz="3200" dirty="0"/>
              <a:t>Correct data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B3BE6-4965-4381-96AF-79AD43B7B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67AA8A-D31C-47D0-A0A4-42752C9A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53111CB-21FC-4B1B-9CE8-C7AC235C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 Editor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A text editor designed specifically for editing code</a:t>
            </a:r>
          </a:p>
          <a:p>
            <a:pPr>
              <a:buNone/>
            </a:pPr>
            <a:endParaRPr lang="en-US" sz="900" dirty="0"/>
          </a:p>
          <a:p>
            <a:r>
              <a:rPr lang="en-US" sz="3000" dirty="0"/>
              <a:t>Features:</a:t>
            </a:r>
          </a:p>
          <a:p>
            <a:pPr lvl="1"/>
            <a:r>
              <a:rPr lang="en-US" dirty="0"/>
              <a:t>Syntax highlighting and brace matching</a:t>
            </a:r>
          </a:p>
          <a:p>
            <a:pPr lvl="1">
              <a:buNone/>
            </a:pPr>
            <a:endParaRPr lang="en-US" sz="900" dirty="0"/>
          </a:p>
          <a:p>
            <a:pPr lvl="1"/>
            <a:r>
              <a:rPr lang="en-US" dirty="0"/>
              <a:t>Automatic indentation</a:t>
            </a:r>
          </a:p>
          <a:p>
            <a:pPr lvl="1">
              <a:buNone/>
            </a:pPr>
            <a:endParaRPr lang="en-US" sz="900" dirty="0"/>
          </a:p>
          <a:p>
            <a:pPr lvl="1"/>
            <a:r>
              <a:rPr lang="en-US" dirty="0"/>
              <a:t>Auto-complete word prediction that fills in common words or phrases as the programmer is typing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3600" y="3276600"/>
            <a:ext cx="2895600" cy="243143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 Brace matching: Clicking beside a brace puts a box around its counterpart (orange arrows)</a:t>
            </a:r>
          </a:p>
          <a:p>
            <a:endParaRPr lang="en-US" sz="800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Syntax highlighting groups elements by color; void is a data type and loop is a function (red box)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81200"/>
            <a:ext cx="2743200" cy="10683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>
            <a:off x="7924800" y="2209800"/>
            <a:ext cx="5334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943599" y="1981200"/>
            <a:ext cx="1410789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248400" y="2819400"/>
            <a:ext cx="533400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8C83C1C-A044-4051-90F4-51E14916A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E0DEB-5273-4A70-B835-CFC258C5F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1B28BDB-4D2C-4796-9790-6CA92B77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convert one language into another language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Converts the source code into machine code for the computer to 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35147-311E-438E-AD44-88050C5E4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1413AA-958A-45FF-B3E0-1BFB1724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72BBFB-C1A3-42B0-BA6F-B43D2303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designed for testing the source code</a:t>
            </a:r>
          </a:p>
          <a:p>
            <a:pPr>
              <a:buNone/>
            </a:pPr>
            <a:endParaRPr lang="en-US" sz="800" dirty="0"/>
          </a:p>
          <a:p>
            <a:r>
              <a:rPr lang="en-US" dirty="0"/>
              <a:t>Oftentimes, the debugger will offer suggestions based on expectations to help the programmer identify and resolve issues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AE7C8-EE74-4E22-A849-CCDD89F12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00E27F-63B8-42A5-B5A5-D81964A7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278270-FD76-4212-8A3C-EFF821E8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Arduino</a:t>
            </a:r>
          </a:p>
          <a:p>
            <a:r>
              <a:rPr lang="en-US" dirty="0"/>
              <a:t>Visual Studio</a:t>
            </a:r>
          </a:p>
          <a:p>
            <a:r>
              <a:rPr lang="en-US" dirty="0"/>
              <a:t>Eclipse</a:t>
            </a:r>
          </a:p>
          <a:p>
            <a:r>
              <a:rPr lang="en-US" dirty="0"/>
              <a:t>Komodo</a:t>
            </a:r>
          </a:p>
          <a:p>
            <a:r>
              <a:rPr lang="en-US" dirty="0"/>
              <a:t>Android Studio</a:t>
            </a:r>
          </a:p>
          <a:p>
            <a:r>
              <a:rPr lang="en-US" dirty="0" err="1"/>
              <a:t>NetBeans</a:t>
            </a:r>
            <a:endParaRPr lang="en-US" dirty="0"/>
          </a:p>
          <a:p>
            <a:r>
              <a:rPr lang="en-US" dirty="0"/>
              <a:t>Atom</a:t>
            </a:r>
          </a:p>
          <a:p>
            <a:r>
              <a:rPr lang="en-US" dirty="0" err="1"/>
              <a:t>BlueJ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8DCA5D-EA68-4FF0-818F-5F345DD20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05EC5E-43BA-4193-B152-7D358747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2F1B8A-4922-4683-B540-877F6F8C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Arduino 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400"/>
          </a:xfrm>
        </p:spPr>
        <p:txBody>
          <a:bodyPr/>
          <a:lstStyle/>
          <a:p>
            <a:r>
              <a:rPr lang="en-US" dirty="0"/>
              <a:t>Arduino software is open source and can be downloaded for free at </a:t>
            </a:r>
            <a:r>
              <a:rPr lang="en-US" dirty="0">
                <a:hlinkClick r:id="rId2"/>
              </a:rPr>
              <a:t>https://www.arduino.cc/en/Main/Software</a:t>
            </a:r>
            <a:endParaRPr lang="en-US" dirty="0"/>
          </a:p>
          <a:p>
            <a:pPr>
              <a:buNone/>
            </a:pPr>
            <a:endParaRPr lang="en-US" sz="800" dirty="0"/>
          </a:p>
          <a:p>
            <a:r>
              <a:rPr lang="en-US" dirty="0"/>
              <a:t>Compatible with Windows, Mac OS X and Linux systems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648200"/>
            <a:ext cx="12715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648200"/>
            <a:ext cx="11915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572000"/>
            <a:ext cx="11535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1B31AB-BBF7-4A85-949D-2714EDFE1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24F9F-C52D-4418-94D9-7AD0EB18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CBD86-F2DE-4B8F-A484-0A01B5CA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418"/>
            <a:ext cx="8229600" cy="1143000"/>
          </a:xfrm>
        </p:spPr>
        <p:txBody>
          <a:bodyPr/>
          <a:lstStyle/>
          <a:p>
            <a:r>
              <a:rPr lang="en-US" dirty="0"/>
              <a:t>Choosing the Correct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438"/>
            <a:ext cx="8229600" cy="1143000"/>
          </a:xfrm>
        </p:spPr>
        <p:txBody>
          <a:bodyPr/>
          <a:lstStyle/>
          <a:p>
            <a:r>
              <a:rPr lang="en-US" dirty="0"/>
              <a:t>Select download link for the appropriate operating system, recommend installer vs app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80010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3352800"/>
            <a:ext cx="2819400" cy="25908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096000" y="2743200"/>
            <a:ext cx="533400" cy="5334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85AA-6972-4A52-B83B-07BBB057428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4FEAEA-89F2-4864-B7BF-74589CDDB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1"/>
            <a:ext cx="2131271" cy="1143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9C478-AB41-48D7-87D8-5EF059B5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LSU rev20240724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12D1-4E0C-4992-B674-06CF687E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</TotalTime>
  <Words>1414</Words>
  <Application>Microsoft Office PowerPoint</Application>
  <PresentationFormat>On-screen Show (4:3)</PresentationFormat>
  <Paragraphs>274</Paragraphs>
  <Slides>33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Installing and Navigating the Arduino IDE</vt:lpstr>
      <vt:lpstr>What is an IDE</vt:lpstr>
      <vt:lpstr>Source Code Versus Machine Code</vt:lpstr>
      <vt:lpstr>Source Code Editor</vt:lpstr>
      <vt:lpstr>Compiler</vt:lpstr>
      <vt:lpstr>Debugger</vt:lpstr>
      <vt:lpstr>Common IDEs</vt:lpstr>
      <vt:lpstr>The Arduino IDE</vt:lpstr>
      <vt:lpstr>Choosing the Correct Package</vt:lpstr>
      <vt:lpstr>Installation</vt:lpstr>
      <vt:lpstr>Opening the IDE</vt:lpstr>
      <vt:lpstr>Navigation</vt:lpstr>
      <vt:lpstr>The Serial Monitor</vt:lpstr>
      <vt:lpstr>File</vt:lpstr>
      <vt:lpstr>File: Examples</vt:lpstr>
      <vt:lpstr>File: Preferences</vt:lpstr>
      <vt:lpstr>Edit</vt:lpstr>
      <vt:lpstr>Sketch</vt:lpstr>
      <vt:lpstr>Verifying and Uploading Code</vt:lpstr>
      <vt:lpstr>Libraries</vt:lpstr>
      <vt:lpstr>A few notes on libraries</vt:lpstr>
      <vt:lpstr>Add a Library via IDE</vt:lpstr>
      <vt:lpstr>Library naming</vt:lpstr>
      <vt:lpstr>Tools</vt:lpstr>
      <vt:lpstr>Tools: Port</vt:lpstr>
      <vt:lpstr>Help</vt:lpstr>
      <vt:lpstr>Baud Rates</vt:lpstr>
      <vt:lpstr>Debugging Code</vt:lpstr>
      <vt:lpstr>Getting Started</vt:lpstr>
      <vt:lpstr>Global Declarations</vt:lpstr>
      <vt:lpstr>Void Setup</vt:lpstr>
      <vt:lpstr>Void Loop</vt:lpstr>
      <vt:lpstr>Troubleshooting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Arduino IDE</dc:title>
  <dc:creator>Windows User</dc:creator>
  <cp:lastModifiedBy>Beau Johnson</cp:lastModifiedBy>
  <cp:revision>274</cp:revision>
  <dcterms:created xsi:type="dcterms:W3CDTF">2018-12-14T15:51:37Z</dcterms:created>
  <dcterms:modified xsi:type="dcterms:W3CDTF">2024-07-25T15:51:05Z</dcterms:modified>
</cp:coreProperties>
</file>