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4" r:id="rId3"/>
    <p:sldId id="296" r:id="rId4"/>
    <p:sldId id="297" r:id="rId5"/>
    <p:sldId id="263" r:id="rId6"/>
    <p:sldId id="260" r:id="rId7"/>
    <p:sldId id="265" r:id="rId8"/>
    <p:sldId id="283" r:id="rId9"/>
    <p:sldId id="285" r:id="rId10"/>
    <p:sldId id="293" r:id="rId11"/>
    <p:sldId id="286" r:id="rId12"/>
    <p:sldId id="287" r:id="rId13"/>
    <p:sldId id="288" r:id="rId14"/>
    <p:sldId id="332" r:id="rId15"/>
    <p:sldId id="333" r:id="rId16"/>
    <p:sldId id="289" r:id="rId17"/>
    <p:sldId id="284" r:id="rId18"/>
    <p:sldId id="281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Collins" initials="JC" lastIdx="10" clrIdx="0">
    <p:extLst>
      <p:ext uri="{19B8F6BF-5375-455C-9EA6-DF929625EA0E}">
        <p15:presenceInfo xmlns:p15="http://schemas.microsoft.com/office/powerpoint/2012/main" userId="Joshua Coll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7" autoAdjust="0"/>
    <p:restoredTop sz="88936" autoAdjust="0"/>
  </p:normalViewPr>
  <p:slideViewPr>
    <p:cSldViewPr>
      <p:cViewPr varScale="1">
        <p:scale>
          <a:sx n="74" d="100"/>
          <a:sy n="74" d="100"/>
        </p:scale>
        <p:origin x="178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 Johnson" userId="744a8efb-fdad-47e3-9bc6-9b2ea9584b19" providerId="ADAL" clId="{EDFA4723-D9EF-42DC-93C3-CDD621BC2F3B}"/>
    <pc:docChg chg="undo custSel modSld">
      <pc:chgData name="Beau Johnson" userId="744a8efb-fdad-47e3-9bc6-9b2ea9584b19" providerId="ADAL" clId="{EDFA4723-D9EF-42DC-93C3-CDD621BC2F3B}" dt="2024-07-25T15:22:00.890" v="26"/>
      <pc:docMkLst>
        <pc:docMk/>
      </pc:docMkLst>
      <pc:sldChg chg="modSp mod">
        <pc:chgData name="Beau Johnson" userId="744a8efb-fdad-47e3-9bc6-9b2ea9584b19" providerId="ADAL" clId="{EDFA4723-D9EF-42DC-93C3-CDD621BC2F3B}" dt="2024-07-25T15:19:07.463" v="6" actId="20577"/>
        <pc:sldMkLst>
          <pc:docMk/>
          <pc:sldMk cId="0" sldId="257"/>
        </pc:sldMkLst>
        <pc:spChg chg="mod">
          <ac:chgData name="Beau Johnson" userId="744a8efb-fdad-47e3-9bc6-9b2ea9584b19" providerId="ADAL" clId="{EDFA4723-D9EF-42DC-93C3-CDD621BC2F3B}" dt="2024-07-25T15:19:07.463" v="6" actId="20577"/>
          <ac:spMkLst>
            <pc:docMk/>
            <pc:sldMk cId="0" sldId="257"/>
            <ac:spMk id="2050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19:53.648" v="11"/>
        <pc:sldMkLst>
          <pc:docMk/>
          <pc:sldMk cId="0" sldId="260"/>
        </pc:sldMkLst>
        <pc:spChg chg="mod">
          <ac:chgData name="Beau Johnson" userId="744a8efb-fdad-47e3-9bc6-9b2ea9584b19" providerId="ADAL" clId="{EDFA4723-D9EF-42DC-93C3-CDD621BC2F3B}" dt="2024-07-25T15:19:53.648" v="11"/>
          <ac:spMkLst>
            <pc:docMk/>
            <pc:sldMk cId="0" sldId="260"/>
            <ac:spMk id="13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19:46.822" v="10"/>
        <pc:sldMkLst>
          <pc:docMk/>
          <pc:sldMk cId="0" sldId="263"/>
        </pc:sldMkLst>
        <pc:spChg chg="mod">
          <ac:chgData name="Beau Johnson" userId="744a8efb-fdad-47e3-9bc6-9b2ea9584b19" providerId="ADAL" clId="{EDFA4723-D9EF-42DC-93C3-CDD621BC2F3B}" dt="2024-07-25T15:19:46.822" v="10"/>
          <ac:spMkLst>
            <pc:docMk/>
            <pc:sldMk cId="0" sldId="263"/>
            <ac:spMk id="16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0:04.799" v="12"/>
        <pc:sldMkLst>
          <pc:docMk/>
          <pc:sldMk cId="0" sldId="265"/>
        </pc:sldMkLst>
        <pc:spChg chg="mod">
          <ac:chgData name="Beau Johnson" userId="744a8efb-fdad-47e3-9bc6-9b2ea9584b19" providerId="ADAL" clId="{EDFA4723-D9EF-42DC-93C3-CDD621BC2F3B}" dt="2024-07-25T15:20:04.799" v="12"/>
          <ac:spMkLst>
            <pc:docMk/>
            <pc:sldMk cId="0" sldId="265"/>
            <ac:spMk id="8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2:00.890" v="26"/>
        <pc:sldMkLst>
          <pc:docMk/>
          <pc:sldMk cId="0" sldId="278"/>
        </pc:sldMkLst>
        <pc:spChg chg="mod">
          <ac:chgData name="Beau Johnson" userId="744a8efb-fdad-47e3-9bc6-9b2ea9584b19" providerId="ADAL" clId="{EDFA4723-D9EF-42DC-93C3-CDD621BC2F3B}" dt="2024-07-25T15:22:00.890" v="26"/>
          <ac:spMkLst>
            <pc:docMk/>
            <pc:sldMk cId="0" sldId="278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58.773" v="25"/>
        <pc:sldMkLst>
          <pc:docMk/>
          <pc:sldMk cId="0" sldId="281"/>
        </pc:sldMkLst>
        <pc:spChg chg="mod">
          <ac:chgData name="Beau Johnson" userId="744a8efb-fdad-47e3-9bc6-9b2ea9584b19" providerId="ADAL" clId="{EDFA4723-D9EF-42DC-93C3-CDD621BC2F3B}" dt="2024-07-25T15:21:58.773" v="25"/>
          <ac:spMkLst>
            <pc:docMk/>
            <pc:sldMk cId="0" sldId="281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0:31.271" v="13"/>
        <pc:sldMkLst>
          <pc:docMk/>
          <pc:sldMk cId="0" sldId="283"/>
        </pc:sldMkLst>
        <pc:spChg chg="mod">
          <ac:chgData name="Beau Johnson" userId="744a8efb-fdad-47e3-9bc6-9b2ea9584b19" providerId="ADAL" clId="{EDFA4723-D9EF-42DC-93C3-CDD621BC2F3B}" dt="2024-07-25T15:20:31.271" v="13"/>
          <ac:spMkLst>
            <pc:docMk/>
            <pc:sldMk cId="0" sldId="283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56.093" v="24"/>
        <pc:sldMkLst>
          <pc:docMk/>
          <pc:sldMk cId="0" sldId="284"/>
        </pc:sldMkLst>
        <pc:spChg chg="mod">
          <ac:chgData name="Beau Johnson" userId="744a8efb-fdad-47e3-9bc6-9b2ea9584b19" providerId="ADAL" clId="{EDFA4723-D9EF-42DC-93C3-CDD621BC2F3B}" dt="2024-07-25T15:21:56.093" v="24"/>
          <ac:spMkLst>
            <pc:docMk/>
            <pc:sldMk cId="0" sldId="284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0:46.424" v="14"/>
        <pc:sldMkLst>
          <pc:docMk/>
          <pc:sldMk cId="0" sldId="285"/>
        </pc:sldMkLst>
        <pc:spChg chg="mod">
          <ac:chgData name="Beau Johnson" userId="744a8efb-fdad-47e3-9bc6-9b2ea9584b19" providerId="ADAL" clId="{EDFA4723-D9EF-42DC-93C3-CDD621BC2F3B}" dt="2024-07-25T15:20:46.424" v="14"/>
          <ac:spMkLst>
            <pc:docMk/>
            <pc:sldMk cId="0" sldId="285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13.703" v="18"/>
        <pc:sldMkLst>
          <pc:docMk/>
          <pc:sldMk cId="0" sldId="286"/>
        </pc:sldMkLst>
        <pc:spChg chg="mod">
          <ac:chgData name="Beau Johnson" userId="744a8efb-fdad-47e3-9bc6-9b2ea9584b19" providerId="ADAL" clId="{EDFA4723-D9EF-42DC-93C3-CDD621BC2F3B}" dt="2024-07-25T15:21:13.703" v="18"/>
          <ac:spMkLst>
            <pc:docMk/>
            <pc:sldMk cId="0" sldId="286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42.499" v="19"/>
        <pc:sldMkLst>
          <pc:docMk/>
          <pc:sldMk cId="0" sldId="287"/>
        </pc:sldMkLst>
        <pc:spChg chg="mod">
          <ac:chgData name="Beau Johnson" userId="744a8efb-fdad-47e3-9bc6-9b2ea9584b19" providerId="ADAL" clId="{EDFA4723-D9EF-42DC-93C3-CDD621BC2F3B}" dt="2024-07-25T15:21:42.499" v="19"/>
          <ac:spMkLst>
            <pc:docMk/>
            <pc:sldMk cId="0" sldId="287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46.693" v="20"/>
        <pc:sldMkLst>
          <pc:docMk/>
          <pc:sldMk cId="0" sldId="288"/>
        </pc:sldMkLst>
        <pc:spChg chg="mod">
          <ac:chgData name="Beau Johnson" userId="744a8efb-fdad-47e3-9bc6-9b2ea9584b19" providerId="ADAL" clId="{EDFA4723-D9EF-42DC-93C3-CDD621BC2F3B}" dt="2024-07-25T15:21:46.693" v="20"/>
          <ac:spMkLst>
            <pc:docMk/>
            <pc:sldMk cId="0" sldId="288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53.807" v="23"/>
        <pc:sldMkLst>
          <pc:docMk/>
          <pc:sldMk cId="0" sldId="289"/>
        </pc:sldMkLst>
        <pc:spChg chg="mod">
          <ac:chgData name="Beau Johnson" userId="744a8efb-fdad-47e3-9bc6-9b2ea9584b19" providerId="ADAL" clId="{EDFA4723-D9EF-42DC-93C3-CDD621BC2F3B}" dt="2024-07-25T15:21:53.807" v="23"/>
          <ac:spMkLst>
            <pc:docMk/>
            <pc:sldMk cId="0" sldId="289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02.493" v="17"/>
        <pc:sldMkLst>
          <pc:docMk/>
          <pc:sldMk cId="2556276254" sldId="293"/>
        </pc:sldMkLst>
        <pc:spChg chg="mod">
          <ac:chgData name="Beau Johnson" userId="744a8efb-fdad-47e3-9bc6-9b2ea9584b19" providerId="ADAL" clId="{EDFA4723-D9EF-42DC-93C3-CDD621BC2F3B}" dt="2024-07-25T15:21:02.493" v="17"/>
          <ac:spMkLst>
            <pc:docMk/>
            <pc:sldMk cId="2556276254" sldId="293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19:13.278" v="7"/>
        <pc:sldMkLst>
          <pc:docMk/>
          <pc:sldMk cId="1494587243" sldId="294"/>
        </pc:sldMkLst>
        <pc:spChg chg="mod">
          <ac:chgData name="Beau Johnson" userId="744a8efb-fdad-47e3-9bc6-9b2ea9584b19" providerId="ADAL" clId="{EDFA4723-D9EF-42DC-93C3-CDD621BC2F3B}" dt="2024-07-25T15:19:13.278" v="7"/>
          <ac:spMkLst>
            <pc:docMk/>
            <pc:sldMk cId="1494587243" sldId="294"/>
            <ac:spMk id="4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19:18.392" v="8"/>
        <pc:sldMkLst>
          <pc:docMk/>
          <pc:sldMk cId="0" sldId="296"/>
        </pc:sldMkLst>
        <pc:spChg chg="mod">
          <ac:chgData name="Beau Johnson" userId="744a8efb-fdad-47e3-9bc6-9b2ea9584b19" providerId="ADAL" clId="{EDFA4723-D9EF-42DC-93C3-CDD621BC2F3B}" dt="2024-07-25T15:19:18.392" v="8"/>
          <ac:spMkLst>
            <pc:docMk/>
            <pc:sldMk cId="0" sldId="296"/>
            <ac:spMk id="7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19:29.426" v="9"/>
        <pc:sldMkLst>
          <pc:docMk/>
          <pc:sldMk cId="0" sldId="297"/>
        </pc:sldMkLst>
        <pc:spChg chg="mod">
          <ac:chgData name="Beau Johnson" userId="744a8efb-fdad-47e3-9bc6-9b2ea9584b19" providerId="ADAL" clId="{EDFA4723-D9EF-42DC-93C3-CDD621BC2F3B}" dt="2024-07-25T15:19:29.426" v="9"/>
          <ac:spMkLst>
            <pc:docMk/>
            <pc:sldMk cId="0" sldId="297"/>
            <ac:spMk id="7" creationId="{00000000-0000-0000-0000-000000000000}"/>
          </ac:spMkLst>
        </pc:spChg>
      </pc:sldChg>
      <pc:sldChg chg="modSp mod">
        <pc:chgData name="Beau Johnson" userId="744a8efb-fdad-47e3-9bc6-9b2ea9584b19" providerId="ADAL" clId="{EDFA4723-D9EF-42DC-93C3-CDD621BC2F3B}" dt="2024-07-25T15:21:49.131" v="21"/>
        <pc:sldMkLst>
          <pc:docMk/>
          <pc:sldMk cId="0" sldId="332"/>
        </pc:sldMkLst>
        <pc:spChg chg="mod">
          <ac:chgData name="Beau Johnson" userId="744a8efb-fdad-47e3-9bc6-9b2ea9584b19" providerId="ADAL" clId="{EDFA4723-D9EF-42DC-93C3-CDD621BC2F3B}" dt="2024-07-25T15:21:49.131" v="21"/>
          <ac:spMkLst>
            <pc:docMk/>
            <pc:sldMk cId="0" sldId="332"/>
            <ac:spMk id="8" creationId="{E6C02354-09F2-41E5-8E75-1F6F366D392E}"/>
          </ac:spMkLst>
        </pc:spChg>
      </pc:sldChg>
      <pc:sldChg chg="modSp mod">
        <pc:chgData name="Beau Johnson" userId="744a8efb-fdad-47e3-9bc6-9b2ea9584b19" providerId="ADAL" clId="{EDFA4723-D9EF-42DC-93C3-CDD621BC2F3B}" dt="2024-07-25T15:21:51.414" v="22"/>
        <pc:sldMkLst>
          <pc:docMk/>
          <pc:sldMk cId="0" sldId="333"/>
        </pc:sldMkLst>
        <pc:spChg chg="mod">
          <ac:chgData name="Beau Johnson" userId="744a8efb-fdad-47e3-9bc6-9b2ea9584b19" providerId="ADAL" clId="{EDFA4723-D9EF-42DC-93C3-CDD621BC2F3B}" dt="2024-07-25T15:21:51.414" v="22"/>
          <ac:spMkLst>
            <pc:docMk/>
            <pc:sldMk cId="0" sldId="333"/>
            <ac:spMk id="5" creationId="{F565E3F9-634F-4BBE-A19A-F6A8EEDCEE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DBEF-CFED-4605-967C-A399401579B6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5D1F-A924-4F05-BBC6-FA22A28B3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17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F939C-4845-4A6A-8716-649B77C7D091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489C-8257-479E-BC8E-D21972BC9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1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Label figures and move</a:t>
            </a:r>
            <a:r>
              <a:rPr lang="en-US" baseline="0" dirty="0"/>
              <a:t> citations to 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4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Baud rate = bits/sec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6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Baud rate in serial monitor must match baud rate declared in sketch, otherwise the output won’t make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8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a picture of a prototype from</a:t>
            </a:r>
            <a:r>
              <a:rPr lang="en-US" baseline="0" dirty="0"/>
              <a:t> </a:t>
            </a:r>
            <a:r>
              <a:rPr lang="en-US" baseline="0" dirty="0" err="1"/>
              <a:t>LaSPACE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5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1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power the Arduino using the Vin and ground pins.  This bypasses the voltage regulator, which can be dangerous.  If there’s a power surge and the voltage regulator is bypassed, the Arduino could get fried.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Flash memory -&gt; Data retained if power is lost.  This can be reprogrammed and erased.  The Arduino sketch lives here.</a:t>
            </a:r>
          </a:p>
          <a:p>
            <a:r>
              <a:rPr lang="en-US" dirty="0"/>
              <a:t>Bootloader -&gt; Loads the operating system when the Arduino is powered on.</a:t>
            </a:r>
          </a:p>
          <a:p>
            <a:r>
              <a:rPr lang="en-US" dirty="0"/>
              <a:t>SRAM -&gt;  Memory is retained as long as power stays on.  If power is lost, this memory is lost.  Variables are created and manipulated here.</a:t>
            </a:r>
          </a:p>
          <a:p>
            <a:r>
              <a:rPr lang="en-US" dirty="0"/>
              <a:t>EEPROM -&gt; Long term memory storage.  This memory is retained even if power is lost.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PWM -&gt; can control analog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5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SPI -&gt; Serial peripheral interface, synchronous serial communication. Master-slave relationship.  Master In Slave Out, Master Out Slave In, Clock line, Chip Select.</a:t>
            </a:r>
          </a:p>
          <a:p>
            <a:r>
              <a:rPr lang="en-US" dirty="0"/>
              <a:t>TWI -&gt; 2 wire interface, one clock and one data line.  I2C communication</a:t>
            </a:r>
          </a:p>
          <a:p>
            <a:endParaRPr lang="en-US" dirty="0"/>
          </a:p>
          <a:p>
            <a:r>
              <a:rPr lang="en-US" dirty="0"/>
              <a:t>UART = Universal Asynchronous Receiver/Transmitter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9489C-8257-479E-BC8E-D21972BC94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78B80-BA08-461B-A185-84C7DA35F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ground.arduino.cc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duino.cc/en/products.compare" TargetMode="External"/><Relationship Id="rId13" Type="http://schemas.openxmlformats.org/officeDocument/2006/relationships/hyperlink" Target="http://blog.sparkfuneducation.com/a-guide-to-development-boards-for-educators-microprocessors-vs-microcontrollers" TargetMode="External"/><Relationship Id="rId3" Type="http://schemas.openxmlformats.org/officeDocument/2006/relationships/hyperlink" Target="https://www.raspberrypi.org/products/raspberry-pi-zero/" TargetMode="External"/><Relationship Id="rId7" Type="http://schemas.openxmlformats.org/officeDocument/2006/relationships/hyperlink" Target="https://store.arduino.cc/arduino-mega-2560-rev3" TargetMode="External"/><Relationship Id="rId12" Type="http://schemas.openxmlformats.org/officeDocument/2006/relationships/hyperlink" Target="https://learn.sparkfun.com/tutorials/arduino-shields/all" TargetMode="External"/><Relationship Id="rId2" Type="http://schemas.openxmlformats.org/officeDocument/2006/relationships/hyperlink" Target="https://www.microchip.com/wwwproducts/en/ATmega25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rallax.com/catalog/microcontrollers/basic-stamp" TargetMode="External"/><Relationship Id="rId11" Type="http://schemas.openxmlformats.org/officeDocument/2006/relationships/hyperlink" Target="http://www.circuitstoday.com/" TargetMode="External"/><Relationship Id="rId5" Type="http://schemas.openxmlformats.org/officeDocument/2006/relationships/hyperlink" Target="https://beagleboard.org/bone" TargetMode="External"/><Relationship Id="rId10" Type="http://schemas.openxmlformats.org/officeDocument/2006/relationships/hyperlink" Target="https://www.engineersgarage.com/blogs/comparison-between-serial-communication-protocols-spi-i2c-uartusrt-0" TargetMode="External"/><Relationship Id="rId4" Type="http://schemas.openxmlformats.org/officeDocument/2006/relationships/hyperlink" Target="https://www.raspberrypi.org/products/raspberry-pi-3-model-b-plus/" TargetMode="External"/><Relationship Id="rId9" Type="http://schemas.openxmlformats.org/officeDocument/2006/relationships/hyperlink" Target="https://www.digikey.com/product-detail/en/adafruit-industries-llc/3295/1528-1787-ND/6238007?WT.srch=1&amp;gclid=Cj0KCQiA_s7fBRDrARIsAGEvF8QAFYj__JyCsqkJJ1XszRI-9ANImmMkU4PB0q9k-idBikTjR7K_eDMaAoA-EALw_wcB" TargetMode="Externa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Mega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/>
              <a:t>L07.01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9AD72-E711-4DB8-8F24-A3B01AE9342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27899-0824-40CC-BF33-77A068490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93" y="916703"/>
            <a:ext cx="8229600" cy="1143000"/>
          </a:xfrm>
        </p:spPr>
        <p:txBody>
          <a:bodyPr/>
          <a:lstStyle/>
          <a:p>
            <a:r>
              <a:rPr lang="en-US" dirty="0"/>
              <a:t>Interfacing with the 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52" y="1985021"/>
            <a:ext cx="5257800" cy="4800600"/>
          </a:xfrm>
        </p:spPr>
        <p:txBody>
          <a:bodyPr>
            <a:noAutofit/>
          </a:bodyPr>
          <a:lstStyle/>
          <a:p>
            <a:r>
              <a:rPr lang="en-US" sz="2400" dirty="0"/>
              <a:t>Communication with the Mega is achieved using stackable header pins that connect to the internal circuitry of the board.</a:t>
            </a:r>
          </a:p>
          <a:p>
            <a:pPr>
              <a:buNone/>
            </a:pPr>
            <a:endParaRPr lang="en-US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Header Pins provide easy access to:</a:t>
            </a:r>
            <a:endParaRPr lang="en-US" sz="20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Power Inputs/Outputs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Analog-to-Digital (ADC) Channels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Digital I/O Pins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Serial Channels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73237" y="2779184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3600" y="3204221"/>
            <a:ext cx="228600" cy="277336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4800" y="2823221"/>
            <a:ext cx="304800" cy="27678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5591027"/>
            <a:ext cx="2057399" cy="38655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6099821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13: Arduino Mega microcontroller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AA5CAE-7A8B-4D07-BDE5-8EB257E5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7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Mega provides sixteen 5V ADC channels for collecting information from external devices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of the channels can interpret most electric signals below 5V into a digital number called an ADC value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These values can be saved to variables on the Mega’s onboard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73237" y="2546763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3600" y="3810000"/>
            <a:ext cx="228600" cy="1676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58674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14: Arduino Mega microcontroller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AD3489-F8A4-40FF-B176-B4DDA3ADD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724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 Mega provides 54 digital input/output (I/O) channels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These allow for digital communication with external devices such as LEDs or switches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Some channels have dedicated functions such as serial communication, pulse-width modulation (PWM) output, and interrupts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3237" y="2546763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84075" y="5410200"/>
            <a:ext cx="1975261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599" y="3048000"/>
            <a:ext cx="310737" cy="1219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8598" y="4343400"/>
            <a:ext cx="310737" cy="990600"/>
          </a:xfrm>
          <a:prstGeom prst="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58674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15: Arduino Mega microcontroller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2DD25-4161-4F92-8F00-B06AA4472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3121"/>
            <a:ext cx="8229600" cy="1143000"/>
          </a:xfrm>
        </p:spPr>
        <p:txBody>
          <a:bodyPr/>
          <a:lstStyle/>
          <a:p>
            <a:r>
              <a:rPr lang="en-US" dirty="0"/>
              <a:t>More Digital I/O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>
              <a:buFont typeface="Arial" pitchFamily="34" charset="0"/>
              <a:buChar char="•"/>
            </a:pPr>
            <a:endParaRPr lang="en-US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For hardware serial (UART), there are 4 pairs of RX and TX pins to receive and transmit TTL serial data</a:t>
            </a:r>
          </a:p>
          <a:p>
            <a:pPr marL="342900" lvl="1">
              <a:buNone/>
            </a:pPr>
            <a:endParaRPr lang="en-US" sz="900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SPI is available for MISO, MOSI, SCK and CS using the SPI library</a:t>
            </a:r>
          </a:p>
          <a:p>
            <a:pPr marL="342900" lvl="1">
              <a:buNone/>
            </a:pPr>
            <a:endParaRPr lang="en-US" sz="900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TWI for SDA and SCL is available using the Wire library with a 5V I</a:t>
            </a:r>
            <a:r>
              <a:rPr lang="en-US" baseline="30000" dirty="0"/>
              <a:t>2</a:t>
            </a:r>
            <a:r>
              <a:rPr lang="en-US" dirty="0"/>
              <a:t>C bus on pins 20 and 21</a:t>
            </a:r>
          </a:p>
          <a:p>
            <a:pPr marL="342900" lvl="1">
              <a:buNone/>
            </a:pPr>
            <a:endParaRPr lang="en-US" sz="900" dirty="0"/>
          </a:p>
          <a:p>
            <a:pPr marL="342900" lvl="1">
              <a:buFont typeface="Arial" pitchFamily="34" charset="0"/>
              <a:buChar char="•"/>
            </a:pPr>
            <a:r>
              <a:rPr lang="en-US" dirty="0"/>
              <a:t>The Mega includes 15 PWM pins which provide an 8-bit output using the </a:t>
            </a:r>
            <a:r>
              <a:rPr lang="en-US" dirty="0" err="1"/>
              <a:t>analogWrite</a:t>
            </a:r>
            <a:r>
              <a:rPr lang="en-US" dirty="0"/>
              <a:t>() function </a:t>
            </a:r>
          </a:p>
          <a:p>
            <a:pPr marL="342900" lvl="1">
              <a:buNone/>
            </a:pPr>
            <a:endParaRPr lang="en-US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61B8D-9612-4497-8179-50E8A4590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Communicating between the computer and Arduino is done by a </a:t>
            </a:r>
            <a:r>
              <a:rPr lang="en-US" b="1" dirty="0"/>
              <a:t>serial link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Creating a serial link allows the computer to receive information stored on the Arduino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It is important that the computer and the Arduino have matching </a:t>
            </a:r>
            <a:r>
              <a:rPr lang="en-US" b="1" dirty="0"/>
              <a:t>baud rates</a:t>
            </a:r>
            <a:endParaRPr lang="en-US" sz="800" dirty="0"/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dirty="0"/>
              <a:t>Baud rates are determined by how many symbols are being transmitted per unit of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 transmitted by Serial(note there is no number </a:t>
            </a:r>
            <a:r>
              <a:rPr lang="en-US" dirty="0" err="1"/>
              <a:t>ie</a:t>
            </a:r>
            <a:r>
              <a:rPr lang="en-US" dirty="0"/>
              <a:t>. TX0,RX0) object is transmitted to the USB 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895600"/>
            <a:ext cx="3810000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void setup () {</a:t>
            </a:r>
          </a:p>
          <a:p>
            <a:r>
              <a:rPr lang="en-US" sz="2400" dirty="0"/>
              <a:t>     </a:t>
            </a:r>
            <a:r>
              <a:rPr lang="en-US" sz="2400" dirty="0" err="1"/>
              <a:t>Serial.begin</a:t>
            </a:r>
            <a:r>
              <a:rPr lang="en-US" sz="2400" dirty="0"/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9600</a:t>
            </a:r>
            <a:r>
              <a:rPr lang="en-US" sz="2400" dirty="0"/>
              <a:t>);  </a:t>
            </a:r>
          </a:p>
          <a:p>
            <a:r>
              <a:rPr lang="en-US" sz="24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4124602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Figure 3: Example of setting up a serial link with a 9600 baud 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2BD19-12A5-4A9B-818D-1E2D1A90A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C02354-09F2-41E5-8E75-1F6F366D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9E30B15-2BEB-4F4A-8C2E-13050A37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serial monitor </a:t>
            </a:r>
            <a:r>
              <a:rPr lang="en-US" dirty="0"/>
              <a:t>allows users to display text, numbers, and other symbols on the computer screen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It serves as the primary way of viewing your code’s output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Can be used to debug code by adding additional serial outputs at key points within the code (such as before and after a series of mathematical operations)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2200"/>
            <a:ext cx="3499920" cy="2409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4806205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Figure 4: Arduino Serial Monitor display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9F142-EEB2-453F-9B9D-6B96628E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5E3F9-634F-4BBE-A19A-F6A8EEDC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BB3034-A682-4B18-90B4-72E4FD6C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Shields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Shields are modular circuit boards designed to piggyback onto the Arduino in order to increase functionality of the microcontroller</a:t>
            </a:r>
          </a:p>
          <a:p>
            <a:pPr>
              <a:buNone/>
            </a:pPr>
            <a:endParaRPr lang="en-US" sz="1000" dirty="0"/>
          </a:p>
          <a:p>
            <a:r>
              <a:rPr lang="en-US" dirty="0"/>
              <a:t>The MegaSat was designed as a shield to attach directly to the Arduino Mega</a:t>
            </a:r>
          </a:p>
          <a:p>
            <a:pPr>
              <a:buNone/>
            </a:pPr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86740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Figure 16: </a:t>
            </a:r>
            <a:r>
              <a:rPr lang="en-US" sz="1100" dirty="0" err="1"/>
              <a:t>MegaSat</a:t>
            </a:r>
            <a:r>
              <a:rPr lang="en-US" sz="1100" dirty="0"/>
              <a:t> prototype shield connected to an Arduino Mega</a:t>
            </a:r>
          </a:p>
        </p:txBody>
      </p:sp>
      <p:pic>
        <p:nvPicPr>
          <p:cNvPr id="13" name="Picture 12" descr="jkjk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886200" cy="4191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39527-300F-4195-AEA0-6C106E6BE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Power</a:t>
            </a:r>
          </a:p>
          <a:p>
            <a:pPr lvl="1"/>
            <a:r>
              <a:rPr lang="en-US" dirty="0"/>
              <a:t>Supplying less than 7 V may cause the 5 V pins to drop too low which can create instability</a:t>
            </a:r>
          </a:p>
          <a:p>
            <a:pPr lvl="1"/>
            <a:r>
              <a:rPr lang="en-US" dirty="0"/>
              <a:t>Supplying over 20 V may damage the voltage regulator and cause the circuit to overheat</a:t>
            </a:r>
          </a:p>
          <a:p>
            <a:pPr marL="285750" lvl="1">
              <a:buNone/>
            </a:pPr>
            <a:endParaRPr lang="en-US" sz="900" dirty="0"/>
          </a:p>
          <a:p>
            <a:pPr marL="285750" lvl="1">
              <a:buFont typeface="Arial" pitchFamily="34" charset="0"/>
              <a:buChar char="•"/>
            </a:pPr>
            <a:r>
              <a:rPr lang="en-US" sz="3200" dirty="0"/>
              <a:t>Connections</a:t>
            </a:r>
            <a:endParaRPr lang="en-US" dirty="0"/>
          </a:p>
          <a:p>
            <a:pPr marL="685800" lvl="2">
              <a:buFont typeface="Calibri" pitchFamily="34" charset="0"/>
              <a:buChar char="–"/>
            </a:pPr>
            <a:r>
              <a:rPr lang="en-US" sz="2800" dirty="0"/>
              <a:t>Refer to datasheets to ensure proper wiring</a:t>
            </a:r>
          </a:p>
          <a:p>
            <a:pPr marL="228600" lvl="2">
              <a:buNone/>
            </a:pPr>
            <a:endParaRPr lang="en-US" sz="900" dirty="0"/>
          </a:p>
          <a:p>
            <a:pPr marL="228600" lvl="2"/>
            <a:r>
              <a:rPr lang="en-US" sz="3200" dirty="0"/>
              <a:t>Programming</a:t>
            </a:r>
          </a:p>
          <a:p>
            <a:pPr marL="685800" lvl="3"/>
            <a:r>
              <a:rPr lang="en-US" sz="2800" dirty="0"/>
              <a:t>Ensure correct libraries, keywords, pin selection, syntax (more details provided in coding lecture)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B0F91-6B99-49FB-BC5E-BB5EDC996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768"/>
            <a:ext cx="8229600" cy="1143000"/>
          </a:xfrm>
        </p:spPr>
        <p:txBody>
          <a:bodyPr/>
          <a:lstStyle/>
          <a:p>
            <a:r>
              <a:rPr lang="en-US" dirty="0"/>
              <a:t>Prototyping with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Arduino Playground is a great place to start</a:t>
            </a:r>
          </a:p>
          <a:p>
            <a:pPr lvl="1"/>
            <a:r>
              <a:rPr lang="en-US" dirty="0"/>
              <a:t>Sample code</a:t>
            </a:r>
          </a:p>
          <a:p>
            <a:pPr lvl="1"/>
            <a:r>
              <a:rPr lang="en-US" dirty="0"/>
              <a:t>Project ideas</a:t>
            </a:r>
          </a:p>
          <a:p>
            <a:pPr lvl="1"/>
            <a:r>
              <a:rPr lang="en-US" dirty="0"/>
              <a:t>Community forums to share and explore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https://playground.arduino.cc/</a:t>
            </a:r>
            <a:r>
              <a:rPr lang="en-US" dirty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B9E0A9-548D-42B9-9E6E-2A098F02E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https://www.microchip.com/wwwproducts/en/ATmega2560</a:t>
            </a:r>
            <a:endParaRPr lang="en-US" sz="1200" dirty="0"/>
          </a:p>
          <a:p>
            <a:r>
              <a:rPr lang="en-US" sz="1200" dirty="0">
                <a:hlinkClick r:id="rId3"/>
              </a:rPr>
              <a:t>https://www.raspberrypi.org/products/raspberry-pi-zero/</a:t>
            </a:r>
            <a:endParaRPr lang="en-US" sz="1200" dirty="0"/>
          </a:p>
          <a:p>
            <a:r>
              <a:rPr lang="en-US" sz="1200" dirty="0">
                <a:hlinkClick r:id="rId4"/>
              </a:rPr>
              <a:t>https://www.raspberrypi.org/products/raspberry-pi-3-model-b-plus/</a:t>
            </a:r>
            <a:endParaRPr lang="en-US" sz="1200" dirty="0"/>
          </a:p>
          <a:p>
            <a:pPr lvl="0"/>
            <a:r>
              <a:rPr lang="en-US" sz="1200" dirty="0">
                <a:solidFill>
                  <a:prstClr val="black"/>
                </a:solidFill>
                <a:hlinkClick r:id="rId5"/>
              </a:rPr>
              <a:t>https://beagleboard.org/bone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hlinkClick r:id="rId6"/>
              </a:rPr>
              <a:t>https://www.parallax.com/catalog/microcontrollers/basic-stamp</a:t>
            </a:r>
            <a:endParaRPr lang="en-US" sz="1200" dirty="0"/>
          </a:p>
          <a:p>
            <a:r>
              <a:rPr lang="en-US" sz="1200" dirty="0">
                <a:hlinkClick r:id="rId7"/>
              </a:rPr>
              <a:t>https://store.arduino.cc/arduino-mega-2560-rev3</a:t>
            </a:r>
            <a:endParaRPr lang="en-US" sz="1200" dirty="0"/>
          </a:p>
          <a:p>
            <a:r>
              <a:rPr lang="en-US" sz="1200" dirty="0">
                <a:hlinkClick r:id="rId8"/>
              </a:rPr>
              <a:t>https://www.arduino.cc/en/products.compare</a:t>
            </a:r>
            <a:endParaRPr lang="en-US" sz="1200" dirty="0"/>
          </a:p>
          <a:p>
            <a:r>
              <a:rPr lang="en-US" sz="1200" dirty="0">
                <a:hlinkClick r:id="rId9"/>
              </a:rPr>
              <a:t>https://www.digikey.com/product-detail/en/adafruit-industries-llc/3295/1528-1787-ND/6238007?WT.srch=1&amp;gclid=Cj0KCQiA_s7fBRDrARIsAGEvF8QAFYj__JyCsqkJJ1XszRI-9ANImmMkU4PB0q9k-idBikTjR7K_eDMaAoA-EALw_wcB</a:t>
            </a:r>
            <a:endParaRPr lang="en-US" sz="1200" dirty="0"/>
          </a:p>
          <a:p>
            <a:r>
              <a:rPr lang="en-US" sz="1200" dirty="0">
                <a:hlinkClick r:id="rId10"/>
              </a:rPr>
              <a:t>https://www.engineersgarage.com/blogs/comparison-between-serial-communication-protocols-spi-i2c-uartusrt-0</a:t>
            </a:r>
            <a:endParaRPr lang="en-US" sz="1200" dirty="0"/>
          </a:p>
          <a:p>
            <a:r>
              <a:rPr lang="en-US" sz="1200" dirty="0">
                <a:hlinkClick r:id="rId11"/>
              </a:rPr>
              <a:t>www.circuitstoday.com</a:t>
            </a:r>
            <a:endParaRPr lang="en-US" sz="1200" dirty="0"/>
          </a:p>
          <a:p>
            <a:r>
              <a:rPr lang="en-US" sz="1200" dirty="0">
                <a:hlinkClick r:id="rId12"/>
              </a:rPr>
              <a:t>https://learn.sparkfun.com/tutorials/arduino-shields/all</a:t>
            </a:r>
            <a:endParaRPr lang="en-US" sz="1200" dirty="0"/>
          </a:p>
          <a:p>
            <a:r>
              <a:rPr lang="en-US" sz="1200" dirty="0">
                <a:hlinkClick r:id="rId13"/>
              </a:rPr>
              <a:t>http://blog.sparkfuneducation.com/a-guide-to-development-boards-for-educators-microprocessors-vs-microcontrollers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ECD17B-04FB-463A-B1B0-4A8C021BE0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78D9C7-26C8-4A81-B490-395817F6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998"/>
            <a:ext cx="8229600" cy="1143000"/>
          </a:xfrm>
        </p:spPr>
        <p:txBody>
          <a:bodyPr/>
          <a:lstStyle/>
          <a:p>
            <a:r>
              <a:rPr lang="en-US" dirty="0"/>
              <a:t>What is an Arduino Mega?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5998"/>
            <a:ext cx="8229600" cy="412016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Arduino Mega is a microcontroller development board designed for hobbyists and novices</a:t>
            </a:r>
          </a:p>
          <a:p>
            <a:endParaRPr lang="en-US" sz="900" dirty="0"/>
          </a:p>
          <a:p>
            <a:r>
              <a:rPr lang="en-US" sz="3000" dirty="0"/>
              <a:t>It has a custom coding interface (IDE) for creating, uploading, and </a:t>
            </a:r>
            <a:br>
              <a:rPr lang="en-US" sz="3000" dirty="0"/>
            </a:br>
            <a:r>
              <a:rPr lang="en-US" sz="3000" dirty="0"/>
              <a:t>troubleshooting code</a:t>
            </a:r>
          </a:p>
          <a:p>
            <a:pPr>
              <a:buNone/>
            </a:pPr>
            <a:endParaRPr lang="en-US" sz="1000" dirty="0"/>
          </a:p>
          <a:p>
            <a:r>
              <a:rPr lang="en-US" sz="3000" dirty="0"/>
              <a:t>Multiple online tutorials </a:t>
            </a:r>
            <a:br>
              <a:rPr lang="en-US" sz="3000" dirty="0"/>
            </a:br>
            <a:r>
              <a:rPr lang="en-US" sz="3000" dirty="0"/>
              <a:t>are available for</a:t>
            </a:r>
            <a:br>
              <a:rPr lang="en-US" sz="3000" dirty="0"/>
            </a:br>
            <a:r>
              <a:rPr lang="en-US" sz="3000" dirty="0"/>
              <a:t>complex code and </a:t>
            </a:r>
            <a:br>
              <a:rPr lang="en-US" sz="3000" dirty="0"/>
            </a:br>
            <a:r>
              <a:rPr lang="en-US" sz="3000" dirty="0"/>
              <a:t>advanced development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352800" cy="2034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57912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Figure 1: Arduino Mega Development Board</a:t>
            </a:r>
          </a:p>
        </p:txBody>
      </p:sp>
    </p:spTree>
    <p:extLst>
      <p:ext uri="{BB962C8B-B14F-4D97-AF65-F5344CB8AC3E}">
        <p14:creationId xmlns:p14="http://schemas.microsoft.com/office/powerpoint/2010/main" val="149458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2E40C4-DC93-44A8-B923-7FEF4CA8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9930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What is a microcontroller?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2307"/>
            <a:ext cx="6400800" cy="39163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microcontroller (MCU) is an integrated</a:t>
            </a:r>
            <a:br>
              <a:rPr lang="en-US" sz="2800" dirty="0"/>
            </a:br>
            <a:r>
              <a:rPr lang="en-US" sz="2800" dirty="0"/>
              <a:t> circuit that acts as a tiny computer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800" dirty="0"/>
          </a:p>
          <a:p>
            <a:r>
              <a:rPr lang="en-US" sz="2800" dirty="0"/>
              <a:t>It contains a processor that can send and receive input, memory to store information, and programmable input and output (I/O) pins for working with external devices such as sensors and switches </a:t>
            </a:r>
          </a:p>
        </p:txBody>
      </p:sp>
      <p:pic>
        <p:nvPicPr>
          <p:cNvPr id="1026" name="Picture 2" descr="product primar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440" y="2667000"/>
            <a:ext cx="1905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73240" y="4201175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2: ATmega2560 microchip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/>
              <a:t>What is a development board?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Commercially available printed circuit board (PCB) designed to make it easier to interface with a microcontroller</a:t>
            </a:r>
          </a:p>
          <a:p>
            <a:pPr marL="342900" lvl="1" indent="-342900">
              <a:buNone/>
            </a:pPr>
            <a:endParaRPr lang="en-US" sz="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Provides minimum hardware for connecting external devices such as a USB adaptor and integrated circuits for voltage regulation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Provides basic logic for programming and interacting with the device</a:t>
            </a:r>
          </a:p>
          <a:p>
            <a:pPr marL="342900" lvl="1" indent="-342900">
              <a:buNone/>
            </a:pPr>
            <a:endParaRPr lang="en-US" sz="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Useful for small project design and development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F39F4D-0B6B-4C37-9613-BEE28278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F16866-5685-4ECA-8C9D-0F8F0AAC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7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Arduino Development Boards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2666999" cy="13631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943600"/>
            <a:ext cx="2528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5: Arduino Teensy microcontroller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52160" y="1720652"/>
            <a:ext cx="1745757" cy="17083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71160" y="3473252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4: Arduino Nano microcontroller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181600" y="3810000"/>
            <a:ext cx="2995187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928" y="1810644"/>
            <a:ext cx="3810000" cy="23115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019800"/>
            <a:ext cx="23631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6: Arduino Uno microcontroller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8928" y="4110349"/>
            <a:ext cx="2449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3: Arduino Mega microcontroller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EB4EE43-1967-4111-AA0F-4D8F3D227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5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Other Development Boards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87195"/>
            <a:ext cx="3673254" cy="22983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4049395"/>
            <a:ext cx="2351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8: Raspberry Pi microcontroller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45034" y="3813366"/>
            <a:ext cx="1454531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867400" y="6019800"/>
            <a:ext cx="2321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9: Basic Stamp microcontroller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432381" y="2166610"/>
            <a:ext cx="2316838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524000" y="5351591"/>
            <a:ext cx="23134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Figure 7: </a:t>
            </a:r>
            <a:r>
              <a:rPr lang="en-US" sz="1100" dirty="0" err="1">
                <a:solidFill>
                  <a:prstClr val="black"/>
                </a:solidFill>
              </a:rPr>
              <a:t>BeagleBone</a:t>
            </a:r>
            <a:r>
              <a:rPr lang="en-US" sz="1100" dirty="0">
                <a:solidFill>
                  <a:prstClr val="black"/>
                </a:solidFill>
              </a:rPr>
              <a:t> microcontroller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8FBCD7-35A4-427B-9472-802285EA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75" y="707386"/>
            <a:ext cx="8229600" cy="1143000"/>
          </a:xfrm>
        </p:spPr>
        <p:txBody>
          <a:bodyPr/>
          <a:lstStyle/>
          <a:p>
            <a:r>
              <a:rPr lang="en-US" dirty="0"/>
              <a:t>Arduino Mega Specifications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27072" y="2720749"/>
            <a:ext cx="4038600" cy="245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1235" y="6041386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11: Arduino Mega microcontroller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7835" y="6041386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10: Arduino Mega specifications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35" y="1850386"/>
            <a:ext cx="556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dirty="0"/>
              <a:t>Powering the 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Mega can be powered via USB, battery or AC-to-DC wall adapter</a:t>
            </a:r>
          </a:p>
          <a:p>
            <a:pPr>
              <a:buNone/>
            </a:pPr>
            <a:endParaRPr lang="en-US" sz="1000" dirty="0"/>
          </a:p>
          <a:p>
            <a:r>
              <a:rPr lang="en-US" dirty="0"/>
              <a:t>Recommended supply of 7-12 VDC </a:t>
            </a:r>
          </a:p>
          <a:p>
            <a:pPr>
              <a:buNone/>
            </a:pPr>
            <a:endParaRPr lang="en-US" sz="1000" dirty="0"/>
          </a:p>
          <a:p>
            <a:r>
              <a:rPr lang="en-US" dirty="0"/>
              <a:t>Pin specific:</a:t>
            </a:r>
          </a:p>
          <a:p>
            <a:pPr lvl="1"/>
            <a:r>
              <a:rPr lang="en-US" dirty="0"/>
              <a:t>VIN: Provides power via an external supply</a:t>
            </a:r>
          </a:p>
          <a:p>
            <a:pPr lvl="1"/>
            <a:r>
              <a:rPr lang="en-US" dirty="0"/>
              <a:t>5V: Provides a steady 5V supply through the voltage regulator</a:t>
            </a:r>
          </a:p>
          <a:p>
            <a:pPr lvl="1"/>
            <a:r>
              <a:rPr lang="en-US" dirty="0"/>
              <a:t>3V3: Supplies 3.3 V with a maximum current draw of 50 mA</a:t>
            </a:r>
          </a:p>
          <a:p>
            <a:pPr lvl="1"/>
            <a:r>
              <a:rPr lang="en-US" dirty="0"/>
              <a:t>All of the I/O pins operate at 5 V and can provide or receive 20 mA (maximum 40 mA)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9400" y="533400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Figure 12: Arduino Mega power module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057400"/>
            <a:ext cx="2133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9F51B-6ECF-45F7-A056-40ADDF196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Mega offers 256 kB of self-programmable flash memory for storing code, with 8 kB dedicated to the bootloader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It provides 8 kB of static random-access memory (SRAM) for storing variables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There are 4 kB of electrically erasable programmable read-only memory (EEPROM) that can be used to read or write using the EEPROM library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8B80-BA08-461B-A185-84C7DA35F2B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DACE6-955B-4C48-B57E-4EBC02F6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1411</Words>
  <Application>Microsoft Office PowerPoint</Application>
  <PresentationFormat>On-screen Show (4:3)</PresentationFormat>
  <Paragraphs>223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Arduino Mega</vt:lpstr>
      <vt:lpstr>What is an Arduino Mega?</vt:lpstr>
      <vt:lpstr>What is a microcontroller?</vt:lpstr>
      <vt:lpstr>What is a development board?</vt:lpstr>
      <vt:lpstr>Arduino Development Boards</vt:lpstr>
      <vt:lpstr>Other Development Boards</vt:lpstr>
      <vt:lpstr>Arduino Mega Specifications</vt:lpstr>
      <vt:lpstr>Powering the Arduino</vt:lpstr>
      <vt:lpstr>Memory</vt:lpstr>
      <vt:lpstr>Interfacing with the Arduino</vt:lpstr>
      <vt:lpstr>ADC Channels</vt:lpstr>
      <vt:lpstr>Digital Input/Output</vt:lpstr>
      <vt:lpstr>More Digital I/O Features</vt:lpstr>
      <vt:lpstr>Serial Output</vt:lpstr>
      <vt:lpstr>Serial Monitor</vt:lpstr>
      <vt:lpstr>Arduino Shields</vt:lpstr>
      <vt:lpstr>Troubleshooting</vt:lpstr>
      <vt:lpstr>Prototyping with Arduino</vt:lpstr>
      <vt:lpstr>Useful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Mega</dc:title>
  <dc:creator>Windows User</dc:creator>
  <cp:lastModifiedBy>submarineswimmer@gmail.com</cp:lastModifiedBy>
  <cp:revision>313</cp:revision>
  <dcterms:created xsi:type="dcterms:W3CDTF">2018-11-13T19:34:14Z</dcterms:created>
  <dcterms:modified xsi:type="dcterms:W3CDTF">2024-07-25T15:22:03Z</dcterms:modified>
</cp:coreProperties>
</file>