
<file path=[Content_Types].xml><?xml version="1.0" encoding="utf-8"?>
<Types xmlns="http://schemas.openxmlformats.org/package/2006/content-types">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335" r:id="rId4"/>
    <p:sldId id="337" r:id="rId5"/>
    <p:sldId id="343" r:id="rId6"/>
    <p:sldId id="340" r:id="rId7"/>
    <p:sldId id="341" r:id="rId8"/>
    <p:sldId id="342" r:id="rId9"/>
    <p:sldId id="258" r:id="rId10"/>
    <p:sldId id="336" r:id="rId11"/>
    <p:sldId id="279" r:id="rId12"/>
    <p:sldId id="351" r:id="rId13"/>
    <p:sldId id="295" r:id="rId14"/>
    <p:sldId id="296" r:id="rId15"/>
    <p:sldId id="297" r:id="rId16"/>
    <p:sldId id="304" r:id="rId17"/>
    <p:sldId id="298" r:id="rId18"/>
    <p:sldId id="300" r:id="rId19"/>
    <p:sldId id="311" r:id="rId20"/>
    <p:sldId id="319" r:id="rId21"/>
    <p:sldId id="299" r:id="rId22"/>
    <p:sldId id="303" r:id="rId23"/>
    <p:sldId id="305" r:id="rId24"/>
    <p:sldId id="306" r:id="rId25"/>
    <p:sldId id="308" r:id="rId26"/>
    <p:sldId id="321" r:id="rId27"/>
    <p:sldId id="345" r:id="rId28"/>
    <p:sldId id="346" r:id="rId29"/>
    <p:sldId id="344" r:id="rId30"/>
    <p:sldId id="349" r:id="rId31"/>
    <p:sldId id="348" r:id="rId32"/>
    <p:sldId id="350" r:id="rId33"/>
    <p:sldId id="352" r:id="rId34"/>
    <p:sldId id="353" r:id="rId35"/>
    <p:sldId id="313" r:id="rId36"/>
    <p:sldId id="320" r:id="rId37"/>
    <p:sldId id="275"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49" autoAdjust="0"/>
    <p:restoredTop sz="95097" autoAdjust="0"/>
  </p:normalViewPr>
  <p:slideViewPr>
    <p:cSldViewPr>
      <p:cViewPr varScale="1">
        <p:scale>
          <a:sx n="83" d="100"/>
          <a:sy n="83" d="100"/>
        </p:scale>
        <p:origin x="1421" y="77"/>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1AEC51-1163-4545-A22A-D6F4A0C1C1C4}" type="datetimeFigureOut">
              <a:rPr lang="en-US" smtClean="0"/>
              <a:pPr/>
              <a:t>7/25/2024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736F31-5827-4AF8-9201-522D8C34A600}" type="slidenum">
              <a:rPr lang="en-US" smtClean="0"/>
              <a:pPr/>
              <a:t>‹#›</a:t>
            </a:fld>
            <a:endParaRPr lang="en-US"/>
          </a:p>
        </p:txBody>
      </p:sp>
    </p:spTree>
    <p:extLst>
      <p:ext uri="{BB962C8B-B14F-4D97-AF65-F5344CB8AC3E}">
        <p14:creationId xmlns:p14="http://schemas.microsoft.com/office/powerpoint/2010/main" val="3139123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1</a:t>
            </a:fld>
            <a:endParaRPr lang="en-US"/>
          </a:p>
        </p:txBody>
      </p:sp>
    </p:spTree>
    <p:extLst>
      <p:ext uri="{BB962C8B-B14F-4D97-AF65-F5344CB8AC3E}">
        <p14:creationId xmlns:p14="http://schemas.microsoft.com/office/powerpoint/2010/main" val="35279699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457200" indent="-457200">
              <a:buFont typeface="Wingdings" pitchFamily="2" charset="2"/>
              <a:buNone/>
            </a:pPr>
            <a:endParaRPr lang="en-US" sz="2800"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12</a:t>
            </a:fld>
            <a:endParaRPr lang="en-US"/>
          </a:p>
        </p:txBody>
      </p:sp>
    </p:spTree>
    <p:extLst>
      <p:ext uri="{BB962C8B-B14F-4D97-AF65-F5344CB8AC3E}">
        <p14:creationId xmlns:p14="http://schemas.microsoft.com/office/powerpoint/2010/main" val="33047759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13</a:t>
            </a:fld>
            <a:endParaRPr lang="en-US"/>
          </a:p>
        </p:txBody>
      </p:sp>
    </p:spTree>
    <p:extLst>
      <p:ext uri="{BB962C8B-B14F-4D97-AF65-F5344CB8AC3E}">
        <p14:creationId xmlns:p14="http://schemas.microsoft.com/office/powerpoint/2010/main" val="35781446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14</a:t>
            </a:fld>
            <a:endParaRPr lang="en-US"/>
          </a:p>
        </p:txBody>
      </p:sp>
    </p:spTree>
    <p:extLst>
      <p:ext uri="{BB962C8B-B14F-4D97-AF65-F5344CB8AC3E}">
        <p14:creationId xmlns:p14="http://schemas.microsoft.com/office/powerpoint/2010/main" val="7561295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15</a:t>
            </a:fld>
            <a:endParaRPr lang="en-US"/>
          </a:p>
        </p:txBody>
      </p:sp>
    </p:spTree>
    <p:extLst>
      <p:ext uri="{BB962C8B-B14F-4D97-AF65-F5344CB8AC3E}">
        <p14:creationId xmlns:p14="http://schemas.microsoft.com/office/powerpoint/2010/main" val="2476702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Added example</a:t>
            </a:r>
          </a:p>
        </p:txBody>
      </p:sp>
      <p:sp>
        <p:nvSpPr>
          <p:cNvPr id="4" name="Slide Number Placeholder 3"/>
          <p:cNvSpPr>
            <a:spLocks noGrp="1"/>
          </p:cNvSpPr>
          <p:nvPr>
            <p:ph type="sldNum" sz="quarter" idx="5"/>
          </p:nvPr>
        </p:nvSpPr>
        <p:spPr/>
        <p:txBody>
          <a:bodyPr/>
          <a:lstStyle/>
          <a:p>
            <a:fld id="{BA736F31-5827-4AF8-9201-522D8C34A600}" type="slidenum">
              <a:rPr lang="en-US" smtClean="0"/>
              <a:pPr/>
              <a:t>16</a:t>
            </a:fld>
            <a:endParaRPr lang="en-US"/>
          </a:p>
        </p:txBody>
      </p:sp>
    </p:spTree>
    <p:extLst>
      <p:ext uri="{BB962C8B-B14F-4D97-AF65-F5344CB8AC3E}">
        <p14:creationId xmlns:p14="http://schemas.microsoft.com/office/powerpoint/2010/main" val="33870788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457200" indent="-457200">
              <a:buFont typeface="Wingdings" pitchFamily="2" charset="2"/>
              <a:buNone/>
            </a:pPr>
            <a:endParaRPr lang="en-US" sz="1200"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17</a:t>
            </a:fld>
            <a:endParaRPr lang="en-US"/>
          </a:p>
        </p:txBody>
      </p:sp>
    </p:spTree>
    <p:extLst>
      <p:ext uri="{BB962C8B-B14F-4D97-AF65-F5344CB8AC3E}">
        <p14:creationId xmlns:p14="http://schemas.microsoft.com/office/powerpoint/2010/main" val="38507640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18</a:t>
            </a:fld>
            <a:endParaRPr lang="en-US"/>
          </a:p>
        </p:txBody>
      </p:sp>
    </p:spTree>
    <p:extLst>
      <p:ext uri="{BB962C8B-B14F-4D97-AF65-F5344CB8AC3E}">
        <p14:creationId xmlns:p14="http://schemas.microsoft.com/office/powerpoint/2010/main" val="305352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19</a:t>
            </a:fld>
            <a:endParaRPr lang="en-US"/>
          </a:p>
        </p:txBody>
      </p:sp>
    </p:spTree>
    <p:extLst>
      <p:ext uri="{BB962C8B-B14F-4D97-AF65-F5344CB8AC3E}">
        <p14:creationId xmlns:p14="http://schemas.microsoft.com/office/powerpoint/2010/main" val="30115978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20</a:t>
            </a:fld>
            <a:endParaRPr lang="en-US"/>
          </a:p>
        </p:txBody>
      </p:sp>
    </p:spTree>
    <p:extLst>
      <p:ext uri="{BB962C8B-B14F-4D97-AF65-F5344CB8AC3E}">
        <p14:creationId xmlns:p14="http://schemas.microsoft.com/office/powerpoint/2010/main" val="1964894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Corrected</a:t>
            </a:r>
            <a:r>
              <a:rPr lang="en-US" baseline="0" dirty="0"/>
              <a:t> code explanation to match code.  Adjusted figure 8 to show a difference because they were identical.  </a:t>
            </a:r>
            <a:endParaRPr lang="en-US"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21</a:t>
            </a:fld>
            <a:endParaRPr lang="en-US"/>
          </a:p>
        </p:txBody>
      </p:sp>
    </p:spTree>
    <p:extLst>
      <p:ext uri="{BB962C8B-B14F-4D97-AF65-F5344CB8AC3E}">
        <p14:creationId xmlns:p14="http://schemas.microsoft.com/office/powerpoint/2010/main" val="237231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2</a:t>
            </a:fld>
            <a:endParaRPr lang="en-US"/>
          </a:p>
        </p:txBody>
      </p:sp>
    </p:spTree>
    <p:extLst>
      <p:ext uri="{BB962C8B-B14F-4D97-AF65-F5344CB8AC3E}">
        <p14:creationId xmlns:p14="http://schemas.microsoft.com/office/powerpoint/2010/main" val="13092604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22</a:t>
            </a:fld>
            <a:endParaRPr lang="en-US"/>
          </a:p>
        </p:txBody>
      </p:sp>
    </p:spTree>
    <p:extLst>
      <p:ext uri="{BB962C8B-B14F-4D97-AF65-F5344CB8AC3E}">
        <p14:creationId xmlns:p14="http://schemas.microsoft.com/office/powerpoint/2010/main" val="2480566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23</a:t>
            </a:fld>
            <a:endParaRPr lang="en-US"/>
          </a:p>
        </p:txBody>
      </p:sp>
    </p:spTree>
    <p:extLst>
      <p:ext uri="{BB962C8B-B14F-4D97-AF65-F5344CB8AC3E}">
        <p14:creationId xmlns:p14="http://schemas.microsoft.com/office/powerpoint/2010/main" val="6489790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Added pretest</a:t>
            </a:r>
          </a:p>
        </p:txBody>
      </p:sp>
      <p:sp>
        <p:nvSpPr>
          <p:cNvPr id="4" name="Slide Number Placeholder 3"/>
          <p:cNvSpPr>
            <a:spLocks noGrp="1"/>
          </p:cNvSpPr>
          <p:nvPr>
            <p:ph type="sldNum" sz="quarter" idx="10"/>
          </p:nvPr>
        </p:nvSpPr>
        <p:spPr/>
        <p:txBody>
          <a:bodyPr/>
          <a:lstStyle/>
          <a:p>
            <a:fld id="{BA736F31-5827-4AF8-9201-522D8C34A600}" type="slidenum">
              <a:rPr lang="en-US" smtClean="0"/>
              <a:pPr/>
              <a:t>24</a:t>
            </a:fld>
            <a:endParaRPr lang="en-US"/>
          </a:p>
        </p:txBody>
      </p:sp>
    </p:spTree>
    <p:extLst>
      <p:ext uri="{BB962C8B-B14F-4D97-AF65-F5344CB8AC3E}">
        <p14:creationId xmlns:p14="http://schemas.microsoft.com/office/powerpoint/2010/main" val="28127436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25</a:t>
            </a:fld>
            <a:endParaRPr lang="en-US"/>
          </a:p>
        </p:txBody>
      </p:sp>
    </p:spTree>
    <p:extLst>
      <p:ext uri="{BB962C8B-B14F-4D97-AF65-F5344CB8AC3E}">
        <p14:creationId xmlns:p14="http://schemas.microsoft.com/office/powerpoint/2010/main" val="37939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26</a:t>
            </a:fld>
            <a:endParaRPr lang="en-US"/>
          </a:p>
        </p:txBody>
      </p:sp>
    </p:spTree>
    <p:extLst>
      <p:ext uri="{BB962C8B-B14F-4D97-AF65-F5344CB8AC3E}">
        <p14:creationId xmlns:p14="http://schemas.microsoft.com/office/powerpoint/2010/main" val="4162415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736F31-5827-4AF8-9201-522D8C34A600}" type="slidenum">
              <a:rPr lang="en-US" smtClean="0"/>
              <a:pPr/>
              <a:t>34</a:t>
            </a:fld>
            <a:endParaRPr lang="en-US"/>
          </a:p>
        </p:txBody>
      </p:sp>
    </p:spTree>
    <p:extLst>
      <p:ext uri="{BB962C8B-B14F-4D97-AF65-F5344CB8AC3E}">
        <p14:creationId xmlns:p14="http://schemas.microsoft.com/office/powerpoint/2010/main" val="38015852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35</a:t>
            </a:fld>
            <a:endParaRPr lang="en-US"/>
          </a:p>
        </p:txBody>
      </p:sp>
    </p:spTree>
    <p:extLst>
      <p:ext uri="{BB962C8B-B14F-4D97-AF65-F5344CB8AC3E}">
        <p14:creationId xmlns:p14="http://schemas.microsoft.com/office/powerpoint/2010/main" val="30791514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36</a:t>
            </a:fld>
            <a:endParaRPr lang="en-US"/>
          </a:p>
        </p:txBody>
      </p:sp>
    </p:spTree>
    <p:extLst>
      <p:ext uri="{BB962C8B-B14F-4D97-AF65-F5344CB8AC3E}">
        <p14:creationId xmlns:p14="http://schemas.microsoft.com/office/powerpoint/2010/main" val="16028695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37</a:t>
            </a:fld>
            <a:endParaRPr lang="en-US"/>
          </a:p>
        </p:txBody>
      </p:sp>
    </p:spTree>
    <p:extLst>
      <p:ext uri="{BB962C8B-B14F-4D97-AF65-F5344CB8AC3E}">
        <p14:creationId xmlns:p14="http://schemas.microsoft.com/office/powerpoint/2010/main" val="1593834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3</a:t>
            </a:fld>
            <a:endParaRPr lang="en-US"/>
          </a:p>
        </p:txBody>
      </p:sp>
    </p:spTree>
    <p:extLst>
      <p:ext uri="{BB962C8B-B14F-4D97-AF65-F5344CB8AC3E}">
        <p14:creationId xmlns:p14="http://schemas.microsoft.com/office/powerpoint/2010/main" val="3424929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We use base 10</a:t>
            </a:r>
          </a:p>
        </p:txBody>
      </p:sp>
      <p:sp>
        <p:nvSpPr>
          <p:cNvPr id="4" name="Slide Number Placeholder 3"/>
          <p:cNvSpPr>
            <a:spLocks noGrp="1"/>
          </p:cNvSpPr>
          <p:nvPr>
            <p:ph type="sldNum" sz="quarter" idx="10"/>
          </p:nvPr>
        </p:nvSpPr>
        <p:spPr/>
        <p:txBody>
          <a:bodyPr/>
          <a:lstStyle/>
          <a:p>
            <a:fld id="{BA736F31-5827-4AF8-9201-522D8C34A600}" type="slidenum">
              <a:rPr lang="en-US" smtClean="0"/>
              <a:pPr/>
              <a:t>4</a:t>
            </a:fld>
            <a:endParaRPr lang="en-US"/>
          </a:p>
        </p:txBody>
      </p:sp>
    </p:spTree>
    <p:extLst>
      <p:ext uri="{BB962C8B-B14F-4D97-AF65-F5344CB8AC3E}">
        <p14:creationId xmlns:p14="http://schemas.microsoft.com/office/powerpoint/2010/main" val="805855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736F31-5827-4AF8-9201-522D8C34A600}" type="slidenum">
              <a:rPr lang="en-US" smtClean="0"/>
              <a:pPr/>
              <a:t>9</a:t>
            </a:fld>
            <a:endParaRPr lang="en-US"/>
          </a:p>
        </p:txBody>
      </p:sp>
    </p:spTree>
    <p:extLst>
      <p:ext uri="{BB962C8B-B14F-4D97-AF65-F5344CB8AC3E}">
        <p14:creationId xmlns:p14="http://schemas.microsoft.com/office/powerpoint/2010/main" val="1587471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457200" indent="-457200">
              <a:buFont typeface="Wingdings" pitchFamily="2" charset="2"/>
              <a:buNone/>
            </a:pPr>
            <a:r>
              <a:rPr lang="en-US" sz="2800" dirty="0"/>
              <a:t>Chars are stored as numbers.  Look at an ASCII chart to see the conversion.  ‘A’ = 65, so ‘A’+1 = 66</a:t>
            </a:r>
          </a:p>
          <a:p>
            <a:pPr marL="457200" indent="-457200">
              <a:buFont typeface="Wingdings" pitchFamily="2" charset="2"/>
              <a:buNone/>
            </a:pPr>
            <a:r>
              <a:rPr lang="en-US" sz="2800" dirty="0"/>
              <a:t>An array is a collection of the same type of variable.  You could have an int array, a char array, a Boolean array, etc. You access elements of an array using the index.  For Arduino, the indexing begins at 0, not 1.</a:t>
            </a:r>
          </a:p>
          <a:p>
            <a:pPr marL="457200" indent="-457200">
              <a:buFont typeface="Wingdings" pitchFamily="2" charset="2"/>
              <a:buNone/>
            </a:pPr>
            <a:endParaRPr lang="en-US" sz="2800" dirty="0"/>
          </a:p>
          <a:p>
            <a:pPr marL="457200" indent="-457200">
              <a:buFont typeface="Wingdings" pitchFamily="2" charset="2"/>
              <a:buNone/>
            </a:pPr>
            <a:r>
              <a:rPr lang="en-US" sz="2800" dirty="0"/>
              <a:t>Numbers can either be signed or unsigned.  If an int is signed, the range of values is -32768 to 32767.  If an int is unsigned, the range of values is 0 to 65535</a:t>
            </a:r>
          </a:p>
        </p:txBody>
      </p:sp>
      <p:sp>
        <p:nvSpPr>
          <p:cNvPr id="4" name="Slide Number Placeholder 3"/>
          <p:cNvSpPr>
            <a:spLocks noGrp="1"/>
          </p:cNvSpPr>
          <p:nvPr>
            <p:ph type="sldNum" sz="quarter" idx="10"/>
          </p:nvPr>
        </p:nvSpPr>
        <p:spPr/>
        <p:txBody>
          <a:bodyPr/>
          <a:lstStyle/>
          <a:p>
            <a:fld id="{BA736F31-5827-4AF8-9201-522D8C34A600}" type="slidenum">
              <a:rPr lang="en-US" smtClean="0"/>
              <a:pPr/>
              <a:t>11</a:t>
            </a:fld>
            <a:endParaRPr lang="en-US"/>
          </a:p>
        </p:txBody>
      </p:sp>
    </p:spTree>
    <p:extLst>
      <p:ext uri="{BB962C8B-B14F-4D97-AF65-F5344CB8AC3E}">
        <p14:creationId xmlns:p14="http://schemas.microsoft.com/office/powerpoint/2010/main" val="2434505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LSU rev20211031</a:t>
            </a:r>
          </a:p>
        </p:txBody>
      </p:sp>
      <p:sp>
        <p:nvSpPr>
          <p:cNvPr id="5" name="Footer Placeholder 4"/>
          <p:cNvSpPr>
            <a:spLocks noGrp="1"/>
          </p:cNvSpPr>
          <p:nvPr>
            <p:ph type="ftr" sz="quarter" idx="11"/>
          </p:nvPr>
        </p:nvSpPr>
        <p:spPr/>
        <p:txBody>
          <a:bodyPr/>
          <a:lstStyle/>
          <a:p>
            <a:r>
              <a:rPr lang="en-US"/>
              <a:t>L06.01</a:t>
            </a:r>
          </a:p>
        </p:txBody>
      </p:sp>
      <p:sp>
        <p:nvSpPr>
          <p:cNvPr id="6" name="Slide Number Placeholder 5"/>
          <p:cNvSpPr>
            <a:spLocks noGrp="1"/>
          </p:cNvSpPr>
          <p:nvPr>
            <p:ph type="sldNum" sz="quarter" idx="12"/>
          </p:nvPr>
        </p:nvSpPr>
        <p:spPr/>
        <p:txBody>
          <a:bodyPr/>
          <a:lstStyle/>
          <a:p>
            <a:fld id="{00FDC461-FCC3-4FD0-840F-06872396D0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LSU rev20211031</a:t>
            </a:r>
          </a:p>
        </p:txBody>
      </p:sp>
      <p:sp>
        <p:nvSpPr>
          <p:cNvPr id="5" name="Footer Placeholder 4"/>
          <p:cNvSpPr>
            <a:spLocks noGrp="1"/>
          </p:cNvSpPr>
          <p:nvPr>
            <p:ph type="ftr" sz="quarter" idx="11"/>
          </p:nvPr>
        </p:nvSpPr>
        <p:spPr/>
        <p:txBody>
          <a:bodyPr/>
          <a:lstStyle/>
          <a:p>
            <a:r>
              <a:rPr lang="en-US"/>
              <a:t>L06.01</a:t>
            </a:r>
          </a:p>
        </p:txBody>
      </p:sp>
      <p:sp>
        <p:nvSpPr>
          <p:cNvPr id="6" name="Slide Number Placeholder 5"/>
          <p:cNvSpPr>
            <a:spLocks noGrp="1"/>
          </p:cNvSpPr>
          <p:nvPr>
            <p:ph type="sldNum" sz="quarter" idx="12"/>
          </p:nvPr>
        </p:nvSpPr>
        <p:spPr/>
        <p:txBody>
          <a:bodyPr/>
          <a:lstStyle/>
          <a:p>
            <a:fld id="{00FDC461-FCC3-4FD0-840F-06872396D0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LSU rev20211031</a:t>
            </a:r>
          </a:p>
        </p:txBody>
      </p:sp>
      <p:sp>
        <p:nvSpPr>
          <p:cNvPr id="5" name="Footer Placeholder 4"/>
          <p:cNvSpPr>
            <a:spLocks noGrp="1"/>
          </p:cNvSpPr>
          <p:nvPr>
            <p:ph type="ftr" sz="quarter" idx="11"/>
          </p:nvPr>
        </p:nvSpPr>
        <p:spPr/>
        <p:txBody>
          <a:bodyPr/>
          <a:lstStyle/>
          <a:p>
            <a:r>
              <a:rPr lang="en-US"/>
              <a:t>L06.01</a:t>
            </a:r>
          </a:p>
        </p:txBody>
      </p:sp>
      <p:sp>
        <p:nvSpPr>
          <p:cNvPr id="6" name="Slide Number Placeholder 5"/>
          <p:cNvSpPr>
            <a:spLocks noGrp="1"/>
          </p:cNvSpPr>
          <p:nvPr>
            <p:ph type="sldNum" sz="quarter" idx="12"/>
          </p:nvPr>
        </p:nvSpPr>
        <p:spPr/>
        <p:txBody>
          <a:bodyPr/>
          <a:lstStyle/>
          <a:p>
            <a:fld id="{00FDC461-FCC3-4FD0-840F-06872396D0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LSU rev20211031</a:t>
            </a:r>
          </a:p>
        </p:txBody>
      </p:sp>
      <p:sp>
        <p:nvSpPr>
          <p:cNvPr id="5" name="Footer Placeholder 4"/>
          <p:cNvSpPr>
            <a:spLocks noGrp="1"/>
          </p:cNvSpPr>
          <p:nvPr>
            <p:ph type="ftr" sz="quarter" idx="11"/>
          </p:nvPr>
        </p:nvSpPr>
        <p:spPr/>
        <p:txBody>
          <a:bodyPr/>
          <a:lstStyle/>
          <a:p>
            <a:r>
              <a:rPr lang="en-US"/>
              <a:t>L06.01</a:t>
            </a:r>
          </a:p>
        </p:txBody>
      </p:sp>
      <p:sp>
        <p:nvSpPr>
          <p:cNvPr id="6" name="Slide Number Placeholder 5"/>
          <p:cNvSpPr>
            <a:spLocks noGrp="1"/>
          </p:cNvSpPr>
          <p:nvPr>
            <p:ph type="sldNum" sz="quarter" idx="12"/>
          </p:nvPr>
        </p:nvSpPr>
        <p:spPr/>
        <p:txBody>
          <a:bodyPr/>
          <a:lstStyle/>
          <a:p>
            <a:fld id="{00FDC461-FCC3-4FD0-840F-06872396D0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LSU rev20211031</a:t>
            </a:r>
          </a:p>
        </p:txBody>
      </p:sp>
      <p:sp>
        <p:nvSpPr>
          <p:cNvPr id="5" name="Footer Placeholder 4"/>
          <p:cNvSpPr>
            <a:spLocks noGrp="1"/>
          </p:cNvSpPr>
          <p:nvPr>
            <p:ph type="ftr" sz="quarter" idx="11"/>
          </p:nvPr>
        </p:nvSpPr>
        <p:spPr/>
        <p:txBody>
          <a:bodyPr/>
          <a:lstStyle/>
          <a:p>
            <a:r>
              <a:rPr lang="en-US"/>
              <a:t>L06.01</a:t>
            </a:r>
          </a:p>
        </p:txBody>
      </p:sp>
      <p:sp>
        <p:nvSpPr>
          <p:cNvPr id="6" name="Slide Number Placeholder 5"/>
          <p:cNvSpPr>
            <a:spLocks noGrp="1"/>
          </p:cNvSpPr>
          <p:nvPr>
            <p:ph type="sldNum" sz="quarter" idx="12"/>
          </p:nvPr>
        </p:nvSpPr>
        <p:spPr/>
        <p:txBody>
          <a:bodyPr/>
          <a:lstStyle/>
          <a:p>
            <a:fld id="{00FDC461-FCC3-4FD0-840F-06872396D0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LSU rev20211031</a:t>
            </a:r>
          </a:p>
        </p:txBody>
      </p:sp>
      <p:sp>
        <p:nvSpPr>
          <p:cNvPr id="6" name="Footer Placeholder 5"/>
          <p:cNvSpPr>
            <a:spLocks noGrp="1"/>
          </p:cNvSpPr>
          <p:nvPr>
            <p:ph type="ftr" sz="quarter" idx="11"/>
          </p:nvPr>
        </p:nvSpPr>
        <p:spPr/>
        <p:txBody>
          <a:bodyPr/>
          <a:lstStyle/>
          <a:p>
            <a:r>
              <a:rPr lang="en-US"/>
              <a:t>L06.01</a:t>
            </a:r>
          </a:p>
        </p:txBody>
      </p:sp>
      <p:sp>
        <p:nvSpPr>
          <p:cNvPr id="7" name="Slide Number Placeholder 6"/>
          <p:cNvSpPr>
            <a:spLocks noGrp="1"/>
          </p:cNvSpPr>
          <p:nvPr>
            <p:ph type="sldNum" sz="quarter" idx="12"/>
          </p:nvPr>
        </p:nvSpPr>
        <p:spPr/>
        <p:txBody>
          <a:bodyPr/>
          <a:lstStyle/>
          <a:p>
            <a:fld id="{00FDC461-FCC3-4FD0-840F-06872396D0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LSU rev20211031</a:t>
            </a:r>
          </a:p>
        </p:txBody>
      </p:sp>
      <p:sp>
        <p:nvSpPr>
          <p:cNvPr id="8" name="Footer Placeholder 7"/>
          <p:cNvSpPr>
            <a:spLocks noGrp="1"/>
          </p:cNvSpPr>
          <p:nvPr>
            <p:ph type="ftr" sz="quarter" idx="11"/>
          </p:nvPr>
        </p:nvSpPr>
        <p:spPr/>
        <p:txBody>
          <a:bodyPr/>
          <a:lstStyle/>
          <a:p>
            <a:r>
              <a:rPr lang="en-US"/>
              <a:t>L06.01</a:t>
            </a:r>
          </a:p>
        </p:txBody>
      </p:sp>
      <p:sp>
        <p:nvSpPr>
          <p:cNvPr id="9" name="Slide Number Placeholder 8"/>
          <p:cNvSpPr>
            <a:spLocks noGrp="1"/>
          </p:cNvSpPr>
          <p:nvPr>
            <p:ph type="sldNum" sz="quarter" idx="12"/>
          </p:nvPr>
        </p:nvSpPr>
        <p:spPr/>
        <p:txBody>
          <a:bodyPr/>
          <a:lstStyle/>
          <a:p>
            <a:fld id="{00FDC461-FCC3-4FD0-840F-06872396D0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LSU rev20211031</a:t>
            </a:r>
          </a:p>
        </p:txBody>
      </p:sp>
      <p:sp>
        <p:nvSpPr>
          <p:cNvPr id="4" name="Footer Placeholder 3"/>
          <p:cNvSpPr>
            <a:spLocks noGrp="1"/>
          </p:cNvSpPr>
          <p:nvPr>
            <p:ph type="ftr" sz="quarter" idx="11"/>
          </p:nvPr>
        </p:nvSpPr>
        <p:spPr/>
        <p:txBody>
          <a:bodyPr/>
          <a:lstStyle/>
          <a:p>
            <a:r>
              <a:rPr lang="en-US"/>
              <a:t>L06.01</a:t>
            </a:r>
          </a:p>
        </p:txBody>
      </p:sp>
      <p:sp>
        <p:nvSpPr>
          <p:cNvPr id="5" name="Slide Number Placeholder 4"/>
          <p:cNvSpPr>
            <a:spLocks noGrp="1"/>
          </p:cNvSpPr>
          <p:nvPr>
            <p:ph type="sldNum" sz="quarter" idx="12"/>
          </p:nvPr>
        </p:nvSpPr>
        <p:spPr/>
        <p:txBody>
          <a:bodyPr/>
          <a:lstStyle/>
          <a:p>
            <a:fld id="{00FDC461-FCC3-4FD0-840F-06872396D0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LSU rev20211031</a:t>
            </a:r>
          </a:p>
        </p:txBody>
      </p:sp>
      <p:sp>
        <p:nvSpPr>
          <p:cNvPr id="3" name="Footer Placeholder 2"/>
          <p:cNvSpPr>
            <a:spLocks noGrp="1"/>
          </p:cNvSpPr>
          <p:nvPr>
            <p:ph type="ftr" sz="quarter" idx="11"/>
          </p:nvPr>
        </p:nvSpPr>
        <p:spPr/>
        <p:txBody>
          <a:bodyPr/>
          <a:lstStyle/>
          <a:p>
            <a:r>
              <a:rPr lang="en-US"/>
              <a:t>L06.01</a:t>
            </a:r>
          </a:p>
        </p:txBody>
      </p:sp>
      <p:sp>
        <p:nvSpPr>
          <p:cNvPr id="4" name="Slide Number Placeholder 3"/>
          <p:cNvSpPr>
            <a:spLocks noGrp="1"/>
          </p:cNvSpPr>
          <p:nvPr>
            <p:ph type="sldNum" sz="quarter" idx="12"/>
          </p:nvPr>
        </p:nvSpPr>
        <p:spPr/>
        <p:txBody>
          <a:bodyPr/>
          <a:lstStyle/>
          <a:p>
            <a:fld id="{00FDC461-FCC3-4FD0-840F-06872396D0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LSU rev20211031</a:t>
            </a:r>
          </a:p>
        </p:txBody>
      </p:sp>
      <p:sp>
        <p:nvSpPr>
          <p:cNvPr id="6" name="Footer Placeholder 5"/>
          <p:cNvSpPr>
            <a:spLocks noGrp="1"/>
          </p:cNvSpPr>
          <p:nvPr>
            <p:ph type="ftr" sz="quarter" idx="11"/>
          </p:nvPr>
        </p:nvSpPr>
        <p:spPr/>
        <p:txBody>
          <a:bodyPr/>
          <a:lstStyle/>
          <a:p>
            <a:r>
              <a:rPr lang="en-US"/>
              <a:t>L06.01</a:t>
            </a:r>
          </a:p>
        </p:txBody>
      </p:sp>
      <p:sp>
        <p:nvSpPr>
          <p:cNvPr id="7" name="Slide Number Placeholder 6"/>
          <p:cNvSpPr>
            <a:spLocks noGrp="1"/>
          </p:cNvSpPr>
          <p:nvPr>
            <p:ph type="sldNum" sz="quarter" idx="12"/>
          </p:nvPr>
        </p:nvSpPr>
        <p:spPr/>
        <p:txBody>
          <a:bodyPr/>
          <a:lstStyle/>
          <a:p>
            <a:fld id="{00FDC461-FCC3-4FD0-840F-06872396D0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LSU rev20211031</a:t>
            </a:r>
          </a:p>
        </p:txBody>
      </p:sp>
      <p:sp>
        <p:nvSpPr>
          <p:cNvPr id="6" name="Footer Placeholder 5"/>
          <p:cNvSpPr>
            <a:spLocks noGrp="1"/>
          </p:cNvSpPr>
          <p:nvPr>
            <p:ph type="ftr" sz="quarter" idx="11"/>
          </p:nvPr>
        </p:nvSpPr>
        <p:spPr/>
        <p:txBody>
          <a:bodyPr/>
          <a:lstStyle/>
          <a:p>
            <a:r>
              <a:rPr lang="en-US"/>
              <a:t>L06.01</a:t>
            </a:r>
          </a:p>
        </p:txBody>
      </p:sp>
      <p:sp>
        <p:nvSpPr>
          <p:cNvPr id="7" name="Slide Number Placeholder 6"/>
          <p:cNvSpPr>
            <a:spLocks noGrp="1"/>
          </p:cNvSpPr>
          <p:nvPr>
            <p:ph type="sldNum" sz="quarter" idx="12"/>
          </p:nvPr>
        </p:nvSpPr>
        <p:spPr/>
        <p:txBody>
          <a:bodyPr/>
          <a:lstStyle/>
          <a:p>
            <a:fld id="{00FDC461-FCC3-4FD0-840F-06872396D0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LSU rev20211031</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L06.01</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DC461-FCC3-4FD0-840F-06872396D0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0.tmp"/></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arduino.cc/reference/en/"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93988"/>
            <a:ext cx="7772400" cy="1470025"/>
          </a:xfrm>
        </p:spPr>
        <p:txBody>
          <a:bodyPr/>
          <a:lstStyle/>
          <a:p>
            <a:r>
              <a:rPr lang="en-US" dirty="0"/>
              <a:t>Introduction to Programming</a:t>
            </a:r>
          </a:p>
        </p:txBody>
      </p:sp>
      <p:pic>
        <p:nvPicPr>
          <p:cNvPr id="5" name="Picture 4">
            <a:extLst>
              <a:ext uri="{FF2B5EF4-FFF2-40B4-BE49-F238E27FC236}">
                <a16:creationId xmlns:a16="http://schemas.microsoft.com/office/drawing/2014/main" id="{AFB53711-24B2-41B3-90E0-CBDA1C80169C}"/>
              </a:ext>
            </a:extLst>
          </p:cNvPr>
          <p:cNvPicPr>
            <a:picLocks noChangeAspect="1"/>
          </p:cNvPicPr>
          <p:nvPr/>
        </p:nvPicPr>
        <p:blipFill>
          <a:blip r:embed="rId3"/>
          <a:stretch>
            <a:fillRect/>
          </a:stretch>
        </p:blipFill>
        <p:spPr>
          <a:xfrm>
            <a:off x="0" y="5081"/>
            <a:ext cx="2131271" cy="1143000"/>
          </a:xfrm>
          <a:prstGeom prst="rect">
            <a:avLst/>
          </a:prstGeom>
        </p:spPr>
      </p:pic>
      <p:sp>
        <p:nvSpPr>
          <p:cNvPr id="3" name="Date Placeholder 2">
            <a:extLst>
              <a:ext uri="{FF2B5EF4-FFF2-40B4-BE49-F238E27FC236}">
                <a16:creationId xmlns:a16="http://schemas.microsoft.com/office/drawing/2014/main" id="{3B2ECDE8-6655-4084-9136-26131C67A7E4}"/>
              </a:ext>
            </a:extLst>
          </p:cNvPr>
          <p:cNvSpPr>
            <a:spLocks noGrp="1"/>
          </p:cNvSpPr>
          <p:nvPr>
            <p:ph type="dt" sz="half" idx="10"/>
          </p:nvPr>
        </p:nvSpPr>
        <p:spPr/>
        <p:txBody>
          <a:bodyPr/>
          <a:lstStyle/>
          <a:p>
            <a:r>
              <a:rPr lang="en-US" dirty="0"/>
              <a:t>LSU rev20240724</a:t>
            </a:r>
          </a:p>
        </p:txBody>
      </p:sp>
      <p:sp>
        <p:nvSpPr>
          <p:cNvPr id="6" name="Footer Placeholder 5">
            <a:extLst>
              <a:ext uri="{FF2B5EF4-FFF2-40B4-BE49-F238E27FC236}">
                <a16:creationId xmlns:a16="http://schemas.microsoft.com/office/drawing/2014/main" id="{E309AE56-EE37-4D70-9EBB-3015F46CB47A}"/>
              </a:ext>
            </a:extLst>
          </p:cNvPr>
          <p:cNvSpPr>
            <a:spLocks noGrp="1"/>
          </p:cNvSpPr>
          <p:nvPr>
            <p:ph type="ftr" sz="quarter" idx="11"/>
          </p:nvPr>
        </p:nvSpPr>
        <p:spPr/>
        <p:txBody>
          <a:bodyPr/>
          <a:lstStyle/>
          <a:p>
            <a:r>
              <a:rPr lang="en-US"/>
              <a:t>L06.01</a:t>
            </a:r>
          </a:p>
        </p:txBody>
      </p:sp>
      <p:sp>
        <p:nvSpPr>
          <p:cNvPr id="7" name="Slide Number Placeholder 6">
            <a:extLst>
              <a:ext uri="{FF2B5EF4-FFF2-40B4-BE49-F238E27FC236}">
                <a16:creationId xmlns:a16="http://schemas.microsoft.com/office/drawing/2014/main" id="{F32C7B92-630B-41C5-B7BC-0849BDAD724C}"/>
              </a:ext>
            </a:extLst>
          </p:cNvPr>
          <p:cNvSpPr>
            <a:spLocks noGrp="1"/>
          </p:cNvSpPr>
          <p:nvPr>
            <p:ph type="sldNum" sz="quarter" idx="12"/>
          </p:nvPr>
        </p:nvSpPr>
        <p:spPr/>
        <p:txBody>
          <a:bodyPr/>
          <a:lstStyle/>
          <a:p>
            <a:fld id="{00FDC461-FCC3-4FD0-840F-06872396D0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Variables</a:t>
            </a:r>
          </a:p>
        </p:txBody>
      </p:sp>
      <p:sp>
        <p:nvSpPr>
          <p:cNvPr id="3" name="Content Placeholder 2"/>
          <p:cNvSpPr>
            <a:spLocks noGrp="1"/>
          </p:cNvSpPr>
          <p:nvPr>
            <p:ph idx="1"/>
          </p:nvPr>
        </p:nvSpPr>
        <p:spPr>
          <a:xfrm>
            <a:off x="457200" y="1600201"/>
            <a:ext cx="8229600" cy="3200400"/>
          </a:xfrm>
        </p:spPr>
        <p:txBody>
          <a:bodyPr>
            <a:normAutofit fontScale="92500"/>
          </a:bodyPr>
          <a:lstStyle/>
          <a:p>
            <a:pPr marL="0" indent="0">
              <a:buNone/>
            </a:pPr>
            <a:r>
              <a:rPr lang="en-US" b="1" dirty="0"/>
              <a:t>Variables</a:t>
            </a:r>
            <a:r>
              <a:rPr lang="en-US" dirty="0"/>
              <a:t> are </a:t>
            </a:r>
            <a:r>
              <a:rPr lang="en-US" b="1" dirty="0"/>
              <a:t>data values </a:t>
            </a:r>
            <a:r>
              <a:rPr lang="en-US" dirty="0"/>
              <a:t>typically saved in memory that can be changed based on code execution</a:t>
            </a:r>
          </a:p>
          <a:p>
            <a:pPr marL="0" indent="0">
              <a:buNone/>
            </a:pPr>
            <a:endParaRPr lang="en-US" dirty="0"/>
          </a:p>
          <a:p>
            <a:pPr marL="0" indent="0">
              <a:buNone/>
            </a:pPr>
            <a:r>
              <a:rPr lang="en-US" dirty="0"/>
              <a:t>Variables consist of three primary parts – the data type, the variable name, and the variable value </a:t>
            </a:r>
          </a:p>
          <a:p>
            <a:pPr marL="0" indent="0">
              <a:buNone/>
            </a:pPr>
            <a:endParaRPr lang="en-US" dirty="0"/>
          </a:p>
          <a:p>
            <a:pPr marL="0" indent="0">
              <a:buNone/>
            </a:pPr>
            <a:endParaRPr lang="en-US" dirty="0"/>
          </a:p>
          <a:p>
            <a:pPr marL="0" indent="0">
              <a:buNone/>
            </a:pPr>
            <a:endParaRPr lang="en-US" dirty="0"/>
          </a:p>
        </p:txBody>
      </p:sp>
      <p:sp>
        <p:nvSpPr>
          <p:cNvPr id="4" name="TextBox 3"/>
          <p:cNvSpPr txBox="1"/>
          <p:nvPr/>
        </p:nvSpPr>
        <p:spPr>
          <a:xfrm>
            <a:off x="2478613" y="5531008"/>
            <a:ext cx="1248996" cy="400110"/>
          </a:xfrm>
          <a:prstGeom prst="rect">
            <a:avLst/>
          </a:prstGeom>
          <a:noFill/>
        </p:spPr>
        <p:txBody>
          <a:bodyPr wrap="none" rtlCol="0">
            <a:spAutoFit/>
          </a:bodyPr>
          <a:lstStyle/>
          <a:p>
            <a:r>
              <a:rPr lang="en-US" sz="2000" b="1" dirty="0">
                <a:solidFill>
                  <a:schemeClr val="accent2"/>
                </a:solidFill>
              </a:rPr>
              <a:t>Data Type</a:t>
            </a:r>
          </a:p>
        </p:txBody>
      </p:sp>
      <p:sp>
        <p:nvSpPr>
          <p:cNvPr id="6" name="Rectangle 5"/>
          <p:cNvSpPr/>
          <p:nvPr/>
        </p:nvSpPr>
        <p:spPr>
          <a:xfrm>
            <a:off x="3467099" y="4398389"/>
            <a:ext cx="2209800" cy="584775"/>
          </a:xfrm>
          <a:prstGeom prst="rect">
            <a:avLst/>
          </a:prstGeom>
        </p:spPr>
        <p:txBody>
          <a:bodyPr wrap="square">
            <a:spAutoFit/>
          </a:bodyPr>
          <a:lstStyle/>
          <a:p>
            <a:r>
              <a:rPr lang="en-US" sz="3200" b="1" u="sng" dirty="0">
                <a:solidFill>
                  <a:schemeClr val="accent2"/>
                </a:solidFill>
              </a:rPr>
              <a:t>int</a:t>
            </a:r>
            <a:r>
              <a:rPr lang="en-US" sz="3200" b="1" dirty="0">
                <a:solidFill>
                  <a:schemeClr val="accent6">
                    <a:lumMod val="75000"/>
                  </a:schemeClr>
                </a:solidFill>
              </a:rPr>
              <a:t> </a:t>
            </a:r>
            <a:r>
              <a:rPr lang="en-US" sz="3200" b="1" u="sng" dirty="0"/>
              <a:t>Var</a:t>
            </a:r>
            <a:r>
              <a:rPr lang="en-US" sz="3200" b="1" dirty="0"/>
              <a:t> = </a:t>
            </a:r>
            <a:r>
              <a:rPr lang="en-US" sz="3200" b="1" u="sng" dirty="0">
                <a:solidFill>
                  <a:schemeClr val="accent6">
                    <a:lumMod val="75000"/>
                  </a:schemeClr>
                </a:solidFill>
              </a:rPr>
              <a:t>42</a:t>
            </a:r>
            <a:r>
              <a:rPr lang="en-US" sz="3200" b="1" dirty="0"/>
              <a:t>;</a:t>
            </a:r>
            <a:endParaRPr lang="en-US" sz="3200" dirty="0"/>
          </a:p>
        </p:txBody>
      </p:sp>
      <p:sp>
        <p:nvSpPr>
          <p:cNvPr id="7" name="TextBox 6"/>
          <p:cNvSpPr txBox="1"/>
          <p:nvPr/>
        </p:nvSpPr>
        <p:spPr>
          <a:xfrm>
            <a:off x="3476578" y="5879675"/>
            <a:ext cx="1751057" cy="400110"/>
          </a:xfrm>
          <a:prstGeom prst="rect">
            <a:avLst/>
          </a:prstGeom>
          <a:noFill/>
        </p:spPr>
        <p:txBody>
          <a:bodyPr wrap="none" rtlCol="0">
            <a:spAutoFit/>
          </a:bodyPr>
          <a:lstStyle/>
          <a:p>
            <a:r>
              <a:rPr lang="en-US" sz="2000" b="1" dirty="0"/>
              <a:t>Variable Name</a:t>
            </a:r>
          </a:p>
        </p:txBody>
      </p:sp>
      <p:sp>
        <p:nvSpPr>
          <p:cNvPr id="8" name="TextBox 7"/>
          <p:cNvSpPr txBox="1"/>
          <p:nvPr/>
        </p:nvSpPr>
        <p:spPr>
          <a:xfrm>
            <a:off x="4876800" y="5543490"/>
            <a:ext cx="1712841" cy="400110"/>
          </a:xfrm>
          <a:prstGeom prst="rect">
            <a:avLst/>
          </a:prstGeom>
          <a:noFill/>
        </p:spPr>
        <p:txBody>
          <a:bodyPr wrap="none" rtlCol="0">
            <a:spAutoFit/>
          </a:bodyPr>
          <a:lstStyle/>
          <a:p>
            <a:r>
              <a:rPr lang="en-US" sz="2000" b="1" dirty="0">
                <a:solidFill>
                  <a:schemeClr val="accent6"/>
                </a:solidFill>
              </a:rPr>
              <a:t>Variable Value</a:t>
            </a:r>
          </a:p>
        </p:txBody>
      </p:sp>
      <p:cxnSp>
        <p:nvCxnSpPr>
          <p:cNvPr id="10" name="Straight Arrow Connector 9"/>
          <p:cNvCxnSpPr>
            <a:stCxn id="4" idx="0"/>
          </p:cNvCxnSpPr>
          <p:nvPr/>
        </p:nvCxnSpPr>
        <p:spPr>
          <a:xfrm flipV="1">
            <a:off x="3103111" y="4983164"/>
            <a:ext cx="630689" cy="547844"/>
          </a:xfrm>
          <a:prstGeom prst="straightConnector1">
            <a:avLst/>
          </a:prstGeom>
          <a:ln>
            <a:tailEnd type="triangle"/>
          </a:ln>
          <a:effectLst/>
        </p:spPr>
        <p:style>
          <a:lnRef idx="3">
            <a:schemeClr val="accent2"/>
          </a:lnRef>
          <a:fillRef idx="0">
            <a:schemeClr val="accent2"/>
          </a:fillRef>
          <a:effectRef idx="2">
            <a:schemeClr val="accent2"/>
          </a:effectRef>
          <a:fontRef idx="minor">
            <a:schemeClr val="tx1"/>
          </a:fontRef>
        </p:style>
      </p:cxnSp>
      <p:cxnSp>
        <p:nvCxnSpPr>
          <p:cNvPr id="12" name="Straight Arrow Connector 11"/>
          <p:cNvCxnSpPr>
            <a:stCxn id="7" idx="0"/>
          </p:cNvCxnSpPr>
          <p:nvPr/>
        </p:nvCxnSpPr>
        <p:spPr>
          <a:xfrm flipV="1">
            <a:off x="4352107" y="4983164"/>
            <a:ext cx="0" cy="896511"/>
          </a:xfrm>
          <a:prstGeom prst="straightConnector1">
            <a:avLst/>
          </a:prstGeom>
          <a:ln>
            <a:tailEnd type="triangle"/>
          </a:ln>
          <a:effectLst/>
        </p:spPr>
        <p:style>
          <a:lnRef idx="3">
            <a:schemeClr val="dk1"/>
          </a:lnRef>
          <a:fillRef idx="0">
            <a:schemeClr val="dk1"/>
          </a:fillRef>
          <a:effectRef idx="2">
            <a:schemeClr val="dk1"/>
          </a:effectRef>
          <a:fontRef idx="minor">
            <a:schemeClr val="tx1"/>
          </a:fontRef>
        </p:style>
      </p:cxnSp>
      <p:cxnSp>
        <p:nvCxnSpPr>
          <p:cNvPr id="16" name="Straight Arrow Connector 15"/>
          <p:cNvCxnSpPr>
            <a:stCxn id="8" idx="0"/>
          </p:cNvCxnSpPr>
          <p:nvPr/>
        </p:nvCxnSpPr>
        <p:spPr>
          <a:xfrm flipH="1" flipV="1">
            <a:off x="5227635" y="5012997"/>
            <a:ext cx="505586" cy="530493"/>
          </a:xfrm>
          <a:prstGeom prst="straightConnector1">
            <a:avLst/>
          </a:prstGeom>
          <a:ln>
            <a:tailEnd type="triangle"/>
          </a:ln>
          <a:effectLst/>
        </p:spPr>
        <p:style>
          <a:lnRef idx="2">
            <a:schemeClr val="accent6"/>
          </a:lnRef>
          <a:fillRef idx="0">
            <a:schemeClr val="accent6"/>
          </a:fillRef>
          <a:effectRef idx="1">
            <a:schemeClr val="accent6"/>
          </a:effectRef>
          <a:fontRef idx="minor">
            <a:schemeClr val="tx1"/>
          </a:fontRef>
        </p:style>
      </p:cxnSp>
      <p:sp>
        <p:nvSpPr>
          <p:cNvPr id="11" name="Slide Number Placeholder 10"/>
          <p:cNvSpPr>
            <a:spLocks noGrp="1"/>
          </p:cNvSpPr>
          <p:nvPr>
            <p:ph type="sldNum" sz="quarter" idx="12"/>
          </p:nvPr>
        </p:nvSpPr>
        <p:spPr/>
        <p:txBody>
          <a:bodyPr/>
          <a:lstStyle/>
          <a:p>
            <a:fld id="{00FDC461-FCC3-4FD0-840F-06872396D02B}" type="slidenum">
              <a:rPr lang="en-US" smtClean="0"/>
              <a:pPr/>
              <a:t>10</a:t>
            </a:fld>
            <a:endParaRPr lang="en-US"/>
          </a:p>
        </p:txBody>
      </p:sp>
      <p:pic>
        <p:nvPicPr>
          <p:cNvPr id="13" name="Picture 12">
            <a:extLst>
              <a:ext uri="{FF2B5EF4-FFF2-40B4-BE49-F238E27FC236}">
                <a16:creationId xmlns:a16="http://schemas.microsoft.com/office/drawing/2014/main" id="{A49BA05D-EC50-4025-893E-36C35D935937}"/>
              </a:ext>
            </a:extLst>
          </p:cNvPr>
          <p:cNvPicPr>
            <a:picLocks noChangeAspect="1"/>
          </p:cNvPicPr>
          <p:nvPr/>
        </p:nvPicPr>
        <p:blipFill>
          <a:blip r:embed="rId2"/>
          <a:stretch>
            <a:fillRect/>
          </a:stretch>
        </p:blipFill>
        <p:spPr>
          <a:xfrm>
            <a:off x="0" y="5081"/>
            <a:ext cx="2131271" cy="1143000"/>
          </a:xfrm>
          <a:prstGeom prst="rect">
            <a:avLst/>
          </a:prstGeom>
        </p:spPr>
      </p:pic>
      <p:sp>
        <p:nvSpPr>
          <p:cNvPr id="5" name="Date Placeholder 4">
            <a:extLst>
              <a:ext uri="{FF2B5EF4-FFF2-40B4-BE49-F238E27FC236}">
                <a16:creationId xmlns:a16="http://schemas.microsoft.com/office/drawing/2014/main" id="{BC84E98A-141D-4DE3-9AC3-CCE93D5ADAE5}"/>
              </a:ext>
            </a:extLst>
          </p:cNvPr>
          <p:cNvSpPr>
            <a:spLocks noGrp="1"/>
          </p:cNvSpPr>
          <p:nvPr>
            <p:ph type="dt" sz="half" idx="10"/>
          </p:nvPr>
        </p:nvSpPr>
        <p:spPr/>
        <p:txBody>
          <a:bodyPr/>
          <a:lstStyle/>
          <a:p>
            <a:r>
              <a:rPr lang="en-US" dirty="0"/>
              <a:t>LSU rev20240724</a:t>
            </a:r>
          </a:p>
        </p:txBody>
      </p:sp>
      <p:sp>
        <p:nvSpPr>
          <p:cNvPr id="9" name="Footer Placeholder 8">
            <a:extLst>
              <a:ext uri="{FF2B5EF4-FFF2-40B4-BE49-F238E27FC236}">
                <a16:creationId xmlns:a16="http://schemas.microsoft.com/office/drawing/2014/main" id="{16600350-8CD0-4856-9607-06085FF4FC89}"/>
              </a:ext>
            </a:extLst>
          </p:cNvPr>
          <p:cNvSpPr>
            <a:spLocks noGrp="1"/>
          </p:cNvSpPr>
          <p:nvPr>
            <p:ph type="ftr" sz="quarter" idx="11"/>
          </p:nvPr>
        </p:nvSpPr>
        <p:spPr/>
        <p:txBody>
          <a:bodyPr/>
          <a:lstStyle/>
          <a:p>
            <a:r>
              <a:rPr lang="en-US"/>
              <a:t>L06.01</a:t>
            </a:r>
          </a:p>
        </p:txBody>
      </p:sp>
    </p:spTree>
    <p:extLst>
      <p:ext uri="{BB962C8B-B14F-4D97-AF65-F5344CB8AC3E}">
        <p14:creationId xmlns:p14="http://schemas.microsoft.com/office/powerpoint/2010/main" val="232015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Types</a:t>
            </a:r>
          </a:p>
        </p:txBody>
      </p:sp>
      <p:sp>
        <p:nvSpPr>
          <p:cNvPr id="3" name="Content Placeholder 2"/>
          <p:cNvSpPr>
            <a:spLocks noGrp="1"/>
          </p:cNvSpPr>
          <p:nvPr>
            <p:ph idx="1"/>
          </p:nvPr>
        </p:nvSpPr>
        <p:spPr>
          <a:xfrm>
            <a:off x="457200" y="1600201"/>
            <a:ext cx="8229600" cy="1905000"/>
          </a:xfrm>
        </p:spPr>
        <p:txBody>
          <a:bodyPr>
            <a:normAutofit fontScale="70000" lnSpcReduction="20000"/>
          </a:bodyPr>
          <a:lstStyle/>
          <a:p>
            <a:pPr marL="0" indent="0">
              <a:buNone/>
            </a:pPr>
            <a:r>
              <a:rPr lang="en-US" sz="2800" dirty="0"/>
              <a:t>There are many different types of variables that store different kinds of data. The type of data stored within a variable depends on the variables </a:t>
            </a:r>
            <a:r>
              <a:rPr lang="en-US" sz="2800" b="1" dirty="0"/>
              <a:t>data type</a:t>
            </a:r>
            <a:endParaRPr lang="en-US" sz="2800" dirty="0"/>
          </a:p>
          <a:p>
            <a:pPr marL="0" indent="0">
              <a:buNone/>
            </a:pPr>
            <a:endParaRPr lang="en-US" sz="2800" dirty="0"/>
          </a:p>
          <a:p>
            <a:pPr marL="0" indent="0">
              <a:buNone/>
            </a:pPr>
            <a:r>
              <a:rPr lang="en-US" sz="2800" dirty="0"/>
              <a:t>Data types are typically declared before the name of the variable. </a:t>
            </a:r>
            <a:r>
              <a:rPr lang="en-US" sz="2900" dirty="0"/>
              <a:t>They define how you intend to use data and let the computer know how much room to set aside in memory. The amount of memory set aside is measured in </a:t>
            </a:r>
            <a:r>
              <a:rPr lang="en-US" sz="2900" b="1" dirty="0"/>
              <a:t>bytes</a:t>
            </a:r>
            <a:endParaRPr lang="en-US" sz="2900" dirty="0"/>
          </a:p>
        </p:txBody>
      </p:sp>
      <p:sp>
        <p:nvSpPr>
          <p:cNvPr id="5" name="TextBox 4"/>
          <p:cNvSpPr txBox="1"/>
          <p:nvPr/>
        </p:nvSpPr>
        <p:spPr>
          <a:xfrm>
            <a:off x="381000" y="5544766"/>
            <a:ext cx="8534400" cy="307777"/>
          </a:xfrm>
          <a:prstGeom prst="rect">
            <a:avLst/>
          </a:prstGeom>
          <a:noFill/>
        </p:spPr>
        <p:txBody>
          <a:bodyPr wrap="square" rtlCol="0">
            <a:spAutoFit/>
          </a:bodyPr>
          <a:lstStyle/>
          <a:p>
            <a:pPr algn="ctr"/>
            <a:r>
              <a:rPr lang="en-US" sz="1400" dirty="0"/>
              <a:t>Table 4: Data type specifications</a:t>
            </a:r>
          </a:p>
        </p:txBody>
      </p:sp>
      <p:graphicFrame>
        <p:nvGraphicFramePr>
          <p:cNvPr id="6" name="Content Placeholder 3"/>
          <p:cNvGraphicFramePr>
            <a:graphicFrameLocks/>
          </p:cNvGraphicFramePr>
          <p:nvPr>
            <p:extLst>
              <p:ext uri="{D42A27DB-BD31-4B8C-83A1-F6EECF244321}">
                <p14:modId xmlns:p14="http://schemas.microsoft.com/office/powerpoint/2010/main" val="2815918742"/>
              </p:ext>
            </p:extLst>
          </p:nvPr>
        </p:nvGraphicFramePr>
        <p:xfrm>
          <a:off x="856361" y="3411166"/>
          <a:ext cx="7583678" cy="213360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1277239">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2420239">
                  <a:extLst>
                    <a:ext uri="{9D8B030D-6E8A-4147-A177-3AD203B41FA5}">
                      <a16:colId xmlns:a16="http://schemas.microsoft.com/office/drawing/2014/main" val="20004"/>
                    </a:ext>
                  </a:extLst>
                </a:gridCol>
              </a:tblGrid>
              <a:tr h="239382">
                <a:tc>
                  <a:txBody>
                    <a:bodyPr/>
                    <a:lstStyle/>
                    <a:p>
                      <a:pPr algn="ctr"/>
                      <a:r>
                        <a:rPr lang="en-US" sz="1400" dirty="0"/>
                        <a:t>Data Type</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1400" dirty="0"/>
                        <a:t>Keyword</a:t>
                      </a:r>
                    </a:p>
                  </a:txBody>
                  <a:tcPr anchor="ctr">
                    <a:lnT w="12700" cap="flat" cmpd="sng" algn="ctr">
                      <a:solidFill>
                        <a:schemeClr val="tx1"/>
                      </a:solidFill>
                      <a:prstDash val="solid"/>
                      <a:round/>
                      <a:headEnd type="none" w="med" len="med"/>
                      <a:tailEnd type="none" w="med" len="med"/>
                    </a:lnT>
                  </a:tcPr>
                </a:tc>
                <a:tc>
                  <a:txBody>
                    <a:bodyPr/>
                    <a:lstStyle/>
                    <a:p>
                      <a:pPr algn="ctr"/>
                      <a:r>
                        <a:rPr lang="en-US" sz="1400" dirty="0"/>
                        <a:t>Bytes</a:t>
                      </a:r>
                    </a:p>
                  </a:txBody>
                  <a:tcPr anchor="ctr">
                    <a:lnT w="12700" cap="flat" cmpd="sng" algn="ctr">
                      <a:solidFill>
                        <a:schemeClr val="tx1"/>
                      </a:solidFill>
                      <a:prstDash val="solid"/>
                      <a:round/>
                      <a:headEnd type="none" w="med" len="med"/>
                      <a:tailEnd type="none" w="med" len="med"/>
                    </a:lnT>
                  </a:tcPr>
                </a:tc>
                <a:tc>
                  <a:txBody>
                    <a:bodyPr/>
                    <a:lstStyle/>
                    <a:p>
                      <a:pPr algn="ctr"/>
                      <a:r>
                        <a:rPr lang="en-US" sz="1400" dirty="0"/>
                        <a:t>Range of Values</a:t>
                      </a:r>
                    </a:p>
                  </a:txBody>
                  <a:tcPr anchor="ctr">
                    <a:lnT w="12700" cap="flat" cmpd="sng" algn="ctr">
                      <a:solidFill>
                        <a:schemeClr val="tx1"/>
                      </a:solidFill>
                      <a:prstDash val="solid"/>
                      <a:round/>
                      <a:headEnd type="none" w="med" len="med"/>
                      <a:tailEnd type="none" w="med" len="med"/>
                    </a:lnT>
                  </a:tcPr>
                </a:tc>
                <a:tc>
                  <a:txBody>
                    <a:bodyPr/>
                    <a:lstStyle/>
                    <a:p>
                      <a:pPr algn="ctr"/>
                      <a:r>
                        <a:rPr lang="en-US" sz="1200" dirty="0"/>
                        <a:t>Numeric (N) or Alphanumeric (A)</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239382">
                <a:tc>
                  <a:txBody>
                    <a:bodyPr/>
                    <a:lstStyle/>
                    <a:p>
                      <a:r>
                        <a:rPr lang="en-US" sz="1400" dirty="0"/>
                        <a:t>Integer</a:t>
                      </a:r>
                    </a:p>
                  </a:txBody>
                  <a:tcPr>
                    <a:lnL w="12700" cap="flat" cmpd="sng" algn="ctr">
                      <a:solidFill>
                        <a:schemeClr val="tx1"/>
                      </a:solidFill>
                      <a:prstDash val="solid"/>
                      <a:round/>
                      <a:headEnd type="none" w="med" len="med"/>
                      <a:tailEnd type="none" w="med" len="med"/>
                    </a:lnL>
                  </a:tcPr>
                </a:tc>
                <a:tc>
                  <a:txBody>
                    <a:bodyPr/>
                    <a:lstStyle/>
                    <a:p>
                      <a:r>
                        <a:rPr lang="en-US" sz="1400" dirty="0"/>
                        <a:t>int</a:t>
                      </a:r>
                    </a:p>
                  </a:txBody>
                  <a:tcPr/>
                </a:tc>
                <a:tc>
                  <a:txBody>
                    <a:bodyPr/>
                    <a:lstStyle/>
                    <a:p>
                      <a:r>
                        <a:rPr lang="en-US" sz="1400" dirty="0"/>
                        <a:t>2</a:t>
                      </a:r>
                    </a:p>
                  </a:txBody>
                  <a:tcPr/>
                </a:tc>
                <a:tc>
                  <a:txBody>
                    <a:bodyPr/>
                    <a:lstStyle/>
                    <a:p>
                      <a:r>
                        <a:rPr lang="en-US" sz="1400" kern="1200" dirty="0">
                          <a:solidFill>
                            <a:schemeClr val="dk1"/>
                          </a:solidFill>
                          <a:latin typeface="+mn-lt"/>
                          <a:ea typeface="+mn-ea"/>
                          <a:cs typeface="+mn-cs"/>
                        </a:rPr>
                        <a:t>-32768  to  32767</a:t>
                      </a:r>
                      <a:endParaRPr lang="en-US" sz="1400" dirty="0"/>
                    </a:p>
                  </a:txBody>
                  <a:tcPr/>
                </a:tc>
                <a:tc>
                  <a:txBody>
                    <a:bodyPr/>
                    <a:lstStyle/>
                    <a:p>
                      <a:pPr algn="ctr"/>
                      <a:r>
                        <a:rPr lang="en-US" sz="1400" dirty="0"/>
                        <a:t>N</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239382">
                <a:tc>
                  <a:txBody>
                    <a:bodyPr/>
                    <a:lstStyle/>
                    <a:p>
                      <a:r>
                        <a:rPr lang="en-US" sz="1400" dirty="0"/>
                        <a:t>Character</a:t>
                      </a:r>
                    </a:p>
                  </a:txBody>
                  <a:tcPr>
                    <a:lnL w="12700" cap="flat" cmpd="sng" algn="ctr">
                      <a:solidFill>
                        <a:schemeClr val="tx1"/>
                      </a:solidFill>
                      <a:prstDash val="solid"/>
                      <a:round/>
                      <a:headEnd type="none" w="med" len="med"/>
                      <a:tailEnd type="none" w="med" len="med"/>
                    </a:lnL>
                  </a:tcPr>
                </a:tc>
                <a:tc>
                  <a:txBody>
                    <a:bodyPr/>
                    <a:lstStyle/>
                    <a:p>
                      <a:r>
                        <a:rPr lang="en-US" sz="1400" dirty="0"/>
                        <a:t>char</a:t>
                      </a:r>
                    </a:p>
                  </a:txBody>
                  <a:tcPr/>
                </a:tc>
                <a:tc>
                  <a:txBody>
                    <a:bodyPr/>
                    <a:lstStyle/>
                    <a:p>
                      <a:r>
                        <a:rPr lang="en-US" sz="1400" dirty="0"/>
                        <a:t>1</a:t>
                      </a:r>
                    </a:p>
                  </a:txBody>
                  <a:tcPr/>
                </a:tc>
                <a:tc>
                  <a:txBody>
                    <a:bodyPr/>
                    <a:lstStyle/>
                    <a:p>
                      <a:r>
                        <a:rPr lang="en-US" sz="1400" dirty="0"/>
                        <a:t>0 to 255</a:t>
                      </a:r>
                    </a:p>
                  </a:txBody>
                  <a:tcPr/>
                </a:tc>
                <a:tc>
                  <a:txBody>
                    <a:bodyPr/>
                    <a:lstStyle/>
                    <a:p>
                      <a:pPr algn="ctr"/>
                      <a:r>
                        <a:rPr lang="en-US" sz="1400" dirty="0"/>
                        <a:t>N</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239382">
                <a:tc>
                  <a:txBody>
                    <a:bodyPr/>
                    <a:lstStyle/>
                    <a:p>
                      <a:r>
                        <a:rPr lang="en-US" sz="1400" dirty="0"/>
                        <a:t>String</a:t>
                      </a:r>
                    </a:p>
                  </a:txBody>
                  <a:tcPr>
                    <a:lnL w="12700" cap="flat" cmpd="sng" algn="ctr">
                      <a:solidFill>
                        <a:schemeClr val="tx1"/>
                      </a:solidFill>
                      <a:prstDash val="solid"/>
                      <a:round/>
                      <a:headEnd type="none" w="med" len="med"/>
                      <a:tailEnd type="none" w="med" len="med"/>
                    </a:lnL>
                  </a:tcPr>
                </a:tc>
                <a:tc>
                  <a:txBody>
                    <a:bodyPr/>
                    <a:lstStyle/>
                    <a:p>
                      <a:r>
                        <a:rPr lang="en-US" sz="1400" dirty="0"/>
                        <a:t>String</a:t>
                      </a:r>
                    </a:p>
                  </a:txBody>
                  <a:tcPr/>
                </a:tc>
                <a:tc>
                  <a:txBody>
                    <a:bodyPr/>
                    <a:lstStyle/>
                    <a:p>
                      <a:r>
                        <a:rPr lang="en-US" sz="1400"/>
                        <a:t>varies</a:t>
                      </a:r>
                      <a:endParaRPr lang="en-US" sz="1400" dirty="0"/>
                    </a:p>
                  </a:txBody>
                  <a:tcPr/>
                </a:tc>
                <a:tc>
                  <a:txBody>
                    <a:bodyPr/>
                    <a:lstStyle/>
                    <a:p>
                      <a:r>
                        <a:rPr lang="en-US" sz="1400"/>
                        <a:t>varies</a:t>
                      </a:r>
                      <a:endParaRPr lang="en-US" sz="1400" dirty="0"/>
                    </a:p>
                  </a:txBody>
                  <a:tcPr/>
                </a:tc>
                <a:tc>
                  <a:txBody>
                    <a:bodyPr/>
                    <a:lstStyle/>
                    <a:p>
                      <a:pPr algn="ctr"/>
                      <a:r>
                        <a:rPr lang="en-US" sz="1400" dirty="0"/>
                        <a:t>A</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239382">
                <a:tc>
                  <a:txBody>
                    <a:bodyPr/>
                    <a:lstStyle/>
                    <a:p>
                      <a:r>
                        <a:rPr lang="en-US" sz="1400" dirty="0"/>
                        <a:t>Boolean</a:t>
                      </a:r>
                    </a:p>
                  </a:txBody>
                  <a:tcPr>
                    <a:lnL w="12700" cap="flat" cmpd="sng" algn="ctr">
                      <a:solidFill>
                        <a:schemeClr val="tx1"/>
                      </a:solidFill>
                      <a:prstDash val="solid"/>
                      <a:round/>
                      <a:headEnd type="none" w="med" len="med"/>
                      <a:tailEnd type="none" w="med" len="med"/>
                    </a:lnL>
                  </a:tcPr>
                </a:tc>
                <a:tc>
                  <a:txBody>
                    <a:bodyPr/>
                    <a:lstStyle/>
                    <a:p>
                      <a:r>
                        <a:rPr lang="en-US" sz="1400" dirty="0"/>
                        <a:t>bool</a:t>
                      </a:r>
                    </a:p>
                  </a:txBody>
                  <a:tcPr/>
                </a:tc>
                <a:tc>
                  <a:txBody>
                    <a:bodyPr/>
                    <a:lstStyle/>
                    <a:p>
                      <a:r>
                        <a:rPr lang="en-US" sz="1400" dirty="0"/>
                        <a:t>1 bit</a:t>
                      </a:r>
                    </a:p>
                  </a:txBody>
                  <a:tcPr/>
                </a:tc>
                <a:tc>
                  <a:txBody>
                    <a:bodyPr/>
                    <a:lstStyle/>
                    <a:p>
                      <a:r>
                        <a:rPr lang="en-US" sz="1400" dirty="0"/>
                        <a:t>0 or 1</a:t>
                      </a:r>
                    </a:p>
                  </a:txBody>
                  <a:tcPr/>
                </a:tc>
                <a:tc>
                  <a:txBody>
                    <a:bodyPr/>
                    <a:lstStyle/>
                    <a:p>
                      <a:pPr algn="ctr"/>
                      <a:r>
                        <a:rPr lang="en-US" sz="1400" dirty="0"/>
                        <a:t>N</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239382">
                <a:tc>
                  <a:txBody>
                    <a:bodyPr/>
                    <a:lstStyle/>
                    <a:p>
                      <a:r>
                        <a:rPr lang="en-US" sz="1400" dirty="0"/>
                        <a:t>Floating </a:t>
                      </a:r>
                    </a:p>
                  </a:txBody>
                  <a:tcPr>
                    <a:lnL w="12700" cap="flat" cmpd="sng" algn="ctr">
                      <a:solidFill>
                        <a:schemeClr val="tx1"/>
                      </a:solidFill>
                      <a:prstDash val="solid"/>
                      <a:round/>
                      <a:headEnd type="none" w="med" len="med"/>
                      <a:tailEnd type="none" w="med" len="med"/>
                    </a:lnL>
                  </a:tcPr>
                </a:tc>
                <a:tc>
                  <a:txBody>
                    <a:bodyPr/>
                    <a:lstStyle/>
                    <a:p>
                      <a:r>
                        <a:rPr lang="en-US" sz="1400" dirty="0"/>
                        <a:t>float</a:t>
                      </a:r>
                    </a:p>
                  </a:txBody>
                  <a:tcPr/>
                </a:tc>
                <a:tc>
                  <a:txBody>
                    <a:bodyPr/>
                    <a:lstStyle/>
                    <a:p>
                      <a:r>
                        <a:rPr lang="en-US" sz="1400" dirty="0"/>
                        <a:t>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-3.4 x 10</a:t>
                      </a:r>
                      <a:r>
                        <a:rPr lang="en-US" sz="1400" baseline="30000" dirty="0"/>
                        <a:t>38  </a:t>
                      </a:r>
                      <a:r>
                        <a:rPr lang="en-US" sz="1400" baseline="0" dirty="0"/>
                        <a:t>to </a:t>
                      </a:r>
                      <a:r>
                        <a:rPr lang="en-US" sz="1400" dirty="0"/>
                        <a:t>3.4 x 10</a:t>
                      </a:r>
                      <a:r>
                        <a:rPr lang="en-US" sz="1400" baseline="30000" dirty="0"/>
                        <a:t>38 </a:t>
                      </a:r>
                      <a:endParaRPr lang="en-US" sz="1400" dirty="0"/>
                    </a:p>
                  </a:txBody>
                  <a:tcPr/>
                </a:tc>
                <a:tc>
                  <a:txBody>
                    <a:bodyPr/>
                    <a:lstStyle/>
                    <a:p>
                      <a:pPr algn="ctr"/>
                      <a:r>
                        <a:rPr lang="en-US" sz="1400" dirty="0"/>
                        <a:t>N</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239382">
                <a:tc>
                  <a:txBody>
                    <a:bodyPr/>
                    <a:lstStyle/>
                    <a:p>
                      <a:r>
                        <a:rPr lang="en-US" sz="1400" dirty="0"/>
                        <a:t>Array</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sz="1400" dirty="0"/>
                        <a:t>name[]</a:t>
                      </a:r>
                    </a:p>
                  </a:txBody>
                  <a:tcPr>
                    <a:lnB w="12700" cap="flat" cmpd="sng" algn="ctr">
                      <a:solidFill>
                        <a:schemeClr val="tx1"/>
                      </a:solidFill>
                      <a:prstDash val="solid"/>
                      <a:round/>
                      <a:headEnd type="none" w="med" len="med"/>
                      <a:tailEnd type="none" w="med" len="med"/>
                    </a:lnB>
                  </a:tcPr>
                </a:tc>
                <a:tc>
                  <a:txBody>
                    <a:bodyPr/>
                    <a:lstStyle/>
                    <a:p>
                      <a:r>
                        <a:rPr lang="en-US" sz="1400"/>
                        <a:t>varies</a:t>
                      </a:r>
                      <a:endParaRPr lang="en-US" sz="1400" dirty="0"/>
                    </a:p>
                  </a:txBody>
                  <a:tcPr>
                    <a:lnB w="12700" cap="flat" cmpd="sng" algn="ctr">
                      <a:solidFill>
                        <a:schemeClr val="tx1"/>
                      </a:solidFill>
                      <a:prstDash val="solid"/>
                      <a:round/>
                      <a:headEnd type="none" w="med" len="med"/>
                      <a:tailEnd type="none" w="med" len="med"/>
                    </a:lnB>
                  </a:tcPr>
                </a:tc>
                <a:tc>
                  <a:txBody>
                    <a:bodyPr/>
                    <a:lstStyle/>
                    <a:p>
                      <a:r>
                        <a:rPr lang="en-US" sz="1400" dirty="0"/>
                        <a:t>varies</a:t>
                      </a:r>
                    </a:p>
                  </a:txBody>
                  <a:tcPr>
                    <a:lnB w="12700" cap="flat" cmpd="sng" algn="ctr">
                      <a:solidFill>
                        <a:schemeClr val="tx1"/>
                      </a:solidFill>
                      <a:prstDash val="solid"/>
                      <a:round/>
                      <a:headEnd type="none" w="med" len="med"/>
                      <a:tailEnd type="none" w="med" len="med"/>
                    </a:lnB>
                  </a:tcPr>
                </a:tc>
                <a:tc>
                  <a:txBody>
                    <a:bodyPr/>
                    <a:lstStyle/>
                    <a:p>
                      <a:pPr algn="ctr"/>
                      <a:r>
                        <a:rPr lang="en-US" sz="1400" dirty="0"/>
                        <a:t>A or N (depends on array type)</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7" name="Slide Number Placeholder 6"/>
          <p:cNvSpPr>
            <a:spLocks noGrp="1"/>
          </p:cNvSpPr>
          <p:nvPr>
            <p:ph type="sldNum" sz="quarter" idx="12"/>
          </p:nvPr>
        </p:nvSpPr>
        <p:spPr/>
        <p:txBody>
          <a:bodyPr/>
          <a:lstStyle/>
          <a:p>
            <a:fld id="{00FDC461-FCC3-4FD0-840F-06872396D02B}" type="slidenum">
              <a:rPr lang="en-US" smtClean="0"/>
              <a:pPr/>
              <a:t>11</a:t>
            </a:fld>
            <a:endParaRPr lang="en-US"/>
          </a:p>
        </p:txBody>
      </p:sp>
      <p:pic>
        <p:nvPicPr>
          <p:cNvPr id="8" name="Picture 7">
            <a:extLst>
              <a:ext uri="{FF2B5EF4-FFF2-40B4-BE49-F238E27FC236}">
                <a16:creationId xmlns:a16="http://schemas.microsoft.com/office/drawing/2014/main" id="{13F1B5A4-37E0-4928-9322-B5A365737C50}"/>
              </a:ext>
            </a:extLst>
          </p:cNvPr>
          <p:cNvPicPr>
            <a:picLocks noChangeAspect="1"/>
          </p:cNvPicPr>
          <p:nvPr/>
        </p:nvPicPr>
        <p:blipFill>
          <a:blip r:embed="rId3"/>
          <a:stretch>
            <a:fillRect/>
          </a:stretch>
        </p:blipFill>
        <p:spPr>
          <a:xfrm>
            <a:off x="0" y="5081"/>
            <a:ext cx="2131271" cy="1143000"/>
          </a:xfrm>
          <a:prstGeom prst="rect">
            <a:avLst/>
          </a:prstGeom>
        </p:spPr>
      </p:pic>
      <p:sp>
        <p:nvSpPr>
          <p:cNvPr id="4" name="Date Placeholder 3">
            <a:extLst>
              <a:ext uri="{FF2B5EF4-FFF2-40B4-BE49-F238E27FC236}">
                <a16:creationId xmlns:a16="http://schemas.microsoft.com/office/drawing/2014/main" id="{B09C5518-AFEE-4B15-842F-2AF9F4B1B1B0}"/>
              </a:ext>
            </a:extLst>
          </p:cNvPr>
          <p:cNvSpPr>
            <a:spLocks noGrp="1"/>
          </p:cNvSpPr>
          <p:nvPr>
            <p:ph type="dt" sz="half" idx="10"/>
          </p:nvPr>
        </p:nvSpPr>
        <p:spPr/>
        <p:txBody>
          <a:bodyPr/>
          <a:lstStyle/>
          <a:p>
            <a:r>
              <a:rPr lang="en-US" dirty="0"/>
              <a:t>LSU rev20240724</a:t>
            </a:r>
          </a:p>
        </p:txBody>
      </p:sp>
      <p:sp>
        <p:nvSpPr>
          <p:cNvPr id="9" name="Footer Placeholder 8">
            <a:extLst>
              <a:ext uri="{FF2B5EF4-FFF2-40B4-BE49-F238E27FC236}">
                <a16:creationId xmlns:a16="http://schemas.microsoft.com/office/drawing/2014/main" id="{C6B08B87-14DD-4E5D-B3AD-69BFBCBC22DC}"/>
              </a:ext>
            </a:extLst>
          </p:cNvPr>
          <p:cNvSpPr>
            <a:spLocks noGrp="1"/>
          </p:cNvSpPr>
          <p:nvPr>
            <p:ph type="ftr" sz="quarter" idx="11"/>
          </p:nvPr>
        </p:nvSpPr>
        <p:spPr/>
        <p:txBody>
          <a:bodyPr/>
          <a:lstStyle/>
          <a:p>
            <a:r>
              <a:rPr lang="en-US"/>
              <a:t>L06.01</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2’s Complement</a:t>
            </a:r>
          </a:p>
        </p:txBody>
      </p:sp>
      <p:sp>
        <p:nvSpPr>
          <p:cNvPr id="3" name="Content Placeholder 2"/>
          <p:cNvSpPr>
            <a:spLocks noGrp="1"/>
          </p:cNvSpPr>
          <p:nvPr>
            <p:ph idx="1"/>
          </p:nvPr>
        </p:nvSpPr>
        <p:spPr>
          <a:xfrm>
            <a:off x="457200" y="1600200"/>
            <a:ext cx="8229600" cy="4486593"/>
          </a:xfrm>
        </p:spPr>
        <p:txBody>
          <a:bodyPr>
            <a:normAutofit/>
          </a:bodyPr>
          <a:lstStyle/>
          <a:p>
            <a:pPr marL="0" indent="0">
              <a:buNone/>
            </a:pPr>
            <a:r>
              <a:rPr lang="en-US" sz="2400" dirty="0"/>
              <a:t>2’s complement is how negative numbers are stored.  The MSB gives the sign of the number.  0 means the number is positive; 1 means the number is negative.  To convert from a positive number to a negative number, invert all bits and then add 1</a:t>
            </a:r>
          </a:p>
          <a:p>
            <a:pPr marL="0" indent="0">
              <a:buNone/>
            </a:pPr>
            <a:endParaRPr lang="en-US" sz="2400" dirty="0"/>
          </a:p>
          <a:p>
            <a:pPr marL="457200" indent="-457200" algn="ctr">
              <a:buAutoNum type="arabicPlain" startAt="28"/>
            </a:pPr>
            <a:r>
              <a:rPr lang="en-US" sz="2400" dirty="0"/>
              <a:t>=  0001 1100</a:t>
            </a:r>
          </a:p>
          <a:p>
            <a:pPr marL="0" indent="0" algn="ctr">
              <a:buNone/>
            </a:pPr>
            <a:endParaRPr lang="en-US" sz="1400" dirty="0"/>
          </a:p>
          <a:p>
            <a:pPr marL="0" indent="0" algn="ctr">
              <a:buNone/>
            </a:pPr>
            <a:r>
              <a:rPr lang="en-US" sz="2400" dirty="0"/>
              <a:t>Invert -&gt;  1110 0011</a:t>
            </a:r>
          </a:p>
          <a:p>
            <a:pPr marL="0" indent="0" algn="ctr">
              <a:buNone/>
            </a:pPr>
            <a:r>
              <a:rPr lang="en-US" sz="2400" dirty="0"/>
              <a:t>Add 1 -&gt;  1110 0100</a:t>
            </a:r>
          </a:p>
          <a:p>
            <a:pPr marL="0" indent="0" algn="ctr">
              <a:buNone/>
            </a:pPr>
            <a:endParaRPr lang="en-US" sz="1400" dirty="0"/>
          </a:p>
          <a:p>
            <a:pPr marL="0" indent="0" algn="ctr">
              <a:buNone/>
            </a:pPr>
            <a:r>
              <a:rPr lang="en-US" sz="2400" dirty="0"/>
              <a:t>-28 = 1110 0100</a:t>
            </a:r>
          </a:p>
          <a:p>
            <a:pPr marL="0" indent="0">
              <a:buNone/>
            </a:pPr>
            <a:endParaRPr lang="en-US" sz="2400" dirty="0"/>
          </a:p>
        </p:txBody>
      </p:sp>
      <p:sp>
        <p:nvSpPr>
          <p:cNvPr id="7" name="Slide Number Placeholder 6"/>
          <p:cNvSpPr>
            <a:spLocks noGrp="1"/>
          </p:cNvSpPr>
          <p:nvPr>
            <p:ph type="sldNum" sz="quarter" idx="12"/>
          </p:nvPr>
        </p:nvSpPr>
        <p:spPr/>
        <p:txBody>
          <a:bodyPr/>
          <a:lstStyle/>
          <a:p>
            <a:fld id="{00FDC461-FCC3-4FD0-840F-06872396D02B}" type="slidenum">
              <a:rPr lang="en-US" smtClean="0"/>
              <a:pPr/>
              <a:t>12</a:t>
            </a:fld>
            <a:endParaRPr lang="en-US"/>
          </a:p>
        </p:txBody>
      </p:sp>
      <p:pic>
        <p:nvPicPr>
          <p:cNvPr id="8" name="Picture 7">
            <a:extLst>
              <a:ext uri="{FF2B5EF4-FFF2-40B4-BE49-F238E27FC236}">
                <a16:creationId xmlns:a16="http://schemas.microsoft.com/office/drawing/2014/main" id="{13F1B5A4-37E0-4928-9322-B5A365737C50}"/>
              </a:ext>
            </a:extLst>
          </p:cNvPr>
          <p:cNvPicPr>
            <a:picLocks noChangeAspect="1"/>
          </p:cNvPicPr>
          <p:nvPr/>
        </p:nvPicPr>
        <p:blipFill>
          <a:blip r:embed="rId3"/>
          <a:stretch>
            <a:fillRect/>
          </a:stretch>
        </p:blipFill>
        <p:spPr>
          <a:xfrm>
            <a:off x="0" y="5081"/>
            <a:ext cx="2131271" cy="1143000"/>
          </a:xfrm>
          <a:prstGeom prst="rect">
            <a:avLst/>
          </a:prstGeom>
        </p:spPr>
      </p:pic>
      <p:sp>
        <p:nvSpPr>
          <p:cNvPr id="4" name="Date Placeholder 3">
            <a:extLst>
              <a:ext uri="{FF2B5EF4-FFF2-40B4-BE49-F238E27FC236}">
                <a16:creationId xmlns:a16="http://schemas.microsoft.com/office/drawing/2014/main" id="{B09C5518-AFEE-4B15-842F-2AF9F4B1B1B0}"/>
              </a:ext>
            </a:extLst>
          </p:cNvPr>
          <p:cNvSpPr>
            <a:spLocks noGrp="1"/>
          </p:cNvSpPr>
          <p:nvPr>
            <p:ph type="dt" sz="half" idx="10"/>
          </p:nvPr>
        </p:nvSpPr>
        <p:spPr/>
        <p:txBody>
          <a:bodyPr/>
          <a:lstStyle/>
          <a:p>
            <a:r>
              <a:rPr lang="en-US" dirty="0"/>
              <a:t>LSU rev20240724</a:t>
            </a:r>
          </a:p>
        </p:txBody>
      </p:sp>
      <p:sp>
        <p:nvSpPr>
          <p:cNvPr id="9" name="Footer Placeholder 8">
            <a:extLst>
              <a:ext uri="{FF2B5EF4-FFF2-40B4-BE49-F238E27FC236}">
                <a16:creationId xmlns:a16="http://schemas.microsoft.com/office/drawing/2014/main" id="{C6B08B87-14DD-4E5D-B3AD-69BFBCBC22DC}"/>
              </a:ext>
            </a:extLst>
          </p:cNvPr>
          <p:cNvSpPr>
            <a:spLocks noGrp="1"/>
          </p:cNvSpPr>
          <p:nvPr>
            <p:ph type="ftr" sz="quarter" idx="11"/>
          </p:nvPr>
        </p:nvSpPr>
        <p:spPr/>
        <p:txBody>
          <a:bodyPr/>
          <a:lstStyle/>
          <a:p>
            <a:r>
              <a:rPr lang="en-US"/>
              <a:t>L06.01</a:t>
            </a:r>
          </a:p>
        </p:txBody>
      </p:sp>
    </p:spTree>
    <p:extLst>
      <p:ext uri="{BB962C8B-B14F-4D97-AF65-F5344CB8AC3E}">
        <p14:creationId xmlns:p14="http://schemas.microsoft.com/office/powerpoint/2010/main" val="27246907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Operators</a:t>
            </a:r>
          </a:p>
        </p:txBody>
      </p:sp>
      <p:sp>
        <p:nvSpPr>
          <p:cNvPr id="3" name="Content Placeholder 2"/>
          <p:cNvSpPr>
            <a:spLocks noGrp="1"/>
          </p:cNvSpPr>
          <p:nvPr>
            <p:ph idx="1"/>
          </p:nvPr>
        </p:nvSpPr>
        <p:spPr/>
        <p:txBody>
          <a:bodyPr>
            <a:normAutofit lnSpcReduction="10000"/>
          </a:bodyPr>
          <a:lstStyle/>
          <a:p>
            <a:pPr marL="0" indent="0">
              <a:buNone/>
            </a:pPr>
            <a:r>
              <a:rPr lang="en-US" sz="2600" b="1" dirty="0"/>
              <a:t>Operators</a:t>
            </a:r>
            <a:r>
              <a:rPr lang="en-US" sz="2600" dirty="0"/>
              <a:t> are one of the most common ways of manipulating the value of a variable. They represent a functional operation such as adding or subtracting</a:t>
            </a:r>
          </a:p>
          <a:p>
            <a:pPr marL="0" indent="0">
              <a:buNone/>
            </a:pPr>
            <a:r>
              <a:rPr lang="en-US" sz="2600" dirty="0"/>
              <a:t> </a:t>
            </a:r>
            <a:endParaRPr lang="en-US" sz="800" dirty="0"/>
          </a:p>
          <a:p>
            <a:pPr marL="0" indent="0">
              <a:buNone/>
            </a:pPr>
            <a:r>
              <a:rPr lang="en-US" sz="2600" dirty="0"/>
              <a:t>Common types of operators include:</a:t>
            </a:r>
          </a:p>
          <a:p>
            <a:r>
              <a:rPr lang="en-US" sz="2600" dirty="0"/>
              <a:t>Arithmetic</a:t>
            </a:r>
          </a:p>
          <a:p>
            <a:r>
              <a:rPr lang="en-US" sz="2600" dirty="0"/>
              <a:t>Logical</a:t>
            </a:r>
          </a:p>
          <a:p>
            <a:r>
              <a:rPr lang="en-US" sz="2600" dirty="0"/>
              <a:t>Conditional</a:t>
            </a:r>
          </a:p>
          <a:p>
            <a:r>
              <a:rPr lang="en-US" sz="2600" dirty="0"/>
              <a:t>Bitwise</a:t>
            </a:r>
          </a:p>
          <a:p>
            <a:r>
              <a:rPr lang="en-US" sz="2600" dirty="0"/>
              <a:t>Comparison</a:t>
            </a:r>
            <a:endParaRPr lang="en-US" sz="800" dirty="0"/>
          </a:p>
        </p:txBody>
      </p:sp>
      <p:sp>
        <p:nvSpPr>
          <p:cNvPr id="4" name="Slide Number Placeholder 3"/>
          <p:cNvSpPr>
            <a:spLocks noGrp="1"/>
          </p:cNvSpPr>
          <p:nvPr>
            <p:ph type="sldNum" sz="quarter" idx="12"/>
          </p:nvPr>
        </p:nvSpPr>
        <p:spPr/>
        <p:txBody>
          <a:bodyPr/>
          <a:lstStyle/>
          <a:p>
            <a:fld id="{00FDC461-FCC3-4FD0-840F-06872396D02B}" type="slidenum">
              <a:rPr lang="en-US" smtClean="0"/>
              <a:pPr/>
              <a:t>13</a:t>
            </a:fld>
            <a:endParaRPr lang="en-US"/>
          </a:p>
        </p:txBody>
      </p:sp>
      <p:pic>
        <p:nvPicPr>
          <p:cNvPr id="5" name="Picture 4">
            <a:extLst>
              <a:ext uri="{FF2B5EF4-FFF2-40B4-BE49-F238E27FC236}">
                <a16:creationId xmlns:a16="http://schemas.microsoft.com/office/drawing/2014/main" id="{14EE12C6-05EA-464F-8308-4DB069A433BF}"/>
              </a:ext>
            </a:extLst>
          </p:cNvPr>
          <p:cNvPicPr>
            <a:picLocks noChangeAspect="1"/>
          </p:cNvPicPr>
          <p:nvPr/>
        </p:nvPicPr>
        <p:blipFill>
          <a:blip r:embed="rId3"/>
          <a:stretch>
            <a:fillRect/>
          </a:stretch>
        </p:blipFill>
        <p:spPr>
          <a:xfrm>
            <a:off x="0" y="5081"/>
            <a:ext cx="2131271" cy="1143000"/>
          </a:xfrm>
          <a:prstGeom prst="rect">
            <a:avLst/>
          </a:prstGeom>
        </p:spPr>
      </p:pic>
      <p:sp>
        <p:nvSpPr>
          <p:cNvPr id="6" name="Date Placeholder 5">
            <a:extLst>
              <a:ext uri="{FF2B5EF4-FFF2-40B4-BE49-F238E27FC236}">
                <a16:creationId xmlns:a16="http://schemas.microsoft.com/office/drawing/2014/main" id="{CE0CB392-337E-4F70-8BB7-0AE55D7402C7}"/>
              </a:ext>
            </a:extLst>
          </p:cNvPr>
          <p:cNvSpPr>
            <a:spLocks noGrp="1"/>
          </p:cNvSpPr>
          <p:nvPr>
            <p:ph type="dt" sz="half" idx="10"/>
          </p:nvPr>
        </p:nvSpPr>
        <p:spPr/>
        <p:txBody>
          <a:bodyPr/>
          <a:lstStyle/>
          <a:p>
            <a:r>
              <a:rPr lang="en-US" dirty="0"/>
              <a:t>LSU rev20240724</a:t>
            </a:r>
          </a:p>
        </p:txBody>
      </p:sp>
      <p:sp>
        <p:nvSpPr>
          <p:cNvPr id="7" name="Footer Placeholder 6">
            <a:extLst>
              <a:ext uri="{FF2B5EF4-FFF2-40B4-BE49-F238E27FC236}">
                <a16:creationId xmlns:a16="http://schemas.microsoft.com/office/drawing/2014/main" id="{F85539C9-5871-4F5C-AFF4-F73757F37F9B}"/>
              </a:ext>
            </a:extLst>
          </p:cNvPr>
          <p:cNvSpPr>
            <a:spLocks noGrp="1"/>
          </p:cNvSpPr>
          <p:nvPr>
            <p:ph type="ftr" sz="quarter" idx="11"/>
          </p:nvPr>
        </p:nvSpPr>
        <p:spPr/>
        <p:txBody>
          <a:bodyPr/>
          <a:lstStyle/>
          <a:p>
            <a:r>
              <a:rPr lang="en-US"/>
              <a:t>L06.01</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Arithmetic Operators</a:t>
            </a:r>
          </a:p>
        </p:txBody>
      </p:sp>
      <p:sp>
        <p:nvSpPr>
          <p:cNvPr id="3" name="Content Placeholder 2"/>
          <p:cNvSpPr>
            <a:spLocks noGrp="1"/>
          </p:cNvSpPr>
          <p:nvPr>
            <p:ph idx="1"/>
          </p:nvPr>
        </p:nvSpPr>
        <p:spPr>
          <a:xfrm>
            <a:off x="457200" y="1600201"/>
            <a:ext cx="8229600" cy="1371600"/>
          </a:xfrm>
        </p:spPr>
        <p:txBody>
          <a:bodyPr>
            <a:normAutofit/>
          </a:bodyPr>
          <a:lstStyle/>
          <a:p>
            <a:pPr marL="457200" indent="-457200">
              <a:buFont typeface="Wingdings" pitchFamily="2" charset="2"/>
              <a:buChar char="§"/>
            </a:pPr>
            <a:r>
              <a:rPr lang="en-US" sz="2600" dirty="0"/>
              <a:t>Arithmetic operators are mathematical functions that take two operands, perform a calculation, and provide a result</a:t>
            </a:r>
          </a:p>
        </p:txBody>
      </p:sp>
      <p:sp>
        <p:nvSpPr>
          <p:cNvPr id="5" name="TextBox 4"/>
          <p:cNvSpPr txBox="1"/>
          <p:nvPr/>
        </p:nvSpPr>
        <p:spPr>
          <a:xfrm>
            <a:off x="990600" y="5943600"/>
            <a:ext cx="7162800" cy="307777"/>
          </a:xfrm>
          <a:prstGeom prst="rect">
            <a:avLst/>
          </a:prstGeom>
          <a:noFill/>
        </p:spPr>
        <p:txBody>
          <a:bodyPr wrap="square" rtlCol="0">
            <a:spAutoFit/>
          </a:bodyPr>
          <a:lstStyle/>
          <a:p>
            <a:pPr algn="ctr"/>
            <a:r>
              <a:rPr lang="en-US" sz="1400" dirty="0"/>
              <a:t>Table 5: Arithmetic operators</a:t>
            </a:r>
          </a:p>
        </p:txBody>
      </p:sp>
      <p:graphicFrame>
        <p:nvGraphicFramePr>
          <p:cNvPr id="6" name="Content Placeholder 3"/>
          <p:cNvGraphicFramePr>
            <a:graphicFrameLocks/>
          </p:cNvGraphicFramePr>
          <p:nvPr>
            <p:extLst>
              <p:ext uri="{D42A27DB-BD31-4B8C-83A1-F6EECF244321}">
                <p14:modId xmlns:p14="http://schemas.microsoft.com/office/powerpoint/2010/main" val="753545228"/>
              </p:ext>
            </p:extLst>
          </p:nvPr>
        </p:nvGraphicFramePr>
        <p:xfrm>
          <a:off x="990600" y="3048002"/>
          <a:ext cx="7162800" cy="2895597"/>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42672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tblGrid>
              <a:tr h="347875">
                <a:tc>
                  <a:txBody>
                    <a:bodyPr/>
                    <a:lstStyle/>
                    <a:p>
                      <a:pPr marL="0" marR="0" algn="ctr">
                        <a:lnSpc>
                          <a:spcPct val="115000"/>
                        </a:lnSpc>
                        <a:spcBef>
                          <a:spcPts val="0"/>
                        </a:spcBef>
                        <a:spcAft>
                          <a:spcPts val="0"/>
                        </a:spcAft>
                      </a:pPr>
                      <a:r>
                        <a:rPr lang="en-US" sz="1800" b="1" dirty="0">
                          <a:latin typeface="Calibri"/>
                          <a:ea typeface="Calibri"/>
                          <a:cs typeface="Times New Roman"/>
                        </a:rPr>
                        <a:t>Operator</a:t>
                      </a:r>
                      <a:endParaRPr lang="en-US" sz="18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800" b="1" dirty="0">
                          <a:latin typeface="Calibri"/>
                          <a:ea typeface="Calibri"/>
                          <a:cs typeface="Times New Roman"/>
                        </a:rPr>
                        <a:t>Description</a:t>
                      </a:r>
                      <a:endParaRPr lang="en-US" sz="1800" dirty="0">
                        <a:latin typeface="Calibri"/>
                        <a:ea typeface="Calibri"/>
                        <a:cs typeface="Times New Roman"/>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800" b="1">
                          <a:latin typeface="Calibri"/>
                          <a:ea typeface="Calibri"/>
                          <a:cs typeface="Times New Roman"/>
                        </a:rPr>
                        <a:t>Example</a:t>
                      </a:r>
                      <a:endParaRPr lang="en-US" sz="1800">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347875">
                <a:tc>
                  <a:txBody>
                    <a:bodyPr/>
                    <a:lstStyle/>
                    <a:p>
                      <a:pPr marL="0" marR="0" algn="ctr">
                        <a:lnSpc>
                          <a:spcPct val="115000"/>
                        </a:lnSpc>
                        <a:spcBef>
                          <a:spcPts val="0"/>
                        </a:spcBef>
                        <a:spcAft>
                          <a:spcPts val="0"/>
                        </a:spcAft>
                      </a:pPr>
                      <a:r>
                        <a:rPr lang="en-US" sz="1800">
                          <a:latin typeface="Calibri"/>
                          <a:ea typeface="Calibri"/>
                          <a:cs typeface="Times New Roman"/>
                        </a:rPr>
                        <a:t>+</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nSpc>
                          <a:spcPct val="115000"/>
                        </a:lnSpc>
                        <a:spcBef>
                          <a:spcPts val="0"/>
                        </a:spcBef>
                        <a:spcAft>
                          <a:spcPts val="0"/>
                        </a:spcAft>
                      </a:pPr>
                      <a:r>
                        <a:rPr lang="en-US" sz="1800">
                          <a:latin typeface="Calibri"/>
                          <a:ea typeface="Calibri"/>
                          <a:cs typeface="Times New Roman"/>
                        </a:rPr>
                        <a:t>Adds two operands</a:t>
                      </a:r>
                    </a:p>
                  </a:txBody>
                  <a:tcPr marL="68580" marR="68580" marT="0" marB="0"/>
                </a:tc>
                <a:tc>
                  <a:txBody>
                    <a:bodyPr/>
                    <a:lstStyle/>
                    <a:p>
                      <a:pPr marL="0" marR="0" algn="ctr">
                        <a:lnSpc>
                          <a:spcPct val="115000"/>
                        </a:lnSpc>
                        <a:spcBef>
                          <a:spcPts val="0"/>
                        </a:spcBef>
                        <a:spcAft>
                          <a:spcPts val="0"/>
                        </a:spcAft>
                      </a:pPr>
                      <a:r>
                        <a:rPr lang="en-US" sz="1800">
                          <a:latin typeface="Calibri"/>
                          <a:ea typeface="Calibri"/>
                          <a:cs typeface="Times New Roman"/>
                        </a:rPr>
                        <a:t>A + B = C</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411736">
                <a:tc>
                  <a:txBody>
                    <a:bodyPr/>
                    <a:lstStyle/>
                    <a:p>
                      <a:pPr marL="0" marR="0" algn="ctr">
                        <a:lnSpc>
                          <a:spcPct val="115000"/>
                        </a:lnSpc>
                        <a:spcBef>
                          <a:spcPts val="0"/>
                        </a:spcBef>
                        <a:spcAft>
                          <a:spcPts val="0"/>
                        </a:spcAft>
                      </a:pPr>
                      <a:r>
                        <a:rPr lang="en-US" sz="1800" dirty="0">
                          <a:latin typeface="Calibri"/>
                          <a:ea typeface="Calibri"/>
                          <a:cs typeface="Times New Roman"/>
                        </a:rPr>
                        <a:t>-</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nSpc>
                          <a:spcPct val="115000"/>
                        </a:lnSpc>
                        <a:spcBef>
                          <a:spcPts val="0"/>
                        </a:spcBef>
                        <a:spcAft>
                          <a:spcPts val="0"/>
                        </a:spcAft>
                      </a:pPr>
                      <a:r>
                        <a:rPr lang="en-US" sz="1800" dirty="0">
                          <a:latin typeface="Calibri"/>
                          <a:ea typeface="Calibri"/>
                          <a:cs typeface="Times New Roman"/>
                        </a:rPr>
                        <a:t>Subtracts second operand from first</a:t>
                      </a:r>
                    </a:p>
                  </a:txBody>
                  <a:tcPr marL="68580" marR="68580" marT="0" marB="0"/>
                </a:tc>
                <a:tc>
                  <a:txBody>
                    <a:bodyPr/>
                    <a:lstStyle/>
                    <a:p>
                      <a:pPr marL="0" marR="0" algn="ctr">
                        <a:lnSpc>
                          <a:spcPct val="115000"/>
                        </a:lnSpc>
                        <a:spcBef>
                          <a:spcPts val="0"/>
                        </a:spcBef>
                        <a:spcAft>
                          <a:spcPts val="0"/>
                        </a:spcAft>
                      </a:pPr>
                      <a:r>
                        <a:rPr lang="en-US" sz="1800" dirty="0">
                          <a:latin typeface="Calibri"/>
                          <a:ea typeface="Calibri"/>
                          <a:cs typeface="Times New Roman"/>
                        </a:rPr>
                        <a:t>A – B = C</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347875">
                <a:tc>
                  <a:txBody>
                    <a:bodyPr/>
                    <a:lstStyle/>
                    <a:p>
                      <a:pPr marL="0" marR="0" algn="ctr">
                        <a:lnSpc>
                          <a:spcPct val="115000"/>
                        </a:lnSpc>
                        <a:spcBef>
                          <a:spcPts val="0"/>
                        </a:spcBef>
                        <a:spcAft>
                          <a:spcPts val="0"/>
                        </a:spcAft>
                      </a:pPr>
                      <a:r>
                        <a:rPr lang="en-US" sz="1800" dirty="0">
                          <a:latin typeface="Calibri"/>
                          <a:ea typeface="Calibri"/>
                          <a:cs typeface="Times New Roman"/>
                        </a:rPr>
                        <a:t>*</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nSpc>
                          <a:spcPct val="115000"/>
                        </a:lnSpc>
                        <a:spcBef>
                          <a:spcPts val="0"/>
                        </a:spcBef>
                        <a:spcAft>
                          <a:spcPts val="0"/>
                        </a:spcAft>
                      </a:pPr>
                      <a:r>
                        <a:rPr lang="en-US" sz="1800" dirty="0">
                          <a:latin typeface="Calibri"/>
                          <a:ea typeface="Calibri"/>
                          <a:cs typeface="Times New Roman"/>
                        </a:rPr>
                        <a:t>Multiplies operands</a:t>
                      </a:r>
                    </a:p>
                  </a:txBody>
                  <a:tcPr marL="68580" marR="68580" marT="0" marB="0"/>
                </a:tc>
                <a:tc>
                  <a:txBody>
                    <a:bodyPr/>
                    <a:lstStyle/>
                    <a:p>
                      <a:pPr marL="0" marR="0" algn="ctr">
                        <a:lnSpc>
                          <a:spcPct val="115000"/>
                        </a:lnSpc>
                        <a:spcBef>
                          <a:spcPts val="0"/>
                        </a:spcBef>
                        <a:spcAft>
                          <a:spcPts val="0"/>
                        </a:spcAft>
                      </a:pPr>
                      <a:r>
                        <a:rPr lang="en-US" sz="1800">
                          <a:latin typeface="Calibri"/>
                          <a:ea typeface="Calibri"/>
                          <a:cs typeface="Times New Roman"/>
                        </a:rPr>
                        <a:t>A * B = C</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47875">
                <a:tc>
                  <a:txBody>
                    <a:bodyPr/>
                    <a:lstStyle/>
                    <a:p>
                      <a:pPr marL="0" marR="0" algn="ctr">
                        <a:lnSpc>
                          <a:spcPct val="115000"/>
                        </a:lnSpc>
                        <a:spcBef>
                          <a:spcPts val="0"/>
                        </a:spcBef>
                        <a:spcAft>
                          <a:spcPts val="0"/>
                        </a:spcAft>
                      </a:pPr>
                      <a:r>
                        <a:rPr lang="en-US" sz="1800">
                          <a:latin typeface="Calibri"/>
                          <a:ea typeface="Calibri"/>
                          <a:cs typeface="Times New Roman"/>
                        </a:rPr>
                        <a:t>/</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nSpc>
                          <a:spcPct val="115000"/>
                        </a:lnSpc>
                        <a:spcBef>
                          <a:spcPts val="0"/>
                        </a:spcBef>
                        <a:spcAft>
                          <a:spcPts val="0"/>
                        </a:spcAft>
                      </a:pPr>
                      <a:r>
                        <a:rPr lang="en-US" sz="1800" dirty="0">
                          <a:latin typeface="Calibri"/>
                          <a:ea typeface="Calibri"/>
                          <a:cs typeface="Times New Roman"/>
                        </a:rPr>
                        <a:t>Divides dividend by divisor</a:t>
                      </a:r>
                    </a:p>
                  </a:txBody>
                  <a:tcPr marL="68580" marR="68580" marT="0" marB="0"/>
                </a:tc>
                <a:tc>
                  <a:txBody>
                    <a:bodyPr/>
                    <a:lstStyle/>
                    <a:p>
                      <a:pPr marL="0" marR="0" algn="ctr">
                        <a:lnSpc>
                          <a:spcPct val="115000"/>
                        </a:lnSpc>
                        <a:spcBef>
                          <a:spcPts val="0"/>
                        </a:spcBef>
                        <a:spcAft>
                          <a:spcPts val="0"/>
                        </a:spcAft>
                      </a:pPr>
                      <a:r>
                        <a:rPr lang="en-US" sz="1800">
                          <a:latin typeface="Calibri"/>
                          <a:ea typeface="Calibri"/>
                          <a:cs typeface="Times New Roman"/>
                        </a:rPr>
                        <a:t>B / A = C</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396611">
                <a:tc>
                  <a:txBody>
                    <a:bodyPr/>
                    <a:lstStyle/>
                    <a:p>
                      <a:pPr marL="0" marR="0" algn="ctr">
                        <a:lnSpc>
                          <a:spcPct val="115000"/>
                        </a:lnSpc>
                        <a:spcBef>
                          <a:spcPts val="0"/>
                        </a:spcBef>
                        <a:spcAft>
                          <a:spcPts val="0"/>
                        </a:spcAft>
                      </a:pPr>
                      <a:r>
                        <a:rPr lang="en-US" sz="1800">
                          <a:latin typeface="Calibri"/>
                          <a:ea typeface="Calibri"/>
                          <a:cs typeface="Times New Roman"/>
                        </a:rPr>
                        <a:t>%</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nSpc>
                          <a:spcPct val="115000"/>
                        </a:lnSpc>
                        <a:spcBef>
                          <a:spcPts val="0"/>
                        </a:spcBef>
                        <a:spcAft>
                          <a:spcPts val="0"/>
                        </a:spcAft>
                      </a:pPr>
                      <a:r>
                        <a:rPr lang="en-US" sz="1800">
                          <a:latin typeface="Calibri"/>
                          <a:ea typeface="Calibri"/>
                          <a:cs typeface="Times New Roman"/>
                        </a:rPr>
                        <a:t>Modulus operator: Remainder of quotient</a:t>
                      </a:r>
                    </a:p>
                  </a:txBody>
                  <a:tcPr marL="68580" marR="68580" marT="0" marB="0"/>
                </a:tc>
                <a:tc>
                  <a:txBody>
                    <a:bodyPr/>
                    <a:lstStyle/>
                    <a:p>
                      <a:pPr marL="0" marR="0" algn="ctr">
                        <a:lnSpc>
                          <a:spcPct val="115000"/>
                        </a:lnSpc>
                        <a:spcBef>
                          <a:spcPts val="0"/>
                        </a:spcBef>
                        <a:spcAft>
                          <a:spcPts val="0"/>
                        </a:spcAft>
                      </a:pPr>
                      <a:r>
                        <a:rPr lang="en-US" sz="1800">
                          <a:latin typeface="Calibri"/>
                          <a:ea typeface="Calibri"/>
                          <a:cs typeface="Times New Roman"/>
                        </a:rPr>
                        <a:t>B % C = D</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347875">
                <a:tc>
                  <a:txBody>
                    <a:bodyPr/>
                    <a:lstStyle/>
                    <a:p>
                      <a:pPr marL="0" marR="0" algn="ctr">
                        <a:lnSpc>
                          <a:spcPct val="115000"/>
                        </a:lnSpc>
                        <a:spcBef>
                          <a:spcPts val="0"/>
                        </a:spcBef>
                        <a:spcAft>
                          <a:spcPts val="0"/>
                        </a:spcAft>
                      </a:pPr>
                      <a:r>
                        <a:rPr lang="en-US" sz="1800" dirty="0">
                          <a:latin typeface="Calibri"/>
                          <a:ea typeface="Calibri"/>
                          <a:cs typeface="Times New Roman"/>
                        </a:rPr>
                        <a:t>++</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nSpc>
                          <a:spcPct val="115000"/>
                        </a:lnSpc>
                        <a:spcBef>
                          <a:spcPts val="0"/>
                        </a:spcBef>
                        <a:spcAft>
                          <a:spcPts val="0"/>
                        </a:spcAft>
                      </a:pPr>
                      <a:r>
                        <a:rPr lang="en-US" sz="1800">
                          <a:latin typeface="Calibri"/>
                          <a:ea typeface="Calibri"/>
                          <a:cs typeface="Times New Roman"/>
                        </a:rPr>
                        <a:t>Increments integer by 1</a:t>
                      </a:r>
                    </a:p>
                  </a:txBody>
                  <a:tcPr marL="68580" marR="68580" marT="0" marB="0"/>
                </a:tc>
                <a:tc>
                  <a:txBody>
                    <a:bodyPr/>
                    <a:lstStyle/>
                    <a:p>
                      <a:pPr marL="0" marR="0" algn="ctr">
                        <a:lnSpc>
                          <a:spcPct val="115000"/>
                        </a:lnSpc>
                        <a:spcBef>
                          <a:spcPts val="0"/>
                        </a:spcBef>
                        <a:spcAft>
                          <a:spcPts val="0"/>
                        </a:spcAft>
                      </a:pPr>
                      <a:r>
                        <a:rPr lang="en-US" sz="1800" dirty="0">
                          <a:latin typeface="Calibri"/>
                          <a:ea typeface="Calibri"/>
                          <a:cs typeface="Times New Roman"/>
                        </a:rPr>
                        <a:t>++A = A + 1</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6"/>
                  </a:ext>
                </a:extLst>
              </a:tr>
              <a:tr h="347875">
                <a:tc>
                  <a:txBody>
                    <a:bodyPr/>
                    <a:lstStyle/>
                    <a:p>
                      <a:pPr marL="0" marR="0" algn="ctr">
                        <a:lnSpc>
                          <a:spcPct val="115000"/>
                        </a:lnSpc>
                        <a:spcBef>
                          <a:spcPts val="0"/>
                        </a:spcBef>
                        <a:spcAft>
                          <a:spcPts val="0"/>
                        </a:spcAft>
                      </a:pPr>
                      <a:r>
                        <a:rPr lang="en-US" sz="1800">
                          <a:latin typeface="Calibri"/>
                          <a:ea typeface="Calibri"/>
                          <a:cs typeface="Times New Roman"/>
                        </a:rPr>
                        <a:t>--</a:t>
                      </a: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Calibri"/>
                          <a:ea typeface="Calibri"/>
                          <a:cs typeface="Times New Roman"/>
                        </a:rPr>
                        <a:t>Decrements integer by 1</a:t>
                      </a:r>
                    </a:p>
                  </a:txBody>
                  <a:tcPr marL="68580" marR="68580" marT="0" marB="0">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latin typeface="Calibri"/>
                          <a:ea typeface="Calibri"/>
                          <a:cs typeface="Times New Roman"/>
                        </a:rPr>
                        <a:t>--A = A - 1</a:t>
                      </a: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7" name="Slide Number Placeholder 6"/>
          <p:cNvSpPr>
            <a:spLocks noGrp="1"/>
          </p:cNvSpPr>
          <p:nvPr>
            <p:ph type="sldNum" sz="quarter" idx="12"/>
          </p:nvPr>
        </p:nvSpPr>
        <p:spPr/>
        <p:txBody>
          <a:bodyPr/>
          <a:lstStyle/>
          <a:p>
            <a:fld id="{00FDC461-FCC3-4FD0-840F-06872396D02B}" type="slidenum">
              <a:rPr lang="en-US" smtClean="0"/>
              <a:pPr/>
              <a:t>14</a:t>
            </a:fld>
            <a:endParaRPr lang="en-US"/>
          </a:p>
        </p:txBody>
      </p:sp>
      <p:pic>
        <p:nvPicPr>
          <p:cNvPr id="8" name="Picture 7">
            <a:extLst>
              <a:ext uri="{FF2B5EF4-FFF2-40B4-BE49-F238E27FC236}">
                <a16:creationId xmlns:a16="http://schemas.microsoft.com/office/drawing/2014/main" id="{278A6564-D4D3-42A4-B2A1-A0684AC17677}"/>
              </a:ext>
            </a:extLst>
          </p:cNvPr>
          <p:cNvPicPr>
            <a:picLocks noChangeAspect="1"/>
          </p:cNvPicPr>
          <p:nvPr/>
        </p:nvPicPr>
        <p:blipFill>
          <a:blip r:embed="rId3"/>
          <a:stretch>
            <a:fillRect/>
          </a:stretch>
        </p:blipFill>
        <p:spPr>
          <a:xfrm>
            <a:off x="0" y="5081"/>
            <a:ext cx="2131271" cy="1143000"/>
          </a:xfrm>
          <a:prstGeom prst="rect">
            <a:avLst/>
          </a:prstGeom>
        </p:spPr>
      </p:pic>
      <p:sp>
        <p:nvSpPr>
          <p:cNvPr id="4" name="Date Placeholder 3">
            <a:extLst>
              <a:ext uri="{FF2B5EF4-FFF2-40B4-BE49-F238E27FC236}">
                <a16:creationId xmlns:a16="http://schemas.microsoft.com/office/drawing/2014/main" id="{38F53F1D-74DE-48D0-BDBE-40402D06F2CE}"/>
              </a:ext>
            </a:extLst>
          </p:cNvPr>
          <p:cNvSpPr>
            <a:spLocks noGrp="1"/>
          </p:cNvSpPr>
          <p:nvPr>
            <p:ph type="dt" sz="half" idx="10"/>
          </p:nvPr>
        </p:nvSpPr>
        <p:spPr/>
        <p:txBody>
          <a:bodyPr/>
          <a:lstStyle/>
          <a:p>
            <a:r>
              <a:rPr lang="en-US" dirty="0"/>
              <a:t>LSU rev20240724</a:t>
            </a:r>
          </a:p>
        </p:txBody>
      </p:sp>
      <p:sp>
        <p:nvSpPr>
          <p:cNvPr id="9" name="Footer Placeholder 8">
            <a:extLst>
              <a:ext uri="{FF2B5EF4-FFF2-40B4-BE49-F238E27FC236}">
                <a16:creationId xmlns:a16="http://schemas.microsoft.com/office/drawing/2014/main" id="{84C08C5E-03AB-4371-9B18-EDF92E6727B0}"/>
              </a:ext>
            </a:extLst>
          </p:cNvPr>
          <p:cNvSpPr>
            <a:spLocks noGrp="1"/>
          </p:cNvSpPr>
          <p:nvPr>
            <p:ph type="ftr" sz="quarter" idx="11"/>
          </p:nvPr>
        </p:nvSpPr>
        <p:spPr/>
        <p:txBody>
          <a:bodyPr/>
          <a:lstStyle/>
          <a:p>
            <a:r>
              <a:rPr lang="en-US"/>
              <a:t>L06.01</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Logical Operators</a:t>
            </a:r>
          </a:p>
        </p:txBody>
      </p:sp>
      <p:sp>
        <p:nvSpPr>
          <p:cNvPr id="3" name="Content Placeholder 2"/>
          <p:cNvSpPr>
            <a:spLocks noGrp="1"/>
          </p:cNvSpPr>
          <p:nvPr>
            <p:ph idx="1"/>
          </p:nvPr>
        </p:nvSpPr>
        <p:spPr>
          <a:xfrm>
            <a:off x="457200" y="1600201"/>
            <a:ext cx="8229600" cy="1600200"/>
          </a:xfrm>
        </p:spPr>
        <p:txBody>
          <a:bodyPr>
            <a:normAutofit/>
          </a:bodyPr>
          <a:lstStyle/>
          <a:p>
            <a:pPr marL="457200" indent="-457200">
              <a:buFont typeface="Wingdings" pitchFamily="2" charset="2"/>
              <a:buChar char="§"/>
            </a:pPr>
            <a:r>
              <a:rPr lang="en-US" sz="2600" dirty="0"/>
              <a:t>Logical operators use the laws of Boolean logic to compare two conditions and provide one result if true and another if false</a:t>
            </a:r>
          </a:p>
        </p:txBody>
      </p:sp>
      <p:sp>
        <p:nvSpPr>
          <p:cNvPr id="5" name="TextBox 4"/>
          <p:cNvSpPr txBox="1"/>
          <p:nvPr/>
        </p:nvSpPr>
        <p:spPr>
          <a:xfrm>
            <a:off x="914400" y="5943600"/>
            <a:ext cx="7315200" cy="307777"/>
          </a:xfrm>
          <a:prstGeom prst="rect">
            <a:avLst/>
          </a:prstGeom>
          <a:noFill/>
        </p:spPr>
        <p:txBody>
          <a:bodyPr wrap="square" rtlCol="0">
            <a:spAutoFit/>
          </a:bodyPr>
          <a:lstStyle/>
          <a:p>
            <a:pPr algn="ctr"/>
            <a:r>
              <a:rPr lang="en-US" sz="1400" dirty="0"/>
              <a:t>Table 6: Logical operators</a:t>
            </a:r>
          </a:p>
        </p:txBody>
      </p:sp>
      <p:graphicFrame>
        <p:nvGraphicFramePr>
          <p:cNvPr id="6" name="Table 5"/>
          <p:cNvGraphicFramePr>
            <a:graphicFrameLocks noGrp="1"/>
          </p:cNvGraphicFramePr>
          <p:nvPr/>
        </p:nvGraphicFramePr>
        <p:xfrm>
          <a:off x="914400" y="3048000"/>
          <a:ext cx="7315200" cy="289560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gridCol w="2209800">
                  <a:extLst>
                    <a:ext uri="{9D8B030D-6E8A-4147-A177-3AD203B41FA5}">
                      <a16:colId xmlns:a16="http://schemas.microsoft.com/office/drawing/2014/main" val="20002"/>
                    </a:ext>
                  </a:extLst>
                </a:gridCol>
              </a:tblGrid>
              <a:tr h="343198">
                <a:tc>
                  <a:txBody>
                    <a:bodyPr/>
                    <a:lstStyle/>
                    <a:p>
                      <a:pPr marL="0" marR="0" algn="ctr">
                        <a:lnSpc>
                          <a:spcPct val="115000"/>
                        </a:lnSpc>
                        <a:spcBef>
                          <a:spcPts val="0"/>
                        </a:spcBef>
                        <a:spcAft>
                          <a:spcPts val="0"/>
                        </a:spcAft>
                      </a:pPr>
                      <a:r>
                        <a:rPr lang="en-US" sz="1800" b="1" dirty="0">
                          <a:latin typeface="Calibri"/>
                          <a:ea typeface="Calibri"/>
                          <a:cs typeface="Times New Roman"/>
                        </a:rPr>
                        <a:t>Operator</a:t>
                      </a:r>
                      <a:endParaRPr lang="en-US" sz="18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800" b="1">
                          <a:latin typeface="Calibri"/>
                          <a:ea typeface="Calibri"/>
                          <a:cs typeface="Times New Roman"/>
                        </a:rPr>
                        <a:t>Description</a:t>
                      </a:r>
                      <a:endParaRPr lang="en-US" sz="1800">
                        <a:latin typeface="Calibri"/>
                        <a:ea typeface="Calibri"/>
                        <a:cs typeface="Times New Roman"/>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800" b="1">
                          <a:latin typeface="Calibri"/>
                          <a:ea typeface="Calibri"/>
                          <a:cs typeface="Times New Roman"/>
                        </a:rPr>
                        <a:t>Example</a:t>
                      </a:r>
                      <a:endParaRPr lang="en-US" sz="1800">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1093886">
                <a:tc>
                  <a:txBody>
                    <a:bodyPr/>
                    <a:lstStyle/>
                    <a:p>
                      <a:pPr marL="0" marR="0" algn="ctr">
                        <a:lnSpc>
                          <a:spcPct val="115000"/>
                        </a:lnSpc>
                        <a:spcBef>
                          <a:spcPts val="0"/>
                        </a:spcBef>
                        <a:spcAft>
                          <a:spcPts val="0"/>
                        </a:spcAft>
                      </a:pPr>
                      <a:r>
                        <a:rPr lang="en-US" sz="1800">
                          <a:latin typeface="Calibri"/>
                          <a:ea typeface="Calibri"/>
                          <a:cs typeface="Times New Roman"/>
                        </a:rPr>
                        <a:t>&amp;&amp;</a:t>
                      </a: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15000"/>
                        </a:lnSpc>
                        <a:spcBef>
                          <a:spcPts val="0"/>
                        </a:spcBef>
                        <a:spcAft>
                          <a:spcPts val="0"/>
                        </a:spcAft>
                      </a:pPr>
                      <a:r>
                        <a:rPr lang="en-US" sz="1800" dirty="0">
                          <a:latin typeface="Calibri"/>
                          <a:ea typeface="Calibri"/>
                          <a:cs typeface="Times New Roman"/>
                        </a:rPr>
                        <a:t>AND – If both operands are nonzero, the condition is true; otherwise, it is false</a:t>
                      </a:r>
                    </a:p>
                  </a:txBody>
                  <a:tcPr marL="68580" marR="68580" marT="0" marB="0"/>
                </a:tc>
                <a:tc>
                  <a:txBody>
                    <a:bodyPr/>
                    <a:lstStyle/>
                    <a:p>
                      <a:pPr marL="0" marR="0" algn="ctr">
                        <a:lnSpc>
                          <a:spcPct val="115000"/>
                        </a:lnSpc>
                        <a:spcBef>
                          <a:spcPts val="0"/>
                        </a:spcBef>
                        <a:spcAft>
                          <a:spcPts val="0"/>
                        </a:spcAft>
                      </a:pPr>
                      <a:r>
                        <a:rPr lang="en-US" sz="1800">
                          <a:latin typeface="Calibri"/>
                          <a:ea typeface="Calibri"/>
                          <a:cs typeface="Times New Roman"/>
                        </a:rPr>
                        <a:t>If A = 1 and B = 0, then A &amp;&amp; B = false</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729258">
                <a:tc>
                  <a:txBody>
                    <a:bodyPr/>
                    <a:lstStyle/>
                    <a:p>
                      <a:pPr marL="0" marR="0" algn="ctr">
                        <a:lnSpc>
                          <a:spcPct val="115000"/>
                        </a:lnSpc>
                        <a:spcBef>
                          <a:spcPts val="0"/>
                        </a:spcBef>
                        <a:spcAft>
                          <a:spcPts val="0"/>
                        </a:spcAft>
                      </a:pPr>
                      <a:r>
                        <a:rPr lang="en-US" sz="1800">
                          <a:latin typeface="Calibri"/>
                          <a:ea typeface="Calibri"/>
                          <a:cs typeface="Times New Roman"/>
                        </a:rPr>
                        <a:t>||</a:t>
                      </a: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15000"/>
                        </a:lnSpc>
                        <a:spcBef>
                          <a:spcPts val="0"/>
                        </a:spcBef>
                        <a:spcAft>
                          <a:spcPts val="0"/>
                        </a:spcAft>
                      </a:pPr>
                      <a:r>
                        <a:rPr lang="en-US" sz="1800">
                          <a:latin typeface="Calibri"/>
                          <a:ea typeface="Calibri"/>
                          <a:cs typeface="Times New Roman"/>
                        </a:rPr>
                        <a:t>OR – If either operand is nonzero, the condition is true; otherwise, it is false</a:t>
                      </a:r>
                    </a:p>
                  </a:txBody>
                  <a:tcPr marL="68580" marR="68580" marT="0" marB="0"/>
                </a:tc>
                <a:tc>
                  <a:txBody>
                    <a:bodyPr/>
                    <a:lstStyle/>
                    <a:p>
                      <a:pPr marL="0" marR="0" algn="ctr">
                        <a:lnSpc>
                          <a:spcPct val="115000"/>
                        </a:lnSpc>
                        <a:spcBef>
                          <a:spcPts val="0"/>
                        </a:spcBef>
                        <a:spcAft>
                          <a:spcPts val="0"/>
                        </a:spcAft>
                      </a:pPr>
                      <a:r>
                        <a:rPr lang="en-US" sz="1800">
                          <a:latin typeface="Calibri"/>
                          <a:ea typeface="Calibri"/>
                          <a:cs typeface="Times New Roman"/>
                        </a:rPr>
                        <a:t>If A = 1 and B = 0, then A || B = true</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729258">
                <a:tc>
                  <a:txBody>
                    <a:bodyPr/>
                    <a:lstStyle/>
                    <a:p>
                      <a:pPr marL="0" marR="0" algn="ctr">
                        <a:lnSpc>
                          <a:spcPct val="115000"/>
                        </a:lnSpc>
                        <a:spcBef>
                          <a:spcPts val="0"/>
                        </a:spcBef>
                        <a:spcAft>
                          <a:spcPts val="0"/>
                        </a:spcAft>
                      </a:pPr>
                      <a:r>
                        <a:rPr lang="en-US" sz="1800">
                          <a:latin typeface="Calibri"/>
                          <a:ea typeface="Calibri"/>
                          <a:cs typeface="Times New Roman"/>
                        </a:rPr>
                        <a:t>!</a:t>
                      </a: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Calibri"/>
                          <a:ea typeface="Calibri"/>
                          <a:cs typeface="Times New Roman"/>
                        </a:rPr>
                        <a:t>NOT – If a condition is true, then !condition is false</a:t>
                      </a:r>
                    </a:p>
                  </a:txBody>
                  <a:tcPr marL="68580" marR="68580" marT="0" marB="0">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latin typeface="Calibri"/>
                          <a:ea typeface="Calibri"/>
                          <a:cs typeface="Times New Roman"/>
                        </a:rPr>
                        <a:t>If A || B = true, then !(A || B) = false</a:t>
                      </a: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7" name="Slide Number Placeholder 6"/>
          <p:cNvSpPr>
            <a:spLocks noGrp="1"/>
          </p:cNvSpPr>
          <p:nvPr>
            <p:ph type="sldNum" sz="quarter" idx="12"/>
          </p:nvPr>
        </p:nvSpPr>
        <p:spPr/>
        <p:txBody>
          <a:bodyPr/>
          <a:lstStyle/>
          <a:p>
            <a:fld id="{00FDC461-FCC3-4FD0-840F-06872396D02B}" type="slidenum">
              <a:rPr lang="en-US" smtClean="0"/>
              <a:pPr/>
              <a:t>15</a:t>
            </a:fld>
            <a:endParaRPr lang="en-US"/>
          </a:p>
        </p:txBody>
      </p:sp>
      <p:pic>
        <p:nvPicPr>
          <p:cNvPr id="8" name="Picture 7">
            <a:extLst>
              <a:ext uri="{FF2B5EF4-FFF2-40B4-BE49-F238E27FC236}">
                <a16:creationId xmlns:a16="http://schemas.microsoft.com/office/drawing/2014/main" id="{88B3C9AF-76E4-4E2F-83C3-E1A8F5E15893}"/>
              </a:ext>
            </a:extLst>
          </p:cNvPr>
          <p:cNvPicPr>
            <a:picLocks noChangeAspect="1"/>
          </p:cNvPicPr>
          <p:nvPr/>
        </p:nvPicPr>
        <p:blipFill>
          <a:blip r:embed="rId3"/>
          <a:stretch>
            <a:fillRect/>
          </a:stretch>
        </p:blipFill>
        <p:spPr>
          <a:xfrm>
            <a:off x="0" y="5081"/>
            <a:ext cx="2131271" cy="1143000"/>
          </a:xfrm>
          <a:prstGeom prst="rect">
            <a:avLst/>
          </a:prstGeom>
        </p:spPr>
      </p:pic>
      <p:sp>
        <p:nvSpPr>
          <p:cNvPr id="4" name="Date Placeholder 3">
            <a:extLst>
              <a:ext uri="{FF2B5EF4-FFF2-40B4-BE49-F238E27FC236}">
                <a16:creationId xmlns:a16="http://schemas.microsoft.com/office/drawing/2014/main" id="{5654CD16-B86F-451B-ACBB-4957972FC139}"/>
              </a:ext>
            </a:extLst>
          </p:cNvPr>
          <p:cNvSpPr>
            <a:spLocks noGrp="1"/>
          </p:cNvSpPr>
          <p:nvPr>
            <p:ph type="dt" sz="half" idx="10"/>
          </p:nvPr>
        </p:nvSpPr>
        <p:spPr/>
        <p:txBody>
          <a:bodyPr/>
          <a:lstStyle/>
          <a:p>
            <a:r>
              <a:rPr lang="en-US" dirty="0"/>
              <a:t>LSU rev20240724</a:t>
            </a:r>
          </a:p>
        </p:txBody>
      </p:sp>
      <p:sp>
        <p:nvSpPr>
          <p:cNvPr id="9" name="Footer Placeholder 8">
            <a:extLst>
              <a:ext uri="{FF2B5EF4-FFF2-40B4-BE49-F238E27FC236}">
                <a16:creationId xmlns:a16="http://schemas.microsoft.com/office/drawing/2014/main" id="{5B495774-C8B1-4DF9-A8C6-A0FA684D6806}"/>
              </a:ext>
            </a:extLst>
          </p:cNvPr>
          <p:cNvSpPr>
            <a:spLocks noGrp="1"/>
          </p:cNvSpPr>
          <p:nvPr>
            <p:ph type="ftr" sz="quarter" idx="11"/>
          </p:nvPr>
        </p:nvSpPr>
        <p:spPr/>
        <p:txBody>
          <a:bodyPr/>
          <a:lstStyle/>
          <a:p>
            <a:r>
              <a:rPr lang="en-US"/>
              <a:t>L06.01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35268"/>
            <a:ext cx="8229600" cy="1143000"/>
          </a:xfrm>
        </p:spPr>
        <p:txBody>
          <a:bodyPr/>
          <a:lstStyle/>
          <a:p>
            <a:r>
              <a:rPr lang="en-US" dirty="0"/>
              <a:t>Conditional Operators</a:t>
            </a:r>
          </a:p>
        </p:txBody>
      </p:sp>
      <p:sp>
        <p:nvSpPr>
          <p:cNvPr id="3" name="Content Placeholder 2"/>
          <p:cNvSpPr>
            <a:spLocks noGrp="1"/>
          </p:cNvSpPr>
          <p:nvPr>
            <p:ph idx="1"/>
          </p:nvPr>
        </p:nvSpPr>
        <p:spPr/>
        <p:txBody>
          <a:bodyPr/>
          <a:lstStyle/>
          <a:p>
            <a:pPr marL="457200" indent="-457200">
              <a:buFont typeface="Wingdings" pitchFamily="2" charset="2"/>
              <a:buChar char="§"/>
            </a:pPr>
            <a:r>
              <a:rPr lang="en-US" sz="2600" dirty="0"/>
              <a:t>A conditional operator will return one value if a condition is true and another if a condition is false</a:t>
            </a:r>
          </a:p>
          <a:p>
            <a:pPr>
              <a:buFont typeface="Wingdings" pitchFamily="2" charset="2"/>
              <a:buChar char="§"/>
            </a:pPr>
            <a:endParaRPr lang="en-US" sz="800" dirty="0"/>
          </a:p>
          <a:p>
            <a:pPr>
              <a:buFont typeface="Wingdings" pitchFamily="2" charset="2"/>
              <a:buChar char="§"/>
            </a:pPr>
            <a:endParaRPr lang="en-US" sz="800" dirty="0"/>
          </a:p>
          <a:p>
            <a:pPr marL="457200" indent="-457200">
              <a:buFont typeface="Wingdings" pitchFamily="2" charset="2"/>
              <a:buChar char="§"/>
            </a:pPr>
            <a:r>
              <a:rPr lang="en-US" sz="2600" dirty="0"/>
              <a:t>Most operators are conditional by nature because they compare entities and then proceed one way if a particular condition is met and another way if it is not</a:t>
            </a:r>
          </a:p>
          <a:p>
            <a:pPr marL="457200" indent="-457200">
              <a:buFont typeface="Wingdings" pitchFamily="2" charset="2"/>
              <a:buChar char="§"/>
            </a:pPr>
            <a:endParaRPr lang="en-US" sz="2600" dirty="0"/>
          </a:p>
          <a:p>
            <a:pPr marL="0" indent="0">
              <a:buNone/>
            </a:pPr>
            <a:r>
              <a:rPr lang="en-US" sz="2600" dirty="0"/>
              <a:t>Example:</a:t>
            </a:r>
            <a:endParaRPr lang="en-US" dirty="0"/>
          </a:p>
        </p:txBody>
      </p:sp>
      <p:sp>
        <p:nvSpPr>
          <p:cNvPr id="4" name="Slide Number Placeholder 3"/>
          <p:cNvSpPr>
            <a:spLocks noGrp="1"/>
          </p:cNvSpPr>
          <p:nvPr>
            <p:ph type="sldNum" sz="quarter" idx="12"/>
          </p:nvPr>
        </p:nvSpPr>
        <p:spPr/>
        <p:txBody>
          <a:bodyPr/>
          <a:lstStyle/>
          <a:p>
            <a:fld id="{00FDC461-FCC3-4FD0-840F-06872396D02B}" type="slidenum">
              <a:rPr lang="en-US" smtClean="0"/>
              <a:pPr/>
              <a:t>16</a:t>
            </a:fld>
            <a:endParaRPr lang="en-US"/>
          </a:p>
        </p:txBody>
      </p:sp>
      <p:pic>
        <p:nvPicPr>
          <p:cNvPr id="5" name="Picture 4">
            <a:extLst>
              <a:ext uri="{FF2B5EF4-FFF2-40B4-BE49-F238E27FC236}">
                <a16:creationId xmlns:a16="http://schemas.microsoft.com/office/drawing/2014/main" id="{CACFF861-2696-4A68-8F92-FF00CAC3BED1}"/>
              </a:ext>
            </a:extLst>
          </p:cNvPr>
          <p:cNvPicPr>
            <a:picLocks noChangeAspect="1"/>
          </p:cNvPicPr>
          <p:nvPr/>
        </p:nvPicPr>
        <p:blipFill>
          <a:blip r:embed="rId3"/>
          <a:stretch>
            <a:fillRect/>
          </a:stretch>
        </p:blipFill>
        <p:spPr>
          <a:xfrm>
            <a:off x="0" y="5081"/>
            <a:ext cx="2131271" cy="1143000"/>
          </a:xfrm>
          <a:prstGeom prst="rect">
            <a:avLst/>
          </a:prstGeom>
        </p:spPr>
      </p:pic>
      <p:sp>
        <p:nvSpPr>
          <p:cNvPr id="6" name="Date Placeholder 5">
            <a:extLst>
              <a:ext uri="{FF2B5EF4-FFF2-40B4-BE49-F238E27FC236}">
                <a16:creationId xmlns:a16="http://schemas.microsoft.com/office/drawing/2014/main" id="{EBFA9AFC-1CC1-4D95-901E-82A341D596AF}"/>
              </a:ext>
            </a:extLst>
          </p:cNvPr>
          <p:cNvSpPr>
            <a:spLocks noGrp="1"/>
          </p:cNvSpPr>
          <p:nvPr>
            <p:ph type="dt" sz="half" idx="10"/>
          </p:nvPr>
        </p:nvSpPr>
        <p:spPr/>
        <p:txBody>
          <a:bodyPr/>
          <a:lstStyle/>
          <a:p>
            <a:r>
              <a:rPr lang="en-US" dirty="0"/>
              <a:t>LSU rev20240724</a:t>
            </a:r>
          </a:p>
        </p:txBody>
      </p:sp>
      <p:sp>
        <p:nvSpPr>
          <p:cNvPr id="7" name="Footer Placeholder 6">
            <a:extLst>
              <a:ext uri="{FF2B5EF4-FFF2-40B4-BE49-F238E27FC236}">
                <a16:creationId xmlns:a16="http://schemas.microsoft.com/office/drawing/2014/main" id="{15D51B85-A0B6-4059-B353-9DABECE20D97}"/>
              </a:ext>
            </a:extLst>
          </p:cNvPr>
          <p:cNvSpPr>
            <a:spLocks noGrp="1"/>
          </p:cNvSpPr>
          <p:nvPr>
            <p:ph type="ftr" sz="quarter" idx="11"/>
          </p:nvPr>
        </p:nvSpPr>
        <p:spPr/>
        <p:txBody>
          <a:bodyPr/>
          <a:lstStyle/>
          <a:p>
            <a:r>
              <a:rPr lang="en-US"/>
              <a:t>L06.01</a:t>
            </a:r>
          </a:p>
        </p:txBody>
      </p:sp>
      <p:sp>
        <p:nvSpPr>
          <p:cNvPr id="8" name="TextBox 7">
            <a:extLst>
              <a:ext uri="{FF2B5EF4-FFF2-40B4-BE49-F238E27FC236}">
                <a16:creationId xmlns:a16="http://schemas.microsoft.com/office/drawing/2014/main" id="{081D863C-FDCB-4879-A479-CACA30B0A7BF}"/>
              </a:ext>
            </a:extLst>
          </p:cNvPr>
          <p:cNvSpPr txBox="1"/>
          <p:nvPr/>
        </p:nvSpPr>
        <p:spPr>
          <a:xfrm>
            <a:off x="1981200" y="4419600"/>
            <a:ext cx="6324600" cy="923330"/>
          </a:xfrm>
          <a:prstGeom prst="rect">
            <a:avLst/>
          </a:prstGeom>
          <a:noFill/>
        </p:spPr>
        <p:txBody>
          <a:bodyPr wrap="square" rtlCol="0">
            <a:spAutoFit/>
          </a:bodyPr>
          <a:lstStyle/>
          <a:p>
            <a:r>
              <a:rPr lang="en-US" b="1" dirty="0">
                <a:solidFill>
                  <a:schemeClr val="accent6">
                    <a:lumMod val="75000"/>
                  </a:schemeClr>
                </a:solidFill>
              </a:rPr>
              <a:t>if (expression1) a = a1;	</a:t>
            </a:r>
            <a:r>
              <a:rPr lang="en-US" dirty="0">
                <a:solidFill>
                  <a:schemeClr val="bg1">
                    <a:lumMod val="50000"/>
                  </a:schemeClr>
                </a:solidFill>
              </a:rPr>
              <a:t>// Test this first</a:t>
            </a:r>
          </a:p>
          <a:p>
            <a:r>
              <a:rPr lang="en-US" b="1" dirty="0">
                <a:solidFill>
                  <a:schemeClr val="accent6">
                    <a:lumMod val="75000"/>
                  </a:schemeClr>
                </a:solidFill>
              </a:rPr>
              <a:t>else if (expression2)  a = a2;	</a:t>
            </a:r>
            <a:r>
              <a:rPr lang="en-US" dirty="0">
                <a:solidFill>
                  <a:schemeClr val="bg1">
                    <a:lumMod val="50000"/>
                  </a:schemeClr>
                </a:solidFill>
              </a:rPr>
              <a:t>// If above was false, test this</a:t>
            </a:r>
          </a:p>
          <a:p>
            <a:r>
              <a:rPr lang="en-US" b="1" dirty="0">
                <a:solidFill>
                  <a:schemeClr val="accent6">
                    <a:lumMod val="75000"/>
                  </a:schemeClr>
                </a:solidFill>
              </a:rPr>
              <a:t>else a = a3;		</a:t>
            </a:r>
            <a:r>
              <a:rPr lang="en-US" dirty="0">
                <a:solidFill>
                  <a:schemeClr val="bg1">
                    <a:lumMod val="50000"/>
                  </a:schemeClr>
                </a:solidFill>
              </a:rPr>
              <a:t>// If above was also false, do this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Bitwise Operators</a:t>
            </a:r>
          </a:p>
        </p:txBody>
      </p:sp>
      <p:sp>
        <p:nvSpPr>
          <p:cNvPr id="3" name="Content Placeholder 2"/>
          <p:cNvSpPr>
            <a:spLocks noGrp="1"/>
          </p:cNvSpPr>
          <p:nvPr>
            <p:ph idx="1"/>
          </p:nvPr>
        </p:nvSpPr>
        <p:spPr/>
        <p:txBody>
          <a:bodyPr/>
          <a:lstStyle/>
          <a:p>
            <a:pPr marL="457200" indent="-457200">
              <a:buFont typeface="Wingdings" pitchFamily="2" charset="2"/>
              <a:buChar char="§"/>
              <a:tabLst>
                <a:tab pos="457200" algn="l"/>
              </a:tabLst>
            </a:pPr>
            <a:r>
              <a:rPr lang="en-US" sz="2600" dirty="0"/>
              <a:t>Bitwise operators are similar to logical operators, except they compare individual bits instead of the entire operand</a:t>
            </a:r>
          </a:p>
        </p:txBody>
      </p:sp>
      <p:sp>
        <p:nvSpPr>
          <p:cNvPr id="5" name="TextBox 4"/>
          <p:cNvSpPr txBox="1"/>
          <p:nvPr/>
        </p:nvSpPr>
        <p:spPr>
          <a:xfrm>
            <a:off x="838200" y="6019800"/>
            <a:ext cx="7467600" cy="307777"/>
          </a:xfrm>
          <a:prstGeom prst="rect">
            <a:avLst/>
          </a:prstGeom>
          <a:noFill/>
        </p:spPr>
        <p:txBody>
          <a:bodyPr wrap="square" rtlCol="0">
            <a:spAutoFit/>
          </a:bodyPr>
          <a:lstStyle/>
          <a:p>
            <a:pPr algn="ctr"/>
            <a:r>
              <a:rPr lang="en-US" sz="1400" dirty="0"/>
              <a:t>Table 7: Bitwise operators</a:t>
            </a:r>
          </a:p>
        </p:txBody>
      </p:sp>
      <p:graphicFrame>
        <p:nvGraphicFramePr>
          <p:cNvPr id="6" name="Table 5"/>
          <p:cNvGraphicFramePr>
            <a:graphicFrameLocks noGrp="1"/>
          </p:cNvGraphicFramePr>
          <p:nvPr/>
        </p:nvGraphicFramePr>
        <p:xfrm>
          <a:off x="457200" y="3048002"/>
          <a:ext cx="8229600" cy="2971797"/>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20000"/>
                    </a:ext>
                  </a:extLst>
                </a:gridCol>
                <a:gridCol w="50292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tblGrid>
              <a:tr h="341521">
                <a:tc>
                  <a:txBody>
                    <a:bodyPr/>
                    <a:lstStyle/>
                    <a:p>
                      <a:pPr marL="0" marR="0" algn="ctr">
                        <a:lnSpc>
                          <a:spcPct val="115000"/>
                        </a:lnSpc>
                        <a:spcBef>
                          <a:spcPts val="0"/>
                        </a:spcBef>
                        <a:spcAft>
                          <a:spcPts val="0"/>
                        </a:spcAft>
                      </a:pPr>
                      <a:r>
                        <a:rPr lang="en-US" sz="1800" b="1" dirty="0">
                          <a:latin typeface="Calibri"/>
                          <a:ea typeface="Calibri"/>
                          <a:cs typeface="Times New Roman"/>
                        </a:rPr>
                        <a:t>Operator</a:t>
                      </a:r>
                      <a:endParaRPr lang="en-US" sz="18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800" b="1">
                          <a:latin typeface="Calibri"/>
                          <a:ea typeface="Calibri"/>
                          <a:cs typeface="Times New Roman"/>
                        </a:rPr>
                        <a:t>Description</a:t>
                      </a:r>
                      <a:endParaRPr lang="en-US" sz="1800">
                        <a:latin typeface="Calibri"/>
                        <a:ea typeface="Calibri"/>
                        <a:cs typeface="Times New Roman"/>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800" b="1">
                          <a:latin typeface="Calibri"/>
                          <a:ea typeface="Calibri"/>
                          <a:cs typeface="Times New Roman"/>
                        </a:rPr>
                        <a:t>Example</a:t>
                      </a:r>
                      <a:endParaRPr lang="en-US" sz="1800">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657569">
                <a:tc>
                  <a:txBody>
                    <a:bodyPr/>
                    <a:lstStyle/>
                    <a:p>
                      <a:pPr marL="0" marR="0" algn="ctr">
                        <a:lnSpc>
                          <a:spcPct val="115000"/>
                        </a:lnSpc>
                        <a:spcBef>
                          <a:spcPts val="0"/>
                        </a:spcBef>
                        <a:spcAft>
                          <a:spcPts val="0"/>
                        </a:spcAft>
                      </a:pPr>
                      <a:r>
                        <a:rPr lang="en-US" sz="1800">
                          <a:latin typeface="Calibri"/>
                          <a:ea typeface="Calibri"/>
                          <a:cs typeface="Times New Roman"/>
                        </a:rPr>
                        <a:t>&amp;</a:t>
                      </a: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15000"/>
                        </a:lnSpc>
                        <a:spcBef>
                          <a:spcPts val="0"/>
                        </a:spcBef>
                        <a:spcAft>
                          <a:spcPts val="0"/>
                        </a:spcAft>
                      </a:pPr>
                      <a:r>
                        <a:rPr lang="en-US" sz="1800" dirty="0">
                          <a:latin typeface="Calibri"/>
                          <a:ea typeface="Calibri"/>
                          <a:cs typeface="Times New Roman"/>
                        </a:rPr>
                        <a:t>Bitwise AND – If both bits are nonzero, the condition is true; otherwise, it is false</a:t>
                      </a:r>
                    </a:p>
                  </a:txBody>
                  <a:tcPr marL="68580" marR="68580" marT="0" marB="0"/>
                </a:tc>
                <a:tc>
                  <a:txBody>
                    <a:bodyPr/>
                    <a:lstStyle/>
                    <a:p>
                      <a:pPr marL="0" marR="0">
                        <a:lnSpc>
                          <a:spcPct val="115000"/>
                        </a:lnSpc>
                        <a:spcBef>
                          <a:spcPts val="0"/>
                        </a:spcBef>
                        <a:spcAft>
                          <a:spcPts val="0"/>
                        </a:spcAft>
                      </a:pPr>
                      <a:r>
                        <a:rPr lang="en-US" sz="1800">
                          <a:latin typeface="Calibri"/>
                          <a:ea typeface="Calibri"/>
                          <a:cs typeface="Times New Roman"/>
                        </a:rPr>
                        <a:t>If a = 1 and b = 0, then a &amp; b = false</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657569">
                <a:tc>
                  <a:txBody>
                    <a:bodyPr/>
                    <a:lstStyle/>
                    <a:p>
                      <a:pPr marL="0" marR="0" algn="ctr">
                        <a:lnSpc>
                          <a:spcPct val="115000"/>
                        </a:lnSpc>
                        <a:spcBef>
                          <a:spcPts val="0"/>
                        </a:spcBef>
                        <a:spcAft>
                          <a:spcPts val="0"/>
                        </a:spcAft>
                      </a:pPr>
                      <a:r>
                        <a:rPr lang="en-US" sz="1800" dirty="0">
                          <a:latin typeface="Calibri"/>
                          <a:ea typeface="Calibri"/>
                          <a:cs typeface="Times New Roman"/>
                        </a:rPr>
                        <a:t>|</a:t>
                      </a: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15000"/>
                        </a:lnSpc>
                        <a:spcBef>
                          <a:spcPts val="0"/>
                        </a:spcBef>
                        <a:spcAft>
                          <a:spcPts val="0"/>
                        </a:spcAft>
                      </a:pPr>
                      <a:r>
                        <a:rPr lang="en-US" sz="1800">
                          <a:latin typeface="Calibri"/>
                          <a:ea typeface="Calibri"/>
                          <a:cs typeface="Times New Roman"/>
                        </a:rPr>
                        <a:t>Bitwise OR – If either bit is nonzero, the condition is true; otherwise, it is false</a:t>
                      </a:r>
                    </a:p>
                  </a:txBody>
                  <a:tcPr marL="68580" marR="68580" marT="0" marB="0"/>
                </a:tc>
                <a:tc>
                  <a:txBody>
                    <a:bodyPr/>
                    <a:lstStyle/>
                    <a:p>
                      <a:pPr marL="0" marR="0">
                        <a:lnSpc>
                          <a:spcPct val="115000"/>
                        </a:lnSpc>
                        <a:spcBef>
                          <a:spcPts val="0"/>
                        </a:spcBef>
                        <a:spcAft>
                          <a:spcPts val="0"/>
                        </a:spcAft>
                      </a:pPr>
                      <a:r>
                        <a:rPr lang="en-US" sz="1800">
                          <a:latin typeface="Calibri"/>
                          <a:ea typeface="Calibri"/>
                          <a:cs typeface="Times New Roman"/>
                        </a:rPr>
                        <a:t>If a = 1 and b = 0, then a | b = true</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657569">
                <a:tc>
                  <a:txBody>
                    <a:bodyPr/>
                    <a:lstStyle/>
                    <a:p>
                      <a:pPr marL="0" marR="0" algn="ctr">
                        <a:lnSpc>
                          <a:spcPct val="115000"/>
                        </a:lnSpc>
                        <a:spcBef>
                          <a:spcPts val="0"/>
                        </a:spcBef>
                        <a:spcAft>
                          <a:spcPts val="0"/>
                        </a:spcAft>
                      </a:pPr>
                      <a:r>
                        <a:rPr lang="en-US" sz="1800">
                          <a:latin typeface="Calibri"/>
                          <a:ea typeface="Calibri"/>
                          <a:cs typeface="Times New Roman"/>
                        </a:rPr>
                        <a:t>^</a:t>
                      </a: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15000"/>
                        </a:lnSpc>
                        <a:spcBef>
                          <a:spcPts val="0"/>
                        </a:spcBef>
                        <a:spcAft>
                          <a:spcPts val="0"/>
                        </a:spcAft>
                      </a:pPr>
                      <a:r>
                        <a:rPr lang="en-US" sz="1800">
                          <a:latin typeface="Calibri"/>
                          <a:ea typeface="Calibri"/>
                          <a:cs typeface="Times New Roman"/>
                        </a:rPr>
                        <a:t>Bitwise XOR – If both bits are different, the condition is true; otherwise, false</a:t>
                      </a:r>
                    </a:p>
                  </a:txBody>
                  <a:tcPr marL="68580" marR="68580" marT="0" marB="0"/>
                </a:tc>
                <a:tc>
                  <a:txBody>
                    <a:bodyPr/>
                    <a:lstStyle/>
                    <a:p>
                      <a:pPr marL="0" marR="0">
                        <a:lnSpc>
                          <a:spcPct val="115000"/>
                        </a:lnSpc>
                        <a:spcBef>
                          <a:spcPts val="0"/>
                        </a:spcBef>
                        <a:spcAft>
                          <a:spcPts val="0"/>
                        </a:spcAft>
                      </a:pPr>
                      <a:r>
                        <a:rPr lang="en-US" sz="1800">
                          <a:latin typeface="Calibri"/>
                          <a:ea typeface="Calibri"/>
                          <a:cs typeface="Times New Roman"/>
                        </a:rPr>
                        <a:t>If a = 1 and b = 1, then a ^ b = false</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657569">
                <a:tc>
                  <a:txBody>
                    <a:bodyPr/>
                    <a:lstStyle/>
                    <a:p>
                      <a:pPr marL="0" marR="0" algn="ctr">
                        <a:lnSpc>
                          <a:spcPct val="115000"/>
                        </a:lnSpc>
                        <a:spcBef>
                          <a:spcPts val="0"/>
                        </a:spcBef>
                        <a:spcAft>
                          <a:spcPts val="0"/>
                        </a:spcAft>
                      </a:pPr>
                      <a:r>
                        <a:rPr lang="en-US" sz="1800">
                          <a:latin typeface="Calibri"/>
                          <a:ea typeface="Calibri"/>
                          <a:cs typeface="Times New Roman"/>
                        </a:rPr>
                        <a:t>~</a:t>
                      </a: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Calibri"/>
                          <a:ea typeface="Calibri"/>
                          <a:cs typeface="Times New Roman"/>
                        </a:rPr>
                        <a:t>Bitwise NOT – Inverts all bits of a number</a:t>
                      </a:r>
                    </a:p>
                  </a:txBody>
                  <a:tcPr marL="68580" marR="68580" marT="0" marB="0">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Calibri"/>
                          <a:ea typeface="Calibri"/>
                          <a:cs typeface="Times New Roman"/>
                        </a:rPr>
                        <a:t>If D = 0110, then ~D = 1001</a:t>
                      </a: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7" name="Slide Number Placeholder 6"/>
          <p:cNvSpPr>
            <a:spLocks noGrp="1"/>
          </p:cNvSpPr>
          <p:nvPr>
            <p:ph type="sldNum" sz="quarter" idx="12"/>
          </p:nvPr>
        </p:nvSpPr>
        <p:spPr/>
        <p:txBody>
          <a:bodyPr/>
          <a:lstStyle/>
          <a:p>
            <a:fld id="{00FDC461-FCC3-4FD0-840F-06872396D02B}" type="slidenum">
              <a:rPr lang="en-US" smtClean="0"/>
              <a:pPr/>
              <a:t>17</a:t>
            </a:fld>
            <a:endParaRPr lang="en-US"/>
          </a:p>
        </p:txBody>
      </p:sp>
      <p:pic>
        <p:nvPicPr>
          <p:cNvPr id="8" name="Picture 7">
            <a:extLst>
              <a:ext uri="{FF2B5EF4-FFF2-40B4-BE49-F238E27FC236}">
                <a16:creationId xmlns:a16="http://schemas.microsoft.com/office/drawing/2014/main" id="{B01D7A96-5185-475F-8E95-3489D71A9EA2}"/>
              </a:ext>
            </a:extLst>
          </p:cNvPr>
          <p:cNvPicPr>
            <a:picLocks noChangeAspect="1"/>
          </p:cNvPicPr>
          <p:nvPr/>
        </p:nvPicPr>
        <p:blipFill>
          <a:blip r:embed="rId3"/>
          <a:stretch>
            <a:fillRect/>
          </a:stretch>
        </p:blipFill>
        <p:spPr>
          <a:xfrm>
            <a:off x="0" y="5081"/>
            <a:ext cx="2131271" cy="1143000"/>
          </a:xfrm>
          <a:prstGeom prst="rect">
            <a:avLst/>
          </a:prstGeom>
        </p:spPr>
      </p:pic>
      <p:sp>
        <p:nvSpPr>
          <p:cNvPr id="4" name="Date Placeholder 3">
            <a:extLst>
              <a:ext uri="{FF2B5EF4-FFF2-40B4-BE49-F238E27FC236}">
                <a16:creationId xmlns:a16="http://schemas.microsoft.com/office/drawing/2014/main" id="{61699E7B-1084-4B87-BF56-73166553C326}"/>
              </a:ext>
            </a:extLst>
          </p:cNvPr>
          <p:cNvSpPr>
            <a:spLocks noGrp="1"/>
          </p:cNvSpPr>
          <p:nvPr>
            <p:ph type="dt" sz="half" idx="10"/>
          </p:nvPr>
        </p:nvSpPr>
        <p:spPr/>
        <p:txBody>
          <a:bodyPr/>
          <a:lstStyle/>
          <a:p>
            <a:r>
              <a:rPr lang="en-US" dirty="0"/>
              <a:t>LSU rev20240724</a:t>
            </a:r>
          </a:p>
        </p:txBody>
      </p:sp>
      <p:sp>
        <p:nvSpPr>
          <p:cNvPr id="9" name="Footer Placeholder 8">
            <a:extLst>
              <a:ext uri="{FF2B5EF4-FFF2-40B4-BE49-F238E27FC236}">
                <a16:creationId xmlns:a16="http://schemas.microsoft.com/office/drawing/2014/main" id="{F94920C9-3AEE-48D9-9BBB-5A20CD9D47CA}"/>
              </a:ext>
            </a:extLst>
          </p:cNvPr>
          <p:cNvSpPr>
            <a:spLocks noGrp="1"/>
          </p:cNvSpPr>
          <p:nvPr>
            <p:ph type="ftr" sz="quarter" idx="11"/>
          </p:nvPr>
        </p:nvSpPr>
        <p:spPr/>
        <p:txBody>
          <a:bodyPr/>
          <a:lstStyle/>
          <a:p>
            <a:r>
              <a:rPr lang="en-US"/>
              <a:t>L06.01</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938446D1-C0F2-4164-A348-1C22E4CB522A}"/>
              </a:ext>
            </a:extLst>
          </p:cNvPr>
          <p:cNvPicPr>
            <a:picLocks noChangeAspect="1"/>
          </p:cNvPicPr>
          <p:nvPr/>
        </p:nvPicPr>
        <p:blipFill>
          <a:blip r:embed="rId3"/>
          <a:stretch>
            <a:fillRect/>
          </a:stretch>
        </p:blipFill>
        <p:spPr>
          <a:xfrm>
            <a:off x="0" y="5081"/>
            <a:ext cx="2131271" cy="1143000"/>
          </a:xfrm>
          <a:prstGeom prst="rect">
            <a:avLst/>
          </a:prstGeom>
        </p:spPr>
      </p:pic>
      <p:sp>
        <p:nvSpPr>
          <p:cNvPr id="2" name="Title 1"/>
          <p:cNvSpPr>
            <a:spLocks noGrp="1"/>
          </p:cNvSpPr>
          <p:nvPr>
            <p:ph type="title"/>
          </p:nvPr>
        </p:nvSpPr>
        <p:spPr>
          <a:xfrm>
            <a:off x="609600" y="274638"/>
            <a:ext cx="8077200" cy="1143000"/>
          </a:xfrm>
        </p:spPr>
        <p:txBody>
          <a:bodyPr/>
          <a:lstStyle/>
          <a:p>
            <a:r>
              <a:rPr lang="en-US" dirty="0"/>
              <a:t>Comparison Operators</a:t>
            </a:r>
          </a:p>
        </p:txBody>
      </p:sp>
      <p:sp>
        <p:nvSpPr>
          <p:cNvPr id="3" name="Content Placeholder 2"/>
          <p:cNvSpPr>
            <a:spLocks noGrp="1"/>
          </p:cNvSpPr>
          <p:nvPr>
            <p:ph idx="1"/>
          </p:nvPr>
        </p:nvSpPr>
        <p:spPr>
          <a:xfrm>
            <a:off x="457200" y="1600201"/>
            <a:ext cx="8229600" cy="1600200"/>
          </a:xfrm>
        </p:spPr>
        <p:txBody>
          <a:bodyPr>
            <a:normAutofit/>
          </a:bodyPr>
          <a:lstStyle/>
          <a:p>
            <a:pPr marL="457200" indent="-457200">
              <a:buFont typeface="Wingdings" pitchFamily="2" charset="2"/>
              <a:buChar char="§"/>
            </a:pPr>
            <a:r>
              <a:rPr lang="en-US" sz="2600" dirty="0"/>
              <a:t>Comparison operators are used to compare two operands</a:t>
            </a:r>
          </a:p>
          <a:p>
            <a:pPr marL="457200" indent="-457200">
              <a:buFont typeface="Wingdings" pitchFamily="2" charset="2"/>
              <a:buChar char="§"/>
            </a:pPr>
            <a:r>
              <a:rPr lang="en-US" sz="2600" dirty="0"/>
              <a:t>These are typically found nested within a function</a:t>
            </a:r>
          </a:p>
        </p:txBody>
      </p:sp>
      <p:sp>
        <p:nvSpPr>
          <p:cNvPr id="5" name="TextBox 4"/>
          <p:cNvSpPr txBox="1"/>
          <p:nvPr/>
        </p:nvSpPr>
        <p:spPr>
          <a:xfrm>
            <a:off x="914400" y="5867400"/>
            <a:ext cx="7315200" cy="307777"/>
          </a:xfrm>
          <a:prstGeom prst="rect">
            <a:avLst/>
          </a:prstGeom>
          <a:noFill/>
        </p:spPr>
        <p:txBody>
          <a:bodyPr wrap="square" rtlCol="0">
            <a:spAutoFit/>
          </a:bodyPr>
          <a:lstStyle/>
          <a:p>
            <a:pPr algn="ctr"/>
            <a:r>
              <a:rPr lang="en-US" sz="1400" dirty="0"/>
              <a:t>Table 8: Comparison operators</a:t>
            </a:r>
          </a:p>
        </p:txBody>
      </p:sp>
      <p:graphicFrame>
        <p:nvGraphicFramePr>
          <p:cNvPr id="6" name="Table 5"/>
          <p:cNvGraphicFramePr>
            <a:graphicFrameLocks noGrp="1"/>
          </p:cNvGraphicFramePr>
          <p:nvPr/>
        </p:nvGraphicFramePr>
        <p:xfrm>
          <a:off x="914400" y="3124198"/>
          <a:ext cx="7315200" cy="2743204"/>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3581400">
                  <a:extLst>
                    <a:ext uri="{9D8B030D-6E8A-4147-A177-3AD203B41FA5}">
                      <a16:colId xmlns:a16="http://schemas.microsoft.com/office/drawing/2014/main" val="20002"/>
                    </a:ext>
                  </a:extLst>
                </a:gridCol>
              </a:tblGrid>
              <a:tr h="356197">
                <a:tc>
                  <a:txBody>
                    <a:bodyPr/>
                    <a:lstStyle/>
                    <a:p>
                      <a:pPr marL="0" marR="0" algn="ctr">
                        <a:lnSpc>
                          <a:spcPct val="115000"/>
                        </a:lnSpc>
                        <a:spcBef>
                          <a:spcPts val="0"/>
                        </a:spcBef>
                        <a:spcAft>
                          <a:spcPts val="0"/>
                        </a:spcAft>
                      </a:pPr>
                      <a:r>
                        <a:rPr lang="en-US" sz="1800" b="1" dirty="0">
                          <a:latin typeface="Calibri"/>
                          <a:ea typeface="Calibri"/>
                          <a:cs typeface="Times New Roman"/>
                        </a:rPr>
                        <a:t>Operator</a:t>
                      </a:r>
                      <a:endParaRPr lang="en-US" sz="18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800" b="1">
                          <a:latin typeface="Calibri"/>
                          <a:ea typeface="Calibri"/>
                          <a:cs typeface="Times New Roman"/>
                        </a:rPr>
                        <a:t>Description</a:t>
                      </a:r>
                      <a:endParaRPr lang="en-US" sz="1800">
                        <a:latin typeface="Calibri"/>
                        <a:ea typeface="Calibri"/>
                        <a:cs typeface="Times New Roman"/>
                      </a:endParaRPr>
                    </a:p>
                  </a:txBody>
                  <a:tcPr marL="68580" marR="68580" marT="0" marB="0">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800" b="1" dirty="0">
                          <a:latin typeface="Calibri"/>
                          <a:ea typeface="Calibri"/>
                          <a:cs typeface="Times New Roman"/>
                        </a:rPr>
                        <a:t>Example</a:t>
                      </a:r>
                      <a:endParaRPr lang="en-US" sz="1800" dirty="0">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356197">
                <a:tc>
                  <a:txBody>
                    <a:bodyPr/>
                    <a:lstStyle/>
                    <a:p>
                      <a:pPr marL="0" marR="0" algn="ctr">
                        <a:lnSpc>
                          <a:spcPct val="115000"/>
                        </a:lnSpc>
                        <a:spcBef>
                          <a:spcPts val="0"/>
                        </a:spcBef>
                        <a:spcAft>
                          <a:spcPts val="0"/>
                        </a:spcAft>
                      </a:pPr>
                      <a:r>
                        <a:rPr lang="en-US" sz="1800" dirty="0">
                          <a:latin typeface="Calibri"/>
                          <a:ea typeface="Calibri"/>
                          <a:cs typeface="Times New Roman"/>
                        </a:rPr>
                        <a:t>==</a:t>
                      </a: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15000"/>
                        </a:lnSpc>
                        <a:spcBef>
                          <a:spcPts val="0"/>
                        </a:spcBef>
                        <a:spcAft>
                          <a:spcPts val="0"/>
                        </a:spcAft>
                      </a:pPr>
                      <a:r>
                        <a:rPr lang="en-US" sz="1800" dirty="0">
                          <a:latin typeface="Calibri"/>
                          <a:ea typeface="Calibri"/>
                          <a:cs typeface="Times New Roman"/>
                        </a:rPr>
                        <a:t>Equal to</a:t>
                      </a:r>
                    </a:p>
                  </a:txBody>
                  <a:tcPr marL="68580" marR="68580" marT="0" marB="0"/>
                </a:tc>
                <a:tc>
                  <a:txBody>
                    <a:bodyPr/>
                    <a:lstStyle/>
                    <a:p>
                      <a:pPr marL="0" marR="0">
                        <a:lnSpc>
                          <a:spcPct val="115000"/>
                        </a:lnSpc>
                        <a:spcBef>
                          <a:spcPts val="0"/>
                        </a:spcBef>
                        <a:spcAft>
                          <a:spcPts val="0"/>
                        </a:spcAft>
                      </a:pPr>
                      <a:r>
                        <a:rPr lang="en-US" sz="1800">
                          <a:latin typeface="Calibri"/>
                          <a:ea typeface="Calibri"/>
                          <a:cs typeface="Times New Roman"/>
                        </a:rPr>
                        <a:t>x == y (x is equal to y)</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356197">
                <a:tc>
                  <a:txBody>
                    <a:bodyPr/>
                    <a:lstStyle/>
                    <a:p>
                      <a:pPr marL="0" marR="0" algn="ctr">
                        <a:lnSpc>
                          <a:spcPct val="115000"/>
                        </a:lnSpc>
                        <a:spcBef>
                          <a:spcPts val="0"/>
                        </a:spcBef>
                        <a:spcAft>
                          <a:spcPts val="0"/>
                        </a:spcAft>
                      </a:pPr>
                      <a:r>
                        <a:rPr lang="en-US" sz="1800">
                          <a:latin typeface="Calibri"/>
                          <a:ea typeface="Calibri"/>
                          <a:cs typeface="Times New Roman"/>
                        </a:rPr>
                        <a:t>!=</a:t>
                      </a: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15000"/>
                        </a:lnSpc>
                        <a:spcBef>
                          <a:spcPts val="0"/>
                        </a:spcBef>
                        <a:spcAft>
                          <a:spcPts val="0"/>
                        </a:spcAft>
                      </a:pPr>
                      <a:r>
                        <a:rPr lang="en-US" sz="1800" dirty="0">
                          <a:latin typeface="Calibri"/>
                          <a:ea typeface="Calibri"/>
                          <a:cs typeface="Times New Roman"/>
                        </a:rPr>
                        <a:t>Not equal to</a:t>
                      </a:r>
                    </a:p>
                  </a:txBody>
                  <a:tcPr marL="68580" marR="68580" marT="0" marB="0"/>
                </a:tc>
                <a:tc>
                  <a:txBody>
                    <a:bodyPr/>
                    <a:lstStyle/>
                    <a:p>
                      <a:pPr marL="0" marR="0">
                        <a:lnSpc>
                          <a:spcPct val="115000"/>
                        </a:lnSpc>
                        <a:spcBef>
                          <a:spcPts val="0"/>
                        </a:spcBef>
                        <a:spcAft>
                          <a:spcPts val="0"/>
                        </a:spcAft>
                      </a:pPr>
                      <a:r>
                        <a:rPr lang="en-US" sz="1800" dirty="0">
                          <a:latin typeface="Calibri"/>
                          <a:ea typeface="Calibri"/>
                          <a:cs typeface="Times New Roman"/>
                        </a:rPr>
                        <a:t>x != y (x is not equal to y)</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356197">
                <a:tc>
                  <a:txBody>
                    <a:bodyPr/>
                    <a:lstStyle/>
                    <a:p>
                      <a:pPr marL="0" marR="0" algn="ctr">
                        <a:lnSpc>
                          <a:spcPct val="115000"/>
                        </a:lnSpc>
                        <a:spcBef>
                          <a:spcPts val="0"/>
                        </a:spcBef>
                        <a:spcAft>
                          <a:spcPts val="0"/>
                        </a:spcAft>
                      </a:pPr>
                      <a:r>
                        <a:rPr lang="en-US" sz="1800">
                          <a:latin typeface="Calibri"/>
                          <a:ea typeface="Calibri"/>
                          <a:cs typeface="Times New Roman"/>
                        </a:rPr>
                        <a:t>&lt;</a:t>
                      </a: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15000"/>
                        </a:lnSpc>
                        <a:spcBef>
                          <a:spcPts val="0"/>
                        </a:spcBef>
                        <a:spcAft>
                          <a:spcPts val="0"/>
                        </a:spcAft>
                      </a:pPr>
                      <a:r>
                        <a:rPr lang="en-US" sz="1800" dirty="0">
                          <a:latin typeface="Calibri"/>
                          <a:ea typeface="Calibri"/>
                          <a:cs typeface="Times New Roman"/>
                        </a:rPr>
                        <a:t>Less than</a:t>
                      </a:r>
                    </a:p>
                  </a:txBody>
                  <a:tcPr marL="68580" marR="68580" marT="0" marB="0"/>
                </a:tc>
                <a:tc>
                  <a:txBody>
                    <a:bodyPr/>
                    <a:lstStyle/>
                    <a:p>
                      <a:pPr marL="0" marR="0">
                        <a:lnSpc>
                          <a:spcPct val="115000"/>
                        </a:lnSpc>
                        <a:spcBef>
                          <a:spcPts val="0"/>
                        </a:spcBef>
                        <a:spcAft>
                          <a:spcPts val="0"/>
                        </a:spcAft>
                      </a:pPr>
                      <a:r>
                        <a:rPr lang="en-US" sz="1800">
                          <a:latin typeface="Calibri"/>
                          <a:ea typeface="Calibri"/>
                          <a:cs typeface="Times New Roman"/>
                        </a:rPr>
                        <a:t>x &lt; y (x is less than y)</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56197">
                <a:tc>
                  <a:txBody>
                    <a:bodyPr/>
                    <a:lstStyle/>
                    <a:p>
                      <a:pPr marL="0" marR="0" algn="ctr">
                        <a:lnSpc>
                          <a:spcPct val="115000"/>
                        </a:lnSpc>
                        <a:spcBef>
                          <a:spcPts val="0"/>
                        </a:spcBef>
                        <a:spcAft>
                          <a:spcPts val="0"/>
                        </a:spcAft>
                      </a:pPr>
                      <a:r>
                        <a:rPr lang="en-US" sz="1800">
                          <a:latin typeface="Calibri"/>
                          <a:ea typeface="Calibri"/>
                          <a:cs typeface="Times New Roman"/>
                        </a:rPr>
                        <a:t>&gt;</a:t>
                      </a: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15000"/>
                        </a:lnSpc>
                        <a:spcBef>
                          <a:spcPts val="0"/>
                        </a:spcBef>
                        <a:spcAft>
                          <a:spcPts val="0"/>
                        </a:spcAft>
                      </a:pPr>
                      <a:r>
                        <a:rPr lang="en-US" sz="1800" dirty="0">
                          <a:latin typeface="Calibri"/>
                          <a:ea typeface="Calibri"/>
                          <a:cs typeface="Times New Roman"/>
                        </a:rPr>
                        <a:t>Greater than</a:t>
                      </a:r>
                    </a:p>
                  </a:txBody>
                  <a:tcPr marL="68580" marR="68580" marT="0" marB="0"/>
                </a:tc>
                <a:tc>
                  <a:txBody>
                    <a:bodyPr/>
                    <a:lstStyle/>
                    <a:p>
                      <a:pPr marL="0" marR="0">
                        <a:lnSpc>
                          <a:spcPct val="115000"/>
                        </a:lnSpc>
                        <a:spcBef>
                          <a:spcPts val="0"/>
                        </a:spcBef>
                        <a:spcAft>
                          <a:spcPts val="0"/>
                        </a:spcAft>
                      </a:pPr>
                      <a:r>
                        <a:rPr lang="en-US" sz="1800" dirty="0">
                          <a:latin typeface="Calibri"/>
                          <a:ea typeface="Calibri"/>
                          <a:cs typeface="Times New Roman"/>
                        </a:rPr>
                        <a:t>x &gt; y (x is greater than y)</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356197">
                <a:tc>
                  <a:txBody>
                    <a:bodyPr/>
                    <a:lstStyle/>
                    <a:p>
                      <a:pPr marL="0" marR="0" algn="ctr">
                        <a:lnSpc>
                          <a:spcPct val="115000"/>
                        </a:lnSpc>
                        <a:spcBef>
                          <a:spcPts val="0"/>
                        </a:spcBef>
                        <a:spcAft>
                          <a:spcPts val="0"/>
                        </a:spcAft>
                      </a:pPr>
                      <a:r>
                        <a:rPr lang="en-US" sz="1800">
                          <a:latin typeface="Calibri"/>
                          <a:ea typeface="Calibri"/>
                          <a:cs typeface="Times New Roman"/>
                        </a:rPr>
                        <a:t>&lt;=</a:t>
                      </a:r>
                    </a:p>
                  </a:txBody>
                  <a:tcPr marL="68580" marR="68580" marT="0" marB="0" anchor="ctr">
                    <a:lnL w="12700" cap="flat" cmpd="sng" algn="ctr">
                      <a:solidFill>
                        <a:schemeClr val="tx1"/>
                      </a:solidFill>
                      <a:prstDash val="solid"/>
                      <a:round/>
                      <a:headEnd type="none" w="med" len="med"/>
                      <a:tailEnd type="none" w="med" len="med"/>
                    </a:lnL>
                  </a:tcPr>
                </a:tc>
                <a:tc>
                  <a:txBody>
                    <a:bodyPr/>
                    <a:lstStyle/>
                    <a:p>
                      <a:pPr marL="0" marR="0">
                        <a:lnSpc>
                          <a:spcPct val="115000"/>
                        </a:lnSpc>
                        <a:spcBef>
                          <a:spcPts val="0"/>
                        </a:spcBef>
                        <a:spcAft>
                          <a:spcPts val="0"/>
                        </a:spcAft>
                      </a:pPr>
                      <a:r>
                        <a:rPr lang="en-US" sz="1800">
                          <a:latin typeface="Calibri"/>
                          <a:ea typeface="Calibri"/>
                          <a:cs typeface="Times New Roman"/>
                        </a:rPr>
                        <a:t>Less than or equal to</a:t>
                      </a:r>
                    </a:p>
                  </a:txBody>
                  <a:tcPr marL="68580" marR="68580" marT="0" marB="0"/>
                </a:tc>
                <a:tc>
                  <a:txBody>
                    <a:bodyPr/>
                    <a:lstStyle/>
                    <a:p>
                      <a:pPr marL="0" marR="0">
                        <a:lnSpc>
                          <a:spcPct val="115000"/>
                        </a:lnSpc>
                        <a:spcBef>
                          <a:spcPts val="0"/>
                        </a:spcBef>
                        <a:spcAft>
                          <a:spcPts val="0"/>
                        </a:spcAft>
                      </a:pPr>
                      <a:r>
                        <a:rPr lang="en-US" sz="1800" dirty="0">
                          <a:latin typeface="Calibri"/>
                          <a:ea typeface="Calibri"/>
                          <a:cs typeface="Times New Roman"/>
                        </a:rPr>
                        <a:t>x &lt;= y (x is less than or equal to y)</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606022">
                <a:tc>
                  <a:txBody>
                    <a:bodyPr/>
                    <a:lstStyle/>
                    <a:p>
                      <a:pPr marL="0" marR="0" algn="ctr">
                        <a:lnSpc>
                          <a:spcPct val="115000"/>
                        </a:lnSpc>
                        <a:spcBef>
                          <a:spcPts val="0"/>
                        </a:spcBef>
                        <a:spcAft>
                          <a:spcPts val="0"/>
                        </a:spcAft>
                      </a:pPr>
                      <a:r>
                        <a:rPr lang="en-US" sz="1800" dirty="0">
                          <a:latin typeface="Calibri"/>
                          <a:ea typeface="Calibri"/>
                          <a:cs typeface="Times New Roman"/>
                        </a:rPr>
                        <a:t>&gt;=</a:t>
                      </a: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Calibri"/>
                          <a:ea typeface="Calibri"/>
                          <a:cs typeface="Times New Roman"/>
                        </a:rPr>
                        <a:t>Greater than or equal to</a:t>
                      </a:r>
                    </a:p>
                  </a:txBody>
                  <a:tcPr marL="68580" marR="68580" marT="0" marB="0">
                    <a:lnB w="12700" cap="flat" cmpd="sng" algn="ctr">
                      <a:solidFill>
                        <a:schemeClr val="tx1"/>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latin typeface="Calibri"/>
                          <a:ea typeface="Calibri"/>
                          <a:cs typeface="Times New Roman"/>
                        </a:rPr>
                        <a:t>x &gt; y (x is greater than or equal to y)</a:t>
                      </a: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7" name="Slide Number Placeholder 6"/>
          <p:cNvSpPr>
            <a:spLocks noGrp="1"/>
          </p:cNvSpPr>
          <p:nvPr>
            <p:ph type="sldNum" sz="quarter" idx="12"/>
          </p:nvPr>
        </p:nvSpPr>
        <p:spPr/>
        <p:txBody>
          <a:bodyPr/>
          <a:lstStyle/>
          <a:p>
            <a:fld id="{00FDC461-FCC3-4FD0-840F-06872396D02B}" type="slidenum">
              <a:rPr lang="en-US" smtClean="0"/>
              <a:pPr/>
              <a:t>18</a:t>
            </a:fld>
            <a:endParaRPr lang="en-US"/>
          </a:p>
        </p:txBody>
      </p:sp>
      <p:sp>
        <p:nvSpPr>
          <p:cNvPr id="4" name="Date Placeholder 3">
            <a:extLst>
              <a:ext uri="{FF2B5EF4-FFF2-40B4-BE49-F238E27FC236}">
                <a16:creationId xmlns:a16="http://schemas.microsoft.com/office/drawing/2014/main" id="{8362F97A-81AD-4895-84AB-917DF448782F}"/>
              </a:ext>
            </a:extLst>
          </p:cNvPr>
          <p:cNvSpPr>
            <a:spLocks noGrp="1"/>
          </p:cNvSpPr>
          <p:nvPr>
            <p:ph type="dt" sz="half" idx="10"/>
          </p:nvPr>
        </p:nvSpPr>
        <p:spPr/>
        <p:txBody>
          <a:bodyPr/>
          <a:lstStyle/>
          <a:p>
            <a:r>
              <a:rPr lang="en-US" dirty="0"/>
              <a:t>LSU rev20240724</a:t>
            </a:r>
          </a:p>
        </p:txBody>
      </p:sp>
      <p:sp>
        <p:nvSpPr>
          <p:cNvPr id="9" name="Footer Placeholder 8">
            <a:extLst>
              <a:ext uri="{FF2B5EF4-FFF2-40B4-BE49-F238E27FC236}">
                <a16:creationId xmlns:a16="http://schemas.microsoft.com/office/drawing/2014/main" id="{FFA39829-4764-496A-9E72-ACC3F4F755BA}"/>
              </a:ext>
            </a:extLst>
          </p:cNvPr>
          <p:cNvSpPr>
            <a:spLocks noGrp="1"/>
          </p:cNvSpPr>
          <p:nvPr>
            <p:ph type="ftr" sz="quarter" idx="11"/>
          </p:nvPr>
        </p:nvSpPr>
        <p:spPr/>
        <p:txBody>
          <a:bodyPr/>
          <a:lstStyle/>
          <a:p>
            <a:r>
              <a:rPr lang="en-US"/>
              <a:t>L06.01</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Functions</a:t>
            </a:r>
          </a:p>
        </p:txBody>
      </p:sp>
      <p:sp>
        <p:nvSpPr>
          <p:cNvPr id="3" name="Content Placeholder 2"/>
          <p:cNvSpPr>
            <a:spLocks noGrp="1"/>
          </p:cNvSpPr>
          <p:nvPr>
            <p:ph idx="1"/>
          </p:nvPr>
        </p:nvSpPr>
        <p:spPr>
          <a:xfrm>
            <a:off x="457200" y="1600200"/>
            <a:ext cx="8229600" cy="4525963"/>
          </a:xfrm>
        </p:spPr>
        <p:txBody>
          <a:bodyPr>
            <a:normAutofit/>
          </a:bodyPr>
          <a:lstStyle/>
          <a:p>
            <a:pPr marL="457200" indent="-457200">
              <a:buFont typeface="Wingdings" pitchFamily="2" charset="2"/>
              <a:buChar char="§"/>
            </a:pPr>
            <a:r>
              <a:rPr lang="en-US" sz="2600" dirty="0"/>
              <a:t>A function is a code segment in a program that contains instructions the computer will use to perform a task</a:t>
            </a:r>
          </a:p>
          <a:p>
            <a:pPr marL="457200" indent="-457200">
              <a:buFont typeface="Wingdings" pitchFamily="2" charset="2"/>
              <a:buChar char="§"/>
            </a:pPr>
            <a:endParaRPr lang="en-US" sz="500" dirty="0"/>
          </a:p>
          <a:p>
            <a:pPr marL="457200" indent="-457200">
              <a:buFont typeface="Wingdings" pitchFamily="2" charset="2"/>
              <a:buChar char="§"/>
            </a:pPr>
            <a:r>
              <a:rPr lang="en-US" sz="2600" dirty="0"/>
              <a:t>To define a function:</a:t>
            </a:r>
          </a:p>
          <a:p>
            <a:pPr marL="457200" indent="-457200">
              <a:buNone/>
            </a:pPr>
            <a:endParaRPr lang="en-US" sz="500" dirty="0"/>
          </a:p>
          <a:p>
            <a:pPr marL="857250" lvl="1" indent="-457200">
              <a:buFont typeface="Courier New" pitchFamily="49" charset="0"/>
              <a:buChar char="o"/>
            </a:pPr>
            <a:r>
              <a:rPr lang="en-US" sz="2400" dirty="0"/>
              <a:t>Specify a data type for the return</a:t>
            </a:r>
          </a:p>
          <a:p>
            <a:pPr marL="857250" lvl="1" indent="-457200">
              <a:buFont typeface="Courier New" pitchFamily="49" charset="0"/>
              <a:buChar char="o"/>
            </a:pPr>
            <a:endParaRPr lang="en-US" sz="500" dirty="0"/>
          </a:p>
          <a:p>
            <a:pPr marL="857250" lvl="1" indent="-457200">
              <a:buFont typeface="Courier New" pitchFamily="49" charset="0"/>
              <a:buChar char="o"/>
            </a:pPr>
            <a:r>
              <a:rPr lang="en-US" sz="2400" dirty="0"/>
              <a:t>Provide a unique name followed by a set of parenthesis</a:t>
            </a:r>
          </a:p>
          <a:p>
            <a:pPr marL="857250" lvl="1" indent="-457200">
              <a:buFont typeface="Courier New" pitchFamily="49" charset="0"/>
              <a:buChar char="o"/>
            </a:pPr>
            <a:endParaRPr lang="en-US" sz="500" dirty="0"/>
          </a:p>
          <a:p>
            <a:pPr marL="857250" lvl="1" indent="-457200">
              <a:buFont typeface="Courier New" pitchFamily="49" charset="0"/>
              <a:buChar char="o"/>
            </a:pPr>
            <a:r>
              <a:rPr lang="en-US" sz="2400" dirty="0"/>
              <a:t>After the parenthesis, put the instructions that need to be executed inside a set of brackets</a:t>
            </a:r>
          </a:p>
        </p:txBody>
      </p:sp>
      <p:sp>
        <p:nvSpPr>
          <p:cNvPr id="4" name="TextBox 3"/>
          <p:cNvSpPr txBox="1"/>
          <p:nvPr/>
        </p:nvSpPr>
        <p:spPr>
          <a:xfrm>
            <a:off x="2743200" y="5181600"/>
            <a:ext cx="3657600" cy="830997"/>
          </a:xfrm>
          <a:prstGeom prst="rect">
            <a:avLst/>
          </a:prstGeom>
          <a:noFill/>
          <a:ln w="38100">
            <a:solidFill>
              <a:schemeClr val="accent5">
                <a:lumMod val="75000"/>
              </a:schemeClr>
            </a:solidFill>
          </a:ln>
        </p:spPr>
        <p:txBody>
          <a:bodyPr wrap="square" rtlCol="0">
            <a:spAutoFit/>
          </a:bodyPr>
          <a:lstStyle/>
          <a:p>
            <a:r>
              <a:rPr lang="en-US" sz="2400" dirty="0"/>
              <a:t>void setup () {</a:t>
            </a:r>
          </a:p>
          <a:p>
            <a:r>
              <a:rPr lang="en-US" sz="2400" dirty="0"/>
              <a:t>     </a:t>
            </a:r>
            <a:r>
              <a:rPr lang="en-US" sz="2400" b="1" dirty="0">
                <a:solidFill>
                  <a:schemeClr val="accent6">
                    <a:lumMod val="75000"/>
                  </a:schemeClr>
                </a:solidFill>
              </a:rPr>
              <a:t>&lt;insert instructions&gt;  </a:t>
            </a:r>
            <a:r>
              <a:rPr lang="en-US" sz="2400" dirty="0"/>
              <a:t>}</a:t>
            </a:r>
          </a:p>
        </p:txBody>
      </p:sp>
      <p:sp>
        <p:nvSpPr>
          <p:cNvPr id="5" name="Rectangle 4"/>
          <p:cNvSpPr/>
          <p:nvPr/>
        </p:nvSpPr>
        <p:spPr>
          <a:xfrm>
            <a:off x="2743200" y="6019800"/>
            <a:ext cx="3657600" cy="307777"/>
          </a:xfrm>
          <a:prstGeom prst="rect">
            <a:avLst/>
          </a:prstGeom>
        </p:spPr>
        <p:txBody>
          <a:bodyPr wrap="square">
            <a:spAutoFit/>
          </a:bodyPr>
          <a:lstStyle/>
          <a:p>
            <a:pPr algn="ctr"/>
            <a:r>
              <a:rPr lang="en-US" sz="1400" dirty="0"/>
              <a:t>Figure 5: Structure of a void function</a:t>
            </a:r>
          </a:p>
        </p:txBody>
      </p:sp>
      <p:sp>
        <p:nvSpPr>
          <p:cNvPr id="6" name="Slide Number Placeholder 5"/>
          <p:cNvSpPr>
            <a:spLocks noGrp="1"/>
          </p:cNvSpPr>
          <p:nvPr>
            <p:ph type="sldNum" sz="quarter" idx="12"/>
          </p:nvPr>
        </p:nvSpPr>
        <p:spPr/>
        <p:txBody>
          <a:bodyPr/>
          <a:lstStyle/>
          <a:p>
            <a:fld id="{00FDC461-FCC3-4FD0-840F-06872396D02B}" type="slidenum">
              <a:rPr lang="en-US" smtClean="0"/>
              <a:pPr/>
              <a:t>19</a:t>
            </a:fld>
            <a:endParaRPr lang="en-US"/>
          </a:p>
        </p:txBody>
      </p:sp>
      <p:pic>
        <p:nvPicPr>
          <p:cNvPr id="7" name="Picture 6">
            <a:extLst>
              <a:ext uri="{FF2B5EF4-FFF2-40B4-BE49-F238E27FC236}">
                <a16:creationId xmlns:a16="http://schemas.microsoft.com/office/drawing/2014/main" id="{E120A46D-E8E6-42C5-8DD6-FCD1C02EA533}"/>
              </a:ext>
            </a:extLst>
          </p:cNvPr>
          <p:cNvPicPr>
            <a:picLocks noChangeAspect="1"/>
          </p:cNvPicPr>
          <p:nvPr/>
        </p:nvPicPr>
        <p:blipFill>
          <a:blip r:embed="rId3"/>
          <a:stretch>
            <a:fillRect/>
          </a:stretch>
        </p:blipFill>
        <p:spPr>
          <a:xfrm>
            <a:off x="0" y="5081"/>
            <a:ext cx="2131271" cy="1143000"/>
          </a:xfrm>
          <a:prstGeom prst="rect">
            <a:avLst/>
          </a:prstGeom>
        </p:spPr>
      </p:pic>
      <p:sp>
        <p:nvSpPr>
          <p:cNvPr id="8" name="Date Placeholder 7">
            <a:extLst>
              <a:ext uri="{FF2B5EF4-FFF2-40B4-BE49-F238E27FC236}">
                <a16:creationId xmlns:a16="http://schemas.microsoft.com/office/drawing/2014/main" id="{72C18115-E0B4-4388-8FD7-EF03C65CFA36}"/>
              </a:ext>
            </a:extLst>
          </p:cNvPr>
          <p:cNvSpPr>
            <a:spLocks noGrp="1"/>
          </p:cNvSpPr>
          <p:nvPr>
            <p:ph type="dt" sz="half" idx="10"/>
          </p:nvPr>
        </p:nvSpPr>
        <p:spPr/>
        <p:txBody>
          <a:bodyPr/>
          <a:lstStyle/>
          <a:p>
            <a:r>
              <a:rPr lang="en-US" dirty="0"/>
              <a:t>LSU rev20240724</a:t>
            </a:r>
          </a:p>
        </p:txBody>
      </p:sp>
      <p:sp>
        <p:nvSpPr>
          <p:cNvPr id="9" name="Footer Placeholder 8">
            <a:extLst>
              <a:ext uri="{FF2B5EF4-FFF2-40B4-BE49-F238E27FC236}">
                <a16:creationId xmlns:a16="http://schemas.microsoft.com/office/drawing/2014/main" id="{7BD3EA83-FEA1-40D6-82AD-28B727FE5A6C}"/>
              </a:ext>
            </a:extLst>
          </p:cNvPr>
          <p:cNvSpPr>
            <a:spLocks noGrp="1"/>
          </p:cNvSpPr>
          <p:nvPr>
            <p:ph type="ftr" sz="quarter" idx="11"/>
          </p:nvPr>
        </p:nvSpPr>
        <p:spPr/>
        <p:txBody>
          <a:bodyPr/>
          <a:lstStyle/>
          <a:p>
            <a:r>
              <a:rPr lang="en-US"/>
              <a:t>L06.01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447800"/>
            <a:ext cx="7315200" cy="4114800"/>
          </a:xfrm>
        </p:spPr>
        <p:txBody>
          <a:bodyPr>
            <a:normAutofit/>
          </a:bodyPr>
          <a:lstStyle/>
          <a:p>
            <a:pPr marL="0" indent="0" algn="ctr">
              <a:buNone/>
            </a:pPr>
            <a:r>
              <a:rPr lang="en-US" sz="3600" b="1" dirty="0"/>
              <a:t>Computer programming </a:t>
            </a:r>
            <a:r>
              <a:rPr lang="en-US" sz="3600" dirty="0"/>
              <a:t>is the process of writing </a:t>
            </a:r>
            <a:r>
              <a:rPr lang="en-US" sz="3600" b="1" dirty="0"/>
              <a:t>code</a:t>
            </a:r>
            <a:endParaRPr lang="en-US" sz="3600" dirty="0"/>
          </a:p>
          <a:p>
            <a:pPr marL="0" indent="0" algn="ctr">
              <a:buNone/>
            </a:pPr>
            <a:endParaRPr lang="en-US" sz="3600" dirty="0"/>
          </a:p>
          <a:p>
            <a:pPr marL="0" indent="0" algn="ctr">
              <a:buNone/>
            </a:pPr>
            <a:r>
              <a:rPr lang="en-US" sz="3600" b="1" dirty="0"/>
              <a:t>Code</a:t>
            </a:r>
            <a:r>
              <a:rPr lang="en-US" sz="3600" dirty="0"/>
              <a:t> is executable program instructions that are interpreted by computers to perform specific actions </a:t>
            </a:r>
            <a:endParaRPr lang="en-US" sz="3600" b="1" dirty="0"/>
          </a:p>
        </p:txBody>
      </p:sp>
      <p:sp>
        <p:nvSpPr>
          <p:cNvPr id="4" name="Slide Number Placeholder 3"/>
          <p:cNvSpPr>
            <a:spLocks noGrp="1"/>
          </p:cNvSpPr>
          <p:nvPr>
            <p:ph type="sldNum" sz="quarter" idx="12"/>
          </p:nvPr>
        </p:nvSpPr>
        <p:spPr/>
        <p:txBody>
          <a:bodyPr/>
          <a:lstStyle/>
          <a:p>
            <a:fld id="{00FDC461-FCC3-4FD0-840F-06872396D02B}" type="slidenum">
              <a:rPr lang="en-US" smtClean="0"/>
              <a:pPr/>
              <a:t>2</a:t>
            </a:fld>
            <a:endParaRPr lang="en-US"/>
          </a:p>
        </p:txBody>
      </p:sp>
      <p:pic>
        <p:nvPicPr>
          <p:cNvPr id="5" name="Picture 4">
            <a:extLst>
              <a:ext uri="{FF2B5EF4-FFF2-40B4-BE49-F238E27FC236}">
                <a16:creationId xmlns:a16="http://schemas.microsoft.com/office/drawing/2014/main" id="{62A20D99-DA85-45BF-826B-E6803EF56BFB}"/>
              </a:ext>
            </a:extLst>
          </p:cNvPr>
          <p:cNvPicPr>
            <a:picLocks noChangeAspect="1"/>
          </p:cNvPicPr>
          <p:nvPr/>
        </p:nvPicPr>
        <p:blipFill>
          <a:blip r:embed="rId3"/>
          <a:stretch>
            <a:fillRect/>
          </a:stretch>
        </p:blipFill>
        <p:spPr>
          <a:xfrm>
            <a:off x="0" y="5081"/>
            <a:ext cx="2131271" cy="1143000"/>
          </a:xfrm>
          <a:prstGeom prst="rect">
            <a:avLst/>
          </a:prstGeom>
        </p:spPr>
      </p:pic>
      <p:sp>
        <p:nvSpPr>
          <p:cNvPr id="2" name="Date Placeholder 1">
            <a:extLst>
              <a:ext uri="{FF2B5EF4-FFF2-40B4-BE49-F238E27FC236}">
                <a16:creationId xmlns:a16="http://schemas.microsoft.com/office/drawing/2014/main" id="{6D721EA6-CA79-4DDA-BD73-52B14A41D459}"/>
              </a:ext>
            </a:extLst>
          </p:cNvPr>
          <p:cNvSpPr>
            <a:spLocks noGrp="1"/>
          </p:cNvSpPr>
          <p:nvPr>
            <p:ph type="dt" sz="half" idx="10"/>
          </p:nvPr>
        </p:nvSpPr>
        <p:spPr/>
        <p:txBody>
          <a:bodyPr/>
          <a:lstStyle/>
          <a:p>
            <a:r>
              <a:rPr lang="en-US" dirty="0"/>
              <a:t>LSU rev20240724</a:t>
            </a:r>
          </a:p>
        </p:txBody>
      </p:sp>
      <p:sp>
        <p:nvSpPr>
          <p:cNvPr id="6" name="Footer Placeholder 5">
            <a:extLst>
              <a:ext uri="{FF2B5EF4-FFF2-40B4-BE49-F238E27FC236}">
                <a16:creationId xmlns:a16="http://schemas.microsoft.com/office/drawing/2014/main" id="{0E928993-AC1C-4F8B-A98A-271C5AC6216D}"/>
              </a:ext>
            </a:extLst>
          </p:cNvPr>
          <p:cNvSpPr>
            <a:spLocks noGrp="1"/>
          </p:cNvSpPr>
          <p:nvPr>
            <p:ph type="ftr" sz="quarter" idx="11"/>
          </p:nvPr>
        </p:nvSpPr>
        <p:spPr/>
        <p:txBody>
          <a:bodyPr/>
          <a:lstStyle/>
          <a:p>
            <a:r>
              <a:rPr lang="en-US"/>
              <a:t>L06.01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Void</a:t>
            </a:r>
          </a:p>
        </p:txBody>
      </p:sp>
      <p:sp>
        <p:nvSpPr>
          <p:cNvPr id="3" name="Content Placeholder 2"/>
          <p:cNvSpPr>
            <a:spLocks noGrp="1"/>
          </p:cNvSpPr>
          <p:nvPr>
            <p:ph idx="1"/>
          </p:nvPr>
        </p:nvSpPr>
        <p:spPr>
          <a:xfrm>
            <a:off x="457200" y="1600201"/>
            <a:ext cx="8229600" cy="2895600"/>
          </a:xfrm>
        </p:spPr>
        <p:txBody>
          <a:bodyPr>
            <a:normAutofit/>
          </a:bodyPr>
          <a:lstStyle/>
          <a:p>
            <a:pPr marL="457200" indent="-457200">
              <a:buFont typeface="Wingdings" pitchFamily="2" charset="2"/>
              <a:buChar char="§"/>
            </a:pPr>
            <a:r>
              <a:rPr lang="en-US" sz="2600" b="1" dirty="0"/>
              <a:t>Void</a:t>
            </a:r>
            <a:r>
              <a:rPr lang="en-US" sz="2600" dirty="0"/>
              <a:t> is a special data type used for declaring a function that is not expected to return any information</a:t>
            </a:r>
          </a:p>
          <a:p>
            <a:pPr marL="457200" indent="-457200">
              <a:buFont typeface="Wingdings" pitchFamily="2" charset="2"/>
              <a:buChar char="§"/>
            </a:pPr>
            <a:endParaRPr lang="en-US" sz="500" dirty="0"/>
          </a:p>
          <a:p>
            <a:pPr marL="457200" indent="-457200">
              <a:buFont typeface="Wingdings" pitchFamily="2" charset="2"/>
              <a:buChar char="§"/>
            </a:pPr>
            <a:r>
              <a:rPr lang="en-US" sz="2600" dirty="0"/>
              <a:t>Arduino uses two void functions to get you started; the main setup runs one time when the program begins, followed by a loop that runs continuously thereafter</a:t>
            </a:r>
          </a:p>
        </p:txBody>
      </p:sp>
      <p:sp>
        <p:nvSpPr>
          <p:cNvPr id="5" name="TextBox 4"/>
          <p:cNvSpPr txBox="1"/>
          <p:nvPr/>
        </p:nvSpPr>
        <p:spPr>
          <a:xfrm>
            <a:off x="1524000" y="6172200"/>
            <a:ext cx="6172200" cy="307777"/>
          </a:xfrm>
          <a:prstGeom prst="rect">
            <a:avLst/>
          </a:prstGeom>
          <a:noFill/>
        </p:spPr>
        <p:txBody>
          <a:bodyPr wrap="square" rtlCol="0">
            <a:spAutoFit/>
          </a:bodyPr>
          <a:lstStyle/>
          <a:p>
            <a:pPr algn="ctr"/>
            <a:r>
              <a:rPr lang="en-US" sz="1400" dirty="0"/>
              <a:t>Figure 6: Image of the Arduino start screen</a:t>
            </a:r>
          </a:p>
        </p:txBody>
      </p:sp>
      <p:pic>
        <p:nvPicPr>
          <p:cNvPr id="1031" name="Picture 7"/>
          <p:cNvPicPr>
            <a:picLocks noChangeAspect="1" noChangeArrowheads="1"/>
          </p:cNvPicPr>
          <p:nvPr/>
        </p:nvPicPr>
        <p:blipFill>
          <a:blip r:embed="rId3" cstate="print"/>
          <a:srcRect/>
          <a:stretch>
            <a:fillRect/>
          </a:stretch>
        </p:blipFill>
        <p:spPr bwMode="auto">
          <a:xfrm>
            <a:off x="1600200" y="4114800"/>
            <a:ext cx="6019800" cy="2057400"/>
          </a:xfrm>
          <a:prstGeom prst="rect">
            <a:avLst/>
          </a:prstGeom>
          <a:noFill/>
          <a:ln w="38100">
            <a:solidFill>
              <a:schemeClr val="accent5">
                <a:lumMod val="75000"/>
              </a:schemeClr>
            </a:solidFill>
            <a:miter lim="800000"/>
            <a:headEnd/>
            <a:tailEnd/>
          </a:ln>
        </p:spPr>
      </p:pic>
      <p:sp>
        <p:nvSpPr>
          <p:cNvPr id="6" name="Slide Number Placeholder 5"/>
          <p:cNvSpPr>
            <a:spLocks noGrp="1"/>
          </p:cNvSpPr>
          <p:nvPr>
            <p:ph type="sldNum" sz="quarter" idx="12"/>
          </p:nvPr>
        </p:nvSpPr>
        <p:spPr/>
        <p:txBody>
          <a:bodyPr/>
          <a:lstStyle/>
          <a:p>
            <a:fld id="{00FDC461-FCC3-4FD0-840F-06872396D02B}" type="slidenum">
              <a:rPr lang="en-US" smtClean="0"/>
              <a:pPr/>
              <a:t>20</a:t>
            </a:fld>
            <a:endParaRPr lang="en-US"/>
          </a:p>
        </p:txBody>
      </p:sp>
      <p:pic>
        <p:nvPicPr>
          <p:cNvPr id="7" name="Picture 6">
            <a:extLst>
              <a:ext uri="{FF2B5EF4-FFF2-40B4-BE49-F238E27FC236}">
                <a16:creationId xmlns:a16="http://schemas.microsoft.com/office/drawing/2014/main" id="{AB244244-8A2F-48A6-8EE7-A3C5526781C0}"/>
              </a:ext>
            </a:extLst>
          </p:cNvPr>
          <p:cNvPicPr>
            <a:picLocks noChangeAspect="1"/>
          </p:cNvPicPr>
          <p:nvPr/>
        </p:nvPicPr>
        <p:blipFill>
          <a:blip r:embed="rId4"/>
          <a:stretch>
            <a:fillRect/>
          </a:stretch>
        </p:blipFill>
        <p:spPr>
          <a:xfrm>
            <a:off x="0" y="5081"/>
            <a:ext cx="2131271" cy="1143000"/>
          </a:xfrm>
          <a:prstGeom prst="rect">
            <a:avLst/>
          </a:prstGeom>
        </p:spPr>
      </p:pic>
      <p:sp>
        <p:nvSpPr>
          <p:cNvPr id="4" name="Date Placeholder 3">
            <a:extLst>
              <a:ext uri="{FF2B5EF4-FFF2-40B4-BE49-F238E27FC236}">
                <a16:creationId xmlns:a16="http://schemas.microsoft.com/office/drawing/2014/main" id="{5396CA54-2246-4986-951E-F7E7A1D8C075}"/>
              </a:ext>
            </a:extLst>
          </p:cNvPr>
          <p:cNvSpPr>
            <a:spLocks noGrp="1"/>
          </p:cNvSpPr>
          <p:nvPr>
            <p:ph type="dt" sz="half" idx="10"/>
          </p:nvPr>
        </p:nvSpPr>
        <p:spPr/>
        <p:txBody>
          <a:bodyPr/>
          <a:lstStyle/>
          <a:p>
            <a:r>
              <a:rPr lang="en-US" dirty="0"/>
              <a:t>LSU rev20240724</a:t>
            </a:r>
          </a:p>
        </p:txBody>
      </p:sp>
      <p:sp>
        <p:nvSpPr>
          <p:cNvPr id="8" name="Footer Placeholder 7">
            <a:extLst>
              <a:ext uri="{FF2B5EF4-FFF2-40B4-BE49-F238E27FC236}">
                <a16:creationId xmlns:a16="http://schemas.microsoft.com/office/drawing/2014/main" id="{41D256F9-E854-4B90-A57D-233F3613CB73}"/>
              </a:ext>
            </a:extLst>
          </p:cNvPr>
          <p:cNvSpPr>
            <a:spLocks noGrp="1"/>
          </p:cNvSpPr>
          <p:nvPr>
            <p:ph type="ftr" sz="quarter" idx="11"/>
          </p:nvPr>
        </p:nvSpPr>
        <p:spPr/>
        <p:txBody>
          <a:bodyPr/>
          <a:lstStyle/>
          <a:p>
            <a:r>
              <a:rPr lang="en-US"/>
              <a:t>L06.01</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0184019-0FA0-40A3-9022-70B99FDD9F1E}"/>
              </a:ext>
            </a:extLst>
          </p:cNvPr>
          <p:cNvPicPr>
            <a:picLocks noChangeAspect="1"/>
          </p:cNvPicPr>
          <p:nvPr/>
        </p:nvPicPr>
        <p:blipFill>
          <a:blip r:embed="rId3"/>
          <a:stretch>
            <a:fillRect/>
          </a:stretch>
        </p:blipFill>
        <p:spPr>
          <a:xfrm>
            <a:off x="0" y="5081"/>
            <a:ext cx="2131271" cy="1143000"/>
          </a:xfrm>
          <a:prstGeom prst="rect">
            <a:avLst/>
          </a:prstGeom>
        </p:spPr>
      </p:pic>
      <p:sp>
        <p:nvSpPr>
          <p:cNvPr id="2" name="Title 1"/>
          <p:cNvSpPr>
            <a:spLocks noGrp="1"/>
          </p:cNvSpPr>
          <p:nvPr>
            <p:ph type="title"/>
          </p:nvPr>
        </p:nvSpPr>
        <p:spPr>
          <a:xfrm>
            <a:off x="487052" y="722631"/>
            <a:ext cx="8229600" cy="1143000"/>
          </a:xfrm>
        </p:spPr>
        <p:txBody>
          <a:bodyPr>
            <a:normAutofit/>
          </a:bodyPr>
          <a:lstStyle/>
          <a:p>
            <a:r>
              <a:rPr lang="en-US" dirty="0"/>
              <a:t>Conditional Statements: If/Else</a:t>
            </a:r>
          </a:p>
        </p:txBody>
      </p:sp>
      <p:sp>
        <p:nvSpPr>
          <p:cNvPr id="3" name="Content Placeholder 2"/>
          <p:cNvSpPr>
            <a:spLocks noGrp="1"/>
          </p:cNvSpPr>
          <p:nvPr>
            <p:ph idx="1"/>
          </p:nvPr>
        </p:nvSpPr>
        <p:spPr>
          <a:xfrm>
            <a:off x="457200" y="1600200"/>
            <a:ext cx="8153400" cy="914400"/>
          </a:xfrm>
        </p:spPr>
        <p:txBody>
          <a:bodyPr>
            <a:normAutofit/>
          </a:bodyPr>
          <a:lstStyle/>
          <a:p>
            <a:pPr>
              <a:buFont typeface="Wingdings" pitchFamily="2" charset="2"/>
              <a:buChar char="§"/>
            </a:pPr>
            <a:r>
              <a:rPr lang="en-US" sz="2600" dirty="0"/>
              <a:t>An if statement  proceeds one way if a condition is met and another way if it is not met</a:t>
            </a:r>
          </a:p>
          <a:p>
            <a:pPr>
              <a:buNone/>
            </a:pPr>
            <a:endParaRPr lang="en-US" dirty="0"/>
          </a:p>
        </p:txBody>
      </p:sp>
      <p:sp>
        <p:nvSpPr>
          <p:cNvPr id="22" name="TextBox 21"/>
          <p:cNvSpPr txBox="1"/>
          <p:nvPr/>
        </p:nvSpPr>
        <p:spPr>
          <a:xfrm>
            <a:off x="762000" y="2590800"/>
            <a:ext cx="3409908" cy="3016210"/>
          </a:xfrm>
          <a:prstGeom prst="rect">
            <a:avLst/>
          </a:prstGeom>
          <a:noFill/>
          <a:ln w="38100">
            <a:solidFill>
              <a:schemeClr val="accent5">
                <a:lumMod val="75000"/>
              </a:schemeClr>
            </a:solidFill>
          </a:ln>
        </p:spPr>
        <p:txBody>
          <a:bodyPr wrap="square" rtlCol="0">
            <a:spAutoFit/>
          </a:bodyPr>
          <a:lstStyle/>
          <a:p>
            <a:r>
              <a:rPr lang="en-US" sz="1200" dirty="0"/>
              <a:t>void setup() {</a:t>
            </a:r>
          </a:p>
          <a:p>
            <a:r>
              <a:rPr lang="en-US" sz="1200" dirty="0"/>
              <a:t>     </a:t>
            </a:r>
            <a:r>
              <a:rPr lang="en-US" sz="1200" dirty="0" err="1"/>
              <a:t>Serial.begin</a:t>
            </a:r>
            <a:r>
              <a:rPr lang="en-US" sz="1200" dirty="0"/>
              <a:t>(9600);   }</a:t>
            </a:r>
          </a:p>
          <a:p>
            <a:endParaRPr lang="en-US" sz="500" dirty="0"/>
          </a:p>
          <a:p>
            <a:r>
              <a:rPr lang="en-US" sz="1200" dirty="0"/>
              <a:t>void loop() {</a:t>
            </a:r>
          </a:p>
          <a:p>
            <a:r>
              <a:rPr lang="en-US" b="1" dirty="0">
                <a:solidFill>
                  <a:schemeClr val="accent6">
                    <a:lumMod val="75000"/>
                  </a:schemeClr>
                </a:solidFill>
              </a:rPr>
              <a:t>     int A = 15;</a:t>
            </a:r>
          </a:p>
          <a:p>
            <a:r>
              <a:rPr lang="en-US" b="1" dirty="0">
                <a:solidFill>
                  <a:schemeClr val="accent6">
                    <a:lumMod val="75000"/>
                  </a:schemeClr>
                </a:solidFill>
              </a:rPr>
              <a:t>     int B = 10;</a:t>
            </a:r>
          </a:p>
          <a:p>
            <a:endParaRPr lang="en-US" sz="500" b="1" dirty="0">
              <a:solidFill>
                <a:schemeClr val="accent6">
                  <a:lumMod val="75000"/>
                </a:schemeClr>
              </a:solidFill>
            </a:endParaRPr>
          </a:p>
          <a:p>
            <a:r>
              <a:rPr lang="en-US" b="1" dirty="0">
                <a:solidFill>
                  <a:schemeClr val="accent6">
                    <a:lumMod val="75000"/>
                  </a:schemeClr>
                </a:solidFill>
              </a:rPr>
              <a:t>     if (A &gt;= B) {</a:t>
            </a:r>
          </a:p>
          <a:p>
            <a:r>
              <a:rPr lang="en-US" b="1" dirty="0">
                <a:solidFill>
                  <a:schemeClr val="accent6">
                    <a:lumMod val="75000"/>
                  </a:schemeClr>
                </a:solidFill>
              </a:rPr>
              <a:t>          </a:t>
            </a:r>
            <a:r>
              <a:rPr lang="en-US" b="1" dirty="0" err="1">
                <a:solidFill>
                  <a:schemeClr val="accent6">
                    <a:lumMod val="75000"/>
                  </a:schemeClr>
                </a:solidFill>
              </a:rPr>
              <a:t>Serial.println</a:t>
            </a:r>
            <a:r>
              <a:rPr lang="en-US" b="1" dirty="0">
                <a:solidFill>
                  <a:schemeClr val="accent6">
                    <a:lumMod val="75000"/>
                  </a:schemeClr>
                </a:solidFill>
              </a:rPr>
              <a:t> (A – B);</a:t>
            </a:r>
          </a:p>
          <a:p>
            <a:r>
              <a:rPr lang="en-US" b="1" dirty="0">
                <a:solidFill>
                  <a:schemeClr val="accent6">
                    <a:lumMod val="75000"/>
                  </a:schemeClr>
                </a:solidFill>
              </a:rPr>
              <a:t>     }</a:t>
            </a:r>
          </a:p>
          <a:p>
            <a:r>
              <a:rPr lang="en-US" b="1" dirty="0">
                <a:solidFill>
                  <a:schemeClr val="accent6">
                    <a:lumMod val="75000"/>
                  </a:schemeClr>
                </a:solidFill>
              </a:rPr>
              <a:t>     else if ( (A &lt; B) &amp;&amp; (B !=  0)  )  {</a:t>
            </a:r>
          </a:p>
          <a:p>
            <a:r>
              <a:rPr lang="en-US" b="1" dirty="0">
                <a:solidFill>
                  <a:schemeClr val="accent6">
                    <a:lumMod val="75000"/>
                  </a:schemeClr>
                </a:solidFill>
              </a:rPr>
              <a:t>          </a:t>
            </a:r>
            <a:r>
              <a:rPr lang="en-US" b="1" dirty="0" err="1">
                <a:solidFill>
                  <a:schemeClr val="accent6">
                    <a:lumMod val="75000"/>
                  </a:schemeClr>
                </a:solidFill>
              </a:rPr>
              <a:t>Serial.println</a:t>
            </a:r>
            <a:r>
              <a:rPr lang="en-US" b="1" dirty="0">
                <a:solidFill>
                  <a:schemeClr val="accent6">
                    <a:lumMod val="75000"/>
                  </a:schemeClr>
                </a:solidFill>
              </a:rPr>
              <a:t> (B + A); </a:t>
            </a:r>
          </a:p>
          <a:p>
            <a:r>
              <a:rPr lang="en-US" b="1" dirty="0">
                <a:solidFill>
                  <a:schemeClr val="accent6">
                    <a:lumMod val="75000"/>
                  </a:schemeClr>
                </a:solidFill>
              </a:rPr>
              <a:t>     }</a:t>
            </a:r>
          </a:p>
        </p:txBody>
      </p:sp>
      <p:sp>
        <p:nvSpPr>
          <p:cNvPr id="23" name="TextBox 22"/>
          <p:cNvSpPr txBox="1"/>
          <p:nvPr/>
        </p:nvSpPr>
        <p:spPr>
          <a:xfrm>
            <a:off x="685800" y="5638800"/>
            <a:ext cx="3505200" cy="738664"/>
          </a:xfrm>
          <a:prstGeom prst="rect">
            <a:avLst/>
          </a:prstGeom>
          <a:noFill/>
        </p:spPr>
        <p:txBody>
          <a:bodyPr wrap="square" rtlCol="0">
            <a:spAutoFit/>
          </a:bodyPr>
          <a:lstStyle/>
          <a:p>
            <a:pPr algn="ctr"/>
            <a:r>
              <a:rPr lang="en-US" sz="1400" dirty="0"/>
              <a:t>Figure 7: In this example, if A is greater than or equal to B,  then A – B will print.  Otherwise, if B is not zero then B + A will print</a:t>
            </a:r>
          </a:p>
        </p:txBody>
      </p:sp>
      <p:sp>
        <p:nvSpPr>
          <p:cNvPr id="24" name="TextBox 23"/>
          <p:cNvSpPr txBox="1"/>
          <p:nvPr/>
        </p:nvSpPr>
        <p:spPr>
          <a:xfrm>
            <a:off x="4953000" y="2590800"/>
            <a:ext cx="3409908" cy="3016210"/>
          </a:xfrm>
          <a:prstGeom prst="rect">
            <a:avLst/>
          </a:prstGeom>
          <a:noFill/>
          <a:ln w="38100">
            <a:solidFill>
              <a:schemeClr val="accent5">
                <a:lumMod val="75000"/>
              </a:schemeClr>
            </a:solidFill>
          </a:ln>
        </p:spPr>
        <p:txBody>
          <a:bodyPr wrap="square" rtlCol="0">
            <a:spAutoFit/>
          </a:bodyPr>
          <a:lstStyle/>
          <a:p>
            <a:r>
              <a:rPr lang="en-US" sz="1200" dirty="0"/>
              <a:t>void setup() {</a:t>
            </a:r>
          </a:p>
          <a:p>
            <a:r>
              <a:rPr lang="en-US" sz="1200" dirty="0"/>
              <a:t>     </a:t>
            </a:r>
            <a:r>
              <a:rPr lang="en-US" sz="1200" dirty="0" err="1"/>
              <a:t>Serial.begin</a:t>
            </a:r>
            <a:r>
              <a:rPr lang="en-US" sz="1200" dirty="0"/>
              <a:t>(9600);   }</a:t>
            </a:r>
          </a:p>
          <a:p>
            <a:endParaRPr lang="en-US" sz="500" dirty="0"/>
          </a:p>
          <a:p>
            <a:r>
              <a:rPr lang="en-US" sz="1200" dirty="0"/>
              <a:t>void loop() {</a:t>
            </a:r>
          </a:p>
          <a:p>
            <a:r>
              <a:rPr lang="en-US" b="1" dirty="0">
                <a:solidFill>
                  <a:schemeClr val="accent6">
                    <a:lumMod val="75000"/>
                  </a:schemeClr>
                </a:solidFill>
              </a:rPr>
              <a:t>     int A = 5;</a:t>
            </a:r>
          </a:p>
          <a:p>
            <a:r>
              <a:rPr lang="en-US" b="1" dirty="0">
                <a:solidFill>
                  <a:schemeClr val="accent6">
                    <a:lumMod val="75000"/>
                  </a:schemeClr>
                </a:solidFill>
              </a:rPr>
              <a:t>     int B = 20;</a:t>
            </a:r>
          </a:p>
          <a:p>
            <a:endParaRPr lang="en-US" sz="500" b="1" dirty="0">
              <a:solidFill>
                <a:schemeClr val="accent6">
                  <a:lumMod val="75000"/>
                </a:schemeClr>
              </a:solidFill>
            </a:endParaRPr>
          </a:p>
          <a:p>
            <a:r>
              <a:rPr lang="en-US" b="1" dirty="0">
                <a:solidFill>
                  <a:schemeClr val="accent6">
                    <a:lumMod val="75000"/>
                  </a:schemeClr>
                </a:solidFill>
              </a:rPr>
              <a:t>     if (B &gt;= A) {</a:t>
            </a:r>
          </a:p>
          <a:p>
            <a:r>
              <a:rPr lang="en-US" b="1" dirty="0">
                <a:solidFill>
                  <a:schemeClr val="accent6">
                    <a:lumMod val="75000"/>
                  </a:schemeClr>
                </a:solidFill>
              </a:rPr>
              <a:t>          </a:t>
            </a:r>
            <a:r>
              <a:rPr lang="en-US" b="1" dirty="0" err="1">
                <a:solidFill>
                  <a:schemeClr val="accent6">
                    <a:lumMod val="75000"/>
                  </a:schemeClr>
                </a:solidFill>
              </a:rPr>
              <a:t>Serial.println</a:t>
            </a:r>
            <a:r>
              <a:rPr lang="en-US" b="1" dirty="0">
                <a:solidFill>
                  <a:schemeClr val="accent6">
                    <a:lumMod val="75000"/>
                  </a:schemeClr>
                </a:solidFill>
              </a:rPr>
              <a:t> (B - A);</a:t>
            </a:r>
          </a:p>
          <a:p>
            <a:r>
              <a:rPr lang="en-US" b="1" dirty="0">
                <a:solidFill>
                  <a:schemeClr val="accent6">
                    <a:lumMod val="75000"/>
                  </a:schemeClr>
                </a:solidFill>
              </a:rPr>
              <a:t>     }</a:t>
            </a:r>
          </a:p>
          <a:p>
            <a:r>
              <a:rPr lang="en-US" b="1" dirty="0">
                <a:solidFill>
                  <a:schemeClr val="accent6">
                    <a:lumMod val="75000"/>
                  </a:schemeClr>
                </a:solidFill>
              </a:rPr>
              <a:t>     else if ( (A &lt; B) &amp;&amp; (B !=  0)  )  {</a:t>
            </a:r>
          </a:p>
          <a:p>
            <a:r>
              <a:rPr lang="en-US" b="1" dirty="0">
                <a:solidFill>
                  <a:schemeClr val="accent6">
                    <a:lumMod val="75000"/>
                  </a:schemeClr>
                </a:solidFill>
              </a:rPr>
              <a:t>          </a:t>
            </a:r>
            <a:r>
              <a:rPr lang="en-US" b="1" dirty="0" err="1">
                <a:solidFill>
                  <a:schemeClr val="accent6">
                    <a:lumMod val="75000"/>
                  </a:schemeClr>
                </a:solidFill>
              </a:rPr>
              <a:t>Serial.println</a:t>
            </a:r>
            <a:r>
              <a:rPr lang="en-US" b="1" dirty="0">
                <a:solidFill>
                  <a:schemeClr val="accent6">
                    <a:lumMod val="75000"/>
                  </a:schemeClr>
                </a:solidFill>
              </a:rPr>
              <a:t> (B + A); </a:t>
            </a:r>
          </a:p>
          <a:p>
            <a:r>
              <a:rPr lang="en-US" b="1" dirty="0">
                <a:solidFill>
                  <a:schemeClr val="accent6">
                    <a:lumMod val="75000"/>
                  </a:schemeClr>
                </a:solidFill>
              </a:rPr>
              <a:t>     }</a:t>
            </a:r>
          </a:p>
        </p:txBody>
      </p:sp>
      <p:sp>
        <p:nvSpPr>
          <p:cNvPr id="25" name="TextBox 24"/>
          <p:cNvSpPr txBox="1"/>
          <p:nvPr/>
        </p:nvSpPr>
        <p:spPr>
          <a:xfrm>
            <a:off x="4876800" y="5638800"/>
            <a:ext cx="3505200" cy="738664"/>
          </a:xfrm>
          <a:prstGeom prst="rect">
            <a:avLst/>
          </a:prstGeom>
          <a:noFill/>
        </p:spPr>
        <p:txBody>
          <a:bodyPr wrap="square" rtlCol="0">
            <a:spAutoFit/>
          </a:bodyPr>
          <a:lstStyle/>
          <a:p>
            <a:pPr algn="ctr"/>
            <a:r>
              <a:rPr lang="en-US" sz="1400" dirty="0"/>
              <a:t>Figure 8: In this example, if B is greater than or equal to A, then B – A will print. Otherwise, if B is not zero then B + A will print</a:t>
            </a:r>
          </a:p>
        </p:txBody>
      </p:sp>
      <p:sp>
        <p:nvSpPr>
          <p:cNvPr id="8" name="Slide Number Placeholder 7"/>
          <p:cNvSpPr>
            <a:spLocks noGrp="1"/>
          </p:cNvSpPr>
          <p:nvPr>
            <p:ph type="sldNum" sz="quarter" idx="12"/>
          </p:nvPr>
        </p:nvSpPr>
        <p:spPr/>
        <p:txBody>
          <a:bodyPr/>
          <a:lstStyle/>
          <a:p>
            <a:fld id="{00FDC461-FCC3-4FD0-840F-06872396D02B}" type="slidenum">
              <a:rPr lang="en-US" smtClean="0"/>
              <a:pPr/>
              <a:t>21</a:t>
            </a:fld>
            <a:endParaRPr lang="en-US"/>
          </a:p>
        </p:txBody>
      </p:sp>
      <p:sp>
        <p:nvSpPr>
          <p:cNvPr id="4" name="Date Placeholder 3">
            <a:extLst>
              <a:ext uri="{FF2B5EF4-FFF2-40B4-BE49-F238E27FC236}">
                <a16:creationId xmlns:a16="http://schemas.microsoft.com/office/drawing/2014/main" id="{AD15DD0B-D527-4BC5-8103-5B21DFE23E9D}"/>
              </a:ext>
            </a:extLst>
          </p:cNvPr>
          <p:cNvSpPr>
            <a:spLocks noGrp="1"/>
          </p:cNvSpPr>
          <p:nvPr>
            <p:ph type="dt" sz="half" idx="10"/>
          </p:nvPr>
        </p:nvSpPr>
        <p:spPr/>
        <p:txBody>
          <a:bodyPr/>
          <a:lstStyle/>
          <a:p>
            <a:r>
              <a:rPr lang="en-US" dirty="0"/>
              <a:t>LSU rev20240724</a:t>
            </a:r>
          </a:p>
        </p:txBody>
      </p:sp>
      <p:sp>
        <p:nvSpPr>
          <p:cNvPr id="5" name="Footer Placeholder 4">
            <a:extLst>
              <a:ext uri="{FF2B5EF4-FFF2-40B4-BE49-F238E27FC236}">
                <a16:creationId xmlns:a16="http://schemas.microsoft.com/office/drawing/2014/main" id="{DC32EC4E-EA49-4419-BA0C-328889C5CBA2}"/>
              </a:ext>
            </a:extLst>
          </p:cNvPr>
          <p:cNvSpPr>
            <a:spLocks noGrp="1"/>
          </p:cNvSpPr>
          <p:nvPr>
            <p:ph type="ftr" sz="quarter" idx="11"/>
          </p:nvPr>
        </p:nvSpPr>
        <p:spPr/>
        <p:txBody>
          <a:bodyPr/>
          <a:lstStyle/>
          <a:p>
            <a:r>
              <a:rPr lang="en-US"/>
              <a:t>L06.01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Loops</a:t>
            </a:r>
          </a:p>
        </p:txBody>
      </p:sp>
      <p:sp>
        <p:nvSpPr>
          <p:cNvPr id="3" name="Content Placeholder 2"/>
          <p:cNvSpPr>
            <a:spLocks noGrp="1"/>
          </p:cNvSpPr>
          <p:nvPr>
            <p:ph idx="1"/>
          </p:nvPr>
        </p:nvSpPr>
        <p:spPr/>
        <p:txBody>
          <a:bodyPr>
            <a:normAutofit/>
          </a:bodyPr>
          <a:lstStyle/>
          <a:p>
            <a:pPr marL="457200" indent="-457200">
              <a:buFont typeface="Wingdings" pitchFamily="2" charset="2"/>
              <a:buChar char="§"/>
            </a:pPr>
            <a:r>
              <a:rPr lang="en-US" sz="2600" dirty="0"/>
              <a:t>A </a:t>
            </a:r>
            <a:r>
              <a:rPr lang="en-US" sz="2600" b="1" dirty="0"/>
              <a:t>loop</a:t>
            </a:r>
            <a:r>
              <a:rPr lang="en-US" sz="2600" dirty="0"/>
              <a:t> is useful when repetitive operations are being performed because the instructions will repeat until a particular condition is met</a:t>
            </a:r>
          </a:p>
          <a:p>
            <a:pPr marL="457200" indent="-457200">
              <a:buNone/>
            </a:pPr>
            <a:endParaRPr lang="en-US" sz="800" dirty="0"/>
          </a:p>
          <a:p>
            <a:pPr marL="857250" lvl="1" indent="-457200">
              <a:buFont typeface="Calibri" pitchFamily="34" charset="0"/>
              <a:buChar char="∞"/>
            </a:pPr>
            <a:r>
              <a:rPr lang="en-US" sz="2400" dirty="0"/>
              <a:t>Some loop commands </a:t>
            </a:r>
            <a:r>
              <a:rPr lang="en-US" sz="2400" u="sng" dirty="0"/>
              <a:t>pretest</a:t>
            </a:r>
            <a:r>
              <a:rPr lang="en-US" sz="2400" dirty="0"/>
              <a:t>, which means they test for a condition at the beginning of the loop</a:t>
            </a:r>
          </a:p>
          <a:p>
            <a:pPr marL="457200" indent="-457200">
              <a:buFont typeface="Wingdings" pitchFamily="2" charset="2"/>
              <a:buChar char="q"/>
            </a:pPr>
            <a:endParaRPr lang="en-US" sz="800" dirty="0"/>
          </a:p>
          <a:p>
            <a:pPr marL="857250" lvl="1" indent="-457200">
              <a:buFont typeface="Calibri" pitchFamily="34" charset="0"/>
              <a:buChar char="∞"/>
            </a:pPr>
            <a:r>
              <a:rPr lang="en-US" sz="2400" dirty="0"/>
              <a:t>Other loop commands </a:t>
            </a:r>
            <a:r>
              <a:rPr lang="en-US" sz="2400" u="sng" dirty="0"/>
              <a:t>posttest</a:t>
            </a:r>
            <a:r>
              <a:rPr lang="en-US" sz="2400" dirty="0"/>
              <a:t>, which means they test for a condition at the end of the loop</a:t>
            </a:r>
          </a:p>
        </p:txBody>
      </p:sp>
      <p:sp>
        <p:nvSpPr>
          <p:cNvPr id="4" name="Slide Number Placeholder 3"/>
          <p:cNvSpPr>
            <a:spLocks noGrp="1"/>
          </p:cNvSpPr>
          <p:nvPr>
            <p:ph type="sldNum" sz="quarter" idx="12"/>
          </p:nvPr>
        </p:nvSpPr>
        <p:spPr/>
        <p:txBody>
          <a:bodyPr/>
          <a:lstStyle/>
          <a:p>
            <a:fld id="{00FDC461-FCC3-4FD0-840F-06872396D02B}" type="slidenum">
              <a:rPr lang="en-US" smtClean="0"/>
              <a:pPr/>
              <a:t>22</a:t>
            </a:fld>
            <a:endParaRPr lang="en-US"/>
          </a:p>
        </p:txBody>
      </p:sp>
      <p:pic>
        <p:nvPicPr>
          <p:cNvPr id="5" name="Picture 4">
            <a:extLst>
              <a:ext uri="{FF2B5EF4-FFF2-40B4-BE49-F238E27FC236}">
                <a16:creationId xmlns:a16="http://schemas.microsoft.com/office/drawing/2014/main" id="{57551FEE-ED57-434C-B1DF-DE5F6BA106EF}"/>
              </a:ext>
            </a:extLst>
          </p:cNvPr>
          <p:cNvPicPr>
            <a:picLocks noChangeAspect="1"/>
          </p:cNvPicPr>
          <p:nvPr/>
        </p:nvPicPr>
        <p:blipFill>
          <a:blip r:embed="rId3"/>
          <a:stretch>
            <a:fillRect/>
          </a:stretch>
        </p:blipFill>
        <p:spPr>
          <a:xfrm>
            <a:off x="0" y="5081"/>
            <a:ext cx="2131271" cy="1143000"/>
          </a:xfrm>
          <a:prstGeom prst="rect">
            <a:avLst/>
          </a:prstGeom>
        </p:spPr>
      </p:pic>
      <p:sp>
        <p:nvSpPr>
          <p:cNvPr id="6" name="Date Placeholder 5">
            <a:extLst>
              <a:ext uri="{FF2B5EF4-FFF2-40B4-BE49-F238E27FC236}">
                <a16:creationId xmlns:a16="http://schemas.microsoft.com/office/drawing/2014/main" id="{CC36776A-D7EA-4170-9667-CB945B6B23E1}"/>
              </a:ext>
            </a:extLst>
          </p:cNvPr>
          <p:cNvSpPr>
            <a:spLocks noGrp="1"/>
          </p:cNvSpPr>
          <p:nvPr>
            <p:ph type="dt" sz="half" idx="10"/>
          </p:nvPr>
        </p:nvSpPr>
        <p:spPr/>
        <p:txBody>
          <a:bodyPr/>
          <a:lstStyle/>
          <a:p>
            <a:r>
              <a:rPr lang="en-US" dirty="0"/>
              <a:t>LSU rev20240724</a:t>
            </a:r>
          </a:p>
        </p:txBody>
      </p:sp>
      <p:sp>
        <p:nvSpPr>
          <p:cNvPr id="7" name="Footer Placeholder 6">
            <a:extLst>
              <a:ext uri="{FF2B5EF4-FFF2-40B4-BE49-F238E27FC236}">
                <a16:creationId xmlns:a16="http://schemas.microsoft.com/office/drawing/2014/main" id="{C98E3331-62C5-4277-B005-E9711B4D5C9E}"/>
              </a:ext>
            </a:extLst>
          </p:cNvPr>
          <p:cNvSpPr>
            <a:spLocks noGrp="1"/>
          </p:cNvSpPr>
          <p:nvPr>
            <p:ph type="ftr" sz="quarter" idx="11"/>
          </p:nvPr>
        </p:nvSpPr>
        <p:spPr/>
        <p:txBody>
          <a:bodyPr/>
          <a:lstStyle/>
          <a:p>
            <a:r>
              <a:rPr lang="en-US"/>
              <a:t>L06.01</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Loops</a:t>
            </a:r>
          </a:p>
        </p:txBody>
      </p:sp>
      <p:sp>
        <p:nvSpPr>
          <p:cNvPr id="3" name="Content Placeholder 2"/>
          <p:cNvSpPr>
            <a:spLocks noGrp="1"/>
          </p:cNvSpPr>
          <p:nvPr>
            <p:ph idx="1"/>
          </p:nvPr>
        </p:nvSpPr>
        <p:spPr>
          <a:xfrm>
            <a:off x="457200" y="1524000"/>
            <a:ext cx="7772400" cy="914400"/>
          </a:xfrm>
        </p:spPr>
        <p:txBody>
          <a:bodyPr>
            <a:noAutofit/>
          </a:bodyPr>
          <a:lstStyle/>
          <a:p>
            <a:pPr marL="285750" lvl="1">
              <a:buFont typeface="Wingdings" pitchFamily="2" charset="2"/>
              <a:buChar char="§"/>
            </a:pPr>
            <a:r>
              <a:rPr lang="en-US" sz="2600" dirty="0"/>
              <a:t>A </a:t>
            </a:r>
            <a:r>
              <a:rPr lang="en-US" sz="2600" b="1" dirty="0"/>
              <a:t>for loop </a:t>
            </a:r>
            <a:r>
              <a:rPr lang="en-US" sz="2600" dirty="0"/>
              <a:t>executes repeatedly and increments a counter variable until the conditional statement is no longer true (pretest condition)</a:t>
            </a:r>
          </a:p>
        </p:txBody>
      </p:sp>
      <p:sp>
        <p:nvSpPr>
          <p:cNvPr id="9" name="TextBox 8"/>
          <p:cNvSpPr txBox="1"/>
          <p:nvPr/>
        </p:nvSpPr>
        <p:spPr>
          <a:xfrm>
            <a:off x="4010520" y="2971800"/>
            <a:ext cx="4676280" cy="2554545"/>
          </a:xfrm>
          <a:prstGeom prst="rect">
            <a:avLst/>
          </a:prstGeom>
          <a:noFill/>
          <a:ln w="38100">
            <a:solidFill>
              <a:schemeClr val="accent5">
                <a:lumMod val="75000"/>
              </a:schemeClr>
            </a:solidFill>
          </a:ln>
        </p:spPr>
        <p:txBody>
          <a:bodyPr wrap="square" rtlCol="0">
            <a:spAutoFit/>
          </a:bodyPr>
          <a:lstStyle/>
          <a:p>
            <a:r>
              <a:rPr lang="en-US" sz="1400" dirty="0"/>
              <a:t>void setup() {</a:t>
            </a:r>
          </a:p>
          <a:p>
            <a:r>
              <a:rPr lang="en-US" sz="1400" dirty="0"/>
              <a:t>     </a:t>
            </a:r>
            <a:r>
              <a:rPr lang="en-US" sz="1400" dirty="0" err="1"/>
              <a:t>Serial.begin</a:t>
            </a:r>
            <a:r>
              <a:rPr lang="en-US" sz="1400" dirty="0"/>
              <a:t>(9600);</a:t>
            </a:r>
          </a:p>
          <a:p>
            <a:r>
              <a:rPr lang="en-US" sz="1400" dirty="0"/>
              <a:t>}</a:t>
            </a:r>
          </a:p>
          <a:p>
            <a:endParaRPr lang="en-US" sz="1400" dirty="0"/>
          </a:p>
          <a:p>
            <a:r>
              <a:rPr lang="en-US" sz="1400" dirty="0"/>
              <a:t>void loop() {</a:t>
            </a:r>
          </a:p>
          <a:p>
            <a:r>
              <a:rPr lang="en-US" b="1" dirty="0">
                <a:solidFill>
                  <a:schemeClr val="accent6">
                    <a:lumMod val="75000"/>
                  </a:schemeClr>
                </a:solidFill>
              </a:rPr>
              <a:t>     for (int </a:t>
            </a:r>
            <a:r>
              <a:rPr lang="en-US" b="1" dirty="0" err="1">
                <a:solidFill>
                  <a:schemeClr val="accent6">
                    <a:lumMod val="75000"/>
                  </a:schemeClr>
                </a:solidFill>
              </a:rPr>
              <a:t>i</a:t>
            </a:r>
            <a:r>
              <a:rPr lang="en-US" b="1" dirty="0">
                <a:solidFill>
                  <a:schemeClr val="accent6">
                    <a:lumMod val="75000"/>
                  </a:schemeClr>
                </a:solidFill>
              </a:rPr>
              <a:t> = 0; </a:t>
            </a:r>
            <a:r>
              <a:rPr lang="en-US" b="1" dirty="0" err="1">
                <a:solidFill>
                  <a:schemeClr val="accent6">
                    <a:lumMod val="75000"/>
                  </a:schemeClr>
                </a:solidFill>
              </a:rPr>
              <a:t>i</a:t>
            </a:r>
            <a:r>
              <a:rPr lang="en-US" b="1" dirty="0">
                <a:solidFill>
                  <a:schemeClr val="accent6">
                    <a:lumMod val="75000"/>
                  </a:schemeClr>
                </a:solidFill>
              </a:rPr>
              <a:t> &lt;= 15; </a:t>
            </a:r>
            <a:r>
              <a:rPr lang="en-US" b="1" dirty="0" err="1">
                <a:solidFill>
                  <a:schemeClr val="accent6">
                    <a:lumMod val="75000"/>
                  </a:schemeClr>
                </a:solidFill>
              </a:rPr>
              <a:t>i</a:t>
            </a:r>
            <a:r>
              <a:rPr lang="en-US" b="1" dirty="0">
                <a:solidFill>
                  <a:schemeClr val="accent6">
                    <a:lumMod val="75000"/>
                  </a:schemeClr>
                </a:solidFill>
              </a:rPr>
              <a:t>++)  {</a:t>
            </a:r>
          </a:p>
          <a:p>
            <a:r>
              <a:rPr lang="en-US" b="1" dirty="0">
                <a:solidFill>
                  <a:schemeClr val="accent6">
                    <a:lumMod val="75000"/>
                  </a:schemeClr>
                </a:solidFill>
              </a:rPr>
              <a:t>          </a:t>
            </a:r>
            <a:r>
              <a:rPr lang="en-US" b="1" dirty="0" err="1">
                <a:solidFill>
                  <a:schemeClr val="accent6">
                    <a:lumMod val="75000"/>
                  </a:schemeClr>
                </a:solidFill>
              </a:rPr>
              <a:t>Serial.println</a:t>
            </a:r>
            <a:r>
              <a:rPr lang="en-US" b="1" dirty="0">
                <a:solidFill>
                  <a:schemeClr val="accent6">
                    <a:lumMod val="75000"/>
                  </a:schemeClr>
                </a:solidFill>
              </a:rPr>
              <a:t>(</a:t>
            </a:r>
            <a:r>
              <a:rPr lang="en-US" b="1" dirty="0" err="1">
                <a:solidFill>
                  <a:schemeClr val="accent6">
                    <a:lumMod val="75000"/>
                  </a:schemeClr>
                </a:solidFill>
              </a:rPr>
              <a:t>i</a:t>
            </a:r>
            <a:r>
              <a:rPr lang="en-US" b="1" dirty="0">
                <a:solidFill>
                  <a:schemeClr val="accent6">
                    <a:lumMod val="75000"/>
                  </a:schemeClr>
                </a:solidFill>
              </a:rPr>
              <a:t>);</a:t>
            </a:r>
          </a:p>
          <a:p>
            <a:r>
              <a:rPr lang="en-US" b="1" dirty="0">
                <a:solidFill>
                  <a:schemeClr val="accent6">
                    <a:lumMod val="75000"/>
                  </a:schemeClr>
                </a:solidFill>
              </a:rPr>
              <a:t>     }</a:t>
            </a:r>
          </a:p>
          <a:p>
            <a:r>
              <a:rPr lang="en-US" dirty="0"/>
              <a:t>}</a:t>
            </a:r>
          </a:p>
          <a:p>
            <a:r>
              <a:rPr lang="en-US" b="1" dirty="0">
                <a:solidFill>
                  <a:srgbClr val="C00000"/>
                </a:solidFill>
              </a:rPr>
              <a:t> Output </a:t>
            </a:r>
            <a:r>
              <a:rPr lang="en-US" b="1" dirty="0">
                <a:solidFill>
                  <a:srgbClr val="C00000"/>
                </a:solidFill>
                <a:sym typeface="Wingdings" pitchFamily="2" charset="2"/>
              </a:rPr>
              <a:t> 0 1 2 3 4 5 6 7 8 9 10 11 12 13 14 15 </a:t>
            </a:r>
            <a:endParaRPr lang="en-US" b="1" dirty="0">
              <a:solidFill>
                <a:srgbClr val="C00000"/>
              </a:solidFill>
            </a:endParaRPr>
          </a:p>
        </p:txBody>
      </p:sp>
      <p:sp>
        <p:nvSpPr>
          <p:cNvPr id="10" name="TextBox 9"/>
          <p:cNvSpPr txBox="1"/>
          <p:nvPr/>
        </p:nvSpPr>
        <p:spPr>
          <a:xfrm>
            <a:off x="4038600" y="5562600"/>
            <a:ext cx="4648200" cy="738664"/>
          </a:xfrm>
          <a:prstGeom prst="rect">
            <a:avLst/>
          </a:prstGeom>
          <a:noFill/>
        </p:spPr>
        <p:txBody>
          <a:bodyPr wrap="square" rtlCol="0">
            <a:spAutoFit/>
          </a:bodyPr>
          <a:lstStyle/>
          <a:p>
            <a:pPr algn="ctr"/>
            <a:r>
              <a:rPr lang="en-US" sz="1400" dirty="0"/>
              <a:t>Figure 9: A for loop that counts from 0 to 15. The variable </a:t>
            </a:r>
            <a:r>
              <a:rPr lang="en-US" sz="1400" dirty="0" err="1"/>
              <a:t>i</a:t>
            </a:r>
            <a:r>
              <a:rPr lang="en-US" sz="1400" dirty="0"/>
              <a:t> starts at 0 and increments every loop until the condition stated in the loop is no longer valid.</a:t>
            </a:r>
          </a:p>
        </p:txBody>
      </p:sp>
      <p:sp>
        <p:nvSpPr>
          <p:cNvPr id="6" name="TextBox 5"/>
          <p:cNvSpPr txBox="1"/>
          <p:nvPr/>
        </p:nvSpPr>
        <p:spPr>
          <a:xfrm>
            <a:off x="454041" y="4441336"/>
            <a:ext cx="1506310" cy="707886"/>
          </a:xfrm>
          <a:prstGeom prst="rect">
            <a:avLst/>
          </a:prstGeom>
          <a:noFill/>
        </p:spPr>
        <p:txBody>
          <a:bodyPr wrap="none" rtlCol="0">
            <a:spAutoFit/>
          </a:bodyPr>
          <a:lstStyle/>
          <a:p>
            <a:pPr algn="ctr"/>
            <a:r>
              <a:rPr lang="en-US" sz="2000" b="1" dirty="0">
                <a:solidFill>
                  <a:schemeClr val="accent2"/>
                </a:solidFill>
              </a:rPr>
              <a:t>Counter </a:t>
            </a:r>
            <a:br>
              <a:rPr lang="en-US" sz="2000" b="1" dirty="0">
                <a:solidFill>
                  <a:schemeClr val="accent2"/>
                </a:solidFill>
              </a:rPr>
            </a:br>
            <a:r>
              <a:rPr lang="en-US" sz="2000" b="1" dirty="0">
                <a:solidFill>
                  <a:schemeClr val="accent2"/>
                </a:solidFill>
              </a:rPr>
              <a:t>Initialization</a:t>
            </a:r>
          </a:p>
        </p:txBody>
      </p:sp>
      <p:sp>
        <p:nvSpPr>
          <p:cNvPr id="7" name="Rectangle 6"/>
          <p:cNvSpPr/>
          <p:nvPr/>
        </p:nvSpPr>
        <p:spPr>
          <a:xfrm>
            <a:off x="228600" y="3505478"/>
            <a:ext cx="3657600" cy="461665"/>
          </a:xfrm>
          <a:prstGeom prst="rect">
            <a:avLst/>
          </a:prstGeom>
        </p:spPr>
        <p:txBody>
          <a:bodyPr wrap="square">
            <a:spAutoFit/>
          </a:bodyPr>
          <a:lstStyle/>
          <a:p>
            <a:r>
              <a:rPr lang="en-US" sz="2400" b="1" dirty="0"/>
              <a:t>for</a:t>
            </a:r>
            <a:r>
              <a:rPr lang="en-US" sz="2400" b="1" dirty="0">
                <a:solidFill>
                  <a:schemeClr val="accent2"/>
                </a:solidFill>
              </a:rPr>
              <a:t> </a:t>
            </a:r>
            <a:r>
              <a:rPr lang="en-US" sz="2400" b="1" dirty="0"/>
              <a:t>(</a:t>
            </a:r>
            <a:r>
              <a:rPr lang="en-US" sz="2400" b="1" u="sng" dirty="0">
                <a:solidFill>
                  <a:schemeClr val="accent2"/>
                </a:solidFill>
              </a:rPr>
              <a:t>int </a:t>
            </a:r>
            <a:r>
              <a:rPr lang="en-US" sz="2400" b="1" u="sng" dirty="0" err="1">
                <a:solidFill>
                  <a:schemeClr val="accent2"/>
                </a:solidFill>
              </a:rPr>
              <a:t>i</a:t>
            </a:r>
            <a:r>
              <a:rPr lang="en-US" sz="2400" b="1" u="sng" dirty="0">
                <a:solidFill>
                  <a:schemeClr val="accent2"/>
                </a:solidFill>
              </a:rPr>
              <a:t> = 0;</a:t>
            </a:r>
            <a:r>
              <a:rPr lang="en-US" sz="2400" b="1" dirty="0">
                <a:solidFill>
                  <a:schemeClr val="accent6">
                    <a:lumMod val="75000"/>
                  </a:schemeClr>
                </a:solidFill>
              </a:rPr>
              <a:t> </a:t>
            </a:r>
            <a:r>
              <a:rPr lang="en-US" sz="2400" b="1" u="sng" dirty="0"/>
              <a:t>i &lt;= 15;</a:t>
            </a:r>
            <a:r>
              <a:rPr lang="en-US" sz="2400" b="1" dirty="0"/>
              <a:t> </a:t>
            </a:r>
            <a:r>
              <a:rPr lang="en-US" sz="2400" b="1" u="sng" dirty="0" err="1">
                <a:solidFill>
                  <a:schemeClr val="accent6"/>
                </a:solidFill>
              </a:rPr>
              <a:t>i</a:t>
            </a:r>
            <a:r>
              <a:rPr lang="en-US" sz="2400" b="1" u="sng" dirty="0">
                <a:solidFill>
                  <a:schemeClr val="accent6"/>
                </a:solidFill>
              </a:rPr>
              <a:t>++</a:t>
            </a:r>
            <a:r>
              <a:rPr lang="en-US" sz="2400" b="1" dirty="0">
                <a:solidFill>
                  <a:schemeClr val="accent6"/>
                </a:solidFill>
              </a:rPr>
              <a:t> </a:t>
            </a:r>
            <a:r>
              <a:rPr lang="en-US" sz="2400" b="1" dirty="0"/>
              <a:t>)</a:t>
            </a:r>
          </a:p>
        </p:txBody>
      </p:sp>
      <p:sp>
        <p:nvSpPr>
          <p:cNvPr id="8" name="TextBox 7"/>
          <p:cNvSpPr txBox="1"/>
          <p:nvPr/>
        </p:nvSpPr>
        <p:spPr>
          <a:xfrm>
            <a:off x="1635197" y="5050689"/>
            <a:ext cx="1412566" cy="707886"/>
          </a:xfrm>
          <a:prstGeom prst="rect">
            <a:avLst/>
          </a:prstGeom>
          <a:noFill/>
        </p:spPr>
        <p:txBody>
          <a:bodyPr wrap="none" rtlCol="0">
            <a:spAutoFit/>
          </a:bodyPr>
          <a:lstStyle/>
          <a:p>
            <a:pPr algn="ctr"/>
            <a:r>
              <a:rPr lang="en-US" sz="2000" b="1" dirty="0"/>
              <a:t>Conditional</a:t>
            </a:r>
          </a:p>
          <a:p>
            <a:pPr algn="ctr"/>
            <a:r>
              <a:rPr lang="en-US" sz="2000" b="1" dirty="0"/>
              <a:t>Statement</a:t>
            </a:r>
          </a:p>
        </p:txBody>
      </p:sp>
      <p:sp>
        <p:nvSpPr>
          <p:cNvPr id="11" name="TextBox 10"/>
          <p:cNvSpPr txBox="1"/>
          <p:nvPr/>
        </p:nvSpPr>
        <p:spPr>
          <a:xfrm>
            <a:off x="2582485" y="4650579"/>
            <a:ext cx="1279068" cy="400110"/>
          </a:xfrm>
          <a:prstGeom prst="rect">
            <a:avLst/>
          </a:prstGeom>
          <a:noFill/>
        </p:spPr>
        <p:txBody>
          <a:bodyPr wrap="none" rtlCol="0">
            <a:spAutoFit/>
          </a:bodyPr>
          <a:lstStyle/>
          <a:p>
            <a:r>
              <a:rPr lang="en-US" sz="2000" b="1" dirty="0">
                <a:solidFill>
                  <a:schemeClr val="accent6"/>
                </a:solidFill>
              </a:rPr>
              <a:t>Increment</a:t>
            </a:r>
          </a:p>
        </p:txBody>
      </p:sp>
      <p:cxnSp>
        <p:nvCxnSpPr>
          <p:cNvPr id="12" name="Straight Arrow Connector 11"/>
          <p:cNvCxnSpPr>
            <a:stCxn id="6" idx="0"/>
          </p:cNvCxnSpPr>
          <p:nvPr/>
        </p:nvCxnSpPr>
        <p:spPr>
          <a:xfrm flipV="1">
            <a:off x="1207196" y="3930318"/>
            <a:ext cx="164404" cy="511018"/>
          </a:xfrm>
          <a:prstGeom prst="straightConnector1">
            <a:avLst/>
          </a:prstGeom>
          <a:ln>
            <a:tailEnd type="triangle"/>
          </a:ln>
          <a:effectLst/>
        </p:spPr>
        <p:style>
          <a:lnRef idx="3">
            <a:schemeClr val="accent2"/>
          </a:lnRef>
          <a:fillRef idx="0">
            <a:schemeClr val="accent2"/>
          </a:fillRef>
          <a:effectRef idx="2">
            <a:schemeClr val="accent2"/>
          </a:effectRef>
          <a:fontRef idx="minor">
            <a:schemeClr val="tx1"/>
          </a:fontRef>
        </p:style>
      </p:cxnSp>
      <p:cxnSp>
        <p:nvCxnSpPr>
          <p:cNvPr id="13" name="Straight Arrow Connector 12"/>
          <p:cNvCxnSpPr>
            <a:stCxn id="8" idx="0"/>
          </p:cNvCxnSpPr>
          <p:nvPr/>
        </p:nvCxnSpPr>
        <p:spPr>
          <a:xfrm flipV="1">
            <a:off x="2341480" y="3967144"/>
            <a:ext cx="0" cy="1083545"/>
          </a:xfrm>
          <a:prstGeom prst="straightConnector1">
            <a:avLst/>
          </a:prstGeom>
          <a:ln>
            <a:tailEnd type="triangle"/>
          </a:ln>
          <a:effectLst/>
        </p:spPr>
        <p:style>
          <a:lnRef idx="3">
            <a:schemeClr val="dk1"/>
          </a:lnRef>
          <a:fillRef idx="0">
            <a:schemeClr val="dk1"/>
          </a:fillRef>
          <a:effectRef idx="2">
            <a:schemeClr val="dk1"/>
          </a:effectRef>
          <a:fontRef idx="minor">
            <a:schemeClr val="tx1"/>
          </a:fontRef>
        </p:style>
      </p:cxnSp>
      <p:cxnSp>
        <p:nvCxnSpPr>
          <p:cNvPr id="14" name="Straight Arrow Connector 13"/>
          <p:cNvCxnSpPr>
            <a:stCxn id="11" idx="0"/>
          </p:cNvCxnSpPr>
          <p:nvPr/>
        </p:nvCxnSpPr>
        <p:spPr>
          <a:xfrm flipH="1" flipV="1">
            <a:off x="3134840" y="3967143"/>
            <a:ext cx="87179" cy="683436"/>
          </a:xfrm>
          <a:prstGeom prst="straightConnector1">
            <a:avLst/>
          </a:prstGeom>
          <a:ln>
            <a:tailEnd type="triangle"/>
          </a:ln>
          <a:effectLst/>
        </p:spPr>
        <p:style>
          <a:lnRef idx="2">
            <a:schemeClr val="accent6"/>
          </a:lnRef>
          <a:fillRef idx="0">
            <a:schemeClr val="accent6"/>
          </a:fillRef>
          <a:effectRef idx="1">
            <a:schemeClr val="accent6"/>
          </a:effectRef>
          <a:fontRef idx="minor">
            <a:schemeClr val="tx1"/>
          </a:fontRef>
        </p:style>
      </p:cxnSp>
      <p:sp>
        <p:nvSpPr>
          <p:cNvPr id="15" name="Slide Number Placeholder 14"/>
          <p:cNvSpPr>
            <a:spLocks noGrp="1"/>
          </p:cNvSpPr>
          <p:nvPr>
            <p:ph type="sldNum" sz="quarter" idx="12"/>
          </p:nvPr>
        </p:nvSpPr>
        <p:spPr/>
        <p:txBody>
          <a:bodyPr/>
          <a:lstStyle/>
          <a:p>
            <a:fld id="{00FDC461-FCC3-4FD0-840F-06872396D02B}" type="slidenum">
              <a:rPr lang="en-US" smtClean="0"/>
              <a:pPr/>
              <a:t>23</a:t>
            </a:fld>
            <a:endParaRPr lang="en-US" dirty="0"/>
          </a:p>
        </p:txBody>
      </p:sp>
      <p:pic>
        <p:nvPicPr>
          <p:cNvPr id="16" name="Picture 15">
            <a:extLst>
              <a:ext uri="{FF2B5EF4-FFF2-40B4-BE49-F238E27FC236}">
                <a16:creationId xmlns:a16="http://schemas.microsoft.com/office/drawing/2014/main" id="{B477D7D0-575A-42D6-BD5B-FCB90B5ABBA4}"/>
              </a:ext>
            </a:extLst>
          </p:cNvPr>
          <p:cNvPicPr>
            <a:picLocks noChangeAspect="1"/>
          </p:cNvPicPr>
          <p:nvPr/>
        </p:nvPicPr>
        <p:blipFill>
          <a:blip r:embed="rId3"/>
          <a:stretch>
            <a:fillRect/>
          </a:stretch>
        </p:blipFill>
        <p:spPr>
          <a:xfrm>
            <a:off x="0" y="5081"/>
            <a:ext cx="2131271" cy="1143000"/>
          </a:xfrm>
          <a:prstGeom prst="rect">
            <a:avLst/>
          </a:prstGeom>
        </p:spPr>
      </p:pic>
      <p:sp>
        <p:nvSpPr>
          <p:cNvPr id="4" name="Date Placeholder 3">
            <a:extLst>
              <a:ext uri="{FF2B5EF4-FFF2-40B4-BE49-F238E27FC236}">
                <a16:creationId xmlns:a16="http://schemas.microsoft.com/office/drawing/2014/main" id="{4EAF8B01-25C6-4D7A-BC57-F63A05126D93}"/>
              </a:ext>
            </a:extLst>
          </p:cNvPr>
          <p:cNvSpPr>
            <a:spLocks noGrp="1"/>
          </p:cNvSpPr>
          <p:nvPr>
            <p:ph type="dt" sz="half" idx="10"/>
          </p:nvPr>
        </p:nvSpPr>
        <p:spPr/>
        <p:txBody>
          <a:bodyPr/>
          <a:lstStyle/>
          <a:p>
            <a:r>
              <a:rPr lang="en-US" dirty="0"/>
              <a:t>LSU rev20240724</a:t>
            </a:r>
          </a:p>
        </p:txBody>
      </p:sp>
      <p:sp>
        <p:nvSpPr>
          <p:cNvPr id="5" name="Footer Placeholder 4">
            <a:extLst>
              <a:ext uri="{FF2B5EF4-FFF2-40B4-BE49-F238E27FC236}">
                <a16:creationId xmlns:a16="http://schemas.microsoft.com/office/drawing/2014/main" id="{BA3ED326-BBED-4D50-99A8-354F6B6DB92A}"/>
              </a:ext>
            </a:extLst>
          </p:cNvPr>
          <p:cNvSpPr>
            <a:spLocks noGrp="1"/>
          </p:cNvSpPr>
          <p:nvPr>
            <p:ph type="ftr" sz="quarter" idx="11"/>
          </p:nvPr>
        </p:nvSpPr>
        <p:spPr/>
        <p:txBody>
          <a:bodyPr/>
          <a:lstStyle/>
          <a:p>
            <a:r>
              <a:rPr lang="en-US"/>
              <a:t>L06.01</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While Loops</a:t>
            </a:r>
          </a:p>
        </p:txBody>
      </p:sp>
      <p:sp>
        <p:nvSpPr>
          <p:cNvPr id="6" name="Content Placeholder 5"/>
          <p:cNvSpPr>
            <a:spLocks noGrp="1"/>
          </p:cNvSpPr>
          <p:nvPr>
            <p:ph idx="1"/>
          </p:nvPr>
        </p:nvSpPr>
        <p:spPr>
          <a:xfrm>
            <a:off x="457200" y="1371600"/>
            <a:ext cx="8153400" cy="838200"/>
          </a:xfrm>
        </p:spPr>
        <p:txBody>
          <a:bodyPr>
            <a:normAutofit/>
          </a:bodyPr>
          <a:lstStyle/>
          <a:p>
            <a:pPr>
              <a:buFont typeface="Wingdings" pitchFamily="2" charset="2"/>
              <a:buChar char="§"/>
            </a:pPr>
            <a:r>
              <a:rPr lang="en-US" sz="2400" dirty="0"/>
              <a:t>A </a:t>
            </a:r>
            <a:r>
              <a:rPr lang="en-US" sz="2400" b="1" dirty="0"/>
              <a:t>while loop </a:t>
            </a:r>
            <a:r>
              <a:rPr lang="en-US" sz="2400" dirty="0"/>
              <a:t>will only run when the conditional statement is true (pretest condition)</a:t>
            </a:r>
          </a:p>
        </p:txBody>
      </p:sp>
      <p:sp>
        <p:nvSpPr>
          <p:cNvPr id="9" name="TextBox 8"/>
          <p:cNvSpPr txBox="1"/>
          <p:nvPr/>
        </p:nvSpPr>
        <p:spPr>
          <a:xfrm>
            <a:off x="3124200" y="3298210"/>
            <a:ext cx="3016531" cy="2492990"/>
          </a:xfrm>
          <a:prstGeom prst="rect">
            <a:avLst/>
          </a:prstGeom>
          <a:noFill/>
          <a:ln w="38100">
            <a:solidFill>
              <a:schemeClr val="accent5">
                <a:lumMod val="75000"/>
              </a:schemeClr>
            </a:solidFill>
          </a:ln>
        </p:spPr>
        <p:txBody>
          <a:bodyPr wrap="none" rtlCol="0">
            <a:spAutoFit/>
          </a:bodyPr>
          <a:lstStyle/>
          <a:p>
            <a:r>
              <a:rPr lang="en-US" b="1" dirty="0">
                <a:solidFill>
                  <a:schemeClr val="accent6">
                    <a:lumMod val="75000"/>
                  </a:schemeClr>
                </a:solidFill>
              </a:rPr>
              <a:t>int carrier = 0;</a:t>
            </a:r>
          </a:p>
          <a:p>
            <a:endParaRPr lang="en-US" sz="1400" dirty="0"/>
          </a:p>
          <a:p>
            <a:r>
              <a:rPr lang="en-US" sz="1400" dirty="0"/>
              <a:t>void setup() {</a:t>
            </a:r>
          </a:p>
          <a:p>
            <a:r>
              <a:rPr lang="en-US" sz="1400" dirty="0"/>
              <a:t>     </a:t>
            </a:r>
            <a:r>
              <a:rPr lang="en-US" sz="1400" dirty="0" err="1"/>
              <a:t>Serial.begin</a:t>
            </a:r>
            <a:r>
              <a:rPr lang="en-US" sz="1400" dirty="0"/>
              <a:t>(9600);</a:t>
            </a:r>
          </a:p>
          <a:p>
            <a:r>
              <a:rPr lang="en-US" sz="1400" dirty="0"/>
              <a:t>}</a:t>
            </a:r>
          </a:p>
          <a:p>
            <a:endParaRPr lang="en-US" sz="1400" dirty="0"/>
          </a:p>
          <a:p>
            <a:r>
              <a:rPr lang="en-US" sz="1400" dirty="0"/>
              <a:t>void loop() {</a:t>
            </a:r>
          </a:p>
          <a:p>
            <a:r>
              <a:rPr lang="en-US" b="1" dirty="0">
                <a:solidFill>
                  <a:schemeClr val="accent6">
                    <a:lumMod val="75000"/>
                  </a:schemeClr>
                </a:solidFill>
              </a:rPr>
              <a:t>     while (carrier &lt; 20) {</a:t>
            </a:r>
          </a:p>
          <a:p>
            <a:r>
              <a:rPr lang="en-US" b="1" dirty="0">
                <a:solidFill>
                  <a:schemeClr val="accent6">
                    <a:lumMod val="75000"/>
                  </a:schemeClr>
                </a:solidFill>
              </a:rPr>
              <a:t>          </a:t>
            </a:r>
            <a:r>
              <a:rPr lang="en-US" b="1" dirty="0" err="1">
                <a:solidFill>
                  <a:schemeClr val="accent6">
                    <a:lumMod val="75000"/>
                  </a:schemeClr>
                </a:solidFill>
              </a:rPr>
              <a:t>Serial.println</a:t>
            </a:r>
            <a:r>
              <a:rPr lang="en-US" b="1" dirty="0">
                <a:solidFill>
                  <a:schemeClr val="accent6">
                    <a:lumMod val="75000"/>
                  </a:schemeClr>
                </a:solidFill>
              </a:rPr>
              <a:t>(carrier++);</a:t>
            </a:r>
          </a:p>
          <a:p>
            <a:r>
              <a:rPr lang="en-US" b="1" dirty="0">
                <a:solidFill>
                  <a:schemeClr val="accent6">
                    <a:lumMod val="75000"/>
                  </a:schemeClr>
                </a:solidFill>
              </a:rPr>
              <a:t>}</a:t>
            </a:r>
          </a:p>
        </p:txBody>
      </p:sp>
      <p:sp>
        <p:nvSpPr>
          <p:cNvPr id="10" name="TextBox 9"/>
          <p:cNvSpPr txBox="1"/>
          <p:nvPr/>
        </p:nvSpPr>
        <p:spPr>
          <a:xfrm>
            <a:off x="2971800" y="5867400"/>
            <a:ext cx="3124200" cy="523220"/>
          </a:xfrm>
          <a:prstGeom prst="rect">
            <a:avLst/>
          </a:prstGeom>
          <a:noFill/>
        </p:spPr>
        <p:txBody>
          <a:bodyPr wrap="square" rtlCol="0">
            <a:spAutoFit/>
          </a:bodyPr>
          <a:lstStyle/>
          <a:p>
            <a:pPr algn="ctr"/>
            <a:r>
              <a:rPr lang="en-US" sz="1400" dirty="0"/>
              <a:t>Figure 10: A while loop that counts from 0 to 19</a:t>
            </a:r>
          </a:p>
        </p:txBody>
      </p:sp>
      <p:sp>
        <p:nvSpPr>
          <p:cNvPr id="7" name="TextBox 6"/>
          <p:cNvSpPr txBox="1"/>
          <p:nvPr/>
        </p:nvSpPr>
        <p:spPr>
          <a:xfrm>
            <a:off x="1981200" y="2764810"/>
            <a:ext cx="2590800" cy="400110"/>
          </a:xfrm>
          <a:prstGeom prst="rect">
            <a:avLst/>
          </a:prstGeom>
          <a:noFill/>
        </p:spPr>
        <p:txBody>
          <a:bodyPr wrap="square" rtlCol="0">
            <a:spAutoFit/>
          </a:bodyPr>
          <a:lstStyle/>
          <a:p>
            <a:pPr algn="ctr"/>
            <a:r>
              <a:rPr lang="en-US" sz="2000" b="1" dirty="0">
                <a:solidFill>
                  <a:schemeClr val="accent2"/>
                </a:solidFill>
              </a:rPr>
              <a:t>Conditional Statement</a:t>
            </a:r>
          </a:p>
        </p:txBody>
      </p:sp>
      <p:sp>
        <p:nvSpPr>
          <p:cNvPr id="8" name="Rectangle 7"/>
          <p:cNvSpPr/>
          <p:nvPr/>
        </p:nvSpPr>
        <p:spPr>
          <a:xfrm>
            <a:off x="1676400" y="2057194"/>
            <a:ext cx="5638800" cy="461665"/>
          </a:xfrm>
          <a:prstGeom prst="rect">
            <a:avLst/>
          </a:prstGeom>
        </p:spPr>
        <p:txBody>
          <a:bodyPr wrap="square">
            <a:spAutoFit/>
          </a:bodyPr>
          <a:lstStyle/>
          <a:p>
            <a:r>
              <a:rPr lang="en-US" sz="2400" b="1" dirty="0"/>
              <a:t>while</a:t>
            </a:r>
            <a:r>
              <a:rPr lang="en-US" sz="2400" b="1" dirty="0">
                <a:solidFill>
                  <a:schemeClr val="accent2"/>
                </a:solidFill>
              </a:rPr>
              <a:t> </a:t>
            </a:r>
            <a:r>
              <a:rPr lang="en-US" sz="2400" b="1" dirty="0"/>
              <a:t>(</a:t>
            </a:r>
            <a:r>
              <a:rPr lang="en-US" sz="2400" b="1" u="sng" dirty="0">
                <a:solidFill>
                  <a:schemeClr val="accent2"/>
                </a:solidFill>
              </a:rPr>
              <a:t>carrier &lt; 0</a:t>
            </a:r>
            <a:r>
              <a:rPr lang="en-US" sz="2400" b="1" dirty="0"/>
              <a:t>) {</a:t>
            </a:r>
            <a:r>
              <a:rPr lang="en-US" sz="2400" b="1" dirty="0">
                <a:solidFill>
                  <a:schemeClr val="accent6">
                    <a:lumMod val="75000"/>
                  </a:schemeClr>
                </a:solidFill>
              </a:rPr>
              <a:t> </a:t>
            </a:r>
            <a:r>
              <a:rPr lang="en-US" sz="2400" b="1" u="sng" dirty="0" err="1">
                <a:solidFill>
                  <a:schemeClr val="accent6">
                    <a:lumMod val="75000"/>
                  </a:schemeClr>
                </a:solidFill>
              </a:rPr>
              <a:t>Serial.print</a:t>
            </a:r>
            <a:r>
              <a:rPr lang="en-US" sz="2400" b="1" u="sng" dirty="0">
                <a:solidFill>
                  <a:schemeClr val="accent6">
                    <a:lumMod val="75000"/>
                  </a:schemeClr>
                </a:solidFill>
              </a:rPr>
              <a:t> (carrier++)</a:t>
            </a:r>
            <a:r>
              <a:rPr lang="en-US" sz="2400" b="1" dirty="0">
                <a:solidFill>
                  <a:schemeClr val="accent6">
                    <a:lumMod val="75000"/>
                  </a:schemeClr>
                </a:solidFill>
              </a:rPr>
              <a:t> </a:t>
            </a:r>
            <a:r>
              <a:rPr lang="en-US" sz="2400" b="1" dirty="0"/>
              <a:t>}</a:t>
            </a:r>
          </a:p>
        </p:txBody>
      </p:sp>
      <p:sp>
        <p:nvSpPr>
          <p:cNvPr id="12" name="TextBox 11"/>
          <p:cNvSpPr txBox="1"/>
          <p:nvPr/>
        </p:nvSpPr>
        <p:spPr>
          <a:xfrm>
            <a:off x="4722077" y="2765600"/>
            <a:ext cx="1803955" cy="400110"/>
          </a:xfrm>
          <a:prstGeom prst="rect">
            <a:avLst/>
          </a:prstGeom>
          <a:noFill/>
        </p:spPr>
        <p:txBody>
          <a:bodyPr wrap="none" rtlCol="0">
            <a:spAutoFit/>
          </a:bodyPr>
          <a:lstStyle/>
          <a:p>
            <a:r>
              <a:rPr lang="en-US" sz="2000" b="1" dirty="0">
                <a:solidFill>
                  <a:schemeClr val="accent6"/>
                </a:solidFill>
              </a:rPr>
              <a:t>Loop Execution</a:t>
            </a:r>
          </a:p>
        </p:txBody>
      </p:sp>
      <p:cxnSp>
        <p:nvCxnSpPr>
          <p:cNvPr id="13" name="Straight Arrow Connector 12"/>
          <p:cNvCxnSpPr>
            <a:stCxn id="7" idx="0"/>
          </p:cNvCxnSpPr>
          <p:nvPr/>
        </p:nvCxnSpPr>
        <p:spPr>
          <a:xfrm flipV="1">
            <a:off x="3276600" y="2463950"/>
            <a:ext cx="2" cy="300860"/>
          </a:xfrm>
          <a:prstGeom prst="straightConnector1">
            <a:avLst/>
          </a:prstGeom>
          <a:ln>
            <a:tailEnd type="triangle"/>
          </a:ln>
          <a:effectLst/>
        </p:spPr>
        <p:style>
          <a:lnRef idx="3">
            <a:schemeClr val="accent2"/>
          </a:lnRef>
          <a:fillRef idx="0">
            <a:schemeClr val="accent2"/>
          </a:fillRef>
          <a:effectRef idx="2">
            <a:schemeClr val="accent2"/>
          </a:effectRef>
          <a:fontRef idx="minor">
            <a:schemeClr val="tx1"/>
          </a:fontRef>
        </p:style>
      </p:cxnSp>
      <p:cxnSp>
        <p:nvCxnSpPr>
          <p:cNvPr id="15" name="Straight Arrow Connector 14"/>
          <p:cNvCxnSpPr>
            <a:stCxn id="12" idx="0"/>
          </p:cNvCxnSpPr>
          <p:nvPr/>
        </p:nvCxnSpPr>
        <p:spPr>
          <a:xfrm flipH="1" flipV="1">
            <a:off x="5624054" y="2463950"/>
            <a:ext cx="1" cy="301650"/>
          </a:xfrm>
          <a:prstGeom prst="straightConnector1">
            <a:avLst/>
          </a:prstGeom>
          <a:ln>
            <a:solidFill>
              <a:schemeClr val="accent6"/>
            </a:solidFill>
            <a:tailEnd type="triangle"/>
          </a:ln>
          <a:effectLst/>
        </p:spPr>
        <p:style>
          <a:lnRef idx="3">
            <a:schemeClr val="accent2"/>
          </a:lnRef>
          <a:fillRef idx="0">
            <a:schemeClr val="accent2"/>
          </a:fillRef>
          <a:effectRef idx="2">
            <a:schemeClr val="accent2"/>
          </a:effectRef>
          <a:fontRef idx="minor">
            <a:schemeClr val="tx1"/>
          </a:fontRef>
        </p:style>
      </p:cxnSp>
      <p:sp>
        <p:nvSpPr>
          <p:cNvPr id="11" name="Slide Number Placeholder 10"/>
          <p:cNvSpPr>
            <a:spLocks noGrp="1"/>
          </p:cNvSpPr>
          <p:nvPr>
            <p:ph type="sldNum" sz="quarter" idx="12"/>
          </p:nvPr>
        </p:nvSpPr>
        <p:spPr/>
        <p:txBody>
          <a:bodyPr/>
          <a:lstStyle/>
          <a:p>
            <a:fld id="{00FDC461-FCC3-4FD0-840F-06872396D02B}" type="slidenum">
              <a:rPr lang="en-US" smtClean="0"/>
              <a:pPr/>
              <a:t>24</a:t>
            </a:fld>
            <a:endParaRPr lang="en-US"/>
          </a:p>
        </p:txBody>
      </p:sp>
      <p:pic>
        <p:nvPicPr>
          <p:cNvPr id="14" name="Picture 13">
            <a:extLst>
              <a:ext uri="{FF2B5EF4-FFF2-40B4-BE49-F238E27FC236}">
                <a16:creationId xmlns:a16="http://schemas.microsoft.com/office/drawing/2014/main" id="{66978D6C-52F9-4189-9255-4B3F209DC323}"/>
              </a:ext>
            </a:extLst>
          </p:cNvPr>
          <p:cNvPicPr>
            <a:picLocks noChangeAspect="1"/>
          </p:cNvPicPr>
          <p:nvPr/>
        </p:nvPicPr>
        <p:blipFill>
          <a:blip r:embed="rId3"/>
          <a:stretch>
            <a:fillRect/>
          </a:stretch>
        </p:blipFill>
        <p:spPr>
          <a:xfrm>
            <a:off x="0" y="5081"/>
            <a:ext cx="2131271" cy="1143000"/>
          </a:xfrm>
          <a:prstGeom prst="rect">
            <a:avLst/>
          </a:prstGeom>
        </p:spPr>
      </p:pic>
      <p:sp>
        <p:nvSpPr>
          <p:cNvPr id="3" name="Date Placeholder 2">
            <a:extLst>
              <a:ext uri="{FF2B5EF4-FFF2-40B4-BE49-F238E27FC236}">
                <a16:creationId xmlns:a16="http://schemas.microsoft.com/office/drawing/2014/main" id="{CA9AF681-2617-4FEF-8317-A845A0D0F865}"/>
              </a:ext>
            </a:extLst>
          </p:cNvPr>
          <p:cNvSpPr>
            <a:spLocks noGrp="1"/>
          </p:cNvSpPr>
          <p:nvPr>
            <p:ph type="dt" sz="half" idx="10"/>
          </p:nvPr>
        </p:nvSpPr>
        <p:spPr/>
        <p:txBody>
          <a:bodyPr/>
          <a:lstStyle/>
          <a:p>
            <a:r>
              <a:rPr lang="en-US" dirty="0"/>
              <a:t>LSU rev20240724</a:t>
            </a:r>
          </a:p>
        </p:txBody>
      </p:sp>
      <p:sp>
        <p:nvSpPr>
          <p:cNvPr id="4" name="Footer Placeholder 3">
            <a:extLst>
              <a:ext uri="{FF2B5EF4-FFF2-40B4-BE49-F238E27FC236}">
                <a16:creationId xmlns:a16="http://schemas.microsoft.com/office/drawing/2014/main" id="{9F0B0152-27AB-4483-80D7-1017CF844C76}"/>
              </a:ext>
            </a:extLst>
          </p:cNvPr>
          <p:cNvSpPr>
            <a:spLocks noGrp="1"/>
          </p:cNvSpPr>
          <p:nvPr>
            <p:ph type="ftr" sz="quarter" idx="11"/>
          </p:nvPr>
        </p:nvSpPr>
        <p:spPr/>
        <p:txBody>
          <a:bodyPr/>
          <a:lstStyle/>
          <a:p>
            <a:r>
              <a:rPr lang="en-US"/>
              <a:t>L06.01</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r>
              <a:rPr lang="en-US" dirty="0"/>
              <a:t>Do/While Loops</a:t>
            </a:r>
          </a:p>
        </p:txBody>
      </p:sp>
      <p:sp>
        <p:nvSpPr>
          <p:cNvPr id="3" name="Content Placeholder 2"/>
          <p:cNvSpPr>
            <a:spLocks noGrp="1"/>
          </p:cNvSpPr>
          <p:nvPr>
            <p:ph idx="1"/>
          </p:nvPr>
        </p:nvSpPr>
        <p:spPr>
          <a:xfrm>
            <a:off x="457200" y="1422325"/>
            <a:ext cx="8153400" cy="939875"/>
          </a:xfrm>
        </p:spPr>
        <p:txBody>
          <a:bodyPr>
            <a:normAutofit/>
          </a:bodyPr>
          <a:lstStyle/>
          <a:p>
            <a:pPr>
              <a:buFont typeface="Wingdings" pitchFamily="2" charset="2"/>
              <a:buChar char="§"/>
            </a:pPr>
            <a:r>
              <a:rPr lang="en-US" sz="2600" dirty="0"/>
              <a:t>A </a:t>
            </a:r>
            <a:r>
              <a:rPr lang="en-US" sz="2600" b="1" dirty="0"/>
              <a:t>do/while loop </a:t>
            </a:r>
            <a:r>
              <a:rPr lang="en-US" sz="2600" dirty="0"/>
              <a:t>only checks for a condition after some other action has occurred (posttest condition)</a:t>
            </a:r>
          </a:p>
        </p:txBody>
      </p:sp>
      <p:sp>
        <p:nvSpPr>
          <p:cNvPr id="9" name="TextBox 8"/>
          <p:cNvSpPr txBox="1"/>
          <p:nvPr/>
        </p:nvSpPr>
        <p:spPr>
          <a:xfrm>
            <a:off x="3029366" y="3276600"/>
            <a:ext cx="3085268" cy="2769989"/>
          </a:xfrm>
          <a:prstGeom prst="rect">
            <a:avLst/>
          </a:prstGeom>
          <a:noFill/>
          <a:ln w="38100">
            <a:solidFill>
              <a:schemeClr val="accent5">
                <a:lumMod val="75000"/>
              </a:schemeClr>
            </a:solidFill>
          </a:ln>
        </p:spPr>
        <p:txBody>
          <a:bodyPr wrap="none" rtlCol="0">
            <a:spAutoFit/>
          </a:bodyPr>
          <a:lstStyle/>
          <a:p>
            <a:r>
              <a:rPr lang="en-US" sz="1200" dirty="0"/>
              <a:t>int x = 0;</a:t>
            </a:r>
          </a:p>
          <a:p>
            <a:r>
              <a:rPr lang="en-US" sz="1200" dirty="0"/>
              <a:t>void setup()  </a:t>
            </a:r>
            <a:r>
              <a:rPr lang="en-US" sz="1200" dirty="0" err="1"/>
              <a:t>Serial.begin</a:t>
            </a:r>
            <a:r>
              <a:rPr lang="en-US" sz="1200" dirty="0"/>
              <a:t>(9600);</a:t>
            </a:r>
          </a:p>
          <a:p>
            <a:r>
              <a:rPr lang="en-US" sz="1200" dirty="0"/>
              <a:t>void loop() {</a:t>
            </a:r>
          </a:p>
          <a:p>
            <a:endParaRPr lang="en-US" sz="800" b="1" dirty="0">
              <a:solidFill>
                <a:schemeClr val="accent6">
                  <a:lumMod val="75000"/>
                </a:schemeClr>
              </a:solidFill>
            </a:endParaRPr>
          </a:p>
          <a:p>
            <a:r>
              <a:rPr lang="en-US" b="1" dirty="0">
                <a:solidFill>
                  <a:schemeClr val="accent6">
                    <a:lumMod val="75000"/>
                  </a:schemeClr>
                </a:solidFill>
              </a:rPr>
              <a:t>     do {</a:t>
            </a:r>
          </a:p>
          <a:p>
            <a:r>
              <a:rPr lang="en-US" b="1" dirty="0">
                <a:solidFill>
                  <a:schemeClr val="accent6">
                    <a:lumMod val="75000"/>
                  </a:schemeClr>
                </a:solidFill>
              </a:rPr>
              <a:t>          </a:t>
            </a:r>
            <a:r>
              <a:rPr lang="en-US" b="1" dirty="0" err="1">
                <a:solidFill>
                  <a:schemeClr val="accent6">
                    <a:lumMod val="75000"/>
                  </a:schemeClr>
                </a:solidFill>
              </a:rPr>
              <a:t>Serial.print</a:t>
            </a:r>
            <a:r>
              <a:rPr lang="en-US" b="1" dirty="0">
                <a:solidFill>
                  <a:schemeClr val="accent6">
                    <a:lumMod val="75000"/>
                  </a:schemeClr>
                </a:solidFill>
              </a:rPr>
              <a:t>(“Waiting…”);</a:t>
            </a:r>
          </a:p>
          <a:p>
            <a:r>
              <a:rPr lang="en-US" b="1" dirty="0">
                <a:solidFill>
                  <a:schemeClr val="accent6">
                    <a:lumMod val="75000"/>
                  </a:schemeClr>
                </a:solidFill>
              </a:rPr>
              <a:t>          </a:t>
            </a:r>
            <a:r>
              <a:rPr lang="en-US" b="1" dirty="0" err="1">
                <a:solidFill>
                  <a:schemeClr val="accent6">
                    <a:lumMod val="75000"/>
                  </a:schemeClr>
                </a:solidFill>
              </a:rPr>
              <a:t>Serial.println</a:t>
            </a:r>
            <a:r>
              <a:rPr lang="en-US" b="1" dirty="0">
                <a:solidFill>
                  <a:schemeClr val="accent6">
                    <a:lumMod val="75000"/>
                  </a:schemeClr>
                </a:solidFill>
              </a:rPr>
              <a:t>(x++);</a:t>
            </a:r>
          </a:p>
          <a:p>
            <a:r>
              <a:rPr lang="en-US" b="1" dirty="0">
                <a:solidFill>
                  <a:schemeClr val="accent6">
                    <a:lumMod val="75000"/>
                  </a:schemeClr>
                </a:solidFill>
              </a:rPr>
              <a:t>     } while (x &lt; 10) ;</a:t>
            </a:r>
          </a:p>
          <a:p>
            <a:endParaRPr lang="en-US" sz="800" b="1" dirty="0">
              <a:solidFill>
                <a:schemeClr val="accent6">
                  <a:lumMod val="75000"/>
                </a:schemeClr>
              </a:solidFill>
            </a:endParaRPr>
          </a:p>
          <a:p>
            <a:r>
              <a:rPr lang="en-US" b="1" dirty="0">
                <a:solidFill>
                  <a:schemeClr val="accent6">
                    <a:lumMod val="75000"/>
                  </a:schemeClr>
                </a:solidFill>
              </a:rPr>
              <a:t>     </a:t>
            </a:r>
            <a:r>
              <a:rPr lang="en-US" b="1" dirty="0" err="1">
                <a:solidFill>
                  <a:schemeClr val="accent6">
                    <a:lumMod val="75000"/>
                  </a:schemeClr>
                </a:solidFill>
              </a:rPr>
              <a:t>Serial.println</a:t>
            </a:r>
            <a:r>
              <a:rPr lang="en-US" b="1" dirty="0">
                <a:solidFill>
                  <a:schemeClr val="accent6">
                    <a:lumMod val="75000"/>
                  </a:schemeClr>
                </a:solidFill>
              </a:rPr>
              <a:t>(“done”);</a:t>
            </a:r>
          </a:p>
          <a:p>
            <a:r>
              <a:rPr lang="en-US" b="1" dirty="0">
                <a:solidFill>
                  <a:schemeClr val="accent6">
                    <a:lumMod val="75000"/>
                  </a:schemeClr>
                </a:solidFill>
              </a:rPr>
              <a:t>     while(1) {};</a:t>
            </a:r>
          </a:p>
          <a:p>
            <a:r>
              <a:rPr lang="en-US" sz="1200" dirty="0"/>
              <a:t>}</a:t>
            </a:r>
          </a:p>
        </p:txBody>
      </p:sp>
      <p:sp>
        <p:nvSpPr>
          <p:cNvPr id="10" name="TextBox 9"/>
          <p:cNvSpPr txBox="1"/>
          <p:nvPr/>
        </p:nvSpPr>
        <p:spPr>
          <a:xfrm>
            <a:off x="2590800" y="6048573"/>
            <a:ext cx="3962400" cy="307777"/>
          </a:xfrm>
          <a:prstGeom prst="rect">
            <a:avLst/>
          </a:prstGeom>
          <a:noFill/>
        </p:spPr>
        <p:txBody>
          <a:bodyPr wrap="square" rtlCol="0">
            <a:spAutoFit/>
          </a:bodyPr>
          <a:lstStyle/>
          <a:p>
            <a:pPr algn="ctr"/>
            <a:r>
              <a:rPr lang="en-US" sz="1400" dirty="0"/>
              <a:t>Figure 11: A do/while loop that counts from 0 to 9</a:t>
            </a:r>
          </a:p>
        </p:txBody>
      </p:sp>
      <p:sp>
        <p:nvSpPr>
          <p:cNvPr id="6" name="TextBox 5"/>
          <p:cNvSpPr txBox="1"/>
          <p:nvPr/>
        </p:nvSpPr>
        <p:spPr>
          <a:xfrm>
            <a:off x="4991932" y="2874290"/>
            <a:ext cx="2590800" cy="400110"/>
          </a:xfrm>
          <a:prstGeom prst="rect">
            <a:avLst/>
          </a:prstGeom>
          <a:noFill/>
        </p:spPr>
        <p:txBody>
          <a:bodyPr wrap="square" rtlCol="0">
            <a:spAutoFit/>
          </a:bodyPr>
          <a:lstStyle/>
          <a:p>
            <a:pPr algn="ctr"/>
            <a:r>
              <a:rPr lang="en-US" sz="2000" b="1" dirty="0">
                <a:solidFill>
                  <a:schemeClr val="accent2"/>
                </a:solidFill>
              </a:rPr>
              <a:t>Conditional Statement</a:t>
            </a:r>
          </a:p>
        </p:txBody>
      </p:sp>
      <p:sp>
        <p:nvSpPr>
          <p:cNvPr id="7" name="Rectangle 6"/>
          <p:cNvSpPr/>
          <p:nvPr/>
        </p:nvSpPr>
        <p:spPr>
          <a:xfrm>
            <a:off x="1676400" y="2209800"/>
            <a:ext cx="5342797" cy="461665"/>
          </a:xfrm>
          <a:prstGeom prst="rect">
            <a:avLst/>
          </a:prstGeom>
        </p:spPr>
        <p:txBody>
          <a:bodyPr wrap="square">
            <a:spAutoFit/>
          </a:bodyPr>
          <a:lstStyle/>
          <a:p>
            <a:r>
              <a:rPr lang="en-US" sz="2400" b="1" dirty="0"/>
              <a:t>do</a:t>
            </a:r>
            <a:r>
              <a:rPr lang="en-US" sz="2400" b="1" dirty="0">
                <a:solidFill>
                  <a:schemeClr val="accent2"/>
                </a:solidFill>
              </a:rPr>
              <a:t> </a:t>
            </a:r>
            <a:r>
              <a:rPr lang="en-US" sz="2400" b="1" dirty="0"/>
              <a:t>{</a:t>
            </a:r>
            <a:r>
              <a:rPr lang="en-US" sz="2400" b="1" dirty="0">
                <a:solidFill>
                  <a:schemeClr val="accent6">
                    <a:lumMod val="75000"/>
                  </a:schemeClr>
                </a:solidFill>
              </a:rPr>
              <a:t> </a:t>
            </a:r>
            <a:r>
              <a:rPr lang="en-US" sz="2400" b="1" u="sng" dirty="0" err="1">
                <a:solidFill>
                  <a:schemeClr val="accent6">
                    <a:lumMod val="75000"/>
                  </a:schemeClr>
                </a:solidFill>
              </a:rPr>
              <a:t>Serial.print</a:t>
            </a:r>
            <a:r>
              <a:rPr lang="en-US" sz="2400" b="1" u="sng" dirty="0">
                <a:solidFill>
                  <a:schemeClr val="accent6">
                    <a:lumMod val="75000"/>
                  </a:schemeClr>
                </a:solidFill>
              </a:rPr>
              <a:t> (carrier)</a:t>
            </a:r>
            <a:r>
              <a:rPr lang="en-US" sz="2400" b="1" dirty="0">
                <a:solidFill>
                  <a:schemeClr val="accent6">
                    <a:lumMod val="75000"/>
                  </a:schemeClr>
                </a:solidFill>
              </a:rPr>
              <a:t> </a:t>
            </a:r>
            <a:r>
              <a:rPr lang="en-US" sz="2400" b="1" dirty="0"/>
              <a:t>} while (</a:t>
            </a:r>
            <a:r>
              <a:rPr lang="en-US" sz="2400" b="1" u="sng" dirty="0">
                <a:solidFill>
                  <a:schemeClr val="accent2"/>
                </a:solidFill>
              </a:rPr>
              <a:t>x &lt; 10</a:t>
            </a:r>
            <a:r>
              <a:rPr lang="en-US" sz="2400" b="1" dirty="0"/>
              <a:t>)</a:t>
            </a:r>
          </a:p>
        </p:txBody>
      </p:sp>
      <p:sp>
        <p:nvSpPr>
          <p:cNvPr id="8" name="TextBox 7"/>
          <p:cNvSpPr txBox="1"/>
          <p:nvPr/>
        </p:nvSpPr>
        <p:spPr>
          <a:xfrm>
            <a:off x="2667000" y="2876490"/>
            <a:ext cx="1803955" cy="400110"/>
          </a:xfrm>
          <a:prstGeom prst="rect">
            <a:avLst/>
          </a:prstGeom>
          <a:noFill/>
        </p:spPr>
        <p:txBody>
          <a:bodyPr wrap="none" rtlCol="0">
            <a:spAutoFit/>
          </a:bodyPr>
          <a:lstStyle/>
          <a:p>
            <a:r>
              <a:rPr lang="en-US" sz="2000" b="1" dirty="0">
                <a:solidFill>
                  <a:schemeClr val="accent6"/>
                </a:solidFill>
              </a:rPr>
              <a:t>Loop Execution</a:t>
            </a:r>
          </a:p>
        </p:txBody>
      </p:sp>
      <p:cxnSp>
        <p:nvCxnSpPr>
          <p:cNvPr id="11" name="Straight Arrow Connector 10"/>
          <p:cNvCxnSpPr>
            <a:cxnSpLocks/>
          </p:cNvCxnSpPr>
          <p:nvPr/>
        </p:nvCxnSpPr>
        <p:spPr>
          <a:xfrm flipV="1">
            <a:off x="6400798" y="2594740"/>
            <a:ext cx="2" cy="300860"/>
          </a:xfrm>
          <a:prstGeom prst="straightConnector1">
            <a:avLst/>
          </a:prstGeom>
          <a:ln>
            <a:tailEnd type="triangle"/>
          </a:ln>
          <a:effectLst/>
        </p:spPr>
        <p:style>
          <a:lnRef idx="3">
            <a:schemeClr val="accent2"/>
          </a:lnRef>
          <a:fillRef idx="0">
            <a:schemeClr val="accent2"/>
          </a:fillRef>
          <a:effectRef idx="2">
            <a:schemeClr val="accent2"/>
          </a:effectRef>
          <a:fontRef idx="minor">
            <a:schemeClr val="tx1"/>
          </a:fontRef>
        </p:style>
      </p:cxnSp>
      <p:cxnSp>
        <p:nvCxnSpPr>
          <p:cNvPr id="12" name="Straight Arrow Connector 11"/>
          <p:cNvCxnSpPr>
            <a:cxnSpLocks/>
          </p:cNvCxnSpPr>
          <p:nvPr/>
        </p:nvCxnSpPr>
        <p:spPr>
          <a:xfrm flipH="1" flipV="1">
            <a:off x="3568977" y="2590800"/>
            <a:ext cx="1" cy="301650"/>
          </a:xfrm>
          <a:prstGeom prst="straightConnector1">
            <a:avLst/>
          </a:prstGeom>
          <a:ln>
            <a:solidFill>
              <a:schemeClr val="accent6"/>
            </a:solidFill>
            <a:tailEnd type="triangle"/>
          </a:ln>
          <a:effectLst/>
        </p:spPr>
        <p:style>
          <a:lnRef idx="3">
            <a:schemeClr val="accent2"/>
          </a:lnRef>
          <a:fillRef idx="0">
            <a:schemeClr val="accent2"/>
          </a:fillRef>
          <a:effectRef idx="2">
            <a:schemeClr val="accent2"/>
          </a:effectRef>
          <a:fontRef idx="minor">
            <a:schemeClr val="tx1"/>
          </a:fontRef>
        </p:style>
      </p:cxnSp>
      <p:sp>
        <p:nvSpPr>
          <p:cNvPr id="13" name="Slide Number Placeholder 12"/>
          <p:cNvSpPr>
            <a:spLocks noGrp="1"/>
          </p:cNvSpPr>
          <p:nvPr>
            <p:ph type="sldNum" sz="quarter" idx="12"/>
          </p:nvPr>
        </p:nvSpPr>
        <p:spPr/>
        <p:txBody>
          <a:bodyPr/>
          <a:lstStyle/>
          <a:p>
            <a:fld id="{00FDC461-FCC3-4FD0-840F-06872396D02B}" type="slidenum">
              <a:rPr lang="en-US" smtClean="0"/>
              <a:pPr/>
              <a:t>25</a:t>
            </a:fld>
            <a:endParaRPr lang="en-US"/>
          </a:p>
        </p:txBody>
      </p:sp>
      <p:pic>
        <p:nvPicPr>
          <p:cNvPr id="14" name="Picture 13">
            <a:extLst>
              <a:ext uri="{FF2B5EF4-FFF2-40B4-BE49-F238E27FC236}">
                <a16:creationId xmlns:a16="http://schemas.microsoft.com/office/drawing/2014/main" id="{D0F95E8D-BAEB-4F2A-81FF-A6BD28C489B0}"/>
              </a:ext>
            </a:extLst>
          </p:cNvPr>
          <p:cNvPicPr>
            <a:picLocks noChangeAspect="1"/>
          </p:cNvPicPr>
          <p:nvPr/>
        </p:nvPicPr>
        <p:blipFill>
          <a:blip r:embed="rId3"/>
          <a:stretch>
            <a:fillRect/>
          </a:stretch>
        </p:blipFill>
        <p:spPr>
          <a:xfrm>
            <a:off x="0" y="5081"/>
            <a:ext cx="2131271" cy="1143000"/>
          </a:xfrm>
          <a:prstGeom prst="rect">
            <a:avLst/>
          </a:prstGeom>
        </p:spPr>
      </p:pic>
      <p:sp>
        <p:nvSpPr>
          <p:cNvPr id="4" name="Date Placeholder 3">
            <a:extLst>
              <a:ext uri="{FF2B5EF4-FFF2-40B4-BE49-F238E27FC236}">
                <a16:creationId xmlns:a16="http://schemas.microsoft.com/office/drawing/2014/main" id="{2374FFC9-818E-4BCB-AB93-BC22D316871F}"/>
              </a:ext>
            </a:extLst>
          </p:cNvPr>
          <p:cNvSpPr>
            <a:spLocks noGrp="1"/>
          </p:cNvSpPr>
          <p:nvPr>
            <p:ph type="dt" sz="half" idx="10"/>
          </p:nvPr>
        </p:nvSpPr>
        <p:spPr/>
        <p:txBody>
          <a:bodyPr/>
          <a:lstStyle/>
          <a:p>
            <a:r>
              <a:rPr lang="en-US" dirty="0"/>
              <a:t>LSU rev20240724</a:t>
            </a:r>
          </a:p>
        </p:txBody>
      </p:sp>
      <p:sp>
        <p:nvSpPr>
          <p:cNvPr id="5" name="Footer Placeholder 4">
            <a:extLst>
              <a:ext uri="{FF2B5EF4-FFF2-40B4-BE49-F238E27FC236}">
                <a16:creationId xmlns:a16="http://schemas.microsoft.com/office/drawing/2014/main" id="{A147090E-700C-4047-A7D5-77B1D92A7B6D}"/>
              </a:ext>
            </a:extLst>
          </p:cNvPr>
          <p:cNvSpPr>
            <a:spLocks noGrp="1"/>
          </p:cNvSpPr>
          <p:nvPr>
            <p:ph type="ftr" sz="quarter" idx="11"/>
          </p:nvPr>
        </p:nvSpPr>
        <p:spPr/>
        <p:txBody>
          <a:bodyPr/>
          <a:lstStyle/>
          <a:p>
            <a:r>
              <a:rPr lang="en-US"/>
              <a:t>L06.01</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7928048E-D496-4F32-BF4C-7FD45DCF424D}"/>
              </a:ext>
            </a:extLst>
          </p:cNvPr>
          <p:cNvPicPr>
            <a:picLocks noChangeAspect="1"/>
          </p:cNvPicPr>
          <p:nvPr/>
        </p:nvPicPr>
        <p:blipFill>
          <a:blip r:embed="rId3"/>
          <a:stretch>
            <a:fillRect/>
          </a:stretch>
        </p:blipFill>
        <p:spPr>
          <a:xfrm>
            <a:off x="0" y="5081"/>
            <a:ext cx="2131271" cy="1143000"/>
          </a:xfrm>
          <a:prstGeom prst="rect">
            <a:avLst/>
          </a:prstGeom>
        </p:spPr>
      </p:pic>
      <p:sp>
        <p:nvSpPr>
          <p:cNvPr id="2" name="Title 1"/>
          <p:cNvSpPr>
            <a:spLocks noGrp="1"/>
          </p:cNvSpPr>
          <p:nvPr>
            <p:ph type="title"/>
          </p:nvPr>
        </p:nvSpPr>
        <p:spPr/>
        <p:txBody>
          <a:bodyPr>
            <a:normAutofit/>
          </a:bodyPr>
          <a:lstStyle/>
          <a:p>
            <a:r>
              <a:rPr lang="en-US" dirty="0"/>
              <a:t>Leaving Comments</a:t>
            </a:r>
          </a:p>
        </p:txBody>
      </p:sp>
      <p:sp>
        <p:nvSpPr>
          <p:cNvPr id="3" name="Content Placeholder 2"/>
          <p:cNvSpPr>
            <a:spLocks noGrp="1"/>
          </p:cNvSpPr>
          <p:nvPr>
            <p:ph idx="1"/>
          </p:nvPr>
        </p:nvSpPr>
        <p:spPr>
          <a:xfrm>
            <a:off x="457200" y="1600200"/>
            <a:ext cx="8153400" cy="2667000"/>
          </a:xfrm>
        </p:spPr>
        <p:txBody>
          <a:bodyPr>
            <a:normAutofit lnSpcReduction="10000"/>
          </a:bodyPr>
          <a:lstStyle/>
          <a:p>
            <a:pPr marL="346075" lvl="2" indent="-346075">
              <a:buFont typeface="Wingdings" pitchFamily="2" charset="2"/>
              <a:buChar char="§"/>
            </a:pPr>
            <a:r>
              <a:rPr lang="en-US" dirty="0"/>
              <a:t>If you can fit your comment on one line, then simply type two backslashes followed by your text</a:t>
            </a:r>
          </a:p>
          <a:p>
            <a:pPr marL="457200" lvl="1" indent="-457200">
              <a:buNone/>
            </a:pPr>
            <a:endParaRPr lang="en-US" sz="800" dirty="0"/>
          </a:p>
          <a:p>
            <a:pPr marL="346075" lvl="1" indent="-346075">
              <a:buFont typeface="Wingdings" pitchFamily="2" charset="2"/>
              <a:buChar char="§"/>
            </a:pPr>
            <a:r>
              <a:rPr lang="en-US" sz="2400" dirty="0"/>
              <a:t>If you need more room, then use a backslash and asterisk combination to comment over multiple lines</a:t>
            </a:r>
          </a:p>
          <a:p>
            <a:pPr marL="346075" lvl="1" indent="-346075">
              <a:buNone/>
            </a:pPr>
            <a:endParaRPr lang="en-US" sz="800" dirty="0"/>
          </a:p>
          <a:p>
            <a:pPr marL="346075" lvl="1" indent="-346075">
              <a:buFont typeface="Wingdings" pitchFamily="2" charset="2"/>
              <a:buChar char="§"/>
            </a:pPr>
            <a:r>
              <a:rPr lang="en-US" sz="2400" dirty="0"/>
              <a:t>You can highlight a block of information and press ctrl + backslash to comment the entire block</a:t>
            </a:r>
          </a:p>
          <a:p>
            <a:pPr lvl="1">
              <a:buNone/>
            </a:pPr>
            <a:endParaRPr lang="en-US" dirty="0"/>
          </a:p>
          <a:p>
            <a:pPr lvl="1">
              <a:buNone/>
            </a:pPr>
            <a:endParaRPr lang="en-US" dirty="0"/>
          </a:p>
          <a:p>
            <a:pPr lvl="1">
              <a:buNone/>
            </a:pPr>
            <a:endParaRPr lang="en-US" sz="800" dirty="0"/>
          </a:p>
        </p:txBody>
      </p:sp>
      <p:sp>
        <p:nvSpPr>
          <p:cNvPr id="8" name="TextBox 7"/>
          <p:cNvSpPr txBox="1"/>
          <p:nvPr/>
        </p:nvSpPr>
        <p:spPr>
          <a:xfrm>
            <a:off x="1143000" y="4648200"/>
            <a:ext cx="184731" cy="369332"/>
          </a:xfrm>
          <a:prstGeom prst="rect">
            <a:avLst/>
          </a:prstGeom>
          <a:noFill/>
        </p:spPr>
        <p:txBody>
          <a:bodyPr wrap="none" rtlCol="0">
            <a:spAutoFit/>
          </a:bodyPr>
          <a:lstStyle/>
          <a:p>
            <a:endParaRPr lang="en-US" dirty="0"/>
          </a:p>
        </p:txBody>
      </p:sp>
      <p:sp>
        <p:nvSpPr>
          <p:cNvPr id="9" name="TextBox 8"/>
          <p:cNvSpPr txBox="1"/>
          <p:nvPr/>
        </p:nvSpPr>
        <p:spPr>
          <a:xfrm>
            <a:off x="1828800" y="4267200"/>
            <a:ext cx="5486400" cy="461665"/>
          </a:xfrm>
          <a:prstGeom prst="rect">
            <a:avLst/>
          </a:prstGeom>
          <a:solidFill>
            <a:schemeClr val="tx2">
              <a:lumMod val="60000"/>
              <a:lumOff val="40000"/>
            </a:schemeClr>
          </a:solidFill>
          <a:ln>
            <a:solidFill>
              <a:schemeClr val="accent1">
                <a:lumMod val="50000"/>
              </a:schemeClr>
            </a:solidFill>
          </a:ln>
          <a:effectLst/>
          <a:scene3d>
            <a:camera prst="orthographicFront">
              <a:rot lat="0" lon="0" rev="0"/>
            </a:camera>
            <a:lightRig rig="chilly" dir="t">
              <a:rot lat="0" lon="0" rev="18480000"/>
            </a:lightRig>
          </a:scene3d>
          <a:sp3d prstMaterial="clear">
            <a:bevelT h="63500"/>
          </a:sp3d>
        </p:spPr>
        <p:txBody>
          <a:bodyPr wrap="square" rtlCol="0">
            <a:spAutoFit/>
          </a:bodyPr>
          <a:lstStyle/>
          <a:p>
            <a:pPr algn="ctr"/>
            <a:r>
              <a:rPr lang="en-US" sz="2400" dirty="0"/>
              <a:t>// Leave a one-line comment like this</a:t>
            </a:r>
          </a:p>
        </p:txBody>
      </p:sp>
      <p:sp>
        <p:nvSpPr>
          <p:cNvPr id="10" name="TextBox 9"/>
          <p:cNvSpPr txBox="1"/>
          <p:nvPr/>
        </p:nvSpPr>
        <p:spPr>
          <a:xfrm>
            <a:off x="914400" y="4953000"/>
            <a:ext cx="7315200" cy="1200329"/>
          </a:xfrm>
          <a:prstGeom prst="rect">
            <a:avLst/>
          </a:prstGeom>
          <a:solidFill>
            <a:schemeClr val="tx2">
              <a:lumMod val="60000"/>
              <a:lumOff val="40000"/>
            </a:schemeClr>
          </a:solidFill>
          <a:ln>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pPr marL="282575"/>
            <a:r>
              <a:rPr lang="en-US" sz="2400" dirty="0"/>
              <a:t>/* Use as many lines as needed in order to provide enough information for someone else to understand your code */</a:t>
            </a:r>
          </a:p>
        </p:txBody>
      </p:sp>
      <p:sp>
        <p:nvSpPr>
          <p:cNvPr id="7" name="Slide Number Placeholder 6"/>
          <p:cNvSpPr>
            <a:spLocks noGrp="1"/>
          </p:cNvSpPr>
          <p:nvPr>
            <p:ph type="sldNum" sz="quarter" idx="12"/>
          </p:nvPr>
        </p:nvSpPr>
        <p:spPr/>
        <p:txBody>
          <a:bodyPr/>
          <a:lstStyle/>
          <a:p>
            <a:fld id="{00FDC461-FCC3-4FD0-840F-06872396D02B}" type="slidenum">
              <a:rPr lang="en-US" smtClean="0"/>
              <a:pPr/>
              <a:t>26</a:t>
            </a:fld>
            <a:endParaRPr lang="en-US"/>
          </a:p>
        </p:txBody>
      </p:sp>
      <p:sp>
        <p:nvSpPr>
          <p:cNvPr id="4" name="Date Placeholder 3">
            <a:extLst>
              <a:ext uri="{FF2B5EF4-FFF2-40B4-BE49-F238E27FC236}">
                <a16:creationId xmlns:a16="http://schemas.microsoft.com/office/drawing/2014/main" id="{E45E7543-9B93-4EC0-8DBB-1CCDED8D5FA4}"/>
              </a:ext>
            </a:extLst>
          </p:cNvPr>
          <p:cNvSpPr>
            <a:spLocks noGrp="1"/>
          </p:cNvSpPr>
          <p:nvPr>
            <p:ph type="dt" sz="half" idx="10"/>
          </p:nvPr>
        </p:nvSpPr>
        <p:spPr/>
        <p:txBody>
          <a:bodyPr/>
          <a:lstStyle/>
          <a:p>
            <a:r>
              <a:rPr lang="en-US" dirty="0"/>
              <a:t>LSU rev20240724</a:t>
            </a:r>
          </a:p>
        </p:txBody>
      </p:sp>
      <p:sp>
        <p:nvSpPr>
          <p:cNvPr id="5" name="Footer Placeholder 4">
            <a:extLst>
              <a:ext uri="{FF2B5EF4-FFF2-40B4-BE49-F238E27FC236}">
                <a16:creationId xmlns:a16="http://schemas.microsoft.com/office/drawing/2014/main" id="{7814B793-3F35-4E05-8C69-14428426FF85}"/>
              </a:ext>
            </a:extLst>
          </p:cNvPr>
          <p:cNvSpPr>
            <a:spLocks noGrp="1"/>
          </p:cNvSpPr>
          <p:nvPr>
            <p:ph type="ftr" sz="quarter" idx="11"/>
          </p:nvPr>
        </p:nvSpPr>
        <p:spPr/>
        <p:txBody>
          <a:bodyPr/>
          <a:lstStyle/>
          <a:p>
            <a:r>
              <a:rPr lang="en-US"/>
              <a:t>L06.01</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788A0-C161-4EF4-B79A-6EFEF770BC83}"/>
              </a:ext>
            </a:extLst>
          </p:cNvPr>
          <p:cNvSpPr>
            <a:spLocks noGrp="1"/>
          </p:cNvSpPr>
          <p:nvPr>
            <p:ph type="title"/>
          </p:nvPr>
        </p:nvSpPr>
        <p:spPr/>
        <p:txBody>
          <a:bodyPr/>
          <a:lstStyle/>
          <a:p>
            <a:r>
              <a:rPr lang="en-US" dirty="0"/>
              <a:t>Good Comments</a:t>
            </a:r>
          </a:p>
        </p:txBody>
      </p:sp>
      <p:pic>
        <p:nvPicPr>
          <p:cNvPr id="9" name="Content Placeholder 8">
            <a:extLst>
              <a:ext uri="{FF2B5EF4-FFF2-40B4-BE49-F238E27FC236}">
                <a16:creationId xmlns:a16="http://schemas.microsoft.com/office/drawing/2014/main" id="{E6F755D0-B419-47F5-B988-5FF56564849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389582"/>
            <a:ext cx="8229600" cy="4484820"/>
          </a:xfrm>
        </p:spPr>
      </p:pic>
      <p:sp>
        <p:nvSpPr>
          <p:cNvPr id="4" name="Slide Number Placeholder 3">
            <a:extLst>
              <a:ext uri="{FF2B5EF4-FFF2-40B4-BE49-F238E27FC236}">
                <a16:creationId xmlns:a16="http://schemas.microsoft.com/office/drawing/2014/main" id="{5E78189D-FE46-4E47-B0F0-B380CF83A4A9}"/>
              </a:ext>
            </a:extLst>
          </p:cNvPr>
          <p:cNvSpPr>
            <a:spLocks noGrp="1"/>
          </p:cNvSpPr>
          <p:nvPr>
            <p:ph type="sldNum" sz="quarter" idx="12"/>
          </p:nvPr>
        </p:nvSpPr>
        <p:spPr/>
        <p:txBody>
          <a:bodyPr/>
          <a:lstStyle/>
          <a:p>
            <a:fld id="{00FDC461-FCC3-4FD0-840F-06872396D02B}" type="slidenum">
              <a:rPr lang="en-US" smtClean="0"/>
              <a:pPr/>
              <a:t>27</a:t>
            </a:fld>
            <a:endParaRPr lang="en-US"/>
          </a:p>
        </p:txBody>
      </p:sp>
      <p:pic>
        <p:nvPicPr>
          <p:cNvPr id="5" name="Picture 4">
            <a:extLst>
              <a:ext uri="{FF2B5EF4-FFF2-40B4-BE49-F238E27FC236}">
                <a16:creationId xmlns:a16="http://schemas.microsoft.com/office/drawing/2014/main" id="{61C0B4CC-A970-4919-8AF0-772EDFEC341E}"/>
              </a:ext>
            </a:extLst>
          </p:cNvPr>
          <p:cNvPicPr>
            <a:picLocks noChangeAspect="1"/>
          </p:cNvPicPr>
          <p:nvPr/>
        </p:nvPicPr>
        <p:blipFill>
          <a:blip r:embed="rId3"/>
          <a:stretch>
            <a:fillRect/>
          </a:stretch>
        </p:blipFill>
        <p:spPr>
          <a:xfrm>
            <a:off x="0" y="5081"/>
            <a:ext cx="2131271" cy="1143000"/>
          </a:xfrm>
          <a:prstGeom prst="rect">
            <a:avLst/>
          </a:prstGeom>
        </p:spPr>
      </p:pic>
      <p:sp>
        <p:nvSpPr>
          <p:cNvPr id="6" name="Date Placeholder 5">
            <a:extLst>
              <a:ext uri="{FF2B5EF4-FFF2-40B4-BE49-F238E27FC236}">
                <a16:creationId xmlns:a16="http://schemas.microsoft.com/office/drawing/2014/main" id="{38D4C25E-145F-408C-A9D0-5D2BE1B53B9B}"/>
              </a:ext>
            </a:extLst>
          </p:cNvPr>
          <p:cNvSpPr>
            <a:spLocks noGrp="1"/>
          </p:cNvSpPr>
          <p:nvPr>
            <p:ph type="dt" sz="half" idx="10"/>
          </p:nvPr>
        </p:nvSpPr>
        <p:spPr/>
        <p:txBody>
          <a:bodyPr/>
          <a:lstStyle/>
          <a:p>
            <a:r>
              <a:rPr lang="en-US" dirty="0"/>
              <a:t>LSU rev20240724</a:t>
            </a:r>
          </a:p>
        </p:txBody>
      </p:sp>
      <p:sp>
        <p:nvSpPr>
          <p:cNvPr id="7" name="Footer Placeholder 6">
            <a:extLst>
              <a:ext uri="{FF2B5EF4-FFF2-40B4-BE49-F238E27FC236}">
                <a16:creationId xmlns:a16="http://schemas.microsoft.com/office/drawing/2014/main" id="{BBCB9157-13ED-4DB8-9CBB-5DB254D5C9AB}"/>
              </a:ext>
            </a:extLst>
          </p:cNvPr>
          <p:cNvSpPr>
            <a:spLocks noGrp="1"/>
          </p:cNvSpPr>
          <p:nvPr>
            <p:ph type="ftr" sz="quarter" idx="11"/>
          </p:nvPr>
        </p:nvSpPr>
        <p:spPr/>
        <p:txBody>
          <a:bodyPr/>
          <a:lstStyle/>
          <a:p>
            <a:r>
              <a:rPr lang="en-US"/>
              <a:t>L06.01</a:t>
            </a:r>
          </a:p>
        </p:txBody>
      </p:sp>
      <p:sp>
        <p:nvSpPr>
          <p:cNvPr id="10" name="TextBox 9">
            <a:extLst>
              <a:ext uri="{FF2B5EF4-FFF2-40B4-BE49-F238E27FC236}">
                <a16:creationId xmlns:a16="http://schemas.microsoft.com/office/drawing/2014/main" id="{35B7F744-6AD0-4BCB-8E7D-6E66F801CB89}"/>
              </a:ext>
            </a:extLst>
          </p:cNvPr>
          <p:cNvSpPr txBox="1"/>
          <p:nvPr/>
        </p:nvSpPr>
        <p:spPr>
          <a:xfrm>
            <a:off x="1181101" y="5820615"/>
            <a:ext cx="6781799" cy="523220"/>
          </a:xfrm>
          <a:prstGeom prst="rect">
            <a:avLst/>
          </a:prstGeom>
          <a:noFill/>
        </p:spPr>
        <p:txBody>
          <a:bodyPr wrap="square" rtlCol="0">
            <a:spAutoFit/>
          </a:bodyPr>
          <a:lstStyle/>
          <a:p>
            <a:pPr algn="ctr"/>
            <a:r>
              <a:rPr lang="en-US" sz="1400" dirty="0"/>
              <a:t>Figure 12: This an example of good commenting.  Notice the comments explaining each step and the use of white space to help the user understand the code.</a:t>
            </a:r>
          </a:p>
        </p:txBody>
      </p:sp>
    </p:spTree>
    <p:extLst>
      <p:ext uri="{BB962C8B-B14F-4D97-AF65-F5344CB8AC3E}">
        <p14:creationId xmlns:p14="http://schemas.microsoft.com/office/powerpoint/2010/main" val="22478592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19986-8715-421B-ABEC-575B3746196D}"/>
              </a:ext>
            </a:extLst>
          </p:cNvPr>
          <p:cNvSpPr>
            <a:spLocks noGrp="1"/>
          </p:cNvSpPr>
          <p:nvPr>
            <p:ph type="title"/>
          </p:nvPr>
        </p:nvSpPr>
        <p:spPr/>
        <p:txBody>
          <a:bodyPr/>
          <a:lstStyle/>
          <a:p>
            <a:r>
              <a:rPr lang="en-US" dirty="0"/>
              <a:t>Bad Comments</a:t>
            </a:r>
          </a:p>
        </p:txBody>
      </p:sp>
      <p:sp>
        <p:nvSpPr>
          <p:cNvPr id="4" name="Slide Number Placeholder 3">
            <a:extLst>
              <a:ext uri="{FF2B5EF4-FFF2-40B4-BE49-F238E27FC236}">
                <a16:creationId xmlns:a16="http://schemas.microsoft.com/office/drawing/2014/main" id="{1C950FA3-D893-48CD-AC9C-43D2853C5623}"/>
              </a:ext>
            </a:extLst>
          </p:cNvPr>
          <p:cNvSpPr>
            <a:spLocks noGrp="1"/>
          </p:cNvSpPr>
          <p:nvPr>
            <p:ph type="sldNum" sz="quarter" idx="12"/>
          </p:nvPr>
        </p:nvSpPr>
        <p:spPr/>
        <p:txBody>
          <a:bodyPr/>
          <a:lstStyle/>
          <a:p>
            <a:fld id="{00FDC461-FCC3-4FD0-840F-06872396D02B}" type="slidenum">
              <a:rPr lang="en-US" smtClean="0"/>
              <a:pPr/>
              <a:t>28</a:t>
            </a:fld>
            <a:endParaRPr lang="en-US"/>
          </a:p>
        </p:txBody>
      </p:sp>
      <p:pic>
        <p:nvPicPr>
          <p:cNvPr id="5" name="Picture 4">
            <a:extLst>
              <a:ext uri="{FF2B5EF4-FFF2-40B4-BE49-F238E27FC236}">
                <a16:creationId xmlns:a16="http://schemas.microsoft.com/office/drawing/2014/main" id="{D7C76B9F-77E5-40D9-8F42-22F8923A7942}"/>
              </a:ext>
            </a:extLst>
          </p:cNvPr>
          <p:cNvPicPr>
            <a:picLocks noChangeAspect="1"/>
          </p:cNvPicPr>
          <p:nvPr/>
        </p:nvPicPr>
        <p:blipFill>
          <a:blip r:embed="rId2"/>
          <a:stretch>
            <a:fillRect/>
          </a:stretch>
        </p:blipFill>
        <p:spPr>
          <a:xfrm>
            <a:off x="0" y="5081"/>
            <a:ext cx="2131271" cy="1143000"/>
          </a:xfrm>
          <a:prstGeom prst="rect">
            <a:avLst/>
          </a:prstGeom>
        </p:spPr>
      </p:pic>
      <p:sp>
        <p:nvSpPr>
          <p:cNvPr id="6" name="Date Placeholder 5">
            <a:extLst>
              <a:ext uri="{FF2B5EF4-FFF2-40B4-BE49-F238E27FC236}">
                <a16:creationId xmlns:a16="http://schemas.microsoft.com/office/drawing/2014/main" id="{1F12B575-84B8-4ACB-8184-A9B7805296CF}"/>
              </a:ext>
            </a:extLst>
          </p:cNvPr>
          <p:cNvSpPr>
            <a:spLocks noGrp="1"/>
          </p:cNvSpPr>
          <p:nvPr>
            <p:ph type="dt" sz="half" idx="10"/>
          </p:nvPr>
        </p:nvSpPr>
        <p:spPr/>
        <p:txBody>
          <a:bodyPr/>
          <a:lstStyle/>
          <a:p>
            <a:r>
              <a:rPr lang="en-US" dirty="0"/>
              <a:t>LSU rev20240724</a:t>
            </a:r>
          </a:p>
        </p:txBody>
      </p:sp>
      <p:sp>
        <p:nvSpPr>
          <p:cNvPr id="7" name="Footer Placeholder 6">
            <a:extLst>
              <a:ext uri="{FF2B5EF4-FFF2-40B4-BE49-F238E27FC236}">
                <a16:creationId xmlns:a16="http://schemas.microsoft.com/office/drawing/2014/main" id="{21ADDB33-8D4E-4892-A481-1B32AEA89E8C}"/>
              </a:ext>
            </a:extLst>
          </p:cNvPr>
          <p:cNvSpPr>
            <a:spLocks noGrp="1"/>
          </p:cNvSpPr>
          <p:nvPr>
            <p:ph type="ftr" sz="quarter" idx="11"/>
          </p:nvPr>
        </p:nvSpPr>
        <p:spPr/>
        <p:txBody>
          <a:bodyPr/>
          <a:lstStyle/>
          <a:p>
            <a:r>
              <a:rPr lang="en-US"/>
              <a:t>L06.01</a:t>
            </a:r>
          </a:p>
        </p:txBody>
      </p:sp>
      <p:sp>
        <p:nvSpPr>
          <p:cNvPr id="22" name="TextBox 21">
            <a:extLst>
              <a:ext uri="{FF2B5EF4-FFF2-40B4-BE49-F238E27FC236}">
                <a16:creationId xmlns:a16="http://schemas.microsoft.com/office/drawing/2014/main" id="{25904E8D-2983-4405-AA1A-65D3C009D593}"/>
              </a:ext>
            </a:extLst>
          </p:cNvPr>
          <p:cNvSpPr txBox="1"/>
          <p:nvPr/>
        </p:nvSpPr>
        <p:spPr>
          <a:xfrm>
            <a:off x="5916267" y="3064321"/>
            <a:ext cx="2619910" cy="1384995"/>
          </a:xfrm>
          <a:prstGeom prst="rect">
            <a:avLst/>
          </a:prstGeom>
          <a:noFill/>
        </p:spPr>
        <p:txBody>
          <a:bodyPr wrap="square" rtlCol="0">
            <a:spAutoFit/>
          </a:bodyPr>
          <a:lstStyle/>
          <a:p>
            <a:r>
              <a:rPr lang="en-US" sz="1400" dirty="0"/>
              <a:t>Figure 13: This an example of bad commenting.  The lack of comments make the code difficult for a user to follow and understand the purpose of this function.</a:t>
            </a:r>
          </a:p>
        </p:txBody>
      </p:sp>
      <p:pic>
        <p:nvPicPr>
          <p:cNvPr id="26" name="Content Placeholder 25">
            <a:extLst>
              <a:ext uri="{FF2B5EF4-FFF2-40B4-BE49-F238E27FC236}">
                <a16:creationId xmlns:a16="http://schemas.microsoft.com/office/drawing/2014/main" id="{3BD38CBA-6905-4EAD-8B65-5408CA4C7EF4}"/>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85800" y="1493837"/>
            <a:ext cx="5282891" cy="4525963"/>
          </a:xfrm>
        </p:spPr>
      </p:pic>
    </p:spTree>
    <p:extLst>
      <p:ext uri="{BB962C8B-B14F-4D97-AF65-F5344CB8AC3E}">
        <p14:creationId xmlns:p14="http://schemas.microsoft.com/office/powerpoint/2010/main" val="5743455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18687-C314-4A45-8720-10ECBE752470}"/>
              </a:ext>
            </a:extLst>
          </p:cNvPr>
          <p:cNvSpPr>
            <a:spLocks noGrp="1"/>
          </p:cNvSpPr>
          <p:nvPr>
            <p:ph type="title"/>
          </p:nvPr>
        </p:nvSpPr>
        <p:spPr/>
        <p:txBody>
          <a:bodyPr/>
          <a:lstStyle/>
          <a:p>
            <a:r>
              <a:rPr lang="en-US" dirty="0"/>
              <a:t>Version Control</a:t>
            </a:r>
          </a:p>
        </p:txBody>
      </p:sp>
      <p:sp>
        <p:nvSpPr>
          <p:cNvPr id="3" name="Content Placeholder 2">
            <a:extLst>
              <a:ext uri="{FF2B5EF4-FFF2-40B4-BE49-F238E27FC236}">
                <a16:creationId xmlns:a16="http://schemas.microsoft.com/office/drawing/2014/main" id="{2AE46EC6-E9B8-40FB-A303-FA5161F6D0BC}"/>
              </a:ext>
            </a:extLst>
          </p:cNvPr>
          <p:cNvSpPr>
            <a:spLocks noGrp="1"/>
          </p:cNvSpPr>
          <p:nvPr>
            <p:ph idx="1"/>
          </p:nvPr>
        </p:nvSpPr>
        <p:spPr/>
        <p:txBody>
          <a:bodyPr>
            <a:normAutofit fontScale="92500" lnSpcReduction="10000"/>
          </a:bodyPr>
          <a:lstStyle/>
          <a:p>
            <a:r>
              <a:rPr lang="en-US" dirty="0"/>
              <a:t>While developing software, it is important to track the changes made within your code. This is accomplished by version control. </a:t>
            </a:r>
          </a:p>
          <a:p>
            <a:r>
              <a:rPr lang="en-US" b="1" dirty="0"/>
              <a:t>Version Control</a:t>
            </a:r>
            <a:r>
              <a:rPr lang="en-US" dirty="0"/>
              <a:t> is the practice of managing and recording changes to software or other frequently changed documents </a:t>
            </a:r>
          </a:p>
          <a:p>
            <a:r>
              <a:rPr lang="en-US" dirty="0"/>
              <a:t>Without version control, changes are more frequently lost, miscommunicated, or duplicated.</a:t>
            </a:r>
          </a:p>
          <a:p>
            <a:r>
              <a:rPr lang="en-US" dirty="0"/>
              <a:t>Version control helps facilitate effective communication in development teams.</a:t>
            </a:r>
          </a:p>
        </p:txBody>
      </p:sp>
      <p:sp>
        <p:nvSpPr>
          <p:cNvPr id="4" name="Slide Number Placeholder 3">
            <a:extLst>
              <a:ext uri="{FF2B5EF4-FFF2-40B4-BE49-F238E27FC236}">
                <a16:creationId xmlns:a16="http://schemas.microsoft.com/office/drawing/2014/main" id="{1B19A07D-C259-4E38-AC41-C1A2F803BAD3}"/>
              </a:ext>
            </a:extLst>
          </p:cNvPr>
          <p:cNvSpPr>
            <a:spLocks noGrp="1"/>
          </p:cNvSpPr>
          <p:nvPr>
            <p:ph type="sldNum" sz="quarter" idx="12"/>
          </p:nvPr>
        </p:nvSpPr>
        <p:spPr/>
        <p:txBody>
          <a:bodyPr/>
          <a:lstStyle/>
          <a:p>
            <a:fld id="{00FDC461-FCC3-4FD0-840F-06872396D02B}" type="slidenum">
              <a:rPr lang="en-US" smtClean="0"/>
              <a:pPr/>
              <a:t>29</a:t>
            </a:fld>
            <a:endParaRPr lang="en-US"/>
          </a:p>
        </p:txBody>
      </p:sp>
      <p:pic>
        <p:nvPicPr>
          <p:cNvPr id="5" name="Picture 4">
            <a:extLst>
              <a:ext uri="{FF2B5EF4-FFF2-40B4-BE49-F238E27FC236}">
                <a16:creationId xmlns:a16="http://schemas.microsoft.com/office/drawing/2014/main" id="{B56564B0-7E23-41D6-8E19-BE8EFE33B437}"/>
              </a:ext>
            </a:extLst>
          </p:cNvPr>
          <p:cNvPicPr>
            <a:picLocks noChangeAspect="1"/>
          </p:cNvPicPr>
          <p:nvPr/>
        </p:nvPicPr>
        <p:blipFill>
          <a:blip r:embed="rId2"/>
          <a:stretch>
            <a:fillRect/>
          </a:stretch>
        </p:blipFill>
        <p:spPr>
          <a:xfrm>
            <a:off x="0" y="5081"/>
            <a:ext cx="2131271" cy="1143000"/>
          </a:xfrm>
          <a:prstGeom prst="rect">
            <a:avLst/>
          </a:prstGeom>
        </p:spPr>
      </p:pic>
      <p:sp>
        <p:nvSpPr>
          <p:cNvPr id="6" name="Date Placeholder 5">
            <a:extLst>
              <a:ext uri="{FF2B5EF4-FFF2-40B4-BE49-F238E27FC236}">
                <a16:creationId xmlns:a16="http://schemas.microsoft.com/office/drawing/2014/main" id="{6B383724-0045-4B50-B49F-2BFCBAFFBD70}"/>
              </a:ext>
            </a:extLst>
          </p:cNvPr>
          <p:cNvSpPr>
            <a:spLocks noGrp="1"/>
          </p:cNvSpPr>
          <p:nvPr>
            <p:ph type="dt" sz="half" idx="10"/>
          </p:nvPr>
        </p:nvSpPr>
        <p:spPr/>
        <p:txBody>
          <a:bodyPr/>
          <a:lstStyle/>
          <a:p>
            <a:r>
              <a:rPr lang="en-US" dirty="0"/>
              <a:t>LSU rev20240724</a:t>
            </a:r>
          </a:p>
        </p:txBody>
      </p:sp>
      <p:sp>
        <p:nvSpPr>
          <p:cNvPr id="7" name="Footer Placeholder 6">
            <a:extLst>
              <a:ext uri="{FF2B5EF4-FFF2-40B4-BE49-F238E27FC236}">
                <a16:creationId xmlns:a16="http://schemas.microsoft.com/office/drawing/2014/main" id="{A37626EC-C961-4CBA-B9A9-39DF17008CF8}"/>
              </a:ext>
            </a:extLst>
          </p:cNvPr>
          <p:cNvSpPr>
            <a:spLocks noGrp="1"/>
          </p:cNvSpPr>
          <p:nvPr>
            <p:ph type="ftr" sz="quarter" idx="11"/>
          </p:nvPr>
        </p:nvSpPr>
        <p:spPr/>
        <p:txBody>
          <a:bodyPr/>
          <a:lstStyle/>
          <a:p>
            <a:r>
              <a:rPr lang="en-US"/>
              <a:t>L06.01</a:t>
            </a:r>
          </a:p>
        </p:txBody>
      </p:sp>
    </p:spTree>
    <p:extLst>
      <p:ext uri="{BB962C8B-B14F-4D97-AF65-F5344CB8AC3E}">
        <p14:creationId xmlns:p14="http://schemas.microsoft.com/office/powerpoint/2010/main" val="806850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42C9D65-73FB-4BF8-98DD-BEE0F46AE0B3}"/>
              </a:ext>
            </a:extLst>
          </p:cNvPr>
          <p:cNvPicPr>
            <a:picLocks noChangeAspect="1"/>
          </p:cNvPicPr>
          <p:nvPr/>
        </p:nvPicPr>
        <p:blipFill>
          <a:blip r:embed="rId3"/>
          <a:stretch>
            <a:fillRect/>
          </a:stretch>
        </p:blipFill>
        <p:spPr>
          <a:xfrm>
            <a:off x="0" y="5081"/>
            <a:ext cx="2131271" cy="1143000"/>
          </a:xfrm>
          <a:prstGeom prst="rect">
            <a:avLst/>
          </a:prstGeom>
        </p:spPr>
      </p:pic>
      <p:sp>
        <p:nvSpPr>
          <p:cNvPr id="2" name="Title 1"/>
          <p:cNvSpPr>
            <a:spLocks noGrp="1"/>
          </p:cNvSpPr>
          <p:nvPr>
            <p:ph type="title"/>
          </p:nvPr>
        </p:nvSpPr>
        <p:spPr>
          <a:xfrm>
            <a:off x="457200" y="806768"/>
            <a:ext cx="8229600" cy="1143000"/>
          </a:xfrm>
        </p:spPr>
        <p:txBody>
          <a:bodyPr/>
          <a:lstStyle/>
          <a:p>
            <a:r>
              <a:rPr lang="en-US" dirty="0"/>
              <a:t>The World of Computer Logic</a:t>
            </a:r>
          </a:p>
        </p:txBody>
      </p:sp>
      <p:sp>
        <p:nvSpPr>
          <p:cNvPr id="3" name="Content Placeholder 2"/>
          <p:cNvSpPr>
            <a:spLocks noGrp="1"/>
          </p:cNvSpPr>
          <p:nvPr>
            <p:ph idx="1"/>
          </p:nvPr>
        </p:nvSpPr>
        <p:spPr>
          <a:xfrm>
            <a:off x="457200" y="1905000"/>
            <a:ext cx="8229600" cy="4221163"/>
          </a:xfrm>
        </p:spPr>
        <p:txBody>
          <a:bodyPr>
            <a:normAutofit fontScale="92500" lnSpcReduction="10000"/>
          </a:bodyPr>
          <a:lstStyle/>
          <a:p>
            <a:pPr marL="0" indent="0">
              <a:buNone/>
            </a:pPr>
            <a:r>
              <a:rPr lang="en-US" sz="2600" dirty="0"/>
              <a:t>Most computers operate on </a:t>
            </a:r>
            <a:r>
              <a:rPr lang="en-US" sz="2600" b="1" dirty="0"/>
              <a:t>binary logic</a:t>
            </a:r>
            <a:r>
              <a:rPr lang="en-US" sz="2600" dirty="0"/>
              <a:t> – that is, they utilize bits to perform complex operations</a:t>
            </a:r>
          </a:p>
          <a:p>
            <a:pPr marL="0" indent="0">
              <a:buNone/>
            </a:pPr>
            <a:endParaRPr lang="en-US" sz="1200" dirty="0"/>
          </a:p>
          <a:p>
            <a:pPr marL="0" indent="0">
              <a:buNone/>
            </a:pPr>
            <a:r>
              <a:rPr lang="en-US" sz="2600" dirty="0"/>
              <a:t>A </a:t>
            </a:r>
            <a:r>
              <a:rPr lang="en-US" sz="2600" b="1" dirty="0"/>
              <a:t>bit</a:t>
            </a:r>
            <a:r>
              <a:rPr lang="en-US" sz="2600" dirty="0"/>
              <a:t> is a basic unit of information that can only be one of two values – 0 or 1</a:t>
            </a:r>
          </a:p>
          <a:p>
            <a:pPr marL="0" indent="0">
              <a:buNone/>
            </a:pPr>
            <a:endParaRPr lang="en-US" sz="1200" dirty="0"/>
          </a:p>
          <a:p>
            <a:pPr marL="0" indent="0">
              <a:buNone/>
            </a:pPr>
            <a:r>
              <a:rPr lang="en-US" sz="2600" dirty="0"/>
              <a:t>Multiple bits can be interpreted together to form larger units of information; for example, 8 bits form a </a:t>
            </a:r>
            <a:r>
              <a:rPr lang="en-US" sz="2600" b="1" dirty="0"/>
              <a:t>byte </a:t>
            </a:r>
            <a:endParaRPr lang="en-US" sz="2600" dirty="0"/>
          </a:p>
          <a:p>
            <a:pPr marL="285750" lvl="1">
              <a:buNone/>
            </a:pPr>
            <a:endParaRPr lang="en-US" sz="2600" dirty="0"/>
          </a:p>
          <a:p>
            <a:pPr marL="285750" lvl="1">
              <a:buNone/>
            </a:pPr>
            <a:endParaRPr lang="en-US" sz="2600" dirty="0"/>
          </a:p>
          <a:p>
            <a:pPr marL="285750" lvl="1">
              <a:buNone/>
            </a:pPr>
            <a:endParaRPr lang="en-US" sz="1200" dirty="0"/>
          </a:p>
          <a:p>
            <a:pPr marL="285750" lvl="1">
              <a:buNone/>
            </a:pPr>
            <a:r>
              <a:rPr lang="en-US" sz="2600" dirty="0"/>
              <a:t>These series of bits can be used to represent numbers</a:t>
            </a:r>
          </a:p>
        </p:txBody>
      </p:sp>
      <p:sp>
        <p:nvSpPr>
          <p:cNvPr id="4" name="TextBox 3"/>
          <p:cNvSpPr txBox="1"/>
          <p:nvPr/>
        </p:nvSpPr>
        <p:spPr>
          <a:xfrm>
            <a:off x="1828800" y="4724400"/>
            <a:ext cx="5486400" cy="461665"/>
          </a:xfrm>
          <a:prstGeom prst="rect">
            <a:avLst/>
          </a:prstGeom>
          <a:solidFill>
            <a:schemeClr val="tx2">
              <a:lumMod val="60000"/>
              <a:lumOff val="40000"/>
            </a:schemeClr>
          </a:solidFill>
          <a:ln>
            <a:solidFill>
              <a:schemeClr val="accent1">
                <a:lumMod val="75000"/>
              </a:schemeClr>
            </a:solidFill>
          </a:ln>
          <a:effectLst/>
          <a:scene3d>
            <a:camera prst="orthographicFront">
              <a:rot lat="0" lon="0" rev="0"/>
            </a:camera>
            <a:lightRig rig="chilly" dir="t">
              <a:rot lat="0" lon="0" rev="18480000"/>
            </a:lightRig>
          </a:scene3d>
          <a:sp3d prstMaterial="clear">
            <a:bevelT h="63500"/>
          </a:sp3d>
        </p:spPr>
        <p:txBody>
          <a:bodyPr wrap="square" rtlCol="0">
            <a:spAutoFit/>
          </a:bodyPr>
          <a:lstStyle/>
          <a:p>
            <a:pPr algn="ctr"/>
            <a:r>
              <a:rPr lang="en-US" sz="2400" dirty="0"/>
              <a:t>Example of a byte: </a:t>
            </a:r>
            <a:r>
              <a:rPr lang="en-US" sz="2400" u="sng" dirty="0"/>
              <a:t>0</a:t>
            </a:r>
            <a:r>
              <a:rPr lang="en-US" sz="2400" dirty="0"/>
              <a:t> </a:t>
            </a:r>
            <a:r>
              <a:rPr lang="en-US" sz="2400" u="sng" dirty="0"/>
              <a:t>0</a:t>
            </a:r>
            <a:r>
              <a:rPr lang="en-US" sz="2400" dirty="0"/>
              <a:t> </a:t>
            </a:r>
            <a:r>
              <a:rPr lang="en-US" sz="2400" u="sng" dirty="0"/>
              <a:t>1</a:t>
            </a:r>
            <a:r>
              <a:rPr lang="en-US" sz="2400" dirty="0"/>
              <a:t> </a:t>
            </a:r>
            <a:r>
              <a:rPr lang="en-US" sz="2400" u="sng" dirty="0"/>
              <a:t>0</a:t>
            </a:r>
            <a:r>
              <a:rPr lang="en-US" sz="2400" dirty="0"/>
              <a:t> </a:t>
            </a:r>
            <a:r>
              <a:rPr lang="en-US" sz="2400" u="sng" dirty="0"/>
              <a:t>1</a:t>
            </a:r>
            <a:r>
              <a:rPr lang="en-US" sz="2400" dirty="0"/>
              <a:t> </a:t>
            </a:r>
            <a:r>
              <a:rPr lang="en-US" sz="2400" u="sng" dirty="0"/>
              <a:t>1</a:t>
            </a:r>
            <a:r>
              <a:rPr lang="en-US" sz="2400" dirty="0"/>
              <a:t> </a:t>
            </a:r>
            <a:r>
              <a:rPr lang="en-US" sz="2400" u="sng" dirty="0"/>
              <a:t>0</a:t>
            </a:r>
            <a:r>
              <a:rPr lang="en-US" sz="2400" dirty="0"/>
              <a:t> </a:t>
            </a:r>
            <a:r>
              <a:rPr lang="en-US" sz="2400" u="sng" dirty="0"/>
              <a:t>1</a:t>
            </a:r>
          </a:p>
        </p:txBody>
      </p:sp>
      <p:sp>
        <p:nvSpPr>
          <p:cNvPr id="5" name="Slide Number Placeholder 4"/>
          <p:cNvSpPr>
            <a:spLocks noGrp="1"/>
          </p:cNvSpPr>
          <p:nvPr>
            <p:ph type="sldNum" sz="quarter" idx="12"/>
          </p:nvPr>
        </p:nvSpPr>
        <p:spPr/>
        <p:txBody>
          <a:bodyPr/>
          <a:lstStyle/>
          <a:p>
            <a:fld id="{00FDC461-FCC3-4FD0-840F-06872396D02B}" type="slidenum">
              <a:rPr lang="en-US" smtClean="0"/>
              <a:pPr/>
              <a:t>3</a:t>
            </a:fld>
            <a:endParaRPr lang="en-US"/>
          </a:p>
        </p:txBody>
      </p:sp>
      <p:sp>
        <p:nvSpPr>
          <p:cNvPr id="7" name="Date Placeholder 6">
            <a:extLst>
              <a:ext uri="{FF2B5EF4-FFF2-40B4-BE49-F238E27FC236}">
                <a16:creationId xmlns:a16="http://schemas.microsoft.com/office/drawing/2014/main" id="{318F8CC5-922A-4BAF-B329-3C50842F9AE0}"/>
              </a:ext>
            </a:extLst>
          </p:cNvPr>
          <p:cNvSpPr>
            <a:spLocks noGrp="1"/>
          </p:cNvSpPr>
          <p:nvPr>
            <p:ph type="dt" sz="half" idx="10"/>
          </p:nvPr>
        </p:nvSpPr>
        <p:spPr/>
        <p:txBody>
          <a:bodyPr/>
          <a:lstStyle/>
          <a:p>
            <a:r>
              <a:rPr lang="en-US" dirty="0"/>
              <a:t>LSU rev20240724</a:t>
            </a:r>
          </a:p>
        </p:txBody>
      </p:sp>
      <p:sp>
        <p:nvSpPr>
          <p:cNvPr id="8" name="Footer Placeholder 7">
            <a:extLst>
              <a:ext uri="{FF2B5EF4-FFF2-40B4-BE49-F238E27FC236}">
                <a16:creationId xmlns:a16="http://schemas.microsoft.com/office/drawing/2014/main" id="{C7E2B753-3CCF-4EF4-AD3F-17E2B02EA6DF}"/>
              </a:ext>
            </a:extLst>
          </p:cNvPr>
          <p:cNvSpPr>
            <a:spLocks noGrp="1"/>
          </p:cNvSpPr>
          <p:nvPr>
            <p:ph type="ftr" sz="quarter" idx="11"/>
          </p:nvPr>
        </p:nvSpPr>
        <p:spPr/>
        <p:txBody>
          <a:bodyPr/>
          <a:lstStyle/>
          <a:p>
            <a:r>
              <a:rPr lang="en-US"/>
              <a:t>L06.01</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DC9AA-9D3F-47A9-A9D8-3C9075FDD42B}"/>
              </a:ext>
            </a:extLst>
          </p:cNvPr>
          <p:cNvSpPr>
            <a:spLocks noGrp="1"/>
          </p:cNvSpPr>
          <p:nvPr>
            <p:ph type="title"/>
          </p:nvPr>
        </p:nvSpPr>
        <p:spPr>
          <a:xfrm>
            <a:off x="2131270" y="274638"/>
            <a:ext cx="6555529" cy="1143000"/>
          </a:xfrm>
        </p:spPr>
        <p:txBody>
          <a:bodyPr>
            <a:normAutofit/>
          </a:bodyPr>
          <a:lstStyle/>
          <a:p>
            <a:r>
              <a:rPr lang="en-US" dirty="0"/>
              <a:t>Version Control Systems</a:t>
            </a:r>
          </a:p>
        </p:txBody>
      </p:sp>
      <p:sp>
        <p:nvSpPr>
          <p:cNvPr id="3" name="Content Placeholder 2">
            <a:extLst>
              <a:ext uri="{FF2B5EF4-FFF2-40B4-BE49-F238E27FC236}">
                <a16:creationId xmlns:a16="http://schemas.microsoft.com/office/drawing/2014/main" id="{90307E67-00A3-44E5-9B0F-C610AB44DF09}"/>
              </a:ext>
            </a:extLst>
          </p:cNvPr>
          <p:cNvSpPr>
            <a:spLocks noGrp="1"/>
          </p:cNvSpPr>
          <p:nvPr>
            <p:ph idx="1"/>
          </p:nvPr>
        </p:nvSpPr>
        <p:spPr>
          <a:xfrm>
            <a:off x="457200" y="1600200"/>
            <a:ext cx="3886200" cy="4486593"/>
          </a:xfrm>
        </p:spPr>
        <p:txBody>
          <a:bodyPr>
            <a:normAutofit fontScale="77500" lnSpcReduction="20000"/>
          </a:bodyPr>
          <a:lstStyle/>
          <a:p>
            <a:pPr marL="0" indent="0">
              <a:buNone/>
            </a:pPr>
            <a:r>
              <a:rPr lang="en-US" dirty="0"/>
              <a:t>In large software projects, version control is often handled by a version control system developed by a third party.  A </a:t>
            </a:r>
            <a:r>
              <a:rPr lang="en-US" b="1" dirty="0"/>
              <a:t>version control system </a:t>
            </a:r>
            <a:r>
              <a:rPr lang="en-US" dirty="0"/>
              <a:t>(VCS) is a software program that creates and tracks multiple versions of a codebase on a server. </a:t>
            </a:r>
          </a:p>
          <a:p>
            <a:pPr marL="0" indent="0">
              <a:buNone/>
            </a:pPr>
            <a:endParaRPr lang="en-US" dirty="0"/>
          </a:p>
          <a:p>
            <a:pPr marL="0" indent="0">
              <a:buNone/>
            </a:pPr>
            <a:r>
              <a:rPr lang="en-US" dirty="0"/>
              <a:t>Some examples of VCS software include GitHub, Subversion, and </a:t>
            </a:r>
            <a:r>
              <a:rPr lang="en-US" dirty="0" err="1"/>
              <a:t>BitKeeper</a:t>
            </a:r>
            <a:endParaRPr lang="en-US" dirty="0"/>
          </a:p>
          <a:p>
            <a:pPr marL="0" indent="0">
              <a:buNone/>
            </a:pPr>
            <a:endParaRPr lang="en-US" dirty="0"/>
          </a:p>
        </p:txBody>
      </p:sp>
      <p:sp>
        <p:nvSpPr>
          <p:cNvPr id="4" name="Date Placeholder 3">
            <a:extLst>
              <a:ext uri="{FF2B5EF4-FFF2-40B4-BE49-F238E27FC236}">
                <a16:creationId xmlns:a16="http://schemas.microsoft.com/office/drawing/2014/main" id="{74BEDF80-B0F2-4E3E-9130-58498CC75877}"/>
              </a:ext>
            </a:extLst>
          </p:cNvPr>
          <p:cNvSpPr>
            <a:spLocks noGrp="1"/>
          </p:cNvSpPr>
          <p:nvPr>
            <p:ph type="dt" sz="half" idx="10"/>
          </p:nvPr>
        </p:nvSpPr>
        <p:spPr/>
        <p:txBody>
          <a:bodyPr/>
          <a:lstStyle/>
          <a:p>
            <a:r>
              <a:rPr lang="en-US" dirty="0"/>
              <a:t>LSU rev20240724</a:t>
            </a:r>
          </a:p>
        </p:txBody>
      </p:sp>
      <p:sp>
        <p:nvSpPr>
          <p:cNvPr id="5" name="Footer Placeholder 4">
            <a:extLst>
              <a:ext uri="{FF2B5EF4-FFF2-40B4-BE49-F238E27FC236}">
                <a16:creationId xmlns:a16="http://schemas.microsoft.com/office/drawing/2014/main" id="{4BA0EBAB-1B63-4E37-8894-4DCFCC07B074}"/>
              </a:ext>
            </a:extLst>
          </p:cNvPr>
          <p:cNvSpPr>
            <a:spLocks noGrp="1"/>
          </p:cNvSpPr>
          <p:nvPr>
            <p:ph type="ftr" sz="quarter" idx="11"/>
          </p:nvPr>
        </p:nvSpPr>
        <p:spPr/>
        <p:txBody>
          <a:bodyPr/>
          <a:lstStyle/>
          <a:p>
            <a:r>
              <a:rPr lang="en-US"/>
              <a:t>L06.01</a:t>
            </a:r>
            <a:endParaRPr lang="en-US" dirty="0"/>
          </a:p>
        </p:txBody>
      </p:sp>
      <p:sp>
        <p:nvSpPr>
          <p:cNvPr id="6" name="Slide Number Placeholder 5">
            <a:extLst>
              <a:ext uri="{FF2B5EF4-FFF2-40B4-BE49-F238E27FC236}">
                <a16:creationId xmlns:a16="http://schemas.microsoft.com/office/drawing/2014/main" id="{B9FFB942-246B-40EA-85E9-CE528779A45F}"/>
              </a:ext>
            </a:extLst>
          </p:cNvPr>
          <p:cNvSpPr>
            <a:spLocks noGrp="1"/>
          </p:cNvSpPr>
          <p:nvPr>
            <p:ph type="sldNum" sz="quarter" idx="12"/>
          </p:nvPr>
        </p:nvSpPr>
        <p:spPr/>
        <p:txBody>
          <a:bodyPr/>
          <a:lstStyle/>
          <a:p>
            <a:fld id="{00FDC461-FCC3-4FD0-840F-06872396D02B}" type="slidenum">
              <a:rPr lang="en-US" smtClean="0"/>
              <a:pPr/>
              <a:t>30</a:t>
            </a:fld>
            <a:endParaRPr lang="en-US"/>
          </a:p>
        </p:txBody>
      </p:sp>
      <p:pic>
        <p:nvPicPr>
          <p:cNvPr id="7" name="Picture 6">
            <a:extLst>
              <a:ext uri="{FF2B5EF4-FFF2-40B4-BE49-F238E27FC236}">
                <a16:creationId xmlns:a16="http://schemas.microsoft.com/office/drawing/2014/main" id="{11FDC8CA-E528-4A73-8BE1-74104EA30329}"/>
              </a:ext>
            </a:extLst>
          </p:cNvPr>
          <p:cNvPicPr>
            <a:picLocks noChangeAspect="1"/>
          </p:cNvPicPr>
          <p:nvPr/>
        </p:nvPicPr>
        <p:blipFill>
          <a:blip r:embed="rId2"/>
          <a:stretch>
            <a:fillRect/>
          </a:stretch>
        </p:blipFill>
        <p:spPr>
          <a:xfrm>
            <a:off x="0" y="5081"/>
            <a:ext cx="2131271" cy="1143000"/>
          </a:xfrm>
          <a:prstGeom prst="rect">
            <a:avLst/>
          </a:prstGeom>
        </p:spPr>
      </p:pic>
      <p:pic>
        <p:nvPicPr>
          <p:cNvPr id="8" name="Picture 7">
            <a:extLst>
              <a:ext uri="{FF2B5EF4-FFF2-40B4-BE49-F238E27FC236}">
                <a16:creationId xmlns:a16="http://schemas.microsoft.com/office/drawing/2014/main" id="{76AB7B5B-0B16-4A8B-8A74-702B01775BC9}"/>
              </a:ext>
            </a:extLst>
          </p:cNvPr>
          <p:cNvPicPr>
            <a:picLocks noChangeAspect="1"/>
          </p:cNvPicPr>
          <p:nvPr/>
        </p:nvPicPr>
        <p:blipFill>
          <a:blip r:embed="rId3"/>
          <a:stretch>
            <a:fillRect/>
          </a:stretch>
        </p:blipFill>
        <p:spPr>
          <a:xfrm>
            <a:off x="4419600" y="1600200"/>
            <a:ext cx="4557706" cy="3761916"/>
          </a:xfrm>
          <a:prstGeom prst="rect">
            <a:avLst/>
          </a:prstGeom>
          <a:ln>
            <a:solidFill>
              <a:schemeClr val="tx1"/>
            </a:solidFill>
          </a:ln>
        </p:spPr>
      </p:pic>
      <p:sp>
        <p:nvSpPr>
          <p:cNvPr id="9" name="TextBox 8">
            <a:extLst>
              <a:ext uri="{FF2B5EF4-FFF2-40B4-BE49-F238E27FC236}">
                <a16:creationId xmlns:a16="http://schemas.microsoft.com/office/drawing/2014/main" id="{6E99F9EA-7C8D-4DAD-B91F-937740A4C3E0}"/>
              </a:ext>
            </a:extLst>
          </p:cNvPr>
          <p:cNvSpPr txBox="1"/>
          <p:nvPr/>
        </p:nvSpPr>
        <p:spPr>
          <a:xfrm>
            <a:off x="4572000" y="5486400"/>
            <a:ext cx="4267200" cy="523220"/>
          </a:xfrm>
          <a:prstGeom prst="rect">
            <a:avLst/>
          </a:prstGeom>
          <a:noFill/>
        </p:spPr>
        <p:txBody>
          <a:bodyPr wrap="square" rtlCol="0">
            <a:spAutoFit/>
          </a:bodyPr>
          <a:lstStyle/>
          <a:p>
            <a:pPr algn="ctr"/>
            <a:r>
              <a:rPr lang="en-US" sz="1400" dirty="0"/>
              <a:t>Figure 14: Example of a GitHub repository for a large software program</a:t>
            </a:r>
          </a:p>
        </p:txBody>
      </p:sp>
    </p:spTree>
    <p:extLst>
      <p:ext uri="{BB962C8B-B14F-4D97-AF65-F5344CB8AC3E}">
        <p14:creationId xmlns:p14="http://schemas.microsoft.com/office/powerpoint/2010/main" val="24467550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DC9AA-9D3F-47A9-A9D8-3C9075FDD42B}"/>
              </a:ext>
            </a:extLst>
          </p:cNvPr>
          <p:cNvSpPr>
            <a:spLocks noGrp="1"/>
          </p:cNvSpPr>
          <p:nvPr>
            <p:ph type="title"/>
          </p:nvPr>
        </p:nvSpPr>
        <p:spPr>
          <a:xfrm>
            <a:off x="2131270" y="274638"/>
            <a:ext cx="6555529" cy="1143000"/>
          </a:xfrm>
        </p:spPr>
        <p:txBody>
          <a:bodyPr>
            <a:normAutofit fontScale="90000"/>
          </a:bodyPr>
          <a:lstStyle/>
          <a:p>
            <a:r>
              <a:rPr lang="en-US" dirty="0"/>
              <a:t>Working Copies and Branches</a:t>
            </a:r>
          </a:p>
        </p:txBody>
      </p:sp>
      <p:sp>
        <p:nvSpPr>
          <p:cNvPr id="3" name="Content Placeholder 2">
            <a:extLst>
              <a:ext uri="{FF2B5EF4-FFF2-40B4-BE49-F238E27FC236}">
                <a16:creationId xmlns:a16="http://schemas.microsoft.com/office/drawing/2014/main" id="{90307E67-00A3-44E5-9B0F-C610AB44DF09}"/>
              </a:ext>
            </a:extLst>
          </p:cNvPr>
          <p:cNvSpPr>
            <a:spLocks noGrp="1"/>
          </p:cNvSpPr>
          <p:nvPr>
            <p:ph idx="1"/>
          </p:nvPr>
        </p:nvSpPr>
        <p:spPr/>
        <p:txBody>
          <a:bodyPr>
            <a:normAutofit fontScale="77500" lnSpcReduction="20000"/>
          </a:bodyPr>
          <a:lstStyle/>
          <a:p>
            <a:pPr marL="0" indent="0">
              <a:buNone/>
            </a:pPr>
            <a:r>
              <a:rPr lang="en-US" dirty="0"/>
              <a:t>In development, it is often useful for multiple programmers to edit software at the same time. </a:t>
            </a:r>
          </a:p>
          <a:p>
            <a:pPr marL="0" indent="0">
              <a:buNone/>
            </a:pPr>
            <a:r>
              <a:rPr lang="en-US" dirty="0"/>
              <a:t> </a:t>
            </a:r>
          </a:p>
          <a:p>
            <a:pPr marL="0" indent="0">
              <a:buNone/>
            </a:pPr>
            <a:r>
              <a:rPr lang="en-US" dirty="0"/>
              <a:t>The initial copy of the software that the programmers begin with is called the </a:t>
            </a:r>
            <a:r>
              <a:rPr lang="en-US" b="1" dirty="0"/>
              <a:t>working copy</a:t>
            </a:r>
            <a:r>
              <a:rPr lang="en-US" dirty="0"/>
              <a:t> or </a:t>
            </a:r>
            <a:r>
              <a:rPr lang="en-US" b="1" dirty="0"/>
              <a:t>baseline</a:t>
            </a:r>
            <a:r>
              <a:rPr lang="en-US" dirty="0"/>
              <a:t>. The edited software that each programmer creates is known as a </a:t>
            </a:r>
            <a:r>
              <a:rPr lang="en-US" b="1" dirty="0"/>
              <a:t>branch</a:t>
            </a:r>
            <a:r>
              <a:rPr lang="en-US" dirty="0"/>
              <a:t>. Multiple branches may exist at the same time. A branch may become the working copy when the team agrees to shift to the new branch for further development work.</a:t>
            </a:r>
          </a:p>
          <a:p>
            <a:pPr marL="0" indent="0">
              <a:buNone/>
            </a:pPr>
            <a:endParaRPr lang="en-US" dirty="0"/>
          </a:p>
          <a:p>
            <a:pPr marL="0" indent="0">
              <a:buNone/>
            </a:pPr>
            <a:r>
              <a:rPr lang="en-US" dirty="0"/>
              <a:t>When a programmer is finished with his or her changes to the branch, they may compile a </a:t>
            </a:r>
            <a:r>
              <a:rPr lang="en-US" b="1" dirty="0"/>
              <a:t>change list</a:t>
            </a:r>
            <a:r>
              <a:rPr lang="en-US" dirty="0"/>
              <a:t> which summarizes all changes made to the software.</a:t>
            </a:r>
          </a:p>
        </p:txBody>
      </p:sp>
      <p:sp>
        <p:nvSpPr>
          <p:cNvPr id="4" name="Date Placeholder 3">
            <a:extLst>
              <a:ext uri="{FF2B5EF4-FFF2-40B4-BE49-F238E27FC236}">
                <a16:creationId xmlns:a16="http://schemas.microsoft.com/office/drawing/2014/main" id="{74BEDF80-B0F2-4E3E-9130-58498CC75877}"/>
              </a:ext>
            </a:extLst>
          </p:cNvPr>
          <p:cNvSpPr>
            <a:spLocks noGrp="1"/>
          </p:cNvSpPr>
          <p:nvPr>
            <p:ph type="dt" sz="half" idx="10"/>
          </p:nvPr>
        </p:nvSpPr>
        <p:spPr/>
        <p:txBody>
          <a:bodyPr/>
          <a:lstStyle/>
          <a:p>
            <a:r>
              <a:rPr lang="en-US" dirty="0"/>
              <a:t>LSU rev20240724</a:t>
            </a:r>
          </a:p>
        </p:txBody>
      </p:sp>
      <p:sp>
        <p:nvSpPr>
          <p:cNvPr id="5" name="Footer Placeholder 4">
            <a:extLst>
              <a:ext uri="{FF2B5EF4-FFF2-40B4-BE49-F238E27FC236}">
                <a16:creationId xmlns:a16="http://schemas.microsoft.com/office/drawing/2014/main" id="{4BA0EBAB-1B63-4E37-8894-4DCFCC07B074}"/>
              </a:ext>
            </a:extLst>
          </p:cNvPr>
          <p:cNvSpPr>
            <a:spLocks noGrp="1"/>
          </p:cNvSpPr>
          <p:nvPr>
            <p:ph type="ftr" sz="quarter" idx="11"/>
          </p:nvPr>
        </p:nvSpPr>
        <p:spPr/>
        <p:txBody>
          <a:bodyPr/>
          <a:lstStyle/>
          <a:p>
            <a:r>
              <a:rPr lang="en-US"/>
              <a:t>L06.01</a:t>
            </a:r>
          </a:p>
        </p:txBody>
      </p:sp>
      <p:sp>
        <p:nvSpPr>
          <p:cNvPr id="6" name="Slide Number Placeholder 5">
            <a:extLst>
              <a:ext uri="{FF2B5EF4-FFF2-40B4-BE49-F238E27FC236}">
                <a16:creationId xmlns:a16="http://schemas.microsoft.com/office/drawing/2014/main" id="{B9FFB942-246B-40EA-85E9-CE528779A45F}"/>
              </a:ext>
            </a:extLst>
          </p:cNvPr>
          <p:cNvSpPr>
            <a:spLocks noGrp="1"/>
          </p:cNvSpPr>
          <p:nvPr>
            <p:ph type="sldNum" sz="quarter" idx="12"/>
          </p:nvPr>
        </p:nvSpPr>
        <p:spPr/>
        <p:txBody>
          <a:bodyPr/>
          <a:lstStyle/>
          <a:p>
            <a:fld id="{00FDC461-FCC3-4FD0-840F-06872396D02B}" type="slidenum">
              <a:rPr lang="en-US" smtClean="0"/>
              <a:pPr/>
              <a:t>31</a:t>
            </a:fld>
            <a:endParaRPr lang="en-US"/>
          </a:p>
        </p:txBody>
      </p:sp>
      <p:pic>
        <p:nvPicPr>
          <p:cNvPr id="7" name="Picture 6">
            <a:extLst>
              <a:ext uri="{FF2B5EF4-FFF2-40B4-BE49-F238E27FC236}">
                <a16:creationId xmlns:a16="http://schemas.microsoft.com/office/drawing/2014/main" id="{11FDC8CA-E528-4A73-8BE1-74104EA30329}"/>
              </a:ext>
            </a:extLst>
          </p:cNvPr>
          <p:cNvPicPr>
            <a:picLocks noChangeAspect="1"/>
          </p:cNvPicPr>
          <p:nvPr/>
        </p:nvPicPr>
        <p:blipFill>
          <a:blip r:embed="rId2"/>
          <a:stretch>
            <a:fillRect/>
          </a:stretch>
        </p:blipFill>
        <p:spPr>
          <a:xfrm>
            <a:off x="0" y="5081"/>
            <a:ext cx="2131271" cy="1143000"/>
          </a:xfrm>
          <a:prstGeom prst="rect">
            <a:avLst/>
          </a:prstGeom>
        </p:spPr>
      </p:pic>
    </p:spTree>
    <p:extLst>
      <p:ext uri="{BB962C8B-B14F-4D97-AF65-F5344CB8AC3E}">
        <p14:creationId xmlns:p14="http://schemas.microsoft.com/office/powerpoint/2010/main" val="30646510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DC9AA-9D3F-47A9-A9D8-3C9075FDD42B}"/>
              </a:ext>
            </a:extLst>
          </p:cNvPr>
          <p:cNvSpPr>
            <a:spLocks noGrp="1"/>
          </p:cNvSpPr>
          <p:nvPr>
            <p:ph type="title"/>
          </p:nvPr>
        </p:nvSpPr>
        <p:spPr>
          <a:xfrm>
            <a:off x="457200" y="274638"/>
            <a:ext cx="8229599" cy="1143000"/>
          </a:xfrm>
        </p:spPr>
        <p:txBody>
          <a:bodyPr>
            <a:normAutofit/>
          </a:bodyPr>
          <a:lstStyle/>
          <a:p>
            <a:r>
              <a:rPr lang="en-US" dirty="0"/>
              <a:t>File Tags</a:t>
            </a:r>
          </a:p>
        </p:txBody>
      </p:sp>
      <p:sp>
        <p:nvSpPr>
          <p:cNvPr id="3" name="Content Placeholder 2">
            <a:extLst>
              <a:ext uri="{FF2B5EF4-FFF2-40B4-BE49-F238E27FC236}">
                <a16:creationId xmlns:a16="http://schemas.microsoft.com/office/drawing/2014/main" id="{90307E67-00A3-44E5-9B0F-C610AB44DF09}"/>
              </a:ext>
            </a:extLst>
          </p:cNvPr>
          <p:cNvSpPr>
            <a:spLocks noGrp="1"/>
          </p:cNvSpPr>
          <p:nvPr>
            <p:ph idx="1"/>
          </p:nvPr>
        </p:nvSpPr>
        <p:spPr>
          <a:xfrm>
            <a:off x="457200" y="1600200"/>
            <a:ext cx="5410200" cy="4525963"/>
          </a:xfrm>
        </p:spPr>
        <p:txBody>
          <a:bodyPr>
            <a:normAutofit fontScale="92500" lnSpcReduction="20000"/>
          </a:bodyPr>
          <a:lstStyle/>
          <a:p>
            <a:pPr marL="0" indent="0">
              <a:buNone/>
            </a:pPr>
            <a:r>
              <a:rPr lang="en-US" sz="2800" dirty="0"/>
              <a:t>In version control, a </a:t>
            </a:r>
            <a:r>
              <a:rPr lang="en-US" sz="2800" b="1" dirty="0"/>
              <a:t>file tag</a:t>
            </a:r>
            <a:r>
              <a:rPr lang="en-US" sz="2800" dirty="0"/>
              <a:t> is a series of numbers or letters that designate the version of an existing document or software. File tags often include a version number that in incremented with any changes or the date the file was modified. </a:t>
            </a:r>
          </a:p>
          <a:p>
            <a:pPr marL="0" indent="0">
              <a:buNone/>
            </a:pPr>
            <a:endParaRPr lang="en-US" sz="2800" dirty="0"/>
          </a:p>
          <a:p>
            <a:pPr marL="0" indent="0">
              <a:buNone/>
            </a:pPr>
            <a:r>
              <a:rPr lang="en-US" sz="2800" dirty="0"/>
              <a:t>The system for updating the file tag is defined during project creation and is followed throughout the lifetime of the project. </a:t>
            </a:r>
          </a:p>
          <a:p>
            <a:pPr marL="0" indent="0">
              <a:buNone/>
            </a:pPr>
            <a:endParaRPr lang="en-US" dirty="0"/>
          </a:p>
          <a:p>
            <a:pPr marL="0" indent="0">
              <a:buNone/>
            </a:pPr>
            <a:endParaRPr lang="en-US" dirty="0"/>
          </a:p>
        </p:txBody>
      </p:sp>
      <p:sp>
        <p:nvSpPr>
          <p:cNvPr id="4" name="Date Placeholder 3">
            <a:extLst>
              <a:ext uri="{FF2B5EF4-FFF2-40B4-BE49-F238E27FC236}">
                <a16:creationId xmlns:a16="http://schemas.microsoft.com/office/drawing/2014/main" id="{74BEDF80-B0F2-4E3E-9130-58498CC75877}"/>
              </a:ext>
            </a:extLst>
          </p:cNvPr>
          <p:cNvSpPr>
            <a:spLocks noGrp="1"/>
          </p:cNvSpPr>
          <p:nvPr>
            <p:ph type="dt" sz="half" idx="10"/>
          </p:nvPr>
        </p:nvSpPr>
        <p:spPr/>
        <p:txBody>
          <a:bodyPr/>
          <a:lstStyle/>
          <a:p>
            <a:r>
              <a:rPr lang="en-US" dirty="0"/>
              <a:t>LSU rev20240724</a:t>
            </a:r>
          </a:p>
        </p:txBody>
      </p:sp>
      <p:sp>
        <p:nvSpPr>
          <p:cNvPr id="5" name="Footer Placeholder 4">
            <a:extLst>
              <a:ext uri="{FF2B5EF4-FFF2-40B4-BE49-F238E27FC236}">
                <a16:creationId xmlns:a16="http://schemas.microsoft.com/office/drawing/2014/main" id="{4BA0EBAB-1B63-4E37-8894-4DCFCC07B074}"/>
              </a:ext>
            </a:extLst>
          </p:cNvPr>
          <p:cNvSpPr>
            <a:spLocks noGrp="1"/>
          </p:cNvSpPr>
          <p:nvPr>
            <p:ph type="ftr" sz="quarter" idx="11"/>
          </p:nvPr>
        </p:nvSpPr>
        <p:spPr/>
        <p:txBody>
          <a:bodyPr/>
          <a:lstStyle/>
          <a:p>
            <a:r>
              <a:rPr lang="en-US"/>
              <a:t>L06.01</a:t>
            </a:r>
          </a:p>
        </p:txBody>
      </p:sp>
      <p:sp>
        <p:nvSpPr>
          <p:cNvPr id="6" name="Slide Number Placeholder 5">
            <a:extLst>
              <a:ext uri="{FF2B5EF4-FFF2-40B4-BE49-F238E27FC236}">
                <a16:creationId xmlns:a16="http://schemas.microsoft.com/office/drawing/2014/main" id="{B9FFB942-246B-40EA-85E9-CE528779A45F}"/>
              </a:ext>
            </a:extLst>
          </p:cNvPr>
          <p:cNvSpPr>
            <a:spLocks noGrp="1"/>
          </p:cNvSpPr>
          <p:nvPr>
            <p:ph type="sldNum" sz="quarter" idx="12"/>
          </p:nvPr>
        </p:nvSpPr>
        <p:spPr/>
        <p:txBody>
          <a:bodyPr/>
          <a:lstStyle/>
          <a:p>
            <a:fld id="{00FDC461-FCC3-4FD0-840F-06872396D02B}" type="slidenum">
              <a:rPr lang="en-US" smtClean="0"/>
              <a:pPr/>
              <a:t>32</a:t>
            </a:fld>
            <a:endParaRPr lang="en-US"/>
          </a:p>
        </p:txBody>
      </p:sp>
      <p:pic>
        <p:nvPicPr>
          <p:cNvPr id="7" name="Picture 6">
            <a:extLst>
              <a:ext uri="{FF2B5EF4-FFF2-40B4-BE49-F238E27FC236}">
                <a16:creationId xmlns:a16="http://schemas.microsoft.com/office/drawing/2014/main" id="{11FDC8CA-E528-4A73-8BE1-74104EA30329}"/>
              </a:ext>
            </a:extLst>
          </p:cNvPr>
          <p:cNvPicPr>
            <a:picLocks noChangeAspect="1"/>
          </p:cNvPicPr>
          <p:nvPr/>
        </p:nvPicPr>
        <p:blipFill>
          <a:blip r:embed="rId2"/>
          <a:stretch>
            <a:fillRect/>
          </a:stretch>
        </p:blipFill>
        <p:spPr>
          <a:xfrm>
            <a:off x="0" y="5081"/>
            <a:ext cx="2131271" cy="1143000"/>
          </a:xfrm>
          <a:prstGeom prst="rect">
            <a:avLst/>
          </a:prstGeom>
        </p:spPr>
      </p:pic>
      <p:pic>
        <p:nvPicPr>
          <p:cNvPr id="8" name="Picture 7">
            <a:extLst>
              <a:ext uri="{FF2B5EF4-FFF2-40B4-BE49-F238E27FC236}">
                <a16:creationId xmlns:a16="http://schemas.microsoft.com/office/drawing/2014/main" id="{5A000A66-F5E8-4024-8E43-708BA5C2A8D9}"/>
              </a:ext>
            </a:extLst>
          </p:cNvPr>
          <p:cNvPicPr>
            <a:picLocks noChangeAspect="1"/>
          </p:cNvPicPr>
          <p:nvPr/>
        </p:nvPicPr>
        <p:blipFill rotWithShape="1">
          <a:blip r:embed="rId3"/>
          <a:srcRect l="-495" t="5805" r="495" b="480"/>
          <a:stretch/>
        </p:blipFill>
        <p:spPr>
          <a:xfrm>
            <a:off x="5867400" y="1253352"/>
            <a:ext cx="2949127" cy="4351296"/>
          </a:xfrm>
          <a:prstGeom prst="rect">
            <a:avLst/>
          </a:prstGeom>
        </p:spPr>
      </p:pic>
      <p:sp>
        <p:nvSpPr>
          <p:cNvPr id="9" name="TextBox 8">
            <a:extLst>
              <a:ext uri="{FF2B5EF4-FFF2-40B4-BE49-F238E27FC236}">
                <a16:creationId xmlns:a16="http://schemas.microsoft.com/office/drawing/2014/main" id="{EBDE5AC6-6E16-4BDD-AE43-81B3C36A5C44}"/>
              </a:ext>
            </a:extLst>
          </p:cNvPr>
          <p:cNvSpPr txBox="1"/>
          <p:nvPr/>
        </p:nvSpPr>
        <p:spPr>
          <a:xfrm>
            <a:off x="5920927" y="5610372"/>
            <a:ext cx="2949126" cy="523220"/>
          </a:xfrm>
          <a:prstGeom prst="rect">
            <a:avLst/>
          </a:prstGeom>
          <a:noFill/>
        </p:spPr>
        <p:txBody>
          <a:bodyPr wrap="square" rtlCol="0">
            <a:spAutoFit/>
          </a:bodyPr>
          <a:lstStyle/>
          <a:p>
            <a:pPr algn="ctr"/>
            <a:r>
              <a:rPr lang="en-US" sz="1400" dirty="0"/>
              <a:t>Figure 15: Example of a file tag system for iterations of a document</a:t>
            </a:r>
          </a:p>
        </p:txBody>
      </p:sp>
    </p:spTree>
    <p:extLst>
      <p:ext uri="{BB962C8B-B14F-4D97-AF65-F5344CB8AC3E}">
        <p14:creationId xmlns:p14="http://schemas.microsoft.com/office/powerpoint/2010/main" val="35980961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CEF84-92CD-44CE-B427-1135D86FD332}"/>
              </a:ext>
            </a:extLst>
          </p:cNvPr>
          <p:cNvSpPr>
            <a:spLocks noGrp="1"/>
          </p:cNvSpPr>
          <p:nvPr>
            <p:ph type="title"/>
          </p:nvPr>
        </p:nvSpPr>
        <p:spPr>
          <a:xfrm>
            <a:off x="1295400" y="274638"/>
            <a:ext cx="7391400" cy="1143000"/>
          </a:xfrm>
        </p:spPr>
        <p:txBody>
          <a:bodyPr/>
          <a:lstStyle/>
          <a:p>
            <a:r>
              <a:rPr lang="en-US" dirty="0"/>
              <a:t>Function Version History</a:t>
            </a:r>
          </a:p>
        </p:txBody>
      </p:sp>
      <p:sp>
        <p:nvSpPr>
          <p:cNvPr id="3" name="Content Placeholder 2">
            <a:extLst>
              <a:ext uri="{FF2B5EF4-FFF2-40B4-BE49-F238E27FC236}">
                <a16:creationId xmlns:a16="http://schemas.microsoft.com/office/drawing/2014/main" id="{B57E70CE-6748-48C5-B940-D344C40CCA0B}"/>
              </a:ext>
            </a:extLst>
          </p:cNvPr>
          <p:cNvSpPr>
            <a:spLocks noGrp="1"/>
          </p:cNvSpPr>
          <p:nvPr>
            <p:ph idx="1"/>
          </p:nvPr>
        </p:nvSpPr>
        <p:spPr>
          <a:xfrm>
            <a:off x="457200" y="1600200"/>
            <a:ext cx="8134806" cy="4525963"/>
          </a:xfrm>
        </p:spPr>
        <p:txBody>
          <a:bodyPr>
            <a:normAutofit/>
          </a:bodyPr>
          <a:lstStyle/>
          <a:p>
            <a:r>
              <a:rPr lang="en-US" sz="2600" dirty="0"/>
              <a:t>It is useful to track changes of a function.  This can be done by implementing a change log inside the code</a:t>
            </a:r>
          </a:p>
        </p:txBody>
      </p:sp>
      <p:sp>
        <p:nvSpPr>
          <p:cNvPr id="4" name="Date Placeholder 3">
            <a:extLst>
              <a:ext uri="{FF2B5EF4-FFF2-40B4-BE49-F238E27FC236}">
                <a16:creationId xmlns:a16="http://schemas.microsoft.com/office/drawing/2014/main" id="{142669ED-4561-43C8-9AD0-DEB7D4AA4BFD}"/>
              </a:ext>
            </a:extLst>
          </p:cNvPr>
          <p:cNvSpPr>
            <a:spLocks noGrp="1"/>
          </p:cNvSpPr>
          <p:nvPr>
            <p:ph type="dt" sz="half" idx="10"/>
          </p:nvPr>
        </p:nvSpPr>
        <p:spPr/>
        <p:txBody>
          <a:bodyPr/>
          <a:lstStyle/>
          <a:p>
            <a:r>
              <a:rPr lang="en-US" dirty="0"/>
              <a:t>LSU rev20240724</a:t>
            </a:r>
          </a:p>
        </p:txBody>
      </p:sp>
      <p:sp>
        <p:nvSpPr>
          <p:cNvPr id="5" name="Footer Placeholder 4">
            <a:extLst>
              <a:ext uri="{FF2B5EF4-FFF2-40B4-BE49-F238E27FC236}">
                <a16:creationId xmlns:a16="http://schemas.microsoft.com/office/drawing/2014/main" id="{CA439CED-3FCF-47B7-AFDC-ABD97562899F}"/>
              </a:ext>
            </a:extLst>
          </p:cNvPr>
          <p:cNvSpPr>
            <a:spLocks noGrp="1"/>
          </p:cNvSpPr>
          <p:nvPr>
            <p:ph type="ftr" sz="quarter" idx="11"/>
          </p:nvPr>
        </p:nvSpPr>
        <p:spPr/>
        <p:txBody>
          <a:bodyPr/>
          <a:lstStyle/>
          <a:p>
            <a:r>
              <a:rPr lang="en-US"/>
              <a:t>L06.01</a:t>
            </a:r>
          </a:p>
        </p:txBody>
      </p:sp>
      <p:sp>
        <p:nvSpPr>
          <p:cNvPr id="6" name="Slide Number Placeholder 5">
            <a:extLst>
              <a:ext uri="{FF2B5EF4-FFF2-40B4-BE49-F238E27FC236}">
                <a16:creationId xmlns:a16="http://schemas.microsoft.com/office/drawing/2014/main" id="{5D284701-8A8C-4D63-A6B3-4C48FC77AF8F}"/>
              </a:ext>
            </a:extLst>
          </p:cNvPr>
          <p:cNvSpPr>
            <a:spLocks noGrp="1"/>
          </p:cNvSpPr>
          <p:nvPr>
            <p:ph type="sldNum" sz="quarter" idx="12"/>
          </p:nvPr>
        </p:nvSpPr>
        <p:spPr/>
        <p:txBody>
          <a:bodyPr/>
          <a:lstStyle/>
          <a:p>
            <a:fld id="{00FDC461-FCC3-4FD0-840F-06872396D02B}" type="slidenum">
              <a:rPr lang="en-US" smtClean="0"/>
              <a:pPr/>
              <a:t>33</a:t>
            </a:fld>
            <a:endParaRPr lang="en-US"/>
          </a:p>
        </p:txBody>
      </p:sp>
      <p:pic>
        <p:nvPicPr>
          <p:cNvPr id="7" name="Picture 6">
            <a:extLst>
              <a:ext uri="{FF2B5EF4-FFF2-40B4-BE49-F238E27FC236}">
                <a16:creationId xmlns:a16="http://schemas.microsoft.com/office/drawing/2014/main" id="{DDF98320-E4CA-4631-871D-4C0B45795BA9}"/>
              </a:ext>
            </a:extLst>
          </p:cNvPr>
          <p:cNvPicPr>
            <a:picLocks noChangeAspect="1"/>
          </p:cNvPicPr>
          <p:nvPr/>
        </p:nvPicPr>
        <p:blipFill>
          <a:blip r:embed="rId2"/>
          <a:stretch>
            <a:fillRect/>
          </a:stretch>
        </p:blipFill>
        <p:spPr>
          <a:xfrm>
            <a:off x="0" y="5081"/>
            <a:ext cx="2131271" cy="1143000"/>
          </a:xfrm>
          <a:prstGeom prst="rect">
            <a:avLst/>
          </a:prstGeom>
        </p:spPr>
      </p:pic>
      <p:pic>
        <p:nvPicPr>
          <p:cNvPr id="9" name="Picture 8">
            <a:extLst>
              <a:ext uri="{FF2B5EF4-FFF2-40B4-BE49-F238E27FC236}">
                <a16:creationId xmlns:a16="http://schemas.microsoft.com/office/drawing/2014/main" id="{8E3F50D6-8E50-4574-A678-75610CAD58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2547502"/>
            <a:ext cx="5734506" cy="3724090"/>
          </a:xfrm>
          <a:prstGeom prst="rect">
            <a:avLst/>
          </a:prstGeom>
        </p:spPr>
      </p:pic>
      <p:sp>
        <p:nvSpPr>
          <p:cNvPr id="11" name="TextBox 10">
            <a:extLst>
              <a:ext uri="{FF2B5EF4-FFF2-40B4-BE49-F238E27FC236}">
                <a16:creationId xmlns:a16="http://schemas.microsoft.com/office/drawing/2014/main" id="{6153EDD1-5CE3-46C3-B3EE-3917514ADA3B}"/>
              </a:ext>
            </a:extLst>
          </p:cNvPr>
          <p:cNvSpPr txBox="1"/>
          <p:nvPr/>
        </p:nvSpPr>
        <p:spPr>
          <a:xfrm>
            <a:off x="6496506" y="3501606"/>
            <a:ext cx="2316853" cy="1815882"/>
          </a:xfrm>
          <a:prstGeom prst="rect">
            <a:avLst/>
          </a:prstGeom>
          <a:noFill/>
        </p:spPr>
        <p:txBody>
          <a:bodyPr wrap="square" rtlCol="0">
            <a:spAutoFit/>
          </a:bodyPr>
          <a:lstStyle/>
          <a:p>
            <a:r>
              <a:rPr lang="en-US" sz="1400" dirty="0"/>
              <a:t>Figure 16: Example of a change log for a function.  After the description of a function, include version history.  This will tell a user when any changes were made and what those changes were.</a:t>
            </a:r>
          </a:p>
        </p:txBody>
      </p:sp>
    </p:spTree>
    <p:extLst>
      <p:ext uri="{BB962C8B-B14F-4D97-AF65-F5344CB8AC3E}">
        <p14:creationId xmlns:p14="http://schemas.microsoft.com/office/powerpoint/2010/main" val="2044937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0EF0D-02D9-4C8D-864E-C18CD18CFD23}"/>
              </a:ext>
            </a:extLst>
          </p:cNvPr>
          <p:cNvSpPr>
            <a:spLocks noGrp="1"/>
          </p:cNvSpPr>
          <p:nvPr>
            <p:ph type="title"/>
          </p:nvPr>
        </p:nvSpPr>
        <p:spPr>
          <a:xfrm>
            <a:off x="762000" y="274638"/>
            <a:ext cx="7924800" cy="1143000"/>
          </a:xfrm>
        </p:spPr>
        <p:txBody>
          <a:bodyPr/>
          <a:lstStyle/>
          <a:p>
            <a:r>
              <a:rPr lang="en-US" dirty="0"/>
              <a:t>Sketch Version History</a:t>
            </a:r>
          </a:p>
        </p:txBody>
      </p:sp>
      <p:sp>
        <p:nvSpPr>
          <p:cNvPr id="3" name="Content Placeholder 2">
            <a:extLst>
              <a:ext uri="{FF2B5EF4-FFF2-40B4-BE49-F238E27FC236}">
                <a16:creationId xmlns:a16="http://schemas.microsoft.com/office/drawing/2014/main" id="{1C5D55D4-EB32-47DD-AE96-8A3C9979F1EE}"/>
              </a:ext>
            </a:extLst>
          </p:cNvPr>
          <p:cNvSpPr>
            <a:spLocks noGrp="1"/>
          </p:cNvSpPr>
          <p:nvPr>
            <p:ph idx="1"/>
          </p:nvPr>
        </p:nvSpPr>
        <p:spPr>
          <a:xfrm>
            <a:off x="457200" y="1600200"/>
            <a:ext cx="7924800" cy="4525963"/>
          </a:xfrm>
        </p:spPr>
        <p:txBody>
          <a:bodyPr>
            <a:normAutofit/>
          </a:bodyPr>
          <a:lstStyle/>
          <a:p>
            <a:r>
              <a:rPr lang="en-US" sz="2600" dirty="0"/>
              <a:t>Like functions, sketch changes should be documented.  This should be done in the beginning of the sketch</a:t>
            </a:r>
          </a:p>
        </p:txBody>
      </p:sp>
      <p:sp>
        <p:nvSpPr>
          <p:cNvPr id="4" name="Date Placeholder 3">
            <a:extLst>
              <a:ext uri="{FF2B5EF4-FFF2-40B4-BE49-F238E27FC236}">
                <a16:creationId xmlns:a16="http://schemas.microsoft.com/office/drawing/2014/main" id="{1B63EE22-94CF-4096-85F0-CBBF08D3A938}"/>
              </a:ext>
            </a:extLst>
          </p:cNvPr>
          <p:cNvSpPr>
            <a:spLocks noGrp="1"/>
          </p:cNvSpPr>
          <p:nvPr>
            <p:ph type="dt" sz="half" idx="10"/>
          </p:nvPr>
        </p:nvSpPr>
        <p:spPr/>
        <p:txBody>
          <a:bodyPr/>
          <a:lstStyle/>
          <a:p>
            <a:r>
              <a:rPr lang="en-US" dirty="0"/>
              <a:t>LSU rev20240724</a:t>
            </a:r>
          </a:p>
        </p:txBody>
      </p:sp>
      <p:sp>
        <p:nvSpPr>
          <p:cNvPr id="5" name="Footer Placeholder 4">
            <a:extLst>
              <a:ext uri="{FF2B5EF4-FFF2-40B4-BE49-F238E27FC236}">
                <a16:creationId xmlns:a16="http://schemas.microsoft.com/office/drawing/2014/main" id="{564E7704-C61B-44D0-B214-A52E7E31CB6C}"/>
              </a:ext>
            </a:extLst>
          </p:cNvPr>
          <p:cNvSpPr>
            <a:spLocks noGrp="1"/>
          </p:cNvSpPr>
          <p:nvPr>
            <p:ph type="ftr" sz="quarter" idx="11"/>
          </p:nvPr>
        </p:nvSpPr>
        <p:spPr/>
        <p:txBody>
          <a:bodyPr/>
          <a:lstStyle/>
          <a:p>
            <a:r>
              <a:rPr lang="en-US"/>
              <a:t>L06.01</a:t>
            </a:r>
          </a:p>
        </p:txBody>
      </p:sp>
      <p:sp>
        <p:nvSpPr>
          <p:cNvPr id="6" name="Slide Number Placeholder 5">
            <a:extLst>
              <a:ext uri="{FF2B5EF4-FFF2-40B4-BE49-F238E27FC236}">
                <a16:creationId xmlns:a16="http://schemas.microsoft.com/office/drawing/2014/main" id="{366A399F-59C8-4D2A-91C0-C926B9AAE5A0}"/>
              </a:ext>
            </a:extLst>
          </p:cNvPr>
          <p:cNvSpPr>
            <a:spLocks noGrp="1"/>
          </p:cNvSpPr>
          <p:nvPr>
            <p:ph type="sldNum" sz="quarter" idx="12"/>
          </p:nvPr>
        </p:nvSpPr>
        <p:spPr/>
        <p:txBody>
          <a:bodyPr/>
          <a:lstStyle/>
          <a:p>
            <a:fld id="{00FDC461-FCC3-4FD0-840F-06872396D02B}" type="slidenum">
              <a:rPr lang="en-US" smtClean="0"/>
              <a:pPr/>
              <a:t>34</a:t>
            </a:fld>
            <a:endParaRPr lang="en-US"/>
          </a:p>
        </p:txBody>
      </p:sp>
      <p:pic>
        <p:nvPicPr>
          <p:cNvPr id="7" name="Picture 6">
            <a:extLst>
              <a:ext uri="{FF2B5EF4-FFF2-40B4-BE49-F238E27FC236}">
                <a16:creationId xmlns:a16="http://schemas.microsoft.com/office/drawing/2014/main" id="{E6677CE2-1950-477C-B352-2155B0E0AC83}"/>
              </a:ext>
            </a:extLst>
          </p:cNvPr>
          <p:cNvPicPr>
            <a:picLocks noChangeAspect="1"/>
          </p:cNvPicPr>
          <p:nvPr/>
        </p:nvPicPr>
        <p:blipFill>
          <a:blip r:embed="rId3"/>
          <a:stretch>
            <a:fillRect/>
          </a:stretch>
        </p:blipFill>
        <p:spPr>
          <a:xfrm>
            <a:off x="0" y="5081"/>
            <a:ext cx="2131271" cy="1143000"/>
          </a:xfrm>
          <a:prstGeom prst="rect">
            <a:avLst/>
          </a:prstGeom>
        </p:spPr>
      </p:pic>
      <p:pic>
        <p:nvPicPr>
          <p:cNvPr id="9" name="Picture 8">
            <a:extLst>
              <a:ext uri="{FF2B5EF4-FFF2-40B4-BE49-F238E27FC236}">
                <a16:creationId xmlns:a16="http://schemas.microsoft.com/office/drawing/2014/main" id="{EAC83C92-BEB6-498B-BA5D-30B5C2B56E0F}"/>
              </a:ext>
            </a:extLst>
          </p:cNvPr>
          <p:cNvPicPr>
            <a:picLocks noChangeAspect="1"/>
          </p:cNvPicPr>
          <p:nvPr/>
        </p:nvPicPr>
        <p:blipFill rotWithShape="1">
          <a:blip r:embed="rId4">
            <a:extLst>
              <a:ext uri="{28A0092B-C50C-407E-A947-70E740481C1C}">
                <a14:useLocalDpi xmlns:a14="http://schemas.microsoft.com/office/drawing/2010/main" val="0"/>
              </a:ext>
            </a:extLst>
          </a:blip>
          <a:srcRect b="9718"/>
          <a:stretch/>
        </p:blipFill>
        <p:spPr>
          <a:xfrm>
            <a:off x="609601" y="2514600"/>
            <a:ext cx="6248400" cy="3930453"/>
          </a:xfrm>
          <a:prstGeom prst="rect">
            <a:avLst/>
          </a:prstGeom>
        </p:spPr>
      </p:pic>
      <p:sp>
        <p:nvSpPr>
          <p:cNvPr id="10" name="TextBox 9">
            <a:extLst>
              <a:ext uri="{FF2B5EF4-FFF2-40B4-BE49-F238E27FC236}">
                <a16:creationId xmlns:a16="http://schemas.microsoft.com/office/drawing/2014/main" id="{97C4F2E1-9CCD-46F4-90B9-C43CB97EB7B1}"/>
              </a:ext>
            </a:extLst>
          </p:cNvPr>
          <p:cNvSpPr txBox="1"/>
          <p:nvPr/>
        </p:nvSpPr>
        <p:spPr>
          <a:xfrm>
            <a:off x="6858001" y="3787329"/>
            <a:ext cx="2285999" cy="1384995"/>
          </a:xfrm>
          <a:prstGeom prst="rect">
            <a:avLst/>
          </a:prstGeom>
          <a:noFill/>
        </p:spPr>
        <p:txBody>
          <a:bodyPr wrap="square" rtlCol="0">
            <a:spAutoFit/>
          </a:bodyPr>
          <a:lstStyle/>
          <a:p>
            <a:r>
              <a:rPr lang="en-US" sz="1400" dirty="0"/>
              <a:t>Figure 17: Example of version history for a sketch.  Every time the sketch is worked on, a new section is added describing the changes that were made.</a:t>
            </a:r>
          </a:p>
        </p:txBody>
      </p:sp>
    </p:spTree>
    <p:extLst>
      <p:ext uri="{BB962C8B-B14F-4D97-AF65-F5344CB8AC3E}">
        <p14:creationId xmlns:p14="http://schemas.microsoft.com/office/powerpoint/2010/main" val="5101485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1270" y="228600"/>
            <a:ext cx="6555529" cy="1143000"/>
          </a:xfrm>
        </p:spPr>
        <p:txBody>
          <a:bodyPr/>
          <a:lstStyle/>
          <a:p>
            <a:r>
              <a:rPr lang="en-US" dirty="0"/>
              <a:t>Troubleshooting Your Code</a:t>
            </a:r>
          </a:p>
        </p:txBody>
      </p:sp>
      <p:sp>
        <p:nvSpPr>
          <p:cNvPr id="3" name="Content Placeholder 2"/>
          <p:cNvSpPr>
            <a:spLocks noGrp="1"/>
          </p:cNvSpPr>
          <p:nvPr>
            <p:ph idx="1"/>
          </p:nvPr>
        </p:nvSpPr>
        <p:spPr>
          <a:xfrm>
            <a:off x="457200" y="1595119"/>
            <a:ext cx="8229600" cy="4805681"/>
          </a:xfrm>
        </p:spPr>
        <p:txBody>
          <a:bodyPr>
            <a:normAutofit lnSpcReduction="10000"/>
          </a:bodyPr>
          <a:lstStyle/>
          <a:p>
            <a:pPr>
              <a:buFont typeface="Wingdings" pitchFamily="2" charset="2"/>
              <a:buChar char="§"/>
            </a:pPr>
            <a:r>
              <a:rPr lang="en-US" dirty="0"/>
              <a:t>Check syntax </a:t>
            </a:r>
          </a:p>
          <a:p>
            <a:pPr>
              <a:buNone/>
            </a:pPr>
            <a:endParaRPr lang="en-US" sz="900" dirty="0"/>
          </a:p>
          <a:p>
            <a:pPr>
              <a:buFont typeface="Wingdings" pitchFamily="2" charset="2"/>
              <a:buChar char="§"/>
            </a:pPr>
            <a:r>
              <a:rPr lang="en-US" dirty="0"/>
              <a:t>Check punctuation: semicolons, brackets and parenthesis must be placed correctly</a:t>
            </a:r>
          </a:p>
          <a:p>
            <a:pPr>
              <a:buFont typeface="Wingdings" pitchFamily="2" charset="2"/>
              <a:buChar char="§"/>
            </a:pPr>
            <a:endParaRPr lang="en-US" sz="900" dirty="0"/>
          </a:p>
          <a:p>
            <a:pPr marL="346075" lvl="1">
              <a:buFont typeface="Wingdings" pitchFamily="2" charset="2"/>
              <a:buChar char="§"/>
            </a:pPr>
            <a:r>
              <a:rPr lang="en-US" sz="3200" dirty="0"/>
              <a:t>Ensure correct placement of conditional statements and loops </a:t>
            </a:r>
          </a:p>
          <a:p>
            <a:pPr marL="346075" lvl="1">
              <a:buFont typeface="Wingdings" pitchFamily="2" charset="2"/>
              <a:buChar char="§"/>
            </a:pPr>
            <a:endParaRPr lang="en-US" sz="900" dirty="0"/>
          </a:p>
          <a:p>
            <a:pPr marL="346075" lvl="1">
              <a:buFont typeface="Wingdings" pitchFamily="2" charset="2"/>
              <a:buChar char="§"/>
            </a:pPr>
            <a:r>
              <a:rPr lang="en-US" sz="3200" dirty="0"/>
              <a:t>Use correct data types</a:t>
            </a:r>
          </a:p>
          <a:p>
            <a:pPr marL="346075" lvl="1">
              <a:buFont typeface="Wingdings" pitchFamily="2" charset="2"/>
              <a:buChar char="§"/>
            </a:pPr>
            <a:endParaRPr lang="en-US" sz="1000" dirty="0"/>
          </a:p>
          <a:p>
            <a:pPr marL="346075" lvl="1">
              <a:buFont typeface="Wingdings" pitchFamily="2" charset="2"/>
              <a:buChar char="§"/>
            </a:pPr>
            <a:r>
              <a:rPr lang="en-US" sz="3200" dirty="0"/>
              <a:t>Make sure global and local variables are accessible to the appropriate functions</a:t>
            </a:r>
          </a:p>
          <a:p>
            <a:pPr marL="346075" lvl="1">
              <a:buFont typeface="Wingdings" pitchFamily="2" charset="2"/>
              <a:buChar char="§"/>
            </a:pPr>
            <a:endParaRPr lang="en-US" sz="1000" dirty="0"/>
          </a:p>
        </p:txBody>
      </p:sp>
      <p:sp>
        <p:nvSpPr>
          <p:cNvPr id="4" name="Slide Number Placeholder 3"/>
          <p:cNvSpPr>
            <a:spLocks noGrp="1"/>
          </p:cNvSpPr>
          <p:nvPr>
            <p:ph type="sldNum" sz="quarter" idx="12"/>
          </p:nvPr>
        </p:nvSpPr>
        <p:spPr/>
        <p:txBody>
          <a:bodyPr/>
          <a:lstStyle/>
          <a:p>
            <a:fld id="{00FDC461-FCC3-4FD0-840F-06872396D02B}" type="slidenum">
              <a:rPr lang="en-US" smtClean="0"/>
              <a:pPr/>
              <a:t>35</a:t>
            </a:fld>
            <a:endParaRPr lang="en-US"/>
          </a:p>
        </p:txBody>
      </p:sp>
      <p:pic>
        <p:nvPicPr>
          <p:cNvPr id="5" name="Picture 4">
            <a:extLst>
              <a:ext uri="{FF2B5EF4-FFF2-40B4-BE49-F238E27FC236}">
                <a16:creationId xmlns:a16="http://schemas.microsoft.com/office/drawing/2014/main" id="{2C53D434-F462-4240-AE5E-9D26C54F0A6E}"/>
              </a:ext>
            </a:extLst>
          </p:cNvPr>
          <p:cNvPicPr>
            <a:picLocks noChangeAspect="1"/>
          </p:cNvPicPr>
          <p:nvPr/>
        </p:nvPicPr>
        <p:blipFill>
          <a:blip r:embed="rId3"/>
          <a:stretch>
            <a:fillRect/>
          </a:stretch>
        </p:blipFill>
        <p:spPr>
          <a:xfrm>
            <a:off x="0" y="5081"/>
            <a:ext cx="2131271" cy="1143000"/>
          </a:xfrm>
          <a:prstGeom prst="rect">
            <a:avLst/>
          </a:prstGeom>
        </p:spPr>
      </p:pic>
      <p:sp>
        <p:nvSpPr>
          <p:cNvPr id="6" name="Date Placeholder 5">
            <a:extLst>
              <a:ext uri="{FF2B5EF4-FFF2-40B4-BE49-F238E27FC236}">
                <a16:creationId xmlns:a16="http://schemas.microsoft.com/office/drawing/2014/main" id="{6607C989-3828-460D-9BA6-6645110A49AF}"/>
              </a:ext>
            </a:extLst>
          </p:cNvPr>
          <p:cNvSpPr>
            <a:spLocks noGrp="1"/>
          </p:cNvSpPr>
          <p:nvPr>
            <p:ph type="dt" sz="half" idx="10"/>
          </p:nvPr>
        </p:nvSpPr>
        <p:spPr/>
        <p:txBody>
          <a:bodyPr/>
          <a:lstStyle/>
          <a:p>
            <a:r>
              <a:rPr lang="en-US" dirty="0"/>
              <a:t>LSU rev20240724</a:t>
            </a:r>
          </a:p>
        </p:txBody>
      </p:sp>
      <p:sp>
        <p:nvSpPr>
          <p:cNvPr id="7" name="Footer Placeholder 6">
            <a:extLst>
              <a:ext uri="{FF2B5EF4-FFF2-40B4-BE49-F238E27FC236}">
                <a16:creationId xmlns:a16="http://schemas.microsoft.com/office/drawing/2014/main" id="{73D833BC-F2AF-433E-A24A-969B42E8CB1B}"/>
              </a:ext>
            </a:extLst>
          </p:cNvPr>
          <p:cNvSpPr>
            <a:spLocks noGrp="1"/>
          </p:cNvSpPr>
          <p:nvPr>
            <p:ph type="ftr" sz="quarter" idx="11"/>
          </p:nvPr>
        </p:nvSpPr>
        <p:spPr/>
        <p:txBody>
          <a:bodyPr/>
          <a:lstStyle/>
          <a:p>
            <a:r>
              <a:rPr lang="en-US"/>
              <a:t>L06.01</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Good Bookkeeping</a:t>
            </a:r>
          </a:p>
        </p:txBody>
      </p:sp>
      <p:sp>
        <p:nvSpPr>
          <p:cNvPr id="3" name="Content Placeholder 2"/>
          <p:cNvSpPr>
            <a:spLocks noGrp="1"/>
          </p:cNvSpPr>
          <p:nvPr>
            <p:ph idx="1"/>
          </p:nvPr>
        </p:nvSpPr>
        <p:spPr>
          <a:xfrm>
            <a:off x="457200" y="1600200"/>
            <a:ext cx="8229600" cy="4572000"/>
          </a:xfrm>
        </p:spPr>
        <p:txBody>
          <a:bodyPr>
            <a:normAutofit fontScale="70000" lnSpcReduction="20000"/>
          </a:bodyPr>
          <a:lstStyle/>
          <a:p>
            <a:pPr marL="457200" indent="-457200">
              <a:buFont typeface="Wingdings" pitchFamily="2" charset="2"/>
              <a:buChar char="§"/>
            </a:pPr>
            <a:r>
              <a:rPr lang="en-US" sz="3700" dirty="0"/>
              <a:t>There is typically more than one way of writing a program to accomplish a particular task; as such, programmers tend to have their own styles</a:t>
            </a:r>
          </a:p>
          <a:p>
            <a:pPr>
              <a:buFont typeface="Wingdings" pitchFamily="2" charset="2"/>
              <a:buChar char="§"/>
            </a:pPr>
            <a:endParaRPr lang="en-US" sz="1100" dirty="0"/>
          </a:p>
          <a:p>
            <a:pPr>
              <a:buFont typeface="Wingdings" pitchFamily="2" charset="2"/>
              <a:buChar char="§"/>
            </a:pPr>
            <a:endParaRPr lang="en-US" sz="1100" dirty="0"/>
          </a:p>
          <a:p>
            <a:pPr marL="457200" indent="-457200">
              <a:buFont typeface="Wingdings" pitchFamily="2" charset="2"/>
              <a:buChar char="§"/>
            </a:pPr>
            <a:r>
              <a:rPr lang="en-US" sz="3700" dirty="0"/>
              <a:t>It is good practice to write your code in a manner that is easy for you to navigate through and clear enough for others to understand</a:t>
            </a:r>
          </a:p>
          <a:p>
            <a:pPr>
              <a:buFont typeface="Wingdings" pitchFamily="2" charset="2"/>
              <a:buChar char="§"/>
            </a:pPr>
            <a:endParaRPr lang="en-US" sz="1100" dirty="0"/>
          </a:p>
          <a:p>
            <a:pPr>
              <a:buFont typeface="Wingdings" pitchFamily="2" charset="2"/>
              <a:buChar char="§"/>
            </a:pPr>
            <a:endParaRPr lang="en-US" sz="1100" dirty="0"/>
          </a:p>
          <a:p>
            <a:pPr marL="457200" indent="-457200">
              <a:buFont typeface="Wingdings" pitchFamily="2" charset="2"/>
              <a:buChar char="§"/>
            </a:pPr>
            <a:r>
              <a:rPr lang="en-US" sz="3700" dirty="0"/>
              <a:t>Practice taking advantage of whitespace, utilize control characters, identify variables and functions using descriptive names, and </a:t>
            </a:r>
            <a:r>
              <a:rPr lang="en-US" sz="3700" u="sng" dirty="0"/>
              <a:t>always</a:t>
            </a:r>
            <a:r>
              <a:rPr lang="en-US" sz="3700" dirty="0"/>
              <a:t> comment your code</a:t>
            </a:r>
          </a:p>
          <a:p>
            <a:pPr marL="457200" indent="-457200">
              <a:buNone/>
            </a:pPr>
            <a:endParaRPr lang="en-US" sz="1100" dirty="0"/>
          </a:p>
          <a:p>
            <a:pPr marL="457200" indent="-457200">
              <a:buFont typeface="Wingdings" pitchFamily="2" charset="2"/>
              <a:buChar char="§"/>
            </a:pPr>
            <a:r>
              <a:rPr lang="en-US" sz="3700" dirty="0"/>
              <a:t>Work to establish good habits while you are learning</a:t>
            </a:r>
          </a:p>
        </p:txBody>
      </p:sp>
      <p:sp>
        <p:nvSpPr>
          <p:cNvPr id="4" name="Slide Number Placeholder 3"/>
          <p:cNvSpPr>
            <a:spLocks noGrp="1"/>
          </p:cNvSpPr>
          <p:nvPr>
            <p:ph type="sldNum" sz="quarter" idx="12"/>
          </p:nvPr>
        </p:nvSpPr>
        <p:spPr/>
        <p:txBody>
          <a:bodyPr/>
          <a:lstStyle/>
          <a:p>
            <a:fld id="{00FDC461-FCC3-4FD0-840F-06872396D02B}" type="slidenum">
              <a:rPr lang="en-US" smtClean="0"/>
              <a:pPr/>
              <a:t>36</a:t>
            </a:fld>
            <a:endParaRPr lang="en-US"/>
          </a:p>
        </p:txBody>
      </p:sp>
      <p:pic>
        <p:nvPicPr>
          <p:cNvPr id="5" name="Picture 4">
            <a:extLst>
              <a:ext uri="{FF2B5EF4-FFF2-40B4-BE49-F238E27FC236}">
                <a16:creationId xmlns:a16="http://schemas.microsoft.com/office/drawing/2014/main" id="{515B72E9-471E-411F-83AC-CEE8631BDD5F}"/>
              </a:ext>
            </a:extLst>
          </p:cNvPr>
          <p:cNvPicPr>
            <a:picLocks noChangeAspect="1"/>
          </p:cNvPicPr>
          <p:nvPr/>
        </p:nvPicPr>
        <p:blipFill>
          <a:blip r:embed="rId3"/>
          <a:stretch>
            <a:fillRect/>
          </a:stretch>
        </p:blipFill>
        <p:spPr>
          <a:xfrm>
            <a:off x="0" y="5081"/>
            <a:ext cx="2131271" cy="1143000"/>
          </a:xfrm>
          <a:prstGeom prst="rect">
            <a:avLst/>
          </a:prstGeom>
        </p:spPr>
      </p:pic>
      <p:sp>
        <p:nvSpPr>
          <p:cNvPr id="6" name="Date Placeholder 5">
            <a:extLst>
              <a:ext uri="{FF2B5EF4-FFF2-40B4-BE49-F238E27FC236}">
                <a16:creationId xmlns:a16="http://schemas.microsoft.com/office/drawing/2014/main" id="{D936EABD-9072-4F56-B997-A2D54BCAFFC8}"/>
              </a:ext>
            </a:extLst>
          </p:cNvPr>
          <p:cNvSpPr>
            <a:spLocks noGrp="1"/>
          </p:cNvSpPr>
          <p:nvPr>
            <p:ph type="dt" sz="half" idx="10"/>
          </p:nvPr>
        </p:nvSpPr>
        <p:spPr/>
        <p:txBody>
          <a:bodyPr/>
          <a:lstStyle/>
          <a:p>
            <a:r>
              <a:rPr lang="en-US" dirty="0"/>
              <a:t>LSU rev20240724</a:t>
            </a:r>
          </a:p>
        </p:txBody>
      </p:sp>
      <p:sp>
        <p:nvSpPr>
          <p:cNvPr id="7" name="Footer Placeholder 6">
            <a:extLst>
              <a:ext uri="{FF2B5EF4-FFF2-40B4-BE49-F238E27FC236}">
                <a16:creationId xmlns:a16="http://schemas.microsoft.com/office/drawing/2014/main" id="{EF1D4446-09EC-4E8E-B061-BD99F9A99427}"/>
              </a:ext>
            </a:extLst>
          </p:cNvPr>
          <p:cNvSpPr>
            <a:spLocks noGrp="1"/>
          </p:cNvSpPr>
          <p:nvPr>
            <p:ph type="ftr" sz="quarter" idx="11"/>
          </p:nvPr>
        </p:nvSpPr>
        <p:spPr/>
        <p:txBody>
          <a:bodyPr/>
          <a:lstStyle/>
          <a:p>
            <a:r>
              <a:rPr lang="en-US"/>
              <a:t>L06.01</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a:buFont typeface="Wingdings" pitchFamily="2" charset="2"/>
              <a:buChar char="§"/>
            </a:pPr>
            <a:r>
              <a:rPr lang="en-US" dirty="0"/>
              <a:t>For a list of Arduino keywords, visit </a:t>
            </a:r>
            <a:r>
              <a:rPr lang="en-US" dirty="0">
                <a:hlinkClick r:id="rId3"/>
              </a:rPr>
              <a:t>https://www.arduino.cc/reference/en/</a:t>
            </a:r>
            <a:endParaRPr lang="en-US" dirty="0"/>
          </a:p>
        </p:txBody>
      </p:sp>
      <p:sp>
        <p:nvSpPr>
          <p:cNvPr id="4" name="Slide Number Placeholder 3"/>
          <p:cNvSpPr>
            <a:spLocks noGrp="1"/>
          </p:cNvSpPr>
          <p:nvPr>
            <p:ph type="sldNum" sz="quarter" idx="12"/>
          </p:nvPr>
        </p:nvSpPr>
        <p:spPr/>
        <p:txBody>
          <a:bodyPr/>
          <a:lstStyle/>
          <a:p>
            <a:fld id="{00FDC461-FCC3-4FD0-840F-06872396D02B}" type="slidenum">
              <a:rPr lang="en-US" smtClean="0"/>
              <a:pPr/>
              <a:t>37</a:t>
            </a:fld>
            <a:endParaRPr lang="en-US"/>
          </a:p>
        </p:txBody>
      </p:sp>
      <p:pic>
        <p:nvPicPr>
          <p:cNvPr id="5" name="Picture 4">
            <a:extLst>
              <a:ext uri="{FF2B5EF4-FFF2-40B4-BE49-F238E27FC236}">
                <a16:creationId xmlns:a16="http://schemas.microsoft.com/office/drawing/2014/main" id="{4A5448A4-C758-428E-BC0A-A759E3B13494}"/>
              </a:ext>
            </a:extLst>
          </p:cNvPr>
          <p:cNvPicPr>
            <a:picLocks noChangeAspect="1"/>
          </p:cNvPicPr>
          <p:nvPr/>
        </p:nvPicPr>
        <p:blipFill>
          <a:blip r:embed="rId4"/>
          <a:stretch>
            <a:fillRect/>
          </a:stretch>
        </p:blipFill>
        <p:spPr>
          <a:xfrm>
            <a:off x="0" y="5081"/>
            <a:ext cx="2131271" cy="1143000"/>
          </a:xfrm>
          <a:prstGeom prst="rect">
            <a:avLst/>
          </a:prstGeom>
        </p:spPr>
      </p:pic>
      <p:sp>
        <p:nvSpPr>
          <p:cNvPr id="6" name="Date Placeholder 5">
            <a:extLst>
              <a:ext uri="{FF2B5EF4-FFF2-40B4-BE49-F238E27FC236}">
                <a16:creationId xmlns:a16="http://schemas.microsoft.com/office/drawing/2014/main" id="{81966B0F-F6DD-4A7A-AE99-90939EE34E34}"/>
              </a:ext>
            </a:extLst>
          </p:cNvPr>
          <p:cNvSpPr>
            <a:spLocks noGrp="1"/>
          </p:cNvSpPr>
          <p:nvPr>
            <p:ph type="dt" sz="half" idx="10"/>
          </p:nvPr>
        </p:nvSpPr>
        <p:spPr/>
        <p:txBody>
          <a:bodyPr/>
          <a:lstStyle/>
          <a:p>
            <a:r>
              <a:rPr lang="en-US" dirty="0"/>
              <a:t>LSU rev20240724</a:t>
            </a:r>
          </a:p>
        </p:txBody>
      </p:sp>
      <p:sp>
        <p:nvSpPr>
          <p:cNvPr id="7" name="Footer Placeholder 6">
            <a:extLst>
              <a:ext uri="{FF2B5EF4-FFF2-40B4-BE49-F238E27FC236}">
                <a16:creationId xmlns:a16="http://schemas.microsoft.com/office/drawing/2014/main" id="{F0C07575-2114-4C15-B7E8-22A961D88829}"/>
              </a:ext>
            </a:extLst>
          </p:cNvPr>
          <p:cNvSpPr>
            <a:spLocks noGrp="1"/>
          </p:cNvSpPr>
          <p:nvPr>
            <p:ph type="ftr" sz="quarter" idx="11"/>
          </p:nvPr>
        </p:nvSpPr>
        <p:spPr/>
        <p:txBody>
          <a:bodyPr/>
          <a:lstStyle/>
          <a:p>
            <a:r>
              <a:rPr lang="en-US"/>
              <a:t>L06.01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BDB1245-866A-4347-A08B-9F18DF64F999}"/>
              </a:ext>
            </a:extLst>
          </p:cNvPr>
          <p:cNvPicPr>
            <a:picLocks noChangeAspect="1"/>
          </p:cNvPicPr>
          <p:nvPr/>
        </p:nvPicPr>
        <p:blipFill>
          <a:blip r:embed="rId3"/>
          <a:stretch>
            <a:fillRect/>
          </a:stretch>
        </p:blipFill>
        <p:spPr>
          <a:xfrm>
            <a:off x="0" y="5081"/>
            <a:ext cx="2131271" cy="1143000"/>
          </a:xfrm>
          <a:prstGeom prst="rect">
            <a:avLst/>
          </a:prstGeom>
        </p:spPr>
      </p:pic>
      <p:sp>
        <p:nvSpPr>
          <p:cNvPr id="2" name="Title 1"/>
          <p:cNvSpPr>
            <a:spLocks noGrp="1"/>
          </p:cNvSpPr>
          <p:nvPr>
            <p:ph type="title"/>
          </p:nvPr>
        </p:nvSpPr>
        <p:spPr>
          <a:xfrm>
            <a:off x="1219200" y="274638"/>
            <a:ext cx="7467600" cy="1143000"/>
          </a:xfrm>
        </p:spPr>
        <p:txBody>
          <a:bodyPr/>
          <a:lstStyle/>
          <a:p>
            <a:r>
              <a:rPr lang="en-US" dirty="0"/>
              <a:t>Number Representations</a:t>
            </a:r>
          </a:p>
        </p:txBody>
      </p:sp>
      <p:sp>
        <p:nvSpPr>
          <p:cNvPr id="3" name="Content Placeholder 2"/>
          <p:cNvSpPr>
            <a:spLocks noGrp="1"/>
          </p:cNvSpPr>
          <p:nvPr>
            <p:ph idx="1"/>
          </p:nvPr>
        </p:nvSpPr>
        <p:spPr/>
        <p:txBody>
          <a:bodyPr>
            <a:normAutofit fontScale="92500" lnSpcReduction="20000"/>
          </a:bodyPr>
          <a:lstStyle/>
          <a:p>
            <a:pPr marL="0" lvl="1" indent="0">
              <a:buNone/>
            </a:pPr>
            <a:r>
              <a:rPr lang="en-US" dirty="0"/>
              <a:t>A </a:t>
            </a:r>
            <a:r>
              <a:rPr lang="en-US" b="1" dirty="0"/>
              <a:t>number representation</a:t>
            </a:r>
            <a:r>
              <a:rPr lang="en-US" dirty="0"/>
              <a:t> is a writing notation for numbers.  In everyday, we typically use the decimal number representation to count.  We count 0, 1, 2, 3, 4, 5, 6, 7, 8, 9.  We can show larger numbers by adding these digits together; for example, combining 4 and 2 produces 42</a:t>
            </a:r>
          </a:p>
          <a:p>
            <a:pPr marL="0" lvl="1" indent="0">
              <a:buNone/>
            </a:pPr>
            <a:endParaRPr lang="en-US" dirty="0"/>
          </a:p>
          <a:p>
            <a:pPr marL="0" lvl="1" indent="0">
              <a:buNone/>
            </a:pPr>
            <a:r>
              <a:rPr lang="en-US" dirty="0"/>
              <a:t>However, computers do not use the decimal number system.  They operate on </a:t>
            </a:r>
            <a:r>
              <a:rPr lang="en-US" b="1" dirty="0"/>
              <a:t>binary logic</a:t>
            </a:r>
            <a:r>
              <a:rPr lang="en-US" dirty="0"/>
              <a:t> – they only use 0’s and 1’s.  This is known as the </a:t>
            </a:r>
            <a:r>
              <a:rPr lang="en-US" b="1" dirty="0"/>
              <a:t>binary number system</a:t>
            </a:r>
            <a:r>
              <a:rPr lang="en-US" dirty="0"/>
              <a:t>.  It follows the same logic as the decimal number system.  As such, it is important to understand how numbers can be represented using binary</a:t>
            </a:r>
          </a:p>
        </p:txBody>
      </p:sp>
      <p:sp>
        <p:nvSpPr>
          <p:cNvPr id="4" name="Slide Number Placeholder 3"/>
          <p:cNvSpPr>
            <a:spLocks noGrp="1"/>
          </p:cNvSpPr>
          <p:nvPr>
            <p:ph type="sldNum" sz="quarter" idx="12"/>
          </p:nvPr>
        </p:nvSpPr>
        <p:spPr/>
        <p:txBody>
          <a:bodyPr/>
          <a:lstStyle/>
          <a:p>
            <a:fld id="{00FDC461-FCC3-4FD0-840F-06872396D02B}" type="slidenum">
              <a:rPr lang="en-US" smtClean="0"/>
              <a:pPr/>
              <a:t>4</a:t>
            </a:fld>
            <a:endParaRPr lang="en-US"/>
          </a:p>
        </p:txBody>
      </p:sp>
      <p:sp>
        <p:nvSpPr>
          <p:cNvPr id="6" name="Date Placeholder 5">
            <a:extLst>
              <a:ext uri="{FF2B5EF4-FFF2-40B4-BE49-F238E27FC236}">
                <a16:creationId xmlns:a16="http://schemas.microsoft.com/office/drawing/2014/main" id="{8885D97F-3EA8-46C2-920F-B923DEE4F268}"/>
              </a:ext>
            </a:extLst>
          </p:cNvPr>
          <p:cNvSpPr>
            <a:spLocks noGrp="1"/>
          </p:cNvSpPr>
          <p:nvPr>
            <p:ph type="dt" sz="half" idx="10"/>
          </p:nvPr>
        </p:nvSpPr>
        <p:spPr/>
        <p:txBody>
          <a:bodyPr/>
          <a:lstStyle/>
          <a:p>
            <a:r>
              <a:rPr lang="en-US" dirty="0"/>
              <a:t>LSU rev20240724</a:t>
            </a:r>
          </a:p>
        </p:txBody>
      </p:sp>
      <p:sp>
        <p:nvSpPr>
          <p:cNvPr id="7" name="Footer Placeholder 6">
            <a:extLst>
              <a:ext uri="{FF2B5EF4-FFF2-40B4-BE49-F238E27FC236}">
                <a16:creationId xmlns:a16="http://schemas.microsoft.com/office/drawing/2014/main" id="{3D528941-C787-43EB-8A06-E619DEE8AE5C}"/>
              </a:ext>
            </a:extLst>
          </p:cNvPr>
          <p:cNvSpPr>
            <a:spLocks noGrp="1"/>
          </p:cNvSpPr>
          <p:nvPr>
            <p:ph type="ftr" sz="quarter" idx="11"/>
          </p:nvPr>
        </p:nvSpPr>
        <p:spPr/>
        <p:txBody>
          <a:bodyPr/>
          <a:lstStyle/>
          <a:p>
            <a:r>
              <a:rPr lang="en-US"/>
              <a:t>L06.01</a:t>
            </a:r>
          </a:p>
        </p:txBody>
      </p:sp>
    </p:spTree>
    <p:extLst>
      <p:ext uri="{BB962C8B-B14F-4D97-AF65-F5344CB8AC3E}">
        <p14:creationId xmlns:p14="http://schemas.microsoft.com/office/powerpoint/2010/main" val="2762773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5E607C5-48CC-474C-9CE1-CFD036CAFE70}"/>
              </a:ext>
            </a:extLst>
          </p:cNvPr>
          <p:cNvPicPr>
            <a:picLocks noChangeAspect="1"/>
          </p:cNvPicPr>
          <p:nvPr/>
        </p:nvPicPr>
        <p:blipFill>
          <a:blip r:embed="rId3"/>
          <a:stretch>
            <a:fillRect/>
          </a:stretch>
        </p:blipFill>
        <p:spPr>
          <a:xfrm>
            <a:off x="0" y="5081"/>
            <a:ext cx="2131271" cy="1143000"/>
          </a:xfrm>
          <a:prstGeom prst="rect">
            <a:avLst/>
          </a:prstGeom>
        </p:spPr>
      </p:pic>
      <p:sp>
        <p:nvSpPr>
          <p:cNvPr id="2" name="Title 1"/>
          <p:cNvSpPr>
            <a:spLocks noGrp="1"/>
          </p:cNvSpPr>
          <p:nvPr>
            <p:ph type="title"/>
          </p:nvPr>
        </p:nvSpPr>
        <p:spPr>
          <a:xfrm>
            <a:off x="762000" y="274638"/>
            <a:ext cx="7924800" cy="1143000"/>
          </a:xfrm>
        </p:spPr>
        <p:txBody>
          <a:bodyPr/>
          <a:lstStyle/>
          <a:p>
            <a:r>
              <a:rPr lang="en-US" dirty="0"/>
              <a:t>Binary Number System</a:t>
            </a:r>
          </a:p>
        </p:txBody>
      </p:sp>
      <p:graphicFrame>
        <p:nvGraphicFramePr>
          <p:cNvPr id="5" name="Table 4"/>
          <p:cNvGraphicFramePr>
            <a:graphicFrameLocks noGrp="1"/>
          </p:cNvGraphicFramePr>
          <p:nvPr>
            <p:extLst>
              <p:ext uri="{D42A27DB-BD31-4B8C-83A1-F6EECF244321}">
                <p14:modId xmlns:p14="http://schemas.microsoft.com/office/powerpoint/2010/main" val="138663712"/>
              </p:ext>
            </p:extLst>
          </p:nvPr>
        </p:nvGraphicFramePr>
        <p:xfrm>
          <a:off x="381000" y="2514598"/>
          <a:ext cx="2743200" cy="3359642"/>
        </p:xfrm>
        <a:graphic>
          <a:graphicData uri="http://schemas.openxmlformats.org/drawingml/2006/table">
            <a:tbl>
              <a:tblPr firstRow="1" bandRow="1">
                <a:tableStyleId>{5C22544A-7EE6-4342-B048-85BDC9FD1C3A}</a:tableStyleId>
              </a:tblPr>
              <a:tblGrid>
                <a:gridCol w="848964">
                  <a:extLst>
                    <a:ext uri="{9D8B030D-6E8A-4147-A177-3AD203B41FA5}">
                      <a16:colId xmlns:a16="http://schemas.microsoft.com/office/drawing/2014/main" val="20000"/>
                    </a:ext>
                  </a:extLst>
                </a:gridCol>
                <a:gridCol w="1894236">
                  <a:extLst>
                    <a:ext uri="{9D8B030D-6E8A-4147-A177-3AD203B41FA5}">
                      <a16:colId xmlns:a16="http://schemas.microsoft.com/office/drawing/2014/main" val="20001"/>
                    </a:ext>
                  </a:extLst>
                </a:gridCol>
              </a:tblGrid>
              <a:tr h="438346">
                <a:tc>
                  <a:txBody>
                    <a:bodyPr/>
                    <a:lstStyle/>
                    <a:p>
                      <a:pPr marL="0" marR="0" algn="ctr">
                        <a:lnSpc>
                          <a:spcPct val="115000"/>
                        </a:lnSpc>
                        <a:spcBef>
                          <a:spcPts val="0"/>
                        </a:spcBef>
                        <a:spcAft>
                          <a:spcPts val="0"/>
                        </a:spcAft>
                      </a:pPr>
                      <a:r>
                        <a:rPr lang="en-US" sz="1800" dirty="0">
                          <a:latin typeface="Calibri"/>
                          <a:ea typeface="Calibri"/>
                          <a:cs typeface="Times New Roman"/>
                        </a:rPr>
                        <a:t>Binary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800" dirty="0">
                          <a:latin typeface="Calibri"/>
                          <a:ea typeface="Calibri"/>
                          <a:cs typeface="Times New Roman"/>
                        </a:rPr>
                        <a:t>Decimal Number</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65162">
                <a:tc>
                  <a:txBody>
                    <a:bodyPr/>
                    <a:lstStyle/>
                    <a:p>
                      <a:pPr marL="0" marR="0" algn="ctr">
                        <a:lnSpc>
                          <a:spcPct val="115000"/>
                        </a:lnSpc>
                        <a:spcBef>
                          <a:spcPts val="0"/>
                        </a:spcBef>
                        <a:spcAft>
                          <a:spcPts val="0"/>
                        </a:spcAft>
                      </a:pPr>
                      <a:r>
                        <a:rPr lang="en-US" sz="1800" dirty="0">
                          <a:latin typeface="Calibri"/>
                          <a:ea typeface="Calibri"/>
                          <a:cs typeface="Times New Roman"/>
                        </a:rPr>
                        <a:t>000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800" dirty="0">
                          <a:latin typeface="Calibri"/>
                          <a:ea typeface="Calibri"/>
                          <a:cs typeface="Times New Roman"/>
                        </a:rPr>
                        <a:t>0</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65162">
                <a:tc>
                  <a:txBody>
                    <a:bodyPr/>
                    <a:lstStyle/>
                    <a:p>
                      <a:pPr marL="0" marR="0" algn="ctr">
                        <a:lnSpc>
                          <a:spcPct val="115000"/>
                        </a:lnSpc>
                        <a:spcBef>
                          <a:spcPts val="0"/>
                        </a:spcBef>
                        <a:spcAft>
                          <a:spcPts val="0"/>
                        </a:spcAft>
                      </a:pPr>
                      <a:r>
                        <a:rPr lang="en-US" sz="1800" dirty="0">
                          <a:latin typeface="Calibri"/>
                          <a:ea typeface="Calibri"/>
                          <a:cs typeface="Times New Roman"/>
                        </a:rPr>
                        <a:t>001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800" dirty="0">
                          <a:latin typeface="Calibri"/>
                          <a:ea typeface="Calibri"/>
                          <a:cs typeface="Times New Roman"/>
                        </a:rPr>
                        <a:t>1</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65162">
                <a:tc>
                  <a:txBody>
                    <a:bodyPr/>
                    <a:lstStyle/>
                    <a:p>
                      <a:pPr marL="0" marR="0" algn="ctr">
                        <a:lnSpc>
                          <a:spcPct val="115000"/>
                        </a:lnSpc>
                        <a:spcBef>
                          <a:spcPts val="0"/>
                        </a:spcBef>
                        <a:spcAft>
                          <a:spcPts val="0"/>
                        </a:spcAft>
                      </a:pPr>
                      <a:r>
                        <a:rPr lang="en-US" sz="1800" dirty="0">
                          <a:latin typeface="Calibri"/>
                          <a:ea typeface="Calibri"/>
                          <a:cs typeface="Times New Roman"/>
                        </a:rPr>
                        <a:t>010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800">
                          <a:latin typeface="Calibri"/>
                          <a:ea typeface="Calibri"/>
                          <a:cs typeface="Times New Roman"/>
                        </a:rPr>
                        <a:t>2</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65162">
                <a:tc>
                  <a:txBody>
                    <a:bodyPr/>
                    <a:lstStyle/>
                    <a:p>
                      <a:pPr marL="0" marR="0" algn="ctr">
                        <a:lnSpc>
                          <a:spcPct val="115000"/>
                        </a:lnSpc>
                        <a:spcBef>
                          <a:spcPts val="0"/>
                        </a:spcBef>
                        <a:spcAft>
                          <a:spcPts val="0"/>
                        </a:spcAft>
                      </a:pPr>
                      <a:r>
                        <a:rPr lang="en-US" sz="1800" dirty="0">
                          <a:latin typeface="Calibri"/>
                          <a:ea typeface="Calibri"/>
                          <a:cs typeface="Times New Roman"/>
                        </a:rPr>
                        <a:t>011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800" dirty="0">
                          <a:latin typeface="Calibri"/>
                          <a:ea typeface="Calibri"/>
                          <a:cs typeface="Times New Roman"/>
                        </a:rPr>
                        <a:t>3</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365162">
                <a:tc>
                  <a:txBody>
                    <a:bodyPr/>
                    <a:lstStyle/>
                    <a:p>
                      <a:pPr marL="0" marR="0" algn="ctr">
                        <a:lnSpc>
                          <a:spcPct val="115000"/>
                        </a:lnSpc>
                        <a:spcBef>
                          <a:spcPts val="0"/>
                        </a:spcBef>
                        <a:spcAft>
                          <a:spcPts val="0"/>
                        </a:spcAft>
                      </a:pPr>
                      <a:r>
                        <a:rPr lang="en-US" sz="1800" dirty="0">
                          <a:latin typeface="Calibri"/>
                          <a:ea typeface="Calibri"/>
                          <a:cs typeface="Times New Roman"/>
                        </a:rPr>
                        <a:t>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800">
                          <a:latin typeface="Calibri"/>
                          <a:ea typeface="Calibri"/>
                          <a:cs typeface="Times New Roman"/>
                        </a:rPr>
                        <a:t>4</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365162">
                <a:tc>
                  <a:txBody>
                    <a:bodyPr/>
                    <a:lstStyle/>
                    <a:p>
                      <a:pPr marL="0" marR="0" algn="ctr">
                        <a:lnSpc>
                          <a:spcPct val="115000"/>
                        </a:lnSpc>
                        <a:spcBef>
                          <a:spcPts val="0"/>
                        </a:spcBef>
                        <a:spcAft>
                          <a:spcPts val="0"/>
                        </a:spcAft>
                      </a:pPr>
                      <a:r>
                        <a:rPr lang="en-US" sz="1800" dirty="0">
                          <a:latin typeface="Calibri"/>
                          <a:ea typeface="Calibri"/>
                          <a:cs typeface="Times New Roman"/>
                        </a:rPr>
                        <a:t>101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800" dirty="0">
                          <a:latin typeface="Calibri"/>
                          <a:ea typeface="Calibri"/>
                          <a:cs typeface="Times New Roman"/>
                        </a:rPr>
                        <a:t>5</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365162">
                <a:tc>
                  <a:txBody>
                    <a:bodyPr/>
                    <a:lstStyle/>
                    <a:p>
                      <a:pPr marL="0" marR="0" algn="ctr">
                        <a:lnSpc>
                          <a:spcPct val="115000"/>
                        </a:lnSpc>
                        <a:spcBef>
                          <a:spcPts val="0"/>
                        </a:spcBef>
                        <a:spcAft>
                          <a:spcPts val="0"/>
                        </a:spcAft>
                      </a:pPr>
                      <a:r>
                        <a:rPr lang="en-US" sz="1800" dirty="0">
                          <a:latin typeface="Calibri"/>
                          <a:ea typeface="Calibri"/>
                          <a:cs typeface="Times New Roman"/>
                        </a:rPr>
                        <a:t>110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800">
                          <a:latin typeface="Calibri"/>
                          <a:ea typeface="Calibri"/>
                          <a:cs typeface="Times New Roman"/>
                        </a:rPr>
                        <a:t>6</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365162">
                <a:tc>
                  <a:txBody>
                    <a:bodyPr/>
                    <a:lstStyle/>
                    <a:p>
                      <a:pPr marL="0" marR="0" algn="ctr">
                        <a:lnSpc>
                          <a:spcPct val="115000"/>
                        </a:lnSpc>
                        <a:spcBef>
                          <a:spcPts val="0"/>
                        </a:spcBef>
                        <a:spcAft>
                          <a:spcPts val="0"/>
                        </a:spcAft>
                      </a:pPr>
                      <a:r>
                        <a:rPr lang="en-US" sz="1800" dirty="0">
                          <a:latin typeface="Calibri"/>
                          <a:ea typeface="Calibri"/>
                          <a:cs typeface="Times New Roman"/>
                        </a:rPr>
                        <a:t>111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1800" dirty="0">
                          <a:latin typeface="Calibri"/>
                          <a:ea typeface="Calibri"/>
                          <a:cs typeface="Times New Roman"/>
                        </a:rPr>
                        <a:t>7</a:t>
                      </a:r>
                    </a:p>
                  </a:txBody>
                  <a:tcPr marL="68580" marR="68580" marT="0" marB="0">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bl>
          </a:graphicData>
        </a:graphic>
      </p:graphicFrame>
      <p:sp>
        <p:nvSpPr>
          <p:cNvPr id="6" name="TextBox 5"/>
          <p:cNvSpPr txBox="1"/>
          <p:nvPr/>
        </p:nvSpPr>
        <p:spPr>
          <a:xfrm>
            <a:off x="381000" y="5943600"/>
            <a:ext cx="2743200" cy="307777"/>
          </a:xfrm>
          <a:prstGeom prst="rect">
            <a:avLst/>
          </a:prstGeom>
          <a:noFill/>
        </p:spPr>
        <p:txBody>
          <a:bodyPr wrap="square" rtlCol="0">
            <a:spAutoFit/>
          </a:bodyPr>
          <a:lstStyle/>
          <a:p>
            <a:pPr algn="ctr"/>
            <a:r>
              <a:rPr lang="en-US" sz="1400" dirty="0"/>
              <a:t>Table 1: Binary number system</a:t>
            </a:r>
          </a:p>
        </p:txBody>
      </p:sp>
      <p:sp>
        <p:nvSpPr>
          <p:cNvPr id="7" name="Slide Number Placeholder 6"/>
          <p:cNvSpPr>
            <a:spLocks noGrp="1"/>
          </p:cNvSpPr>
          <p:nvPr>
            <p:ph type="sldNum" sz="quarter" idx="12"/>
          </p:nvPr>
        </p:nvSpPr>
        <p:spPr/>
        <p:txBody>
          <a:bodyPr/>
          <a:lstStyle/>
          <a:p>
            <a:fld id="{00FDC461-FCC3-4FD0-840F-06872396D02B}" type="slidenum">
              <a:rPr lang="en-US" smtClean="0"/>
              <a:pPr/>
              <a:t>5</a:t>
            </a:fld>
            <a:endParaRPr lang="en-US"/>
          </a:p>
        </p:txBody>
      </p:sp>
      <p:sp>
        <p:nvSpPr>
          <p:cNvPr id="8" name="Content Placeholder 7"/>
          <p:cNvSpPr>
            <a:spLocks noGrp="1"/>
          </p:cNvSpPr>
          <p:nvPr>
            <p:ph idx="1"/>
          </p:nvPr>
        </p:nvSpPr>
        <p:spPr>
          <a:xfrm>
            <a:off x="457200" y="1600200"/>
            <a:ext cx="8229600" cy="4648200"/>
          </a:xfrm>
        </p:spPr>
        <p:txBody>
          <a:bodyPr>
            <a:normAutofit lnSpcReduction="10000"/>
          </a:bodyPr>
          <a:lstStyle/>
          <a:p>
            <a:pPr marL="0" indent="0">
              <a:buNone/>
            </a:pPr>
            <a:r>
              <a:rPr lang="en-US" sz="2200" dirty="0"/>
              <a:t>The </a:t>
            </a:r>
            <a:r>
              <a:rPr lang="en-US" sz="2200" b="1" dirty="0"/>
              <a:t>binary number system </a:t>
            </a:r>
            <a:r>
              <a:rPr lang="en-US" sz="2200" dirty="0"/>
              <a:t>is a base 2 number representation.  Each digit in a binary number is a bit</a:t>
            </a:r>
            <a:endParaRPr lang="en-US" sz="800" dirty="0"/>
          </a:p>
          <a:p>
            <a:pPr marL="2857500" lvl="6" indent="0">
              <a:buNone/>
            </a:pPr>
            <a:r>
              <a:rPr lang="en-US" sz="2200" dirty="0"/>
              <a:t>Since all digits are either a “0” or “1”, it can be difficult to interpret what a number is at first glance.  It can be useful to compare the number to the decimal number we are more familiar with</a:t>
            </a:r>
          </a:p>
          <a:p>
            <a:pPr marL="2857500" lvl="6" indent="0">
              <a:buNone/>
            </a:pPr>
            <a:endParaRPr lang="en-US" sz="900" dirty="0"/>
          </a:p>
          <a:p>
            <a:pPr marL="2857500" lvl="6" indent="0">
              <a:buNone/>
            </a:pPr>
            <a:r>
              <a:rPr lang="en-US" sz="2200" dirty="0"/>
              <a:t>Each digit in a binary number can be read as 2</a:t>
            </a:r>
            <a:r>
              <a:rPr lang="en-US" sz="2200" baseline="30000" dirty="0"/>
              <a:t>n</a:t>
            </a:r>
            <a:r>
              <a:rPr lang="en-US" sz="2200" dirty="0"/>
              <a:t>, where n represents the total number of digits in the binary number</a:t>
            </a:r>
          </a:p>
          <a:p>
            <a:pPr marL="2857500" lvl="6" indent="0">
              <a:buNone/>
            </a:pPr>
            <a:endParaRPr lang="en-US" sz="900" dirty="0"/>
          </a:p>
          <a:p>
            <a:pPr marL="2857500" lvl="6" indent="0">
              <a:buNone/>
            </a:pPr>
            <a:r>
              <a:rPr lang="en-US" sz="2200" dirty="0"/>
              <a:t>The rightmost digit is known as the least significant bit (LSB) and the leftmost digit is known as the most significant bit (MSB)</a:t>
            </a:r>
          </a:p>
          <a:p>
            <a:pPr marL="2743200" lvl="6" indent="0">
              <a:buNone/>
            </a:pPr>
            <a:endParaRPr lang="en-US" dirty="0"/>
          </a:p>
          <a:p>
            <a:pPr marL="2743200" lvl="6" indent="0">
              <a:buNone/>
            </a:pPr>
            <a:endParaRPr lang="en-US" dirty="0"/>
          </a:p>
          <a:p>
            <a:pPr marL="2743200" lvl="6" indent="0">
              <a:buNone/>
            </a:pPr>
            <a:endParaRPr lang="en-US" dirty="0"/>
          </a:p>
          <a:p>
            <a:pPr marL="2743200" lvl="6" indent="0">
              <a:buNone/>
            </a:pPr>
            <a:endParaRPr lang="en-US" dirty="0"/>
          </a:p>
        </p:txBody>
      </p:sp>
      <p:sp>
        <p:nvSpPr>
          <p:cNvPr id="3" name="Date Placeholder 2">
            <a:extLst>
              <a:ext uri="{FF2B5EF4-FFF2-40B4-BE49-F238E27FC236}">
                <a16:creationId xmlns:a16="http://schemas.microsoft.com/office/drawing/2014/main" id="{DEA0868C-FE1C-4038-AE7F-95264B2FA03E}"/>
              </a:ext>
            </a:extLst>
          </p:cNvPr>
          <p:cNvSpPr>
            <a:spLocks noGrp="1"/>
          </p:cNvSpPr>
          <p:nvPr>
            <p:ph type="dt" sz="half" idx="10"/>
          </p:nvPr>
        </p:nvSpPr>
        <p:spPr/>
        <p:txBody>
          <a:bodyPr/>
          <a:lstStyle/>
          <a:p>
            <a:r>
              <a:rPr lang="en-US" dirty="0"/>
              <a:t>LSU rev20240724</a:t>
            </a:r>
          </a:p>
        </p:txBody>
      </p:sp>
      <p:sp>
        <p:nvSpPr>
          <p:cNvPr id="4" name="Footer Placeholder 3">
            <a:extLst>
              <a:ext uri="{FF2B5EF4-FFF2-40B4-BE49-F238E27FC236}">
                <a16:creationId xmlns:a16="http://schemas.microsoft.com/office/drawing/2014/main" id="{20736F85-8633-4A76-BEC3-FBE8777DAC54}"/>
              </a:ext>
            </a:extLst>
          </p:cNvPr>
          <p:cNvSpPr>
            <a:spLocks noGrp="1"/>
          </p:cNvSpPr>
          <p:nvPr>
            <p:ph type="ftr" sz="quarter" idx="11"/>
          </p:nvPr>
        </p:nvSpPr>
        <p:spPr/>
        <p:txBody>
          <a:bodyPr/>
          <a:lstStyle/>
          <a:p>
            <a:r>
              <a:rPr lang="en-US"/>
              <a:t>L06.01</a:t>
            </a:r>
          </a:p>
        </p:txBody>
      </p:sp>
    </p:spTree>
    <p:extLst>
      <p:ext uri="{BB962C8B-B14F-4D97-AF65-F5344CB8AC3E}">
        <p14:creationId xmlns:p14="http://schemas.microsoft.com/office/powerpoint/2010/main" val="3315995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79E44E5B-594F-4B2D-85AB-9EA743EAF9A7}"/>
              </a:ext>
            </a:extLst>
          </p:cNvPr>
          <p:cNvPicPr>
            <a:picLocks noChangeAspect="1"/>
          </p:cNvPicPr>
          <p:nvPr/>
        </p:nvPicPr>
        <p:blipFill>
          <a:blip r:embed="rId3"/>
          <a:stretch>
            <a:fillRect/>
          </a:stretch>
        </p:blipFill>
        <p:spPr>
          <a:xfrm>
            <a:off x="0" y="5081"/>
            <a:ext cx="2131271" cy="1143000"/>
          </a:xfrm>
          <a:prstGeom prst="rect">
            <a:avLst/>
          </a:prstGeom>
        </p:spPr>
      </p:pic>
      <p:sp>
        <p:nvSpPr>
          <p:cNvPr id="2" name="Title 1"/>
          <p:cNvSpPr>
            <a:spLocks noGrp="1"/>
          </p:cNvSpPr>
          <p:nvPr>
            <p:ph type="title"/>
          </p:nvPr>
        </p:nvSpPr>
        <p:spPr>
          <a:xfrm>
            <a:off x="457200" y="712113"/>
            <a:ext cx="8229600" cy="1143000"/>
          </a:xfrm>
        </p:spPr>
        <p:txBody>
          <a:bodyPr>
            <a:normAutofit/>
          </a:bodyPr>
          <a:lstStyle/>
          <a:p>
            <a:r>
              <a:rPr lang="en-US" dirty="0"/>
              <a:t>Conversion: Binary to Decimal</a:t>
            </a:r>
          </a:p>
        </p:txBody>
      </p:sp>
      <p:sp>
        <p:nvSpPr>
          <p:cNvPr id="3" name="Content Placeholder 2"/>
          <p:cNvSpPr>
            <a:spLocks noGrp="1"/>
          </p:cNvSpPr>
          <p:nvPr>
            <p:ph idx="1"/>
          </p:nvPr>
        </p:nvSpPr>
        <p:spPr>
          <a:xfrm>
            <a:off x="457200" y="1828799"/>
            <a:ext cx="5029200" cy="2895601"/>
          </a:xfrm>
        </p:spPr>
        <p:txBody>
          <a:bodyPr>
            <a:normAutofit fontScale="85000" lnSpcReduction="20000"/>
          </a:bodyPr>
          <a:lstStyle/>
          <a:p>
            <a:pPr marL="457200" indent="-457200">
              <a:buFont typeface="Wingdings" pitchFamily="2" charset="2"/>
              <a:buChar char="§"/>
            </a:pPr>
            <a:r>
              <a:rPr lang="en-US" sz="2600" dirty="0"/>
              <a:t>To convert from </a:t>
            </a:r>
            <a:r>
              <a:rPr lang="en-US" sz="2600" b="1" dirty="0"/>
              <a:t>binary to decimal</a:t>
            </a:r>
            <a:r>
              <a:rPr lang="en-US" sz="2600" dirty="0"/>
              <a:t>, use a base of 2 and powers beginning with 0 at the LSB, counting upwards to the MSB</a:t>
            </a:r>
          </a:p>
          <a:p>
            <a:pPr marL="457200" indent="-457200">
              <a:buNone/>
            </a:pPr>
            <a:endParaRPr lang="en-US" sz="900" dirty="0"/>
          </a:p>
          <a:p>
            <a:pPr marL="457200" indent="-457200">
              <a:buFont typeface="Wingdings" pitchFamily="2" charset="2"/>
              <a:buChar char="§"/>
            </a:pPr>
            <a:r>
              <a:rPr lang="en-US" sz="2600" dirty="0"/>
              <a:t>This technique is the same in decimal systems; it is similar to how “10” is 10 times larger than 1</a:t>
            </a:r>
          </a:p>
          <a:p>
            <a:pPr marL="457200" indent="-457200">
              <a:buNone/>
            </a:pPr>
            <a:endParaRPr lang="en-US" sz="900" dirty="0"/>
          </a:p>
          <a:p>
            <a:pPr marL="457200" indent="-457200">
              <a:buFont typeface="Wingdings" pitchFamily="2" charset="2"/>
              <a:buChar char="§"/>
            </a:pPr>
            <a:r>
              <a:rPr lang="en-US" sz="2600" dirty="0"/>
              <a:t>For example, “2” in decimal can be represented in binary as “0010”</a:t>
            </a:r>
          </a:p>
          <a:p>
            <a:endParaRPr lang="en-US" dirty="0"/>
          </a:p>
          <a:p>
            <a:endParaRPr lang="en-US" dirty="0"/>
          </a:p>
        </p:txBody>
      </p:sp>
      <p:pic>
        <p:nvPicPr>
          <p:cNvPr id="5126" name="Picture 6"/>
          <p:cNvPicPr>
            <a:picLocks noChangeAspect="1" noChangeArrowheads="1"/>
          </p:cNvPicPr>
          <p:nvPr/>
        </p:nvPicPr>
        <p:blipFill>
          <a:blip r:embed="rId4" cstate="print"/>
          <a:srcRect/>
          <a:stretch>
            <a:fillRect/>
          </a:stretch>
        </p:blipFill>
        <p:spPr bwMode="auto">
          <a:xfrm>
            <a:off x="5791200" y="1828800"/>
            <a:ext cx="2816078" cy="2596736"/>
          </a:xfrm>
          <a:prstGeom prst="rect">
            <a:avLst/>
          </a:prstGeom>
          <a:noFill/>
          <a:ln w="38100">
            <a:solidFill>
              <a:schemeClr val="accent5">
                <a:lumMod val="75000"/>
              </a:schemeClr>
            </a:solidFill>
            <a:miter lim="800000"/>
            <a:headEnd/>
            <a:tailEnd/>
          </a:ln>
          <a:effectLst/>
        </p:spPr>
      </p:pic>
      <p:sp>
        <p:nvSpPr>
          <p:cNvPr id="7" name="TextBox 6"/>
          <p:cNvSpPr txBox="1"/>
          <p:nvPr/>
        </p:nvSpPr>
        <p:spPr>
          <a:xfrm>
            <a:off x="304800" y="4953000"/>
            <a:ext cx="8610600" cy="1200329"/>
          </a:xfrm>
          <a:prstGeom prst="rect">
            <a:avLst/>
          </a:prstGeom>
          <a:solidFill>
            <a:schemeClr val="tx2">
              <a:lumMod val="60000"/>
              <a:lumOff val="40000"/>
            </a:schemeClr>
          </a:solidFill>
          <a:ln>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r>
              <a:rPr lang="en-US" sz="2400" dirty="0"/>
              <a:t>Example: Convert (0010)</a:t>
            </a:r>
            <a:r>
              <a:rPr lang="en-US" sz="2400" baseline="-25000" dirty="0"/>
              <a:t>2</a:t>
            </a:r>
            <a:r>
              <a:rPr lang="en-US" sz="2400" dirty="0"/>
              <a:t> to decimal = 2</a:t>
            </a:r>
            <a:r>
              <a:rPr lang="en-US" sz="2400" baseline="30000" dirty="0"/>
              <a:t>3</a:t>
            </a:r>
            <a:r>
              <a:rPr lang="en-US" sz="2400" dirty="0"/>
              <a:t>(0) + 2</a:t>
            </a:r>
            <a:r>
              <a:rPr lang="en-US" sz="2400" baseline="30000" dirty="0"/>
              <a:t>2</a:t>
            </a:r>
            <a:r>
              <a:rPr lang="en-US" sz="2400" dirty="0"/>
              <a:t>(0) + 2</a:t>
            </a:r>
            <a:r>
              <a:rPr lang="en-US" sz="2400" baseline="30000" dirty="0"/>
              <a:t>1</a:t>
            </a:r>
            <a:r>
              <a:rPr lang="en-US" sz="2400" dirty="0"/>
              <a:t>(1) + 2</a:t>
            </a:r>
            <a:r>
              <a:rPr lang="en-US" sz="2400" baseline="30000" dirty="0"/>
              <a:t>0</a:t>
            </a:r>
            <a:r>
              <a:rPr lang="en-US" sz="2400" dirty="0"/>
              <a:t>(0) </a:t>
            </a:r>
          </a:p>
          <a:p>
            <a:r>
              <a:rPr lang="en-US" sz="2400" dirty="0"/>
              <a:t>			                           = (8)(0) + (4)(0) + (2)(1) + (2)(0) </a:t>
            </a:r>
          </a:p>
          <a:p>
            <a:r>
              <a:rPr lang="en-US" sz="2400" dirty="0"/>
              <a:t>			                           = (2)</a:t>
            </a:r>
            <a:r>
              <a:rPr lang="en-US" sz="2400" baseline="-25000" dirty="0"/>
              <a:t>10</a:t>
            </a:r>
            <a:endParaRPr lang="en-US" sz="2400" dirty="0"/>
          </a:p>
        </p:txBody>
      </p:sp>
      <p:sp>
        <p:nvSpPr>
          <p:cNvPr id="6" name="TextBox 5"/>
          <p:cNvSpPr txBox="1"/>
          <p:nvPr/>
        </p:nvSpPr>
        <p:spPr>
          <a:xfrm>
            <a:off x="5715000" y="4419600"/>
            <a:ext cx="2971800" cy="276999"/>
          </a:xfrm>
          <a:prstGeom prst="rect">
            <a:avLst/>
          </a:prstGeom>
          <a:noFill/>
        </p:spPr>
        <p:txBody>
          <a:bodyPr wrap="square" rtlCol="0">
            <a:spAutoFit/>
          </a:bodyPr>
          <a:lstStyle/>
          <a:p>
            <a:pPr algn="ctr"/>
            <a:r>
              <a:rPr lang="en-US" sz="1200" dirty="0"/>
              <a:t>Figure 1: Convert binary to decimal</a:t>
            </a:r>
          </a:p>
        </p:txBody>
      </p:sp>
      <p:sp>
        <p:nvSpPr>
          <p:cNvPr id="8" name="Slide Number Placeholder 7"/>
          <p:cNvSpPr>
            <a:spLocks noGrp="1"/>
          </p:cNvSpPr>
          <p:nvPr>
            <p:ph type="sldNum" sz="quarter" idx="12"/>
          </p:nvPr>
        </p:nvSpPr>
        <p:spPr/>
        <p:txBody>
          <a:bodyPr/>
          <a:lstStyle/>
          <a:p>
            <a:fld id="{00FDC461-FCC3-4FD0-840F-06872396D02B}" type="slidenum">
              <a:rPr lang="en-US" smtClean="0"/>
              <a:pPr/>
              <a:t>6</a:t>
            </a:fld>
            <a:endParaRPr lang="en-US"/>
          </a:p>
        </p:txBody>
      </p:sp>
      <p:sp>
        <p:nvSpPr>
          <p:cNvPr id="4" name="Date Placeholder 3">
            <a:extLst>
              <a:ext uri="{FF2B5EF4-FFF2-40B4-BE49-F238E27FC236}">
                <a16:creationId xmlns:a16="http://schemas.microsoft.com/office/drawing/2014/main" id="{A0F9041A-A069-43D4-AD4E-6AC21B842665}"/>
              </a:ext>
            </a:extLst>
          </p:cNvPr>
          <p:cNvSpPr>
            <a:spLocks noGrp="1"/>
          </p:cNvSpPr>
          <p:nvPr>
            <p:ph type="dt" sz="half" idx="10"/>
          </p:nvPr>
        </p:nvSpPr>
        <p:spPr/>
        <p:txBody>
          <a:bodyPr/>
          <a:lstStyle/>
          <a:p>
            <a:r>
              <a:rPr lang="en-US" dirty="0"/>
              <a:t>LSU rev20240724</a:t>
            </a:r>
          </a:p>
        </p:txBody>
      </p:sp>
      <p:sp>
        <p:nvSpPr>
          <p:cNvPr id="5" name="Footer Placeholder 4">
            <a:extLst>
              <a:ext uri="{FF2B5EF4-FFF2-40B4-BE49-F238E27FC236}">
                <a16:creationId xmlns:a16="http://schemas.microsoft.com/office/drawing/2014/main" id="{E805E942-D0F0-49E0-B249-343F10122531}"/>
              </a:ext>
            </a:extLst>
          </p:cNvPr>
          <p:cNvSpPr>
            <a:spLocks noGrp="1"/>
          </p:cNvSpPr>
          <p:nvPr>
            <p:ph type="ftr" sz="quarter" idx="11"/>
          </p:nvPr>
        </p:nvSpPr>
        <p:spPr/>
        <p:txBody>
          <a:bodyPr/>
          <a:lstStyle/>
          <a:p>
            <a:r>
              <a:rPr lang="en-US"/>
              <a:t>L06.01</a:t>
            </a:r>
          </a:p>
        </p:txBody>
      </p:sp>
    </p:spTree>
    <p:extLst>
      <p:ext uri="{BB962C8B-B14F-4D97-AF65-F5344CB8AC3E}">
        <p14:creationId xmlns:p14="http://schemas.microsoft.com/office/powerpoint/2010/main" val="2053490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9CED7391-244B-42DC-B304-0E8B66AB24BD}"/>
              </a:ext>
            </a:extLst>
          </p:cNvPr>
          <p:cNvPicPr>
            <a:picLocks noChangeAspect="1"/>
          </p:cNvPicPr>
          <p:nvPr/>
        </p:nvPicPr>
        <p:blipFill>
          <a:blip r:embed="rId3"/>
          <a:stretch>
            <a:fillRect/>
          </a:stretch>
        </p:blipFill>
        <p:spPr>
          <a:xfrm>
            <a:off x="0" y="5081"/>
            <a:ext cx="2131271" cy="1143000"/>
          </a:xfrm>
          <a:prstGeom prst="rect">
            <a:avLst/>
          </a:prstGeom>
        </p:spPr>
      </p:pic>
      <p:sp>
        <p:nvSpPr>
          <p:cNvPr id="2" name="Title 1"/>
          <p:cNvSpPr>
            <a:spLocks noGrp="1"/>
          </p:cNvSpPr>
          <p:nvPr>
            <p:ph type="title"/>
          </p:nvPr>
        </p:nvSpPr>
        <p:spPr>
          <a:xfrm>
            <a:off x="495300" y="685800"/>
            <a:ext cx="8229600" cy="1143000"/>
          </a:xfrm>
        </p:spPr>
        <p:txBody>
          <a:bodyPr/>
          <a:lstStyle/>
          <a:p>
            <a:r>
              <a:rPr lang="en-US" dirty="0"/>
              <a:t>Conversion: Decimal to Binary</a:t>
            </a:r>
          </a:p>
        </p:txBody>
      </p:sp>
      <p:sp>
        <p:nvSpPr>
          <p:cNvPr id="4" name="Content Placeholder 3"/>
          <p:cNvSpPr>
            <a:spLocks noGrp="1"/>
          </p:cNvSpPr>
          <p:nvPr>
            <p:ph idx="1"/>
          </p:nvPr>
        </p:nvSpPr>
        <p:spPr>
          <a:xfrm>
            <a:off x="457200" y="1687195"/>
            <a:ext cx="5410200" cy="4104005"/>
          </a:xfrm>
        </p:spPr>
        <p:txBody>
          <a:bodyPr>
            <a:normAutofit lnSpcReduction="10000"/>
          </a:bodyPr>
          <a:lstStyle/>
          <a:p>
            <a:pPr marL="457200" indent="-457200">
              <a:buFont typeface="Wingdings" pitchFamily="2" charset="2"/>
              <a:buChar char="§"/>
            </a:pPr>
            <a:r>
              <a:rPr lang="en-US" sz="2600" dirty="0"/>
              <a:t>To convert from </a:t>
            </a:r>
            <a:r>
              <a:rPr lang="en-US" sz="2600" b="1" dirty="0"/>
              <a:t>decimal to binary, </a:t>
            </a:r>
            <a:r>
              <a:rPr lang="en-US" sz="2600" dirty="0"/>
              <a:t>divide by 2.  If dividing by an even number, carry a 0.  If dividing by an odd number, carry a 1</a:t>
            </a:r>
          </a:p>
          <a:p>
            <a:pPr marL="457200" indent="-457200">
              <a:buNone/>
            </a:pPr>
            <a:endParaRPr lang="en-US" sz="800" dirty="0"/>
          </a:p>
          <a:p>
            <a:pPr marL="457200" indent="-457200">
              <a:buFont typeface="Wingdings" pitchFamily="2" charset="2"/>
              <a:buChar char="§"/>
            </a:pPr>
            <a:r>
              <a:rPr lang="en-US" sz="2600" dirty="0"/>
              <a:t>Divide the remaining whole number by 2 and follow the same carry rules; repeat until the remaining whole number is 0</a:t>
            </a:r>
          </a:p>
          <a:p>
            <a:pPr marL="457200" indent="-457200">
              <a:buFont typeface="Wingdings" pitchFamily="2" charset="2"/>
              <a:buChar char="§"/>
            </a:pPr>
            <a:endParaRPr lang="en-US" sz="800" dirty="0"/>
          </a:p>
          <a:p>
            <a:pPr marL="457200" indent="-457200">
              <a:buFont typeface="Wingdings" pitchFamily="2" charset="2"/>
              <a:buChar char="§"/>
            </a:pPr>
            <a:r>
              <a:rPr lang="en-US" sz="2600" dirty="0"/>
              <a:t>Build the binary sequence from bottom to top</a:t>
            </a:r>
          </a:p>
        </p:txBody>
      </p:sp>
      <p:sp>
        <p:nvSpPr>
          <p:cNvPr id="6" name="TextBox 5"/>
          <p:cNvSpPr txBox="1"/>
          <p:nvPr/>
        </p:nvSpPr>
        <p:spPr>
          <a:xfrm>
            <a:off x="1524000" y="5867400"/>
            <a:ext cx="6475619" cy="461665"/>
          </a:xfrm>
          <a:prstGeom prst="rect">
            <a:avLst/>
          </a:prstGeom>
          <a:solidFill>
            <a:schemeClr val="tx2">
              <a:lumMod val="60000"/>
              <a:lumOff val="40000"/>
            </a:schemeClr>
          </a:solidFill>
          <a:ln>
            <a:noFill/>
          </a:ln>
          <a:effectLst/>
          <a:scene3d>
            <a:camera prst="orthographicFront">
              <a:rot lat="0" lon="0" rev="0"/>
            </a:camera>
            <a:lightRig rig="chilly" dir="t">
              <a:rot lat="0" lon="0" rev="18480000"/>
            </a:lightRig>
          </a:scene3d>
          <a:sp3d prstMaterial="clear">
            <a:bevelT h="63500"/>
          </a:sp3d>
        </p:spPr>
        <p:txBody>
          <a:bodyPr wrap="none" rtlCol="0">
            <a:spAutoFit/>
          </a:bodyPr>
          <a:lstStyle/>
          <a:p>
            <a:r>
              <a:rPr lang="en-US" sz="2400" dirty="0"/>
              <a:t>Example: Convert (294)</a:t>
            </a:r>
            <a:r>
              <a:rPr lang="en-US" sz="2400" baseline="-25000" dirty="0"/>
              <a:t>10</a:t>
            </a:r>
            <a:r>
              <a:rPr lang="en-US" sz="2400" dirty="0"/>
              <a:t> to binary = (100100110)</a:t>
            </a:r>
            <a:r>
              <a:rPr lang="en-US" sz="2400" baseline="-25000" dirty="0"/>
              <a:t>2</a:t>
            </a:r>
            <a:endParaRPr lang="en-US" sz="2400" dirty="0"/>
          </a:p>
        </p:txBody>
      </p:sp>
      <p:graphicFrame>
        <p:nvGraphicFramePr>
          <p:cNvPr id="7" name="Table 6"/>
          <p:cNvGraphicFramePr>
            <a:graphicFrameLocks noGrp="1"/>
          </p:cNvGraphicFramePr>
          <p:nvPr/>
        </p:nvGraphicFramePr>
        <p:xfrm>
          <a:off x="6172200" y="1676400"/>
          <a:ext cx="2514600" cy="33528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tblGrid>
              <a:tr h="335280">
                <a:tc>
                  <a:txBody>
                    <a:bodyPr/>
                    <a:lstStyle/>
                    <a:p>
                      <a:pPr marL="0" marR="0" algn="ctr">
                        <a:lnSpc>
                          <a:spcPct val="115000"/>
                        </a:lnSpc>
                        <a:spcBef>
                          <a:spcPts val="0"/>
                        </a:spcBef>
                        <a:spcAft>
                          <a:spcPts val="0"/>
                        </a:spcAft>
                      </a:pPr>
                      <a:r>
                        <a:rPr lang="en-US" sz="1800" dirty="0">
                          <a:latin typeface="Calibri"/>
                          <a:ea typeface="Calibri"/>
                          <a:cs typeface="Times New Roman"/>
                        </a:rPr>
                        <a:t>Divide</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800" dirty="0">
                          <a:latin typeface="Calibri"/>
                          <a:ea typeface="Calibri"/>
                          <a:cs typeface="Times New Roman"/>
                        </a:rPr>
                        <a:t>Carry</a:t>
                      </a: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335280">
                <a:tc>
                  <a:txBody>
                    <a:bodyPr/>
                    <a:lstStyle/>
                    <a:p>
                      <a:pPr marL="0" marR="0">
                        <a:lnSpc>
                          <a:spcPct val="115000"/>
                        </a:lnSpc>
                        <a:spcBef>
                          <a:spcPts val="0"/>
                        </a:spcBef>
                        <a:spcAft>
                          <a:spcPts val="0"/>
                        </a:spcAft>
                      </a:pPr>
                      <a:r>
                        <a:rPr lang="en-US" sz="1800">
                          <a:latin typeface="Calibri"/>
                          <a:ea typeface="Calibri"/>
                          <a:cs typeface="Calibri"/>
                        </a:rPr>
                        <a:t>294 </a:t>
                      </a:r>
                      <a:r>
                        <a:rPr lang="en-US" sz="1800">
                          <a:solidFill>
                            <a:srgbClr val="222222"/>
                          </a:solidFill>
                          <a:latin typeface="Calibri"/>
                          <a:ea typeface="Calibri"/>
                          <a:cs typeface="Calibri"/>
                        </a:rPr>
                        <a:t>÷ 2 = 147</a:t>
                      </a:r>
                      <a:endParaRPr lang="en-US" sz="18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800">
                          <a:solidFill>
                            <a:srgbClr val="222222"/>
                          </a:solidFill>
                          <a:latin typeface="Calibri"/>
                          <a:ea typeface="Calibri"/>
                          <a:cs typeface="Calibri"/>
                        </a:rPr>
                        <a:t>0</a:t>
                      </a:r>
                      <a:endParaRPr lang="en-US" sz="1800">
                        <a:latin typeface="Calibri"/>
                        <a:ea typeface="Calibri"/>
                        <a:cs typeface="Times New Roman"/>
                      </a:endParaRP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335280">
                <a:tc>
                  <a:txBody>
                    <a:bodyPr/>
                    <a:lstStyle/>
                    <a:p>
                      <a:pPr marL="0" marR="0">
                        <a:lnSpc>
                          <a:spcPct val="115000"/>
                        </a:lnSpc>
                        <a:spcBef>
                          <a:spcPts val="0"/>
                        </a:spcBef>
                        <a:spcAft>
                          <a:spcPts val="0"/>
                        </a:spcAft>
                      </a:pPr>
                      <a:r>
                        <a:rPr lang="en-US" sz="1800">
                          <a:latin typeface="Calibri"/>
                          <a:ea typeface="Calibri"/>
                          <a:cs typeface="Times New Roman"/>
                        </a:rPr>
                        <a:t>147 </a:t>
                      </a:r>
                      <a:r>
                        <a:rPr lang="en-US" sz="1800">
                          <a:solidFill>
                            <a:srgbClr val="222222"/>
                          </a:solidFill>
                          <a:latin typeface="Calibri"/>
                          <a:ea typeface="Calibri"/>
                          <a:cs typeface="Calibri"/>
                        </a:rPr>
                        <a:t>÷ 2 = 73.5</a:t>
                      </a:r>
                      <a:endParaRPr lang="en-US" sz="18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800">
                          <a:latin typeface="Calibri"/>
                          <a:ea typeface="Calibri"/>
                          <a:cs typeface="Times New Roman"/>
                        </a:rPr>
                        <a:t>1</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335280">
                <a:tc>
                  <a:txBody>
                    <a:bodyPr/>
                    <a:lstStyle/>
                    <a:p>
                      <a:pPr marL="0" marR="0">
                        <a:lnSpc>
                          <a:spcPct val="115000"/>
                        </a:lnSpc>
                        <a:spcBef>
                          <a:spcPts val="0"/>
                        </a:spcBef>
                        <a:spcAft>
                          <a:spcPts val="0"/>
                        </a:spcAft>
                      </a:pPr>
                      <a:r>
                        <a:rPr lang="en-US" sz="1800">
                          <a:latin typeface="Calibri"/>
                          <a:ea typeface="Calibri"/>
                          <a:cs typeface="Times New Roman"/>
                        </a:rPr>
                        <a:t>73 </a:t>
                      </a:r>
                      <a:r>
                        <a:rPr lang="en-US" sz="1800">
                          <a:solidFill>
                            <a:srgbClr val="222222"/>
                          </a:solidFill>
                          <a:latin typeface="Calibri"/>
                          <a:ea typeface="Calibri"/>
                          <a:cs typeface="Calibri"/>
                        </a:rPr>
                        <a:t>÷ 2 = 36.5</a:t>
                      </a:r>
                      <a:endParaRPr lang="en-US" sz="18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800">
                          <a:latin typeface="Calibri"/>
                          <a:ea typeface="Calibri"/>
                          <a:cs typeface="Times New Roman"/>
                        </a:rPr>
                        <a:t>1</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35280">
                <a:tc>
                  <a:txBody>
                    <a:bodyPr/>
                    <a:lstStyle/>
                    <a:p>
                      <a:pPr marL="0" marR="0">
                        <a:lnSpc>
                          <a:spcPct val="115000"/>
                        </a:lnSpc>
                        <a:spcBef>
                          <a:spcPts val="0"/>
                        </a:spcBef>
                        <a:spcAft>
                          <a:spcPts val="0"/>
                        </a:spcAft>
                      </a:pPr>
                      <a:r>
                        <a:rPr lang="en-US" sz="1800">
                          <a:latin typeface="Calibri"/>
                          <a:ea typeface="Calibri"/>
                          <a:cs typeface="Times New Roman"/>
                        </a:rPr>
                        <a:t>36 </a:t>
                      </a:r>
                      <a:r>
                        <a:rPr lang="en-US" sz="1800">
                          <a:solidFill>
                            <a:srgbClr val="222222"/>
                          </a:solidFill>
                          <a:latin typeface="Calibri"/>
                          <a:ea typeface="Calibri"/>
                          <a:cs typeface="Calibri"/>
                        </a:rPr>
                        <a:t>÷ 2 = 18</a:t>
                      </a:r>
                      <a:endParaRPr lang="en-US" sz="18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800">
                          <a:latin typeface="Calibri"/>
                          <a:ea typeface="Calibri"/>
                          <a:cs typeface="Times New Roman"/>
                        </a:rPr>
                        <a:t>0</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335280">
                <a:tc>
                  <a:txBody>
                    <a:bodyPr/>
                    <a:lstStyle/>
                    <a:p>
                      <a:pPr marL="0" marR="0">
                        <a:lnSpc>
                          <a:spcPct val="115000"/>
                        </a:lnSpc>
                        <a:spcBef>
                          <a:spcPts val="0"/>
                        </a:spcBef>
                        <a:spcAft>
                          <a:spcPts val="0"/>
                        </a:spcAft>
                      </a:pPr>
                      <a:r>
                        <a:rPr lang="en-US" sz="1800">
                          <a:latin typeface="Calibri"/>
                          <a:ea typeface="Calibri"/>
                          <a:cs typeface="Times New Roman"/>
                        </a:rPr>
                        <a:t>18 </a:t>
                      </a:r>
                      <a:r>
                        <a:rPr lang="en-US" sz="1800">
                          <a:solidFill>
                            <a:srgbClr val="222222"/>
                          </a:solidFill>
                          <a:latin typeface="Calibri"/>
                          <a:ea typeface="Calibri"/>
                          <a:cs typeface="Calibri"/>
                        </a:rPr>
                        <a:t>÷ 2 = 9</a:t>
                      </a:r>
                      <a:endParaRPr lang="en-US" sz="18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800">
                          <a:latin typeface="Calibri"/>
                          <a:ea typeface="Calibri"/>
                          <a:cs typeface="Times New Roman"/>
                        </a:rPr>
                        <a:t>0</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335280">
                <a:tc>
                  <a:txBody>
                    <a:bodyPr/>
                    <a:lstStyle/>
                    <a:p>
                      <a:pPr marL="0" marR="0">
                        <a:lnSpc>
                          <a:spcPct val="115000"/>
                        </a:lnSpc>
                        <a:spcBef>
                          <a:spcPts val="0"/>
                        </a:spcBef>
                        <a:spcAft>
                          <a:spcPts val="0"/>
                        </a:spcAft>
                      </a:pPr>
                      <a:r>
                        <a:rPr lang="en-US" sz="1800" dirty="0">
                          <a:latin typeface="Calibri"/>
                          <a:ea typeface="Calibri"/>
                          <a:cs typeface="Times New Roman"/>
                        </a:rPr>
                        <a:t>9 </a:t>
                      </a:r>
                      <a:r>
                        <a:rPr lang="en-US" sz="1800" dirty="0">
                          <a:solidFill>
                            <a:srgbClr val="222222"/>
                          </a:solidFill>
                          <a:latin typeface="Calibri"/>
                          <a:ea typeface="Calibri"/>
                          <a:cs typeface="Calibri"/>
                        </a:rPr>
                        <a:t>÷ 2 = 4.5</a:t>
                      </a:r>
                      <a:endParaRPr lang="en-US" sz="1800" dirty="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800">
                          <a:latin typeface="Calibri"/>
                          <a:ea typeface="Calibri"/>
                          <a:cs typeface="Times New Roman"/>
                        </a:rPr>
                        <a:t>1</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6"/>
                  </a:ext>
                </a:extLst>
              </a:tr>
              <a:tr h="335280">
                <a:tc>
                  <a:txBody>
                    <a:bodyPr/>
                    <a:lstStyle/>
                    <a:p>
                      <a:pPr marL="0" marR="0">
                        <a:lnSpc>
                          <a:spcPct val="115000"/>
                        </a:lnSpc>
                        <a:spcBef>
                          <a:spcPts val="0"/>
                        </a:spcBef>
                        <a:spcAft>
                          <a:spcPts val="0"/>
                        </a:spcAft>
                      </a:pPr>
                      <a:r>
                        <a:rPr lang="en-US" sz="1800">
                          <a:latin typeface="Calibri"/>
                          <a:ea typeface="Calibri"/>
                          <a:cs typeface="Times New Roman"/>
                        </a:rPr>
                        <a:t>4 </a:t>
                      </a:r>
                      <a:r>
                        <a:rPr lang="en-US" sz="1800">
                          <a:solidFill>
                            <a:srgbClr val="222222"/>
                          </a:solidFill>
                          <a:latin typeface="Calibri"/>
                          <a:ea typeface="Calibri"/>
                          <a:cs typeface="Calibri"/>
                        </a:rPr>
                        <a:t>÷ 2 = 2</a:t>
                      </a:r>
                      <a:endParaRPr lang="en-US" sz="18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800">
                          <a:latin typeface="Calibri"/>
                          <a:ea typeface="Calibri"/>
                          <a:cs typeface="Times New Roman"/>
                        </a:rPr>
                        <a:t>0</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7"/>
                  </a:ext>
                </a:extLst>
              </a:tr>
              <a:tr h="335280">
                <a:tc>
                  <a:txBody>
                    <a:bodyPr/>
                    <a:lstStyle/>
                    <a:p>
                      <a:pPr marL="0" marR="0">
                        <a:lnSpc>
                          <a:spcPct val="115000"/>
                        </a:lnSpc>
                        <a:spcBef>
                          <a:spcPts val="0"/>
                        </a:spcBef>
                        <a:spcAft>
                          <a:spcPts val="0"/>
                        </a:spcAft>
                      </a:pPr>
                      <a:r>
                        <a:rPr lang="en-US" sz="1800">
                          <a:latin typeface="Calibri"/>
                          <a:ea typeface="Calibri"/>
                          <a:cs typeface="Times New Roman"/>
                        </a:rPr>
                        <a:t>2 </a:t>
                      </a:r>
                      <a:r>
                        <a:rPr lang="en-US" sz="1800">
                          <a:solidFill>
                            <a:srgbClr val="222222"/>
                          </a:solidFill>
                          <a:latin typeface="Calibri"/>
                          <a:ea typeface="Calibri"/>
                          <a:cs typeface="Calibri"/>
                        </a:rPr>
                        <a:t>÷ 2 = 1</a:t>
                      </a:r>
                      <a:endParaRPr lang="en-US" sz="18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800">
                          <a:latin typeface="Calibri"/>
                          <a:ea typeface="Calibri"/>
                          <a:cs typeface="Times New Roman"/>
                        </a:rPr>
                        <a:t>0</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8"/>
                  </a:ext>
                </a:extLst>
              </a:tr>
              <a:tr h="335280">
                <a:tc>
                  <a:txBody>
                    <a:bodyPr/>
                    <a:lstStyle/>
                    <a:p>
                      <a:pPr marL="0" marR="0">
                        <a:lnSpc>
                          <a:spcPct val="115000"/>
                        </a:lnSpc>
                        <a:spcBef>
                          <a:spcPts val="0"/>
                        </a:spcBef>
                        <a:spcAft>
                          <a:spcPts val="0"/>
                        </a:spcAft>
                      </a:pPr>
                      <a:r>
                        <a:rPr lang="en-US" sz="1800">
                          <a:latin typeface="Calibri"/>
                          <a:ea typeface="Calibri"/>
                          <a:cs typeface="Times New Roman"/>
                        </a:rPr>
                        <a:t>1 </a:t>
                      </a:r>
                      <a:r>
                        <a:rPr lang="en-US" sz="1800">
                          <a:solidFill>
                            <a:srgbClr val="222222"/>
                          </a:solidFill>
                          <a:latin typeface="Calibri"/>
                          <a:ea typeface="Calibri"/>
                          <a:cs typeface="Calibri"/>
                        </a:rPr>
                        <a:t>÷ 2 = 0.5</a:t>
                      </a:r>
                      <a:endParaRPr lang="en-US" sz="1800">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latin typeface="Calibri"/>
                          <a:ea typeface="Calibri"/>
                          <a:cs typeface="Times New Roman"/>
                        </a:rPr>
                        <a:t>1</a:t>
                      </a: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
        <p:nvSpPr>
          <p:cNvPr id="8" name="TextBox 7"/>
          <p:cNvSpPr txBox="1"/>
          <p:nvPr/>
        </p:nvSpPr>
        <p:spPr>
          <a:xfrm>
            <a:off x="6172200" y="5029200"/>
            <a:ext cx="2552700" cy="523220"/>
          </a:xfrm>
          <a:prstGeom prst="rect">
            <a:avLst/>
          </a:prstGeom>
          <a:noFill/>
        </p:spPr>
        <p:txBody>
          <a:bodyPr wrap="square" rtlCol="0">
            <a:spAutoFit/>
          </a:bodyPr>
          <a:lstStyle/>
          <a:p>
            <a:pPr algn="ctr"/>
            <a:r>
              <a:rPr lang="en-US" sz="1400" dirty="0"/>
              <a:t>Table 2: Convert decimal to binary</a:t>
            </a:r>
          </a:p>
        </p:txBody>
      </p:sp>
      <p:sp>
        <p:nvSpPr>
          <p:cNvPr id="9" name="Slide Number Placeholder 8"/>
          <p:cNvSpPr>
            <a:spLocks noGrp="1"/>
          </p:cNvSpPr>
          <p:nvPr>
            <p:ph type="sldNum" sz="quarter" idx="12"/>
          </p:nvPr>
        </p:nvSpPr>
        <p:spPr/>
        <p:txBody>
          <a:bodyPr/>
          <a:lstStyle/>
          <a:p>
            <a:fld id="{00FDC461-FCC3-4FD0-840F-06872396D02B}" type="slidenum">
              <a:rPr lang="en-US" smtClean="0"/>
              <a:pPr/>
              <a:t>7</a:t>
            </a:fld>
            <a:endParaRPr lang="en-US"/>
          </a:p>
        </p:txBody>
      </p:sp>
      <p:sp>
        <p:nvSpPr>
          <p:cNvPr id="3" name="Date Placeholder 2">
            <a:extLst>
              <a:ext uri="{FF2B5EF4-FFF2-40B4-BE49-F238E27FC236}">
                <a16:creationId xmlns:a16="http://schemas.microsoft.com/office/drawing/2014/main" id="{A90E949D-8366-4156-9E67-C7D384A39E09}"/>
              </a:ext>
            </a:extLst>
          </p:cNvPr>
          <p:cNvSpPr>
            <a:spLocks noGrp="1"/>
          </p:cNvSpPr>
          <p:nvPr>
            <p:ph type="dt" sz="half" idx="10"/>
          </p:nvPr>
        </p:nvSpPr>
        <p:spPr/>
        <p:txBody>
          <a:bodyPr/>
          <a:lstStyle/>
          <a:p>
            <a:r>
              <a:rPr lang="en-US" dirty="0"/>
              <a:t>LSU rev20240724</a:t>
            </a:r>
          </a:p>
        </p:txBody>
      </p:sp>
      <p:sp>
        <p:nvSpPr>
          <p:cNvPr id="5" name="Footer Placeholder 4">
            <a:extLst>
              <a:ext uri="{FF2B5EF4-FFF2-40B4-BE49-F238E27FC236}">
                <a16:creationId xmlns:a16="http://schemas.microsoft.com/office/drawing/2014/main" id="{EF719566-5963-4640-A5E9-23F5F8C06455}"/>
              </a:ext>
            </a:extLst>
          </p:cNvPr>
          <p:cNvSpPr>
            <a:spLocks noGrp="1"/>
          </p:cNvSpPr>
          <p:nvPr>
            <p:ph type="ftr" sz="quarter" idx="11"/>
          </p:nvPr>
        </p:nvSpPr>
        <p:spPr/>
        <p:txBody>
          <a:bodyPr/>
          <a:lstStyle/>
          <a:p>
            <a:r>
              <a:rPr lang="en-US"/>
              <a:t>L06.01</a:t>
            </a:r>
          </a:p>
        </p:txBody>
      </p:sp>
    </p:spTree>
    <p:extLst>
      <p:ext uri="{BB962C8B-B14F-4D97-AF65-F5344CB8AC3E}">
        <p14:creationId xmlns:p14="http://schemas.microsoft.com/office/powerpoint/2010/main" val="7796889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053D290-E191-487A-93F5-D159E533B8FC}"/>
              </a:ext>
            </a:extLst>
          </p:cNvPr>
          <p:cNvPicPr>
            <a:picLocks noChangeAspect="1"/>
          </p:cNvPicPr>
          <p:nvPr/>
        </p:nvPicPr>
        <p:blipFill>
          <a:blip r:embed="rId2"/>
          <a:stretch>
            <a:fillRect/>
          </a:stretch>
        </p:blipFill>
        <p:spPr>
          <a:xfrm>
            <a:off x="0" y="5081"/>
            <a:ext cx="2131271" cy="1143000"/>
          </a:xfrm>
          <a:prstGeom prst="rect">
            <a:avLst/>
          </a:prstGeom>
        </p:spPr>
      </p:pic>
      <p:sp>
        <p:nvSpPr>
          <p:cNvPr id="2" name="Title 1"/>
          <p:cNvSpPr>
            <a:spLocks noGrp="1"/>
          </p:cNvSpPr>
          <p:nvPr>
            <p:ph type="title"/>
          </p:nvPr>
        </p:nvSpPr>
        <p:spPr>
          <a:xfrm>
            <a:off x="457200" y="398082"/>
            <a:ext cx="8229600" cy="1143000"/>
          </a:xfrm>
        </p:spPr>
        <p:txBody>
          <a:bodyPr/>
          <a:lstStyle/>
          <a:p>
            <a:r>
              <a:rPr lang="en-US" dirty="0"/>
              <a:t>Hexadecimal System</a:t>
            </a:r>
          </a:p>
        </p:txBody>
      </p:sp>
      <p:sp>
        <p:nvSpPr>
          <p:cNvPr id="3" name="Content Placeholder 2"/>
          <p:cNvSpPr>
            <a:spLocks noGrp="1"/>
          </p:cNvSpPr>
          <p:nvPr>
            <p:ph idx="1"/>
          </p:nvPr>
        </p:nvSpPr>
        <p:spPr>
          <a:xfrm>
            <a:off x="457200" y="1723644"/>
            <a:ext cx="4495800" cy="4525963"/>
          </a:xfrm>
        </p:spPr>
        <p:txBody>
          <a:bodyPr>
            <a:normAutofit fontScale="70000" lnSpcReduction="20000"/>
          </a:bodyPr>
          <a:lstStyle/>
          <a:p>
            <a:pPr marL="457200" indent="-457200">
              <a:buFont typeface="Wingdings" pitchFamily="2" charset="2"/>
              <a:buChar char="§"/>
            </a:pPr>
            <a:r>
              <a:rPr lang="en-US" sz="3300" dirty="0"/>
              <a:t>Sometimes, it is useful to use a larger number representation </a:t>
            </a:r>
          </a:p>
          <a:p>
            <a:pPr marL="457200" indent="-457200">
              <a:buNone/>
            </a:pPr>
            <a:endParaRPr lang="en-US" sz="1100" dirty="0"/>
          </a:p>
          <a:p>
            <a:pPr marL="457200" indent="-457200">
              <a:buFont typeface="Wingdings" pitchFamily="2" charset="2"/>
              <a:buChar char="§"/>
            </a:pPr>
            <a:r>
              <a:rPr lang="en-US" sz="3300" b="1" dirty="0"/>
              <a:t>Hexadecimal</a:t>
            </a:r>
            <a:r>
              <a:rPr lang="en-US" sz="3300" dirty="0"/>
              <a:t> (a base 16 representation) is often used because it can represent a byte with a single character, and can be much quicker to read and understand</a:t>
            </a:r>
            <a:endParaRPr lang="en-US" sz="900" dirty="0"/>
          </a:p>
          <a:p>
            <a:pPr>
              <a:buFont typeface="Wingdings" pitchFamily="2" charset="2"/>
              <a:buChar char="§"/>
            </a:pPr>
            <a:endParaRPr lang="en-US" sz="1100" dirty="0"/>
          </a:p>
          <a:p>
            <a:pPr marL="457200" indent="-457200">
              <a:buFont typeface="Wingdings" pitchFamily="2" charset="2"/>
              <a:buChar char="§"/>
            </a:pPr>
            <a:r>
              <a:rPr lang="en-US" sz="3300" dirty="0"/>
              <a:t>This is a base 16, alphanumeric system which means that each digit can have one of sixteen different values (0, 1, 2, 3, 4, 5, 6, 7, 8, 9, A, B, C, D, E, F)</a:t>
            </a:r>
          </a:p>
        </p:txBody>
      </p:sp>
      <p:graphicFrame>
        <p:nvGraphicFramePr>
          <p:cNvPr id="6" name="Table 5"/>
          <p:cNvGraphicFramePr>
            <a:graphicFrameLocks noGrp="1"/>
          </p:cNvGraphicFramePr>
          <p:nvPr/>
        </p:nvGraphicFramePr>
        <p:xfrm>
          <a:off x="5105400" y="1600200"/>
          <a:ext cx="3429000" cy="4495803"/>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tblGrid>
              <a:tr h="264459">
                <a:tc>
                  <a:txBody>
                    <a:bodyPr/>
                    <a:lstStyle/>
                    <a:p>
                      <a:pPr marL="0" marR="0" algn="ctr">
                        <a:lnSpc>
                          <a:spcPct val="115000"/>
                        </a:lnSpc>
                        <a:spcBef>
                          <a:spcPts val="0"/>
                        </a:spcBef>
                        <a:spcAft>
                          <a:spcPts val="0"/>
                        </a:spcAft>
                      </a:pPr>
                      <a:r>
                        <a:rPr lang="en-US" sz="1600" dirty="0">
                          <a:latin typeface="Calibri"/>
                          <a:ea typeface="Calibri"/>
                          <a:cs typeface="Times New Roman"/>
                        </a:rPr>
                        <a:t>Hexadecimal</a:t>
                      </a: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600" dirty="0">
                          <a:latin typeface="Calibri"/>
                          <a:ea typeface="Calibri"/>
                          <a:cs typeface="Times New Roman"/>
                        </a:rPr>
                        <a:t>Binary Representation</a:t>
                      </a:r>
                    </a:p>
                  </a:txBody>
                  <a:tcPr marL="68580" marR="68580" marT="0" marB="0">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264459">
                <a:tc>
                  <a:txBody>
                    <a:bodyPr/>
                    <a:lstStyle/>
                    <a:p>
                      <a:pPr marL="0" marR="0" algn="ctr">
                        <a:lnSpc>
                          <a:spcPct val="115000"/>
                        </a:lnSpc>
                        <a:spcBef>
                          <a:spcPts val="0"/>
                        </a:spcBef>
                        <a:spcAft>
                          <a:spcPts val="0"/>
                        </a:spcAft>
                      </a:pPr>
                      <a:r>
                        <a:rPr lang="en-US" sz="1600">
                          <a:latin typeface="Calibri"/>
                          <a:ea typeface="Calibri"/>
                          <a:cs typeface="Times New Roman"/>
                        </a:rPr>
                        <a:t>0</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600">
                          <a:latin typeface="Calibri"/>
                          <a:ea typeface="Calibri"/>
                          <a:cs typeface="Times New Roman"/>
                        </a:rPr>
                        <a:t>0000</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264459">
                <a:tc>
                  <a:txBody>
                    <a:bodyPr/>
                    <a:lstStyle/>
                    <a:p>
                      <a:pPr marL="0" marR="0" algn="ctr">
                        <a:lnSpc>
                          <a:spcPct val="115000"/>
                        </a:lnSpc>
                        <a:spcBef>
                          <a:spcPts val="0"/>
                        </a:spcBef>
                        <a:spcAft>
                          <a:spcPts val="0"/>
                        </a:spcAft>
                      </a:pPr>
                      <a:r>
                        <a:rPr lang="en-US" sz="1600">
                          <a:latin typeface="Calibri"/>
                          <a:ea typeface="Calibri"/>
                          <a:cs typeface="Times New Roman"/>
                        </a:rPr>
                        <a:t>1</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600">
                          <a:latin typeface="Calibri"/>
                          <a:ea typeface="Calibri"/>
                          <a:cs typeface="Times New Roman"/>
                        </a:rPr>
                        <a:t>0001</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264459">
                <a:tc>
                  <a:txBody>
                    <a:bodyPr/>
                    <a:lstStyle/>
                    <a:p>
                      <a:pPr marL="0" marR="0" algn="ctr">
                        <a:lnSpc>
                          <a:spcPct val="115000"/>
                        </a:lnSpc>
                        <a:spcBef>
                          <a:spcPts val="0"/>
                        </a:spcBef>
                        <a:spcAft>
                          <a:spcPts val="0"/>
                        </a:spcAft>
                      </a:pPr>
                      <a:r>
                        <a:rPr lang="en-US" sz="1600">
                          <a:latin typeface="Calibri"/>
                          <a:ea typeface="Calibri"/>
                          <a:cs typeface="Times New Roman"/>
                        </a:rPr>
                        <a:t>2</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600">
                          <a:latin typeface="Calibri"/>
                          <a:ea typeface="Calibri"/>
                          <a:cs typeface="Times New Roman"/>
                        </a:rPr>
                        <a:t>0010</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264459">
                <a:tc>
                  <a:txBody>
                    <a:bodyPr/>
                    <a:lstStyle/>
                    <a:p>
                      <a:pPr marL="0" marR="0" algn="ctr">
                        <a:lnSpc>
                          <a:spcPct val="115000"/>
                        </a:lnSpc>
                        <a:spcBef>
                          <a:spcPts val="0"/>
                        </a:spcBef>
                        <a:spcAft>
                          <a:spcPts val="0"/>
                        </a:spcAft>
                      </a:pPr>
                      <a:r>
                        <a:rPr lang="en-US" sz="1600">
                          <a:latin typeface="Calibri"/>
                          <a:ea typeface="Calibri"/>
                          <a:cs typeface="Times New Roman"/>
                        </a:rPr>
                        <a:t>3</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600">
                          <a:latin typeface="Calibri"/>
                          <a:ea typeface="Calibri"/>
                          <a:cs typeface="Times New Roman"/>
                        </a:rPr>
                        <a:t>0011</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264459">
                <a:tc>
                  <a:txBody>
                    <a:bodyPr/>
                    <a:lstStyle/>
                    <a:p>
                      <a:pPr marL="0" marR="0" algn="ctr">
                        <a:lnSpc>
                          <a:spcPct val="115000"/>
                        </a:lnSpc>
                        <a:spcBef>
                          <a:spcPts val="0"/>
                        </a:spcBef>
                        <a:spcAft>
                          <a:spcPts val="0"/>
                        </a:spcAft>
                      </a:pPr>
                      <a:r>
                        <a:rPr lang="en-US" sz="1600">
                          <a:latin typeface="Calibri"/>
                          <a:ea typeface="Calibri"/>
                          <a:cs typeface="Times New Roman"/>
                        </a:rPr>
                        <a:t>4</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600">
                          <a:latin typeface="Calibri"/>
                          <a:ea typeface="Calibri"/>
                          <a:cs typeface="Times New Roman"/>
                        </a:rPr>
                        <a:t>0100</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264459">
                <a:tc>
                  <a:txBody>
                    <a:bodyPr/>
                    <a:lstStyle/>
                    <a:p>
                      <a:pPr marL="0" marR="0" algn="ctr">
                        <a:lnSpc>
                          <a:spcPct val="115000"/>
                        </a:lnSpc>
                        <a:spcBef>
                          <a:spcPts val="0"/>
                        </a:spcBef>
                        <a:spcAft>
                          <a:spcPts val="0"/>
                        </a:spcAft>
                      </a:pPr>
                      <a:r>
                        <a:rPr lang="en-US" sz="1600">
                          <a:latin typeface="Calibri"/>
                          <a:ea typeface="Calibri"/>
                          <a:cs typeface="Times New Roman"/>
                        </a:rPr>
                        <a:t>5</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600">
                          <a:latin typeface="Calibri"/>
                          <a:ea typeface="Calibri"/>
                          <a:cs typeface="Times New Roman"/>
                        </a:rPr>
                        <a:t>0101</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6"/>
                  </a:ext>
                </a:extLst>
              </a:tr>
              <a:tr h="264459">
                <a:tc>
                  <a:txBody>
                    <a:bodyPr/>
                    <a:lstStyle/>
                    <a:p>
                      <a:pPr marL="0" marR="0" algn="ctr">
                        <a:lnSpc>
                          <a:spcPct val="115000"/>
                        </a:lnSpc>
                        <a:spcBef>
                          <a:spcPts val="0"/>
                        </a:spcBef>
                        <a:spcAft>
                          <a:spcPts val="0"/>
                        </a:spcAft>
                      </a:pPr>
                      <a:r>
                        <a:rPr lang="en-US" sz="1600">
                          <a:latin typeface="Calibri"/>
                          <a:ea typeface="Calibri"/>
                          <a:cs typeface="Times New Roman"/>
                        </a:rPr>
                        <a:t>6</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600">
                          <a:latin typeface="Calibri"/>
                          <a:ea typeface="Calibri"/>
                          <a:cs typeface="Times New Roman"/>
                        </a:rPr>
                        <a:t>0110</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7"/>
                  </a:ext>
                </a:extLst>
              </a:tr>
              <a:tr h="264459">
                <a:tc>
                  <a:txBody>
                    <a:bodyPr/>
                    <a:lstStyle/>
                    <a:p>
                      <a:pPr marL="0" marR="0" algn="ctr">
                        <a:lnSpc>
                          <a:spcPct val="115000"/>
                        </a:lnSpc>
                        <a:spcBef>
                          <a:spcPts val="0"/>
                        </a:spcBef>
                        <a:spcAft>
                          <a:spcPts val="0"/>
                        </a:spcAft>
                      </a:pPr>
                      <a:r>
                        <a:rPr lang="en-US" sz="1600" dirty="0">
                          <a:latin typeface="Calibri"/>
                          <a:ea typeface="Calibri"/>
                          <a:cs typeface="Times New Roman"/>
                        </a:rPr>
                        <a:t>7</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600">
                          <a:latin typeface="Calibri"/>
                          <a:ea typeface="Calibri"/>
                          <a:cs typeface="Times New Roman"/>
                        </a:rPr>
                        <a:t>0111</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8"/>
                  </a:ext>
                </a:extLst>
              </a:tr>
              <a:tr h="264459">
                <a:tc>
                  <a:txBody>
                    <a:bodyPr/>
                    <a:lstStyle/>
                    <a:p>
                      <a:pPr marL="0" marR="0" algn="ctr">
                        <a:lnSpc>
                          <a:spcPct val="115000"/>
                        </a:lnSpc>
                        <a:spcBef>
                          <a:spcPts val="0"/>
                        </a:spcBef>
                        <a:spcAft>
                          <a:spcPts val="0"/>
                        </a:spcAft>
                      </a:pPr>
                      <a:r>
                        <a:rPr lang="en-US" sz="1600">
                          <a:latin typeface="Calibri"/>
                          <a:ea typeface="Calibri"/>
                          <a:cs typeface="Times New Roman"/>
                        </a:rPr>
                        <a:t>8</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600">
                          <a:latin typeface="Calibri"/>
                          <a:ea typeface="Calibri"/>
                          <a:cs typeface="Times New Roman"/>
                        </a:rPr>
                        <a:t>1000</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9"/>
                  </a:ext>
                </a:extLst>
              </a:tr>
              <a:tr h="264459">
                <a:tc>
                  <a:txBody>
                    <a:bodyPr/>
                    <a:lstStyle/>
                    <a:p>
                      <a:pPr marL="0" marR="0" algn="ctr">
                        <a:lnSpc>
                          <a:spcPct val="115000"/>
                        </a:lnSpc>
                        <a:spcBef>
                          <a:spcPts val="0"/>
                        </a:spcBef>
                        <a:spcAft>
                          <a:spcPts val="0"/>
                        </a:spcAft>
                      </a:pPr>
                      <a:r>
                        <a:rPr lang="en-US" sz="1600">
                          <a:latin typeface="Calibri"/>
                          <a:ea typeface="Calibri"/>
                          <a:cs typeface="Times New Roman"/>
                        </a:rPr>
                        <a:t>9</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600" dirty="0">
                          <a:latin typeface="Calibri"/>
                          <a:ea typeface="Calibri"/>
                          <a:cs typeface="Times New Roman"/>
                        </a:rPr>
                        <a:t>1001</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0"/>
                  </a:ext>
                </a:extLst>
              </a:tr>
              <a:tr h="264459">
                <a:tc>
                  <a:txBody>
                    <a:bodyPr/>
                    <a:lstStyle/>
                    <a:p>
                      <a:pPr marL="0" marR="0" algn="ctr">
                        <a:lnSpc>
                          <a:spcPct val="115000"/>
                        </a:lnSpc>
                        <a:spcBef>
                          <a:spcPts val="0"/>
                        </a:spcBef>
                        <a:spcAft>
                          <a:spcPts val="0"/>
                        </a:spcAft>
                      </a:pPr>
                      <a:r>
                        <a:rPr lang="en-US" sz="1600">
                          <a:latin typeface="Calibri"/>
                          <a:ea typeface="Calibri"/>
                          <a:cs typeface="Times New Roman"/>
                        </a:rPr>
                        <a:t>A</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600">
                          <a:latin typeface="Calibri"/>
                          <a:ea typeface="Calibri"/>
                          <a:cs typeface="Times New Roman"/>
                        </a:rPr>
                        <a:t>1010</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1"/>
                  </a:ext>
                </a:extLst>
              </a:tr>
              <a:tr h="264459">
                <a:tc>
                  <a:txBody>
                    <a:bodyPr/>
                    <a:lstStyle/>
                    <a:p>
                      <a:pPr marL="0" marR="0" algn="ctr">
                        <a:lnSpc>
                          <a:spcPct val="115000"/>
                        </a:lnSpc>
                        <a:spcBef>
                          <a:spcPts val="0"/>
                        </a:spcBef>
                        <a:spcAft>
                          <a:spcPts val="0"/>
                        </a:spcAft>
                      </a:pPr>
                      <a:r>
                        <a:rPr lang="en-US" sz="1600">
                          <a:latin typeface="Calibri"/>
                          <a:ea typeface="Calibri"/>
                          <a:cs typeface="Times New Roman"/>
                        </a:rPr>
                        <a:t>B</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600">
                          <a:latin typeface="Calibri"/>
                          <a:ea typeface="Calibri"/>
                          <a:cs typeface="Times New Roman"/>
                        </a:rPr>
                        <a:t>1011</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2"/>
                  </a:ext>
                </a:extLst>
              </a:tr>
              <a:tr h="264459">
                <a:tc>
                  <a:txBody>
                    <a:bodyPr/>
                    <a:lstStyle/>
                    <a:p>
                      <a:pPr marL="0" marR="0" algn="ctr">
                        <a:lnSpc>
                          <a:spcPct val="115000"/>
                        </a:lnSpc>
                        <a:spcBef>
                          <a:spcPts val="0"/>
                        </a:spcBef>
                        <a:spcAft>
                          <a:spcPts val="0"/>
                        </a:spcAft>
                      </a:pPr>
                      <a:r>
                        <a:rPr lang="en-US" sz="1600">
                          <a:latin typeface="Calibri"/>
                          <a:ea typeface="Calibri"/>
                          <a:cs typeface="Times New Roman"/>
                        </a:rPr>
                        <a:t>C</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600">
                          <a:latin typeface="Calibri"/>
                          <a:ea typeface="Calibri"/>
                          <a:cs typeface="Times New Roman"/>
                        </a:rPr>
                        <a:t>1100</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3"/>
                  </a:ext>
                </a:extLst>
              </a:tr>
              <a:tr h="264459">
                <a:tc>
                  <a:txBody>
                    <a:bodyPr/>
                    <a:lstStyle/>
                    <a:p>
                      <a:pPr marL="0" marR="0" algn="ctr">
                        <a:lnSpc>
                          <a:spcPct val="115000"/>
                        </a:lnSpc>
                        <a:spcBef>
                          <a:spcPts val="0"/>
                        </a:spcBef>
                        <a:spcAft>
                          <a:spcPts val="0"/>
                        </a:spcAft>
                      </a:pPr>
                      <a:r>
                        <a:rPr lang="en-US" sz="1600">
                          <a:latin typeface="Calibri"/>
                          <a:ea typeface="Calibri"/>
                          <a:cs typeface="Times New Roman"/>
                        </a:rPr>
                        <a:t>D</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600">
                          <a:latin typeface="Calibri"/>
                          <a:ea typeface="Calibri"/>
                          <a:cs typeface="Times New Roman"/>
                        </a:rPr>
                        <a:t>1101</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4"/>
                  </a:ext>
                </a:extLst>
              </a:tr>
              <a:tr h="264459">
                <a:tc>
                  <a:txBody>
                    <a:bodyPr/>
                    <a:lstStyle/>
                    <a:p>
                      <a:pPr marL="0" marR="0" algn="ctr">
                        <a:lnSpc>
                          <a:spcPct val="115000"/>
                        </a:lnSpc>
                        <a:spcBef>
                          <a:spcPts val="0"/>
                        </a:spcBef>
                        <a:spcAft>
                          <a:spcPts val="0"/>
                        </a:spcAft>
                      </a:pPr>
                      <a:r>
                        <a:rPr lang="en-US" sz="1600">
                          <a:latin typeface="Calibri"/>
                          <a:ea typeface="Calibri"/>
                          <a:cs typeface="Times New Roman"/>
                        </a:rPr>
                        <a:t>E</a:t>
                      </a:r>
                    </a:p>
                  </a:txBody>
                  <a:tcPr marL="68580" marR="68580" marT="0" marB="0">
                    <a:lnL w="12700" cap="flat" cmpd="sng" algn="ctr">
                      <a:solidFill>
                        <a:schemeClr val="tx1"/>
                      </a:solidFill>
                      <a:prstDash val="solid"/>
                      <a:round/>
                      <a:headEnd type="none" w="med" len="med"/>
                      <a:tailEnd type="none" w="med" len="med"/>
                    </a:lnL>
                  </a:tcPr>
                </a:tc>
                <a:tc>
                  <a:txBody>
                    <a:bodyPr/>
                    <a:lstStyle/>
                    <a:p>
                      <a:pPr marL="0" marR="0" algn="ctr">
                        <a:lnSpc>
                          <a:spcPct val="115000"/>
                        </a:lnSpc>
                        <a:spcBef>
                          <a:spcPts val="0"/>
                        </a:spcBef>
                        <a:spcAft>
                          <a:spcPts val="0"/>
                        </a:spcAft>
                      </a:pPr>
                      <a:r>
                        <a:rPr lang="en-US" sz="1600">
                          <a:latin typeface="Calibri"/>
                          <a:ea typeface="Calibri"/>
                          <a:cs typeface="Times New Roman"/>
                        </a:rPr>
                        <a:t>1110</a:t>
                      </a:r>
                    </a:p>
                  </a:txBody>
                  <a:tcPr marL="68580" marR="68580" marT="0" marB="0">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5"/>
                  </a:ext>
                </a:extLst>
              </a:tr>
              <a:tr h="264459">
                <a:tc>
                  <a:txBody>
                    <a:bodyPr/>
                    <a:lstStyle/>
                    <a:p>
                      <a:pPr marL="0" marR="0" algn="ctr">
                        <a:lnSpc>
                          <a:spcPct val="115000"/>
                        </a:lnSpc>
                        <a:spcBef>
                          <a:spcPts val="0"/>
                        </a:spcBef>
                        <a:spcAft>
                          <a:spcPts val="0"/>
                        </a:spcAft>
                      </a:pPr>
                      <a:r>
                        <a:rPr lang="en-US" sz="1600">
                          <a:latin typeface="Calibri"/>
                          <a:ea typeface="Calibri"/>
                          <a:cs typeface="Times New Roman"/>
                        </a:rPr>
                        <a:t>F</a:t>
                      </a:r>
                    </a:p>
                  </a:txBody>
                  <a:tcPr marL="68580" marR="6858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latin typeface="Calibri"/>
                          <a:ea typeface="Calibri"/>
                          <a:cs typeface="Times New Roman"/>
                        </a:rPr>
                        <a:t>1111</a:t>
                      </a: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6"/>
                  </a:ext>
                </a:extLst>
              </a:tr>
            </a:tbl>
          </a:graphicData>
        </a:graphic>
      </p:graphicFrame>
      <p:sp>
        <p:nvSpPr>
          <p:cNvPr id="8" name="TextBox 7"/>
          <p:cNvSpPr txBox="1"/>
          <p:nvPr/>
        </p:nvSpPr>
        <p:spPr>
          <a:xfrm>
            <a:off x="5105400" y="6096000"/>
            <a:ext cx="3505200" cy="307777"/>
          </a:xfrm>
          <a:prstGeom prst="rect">
            <a:avLst/>
          </a:prstGeom>
          <a:noFill/>
        </p:spPr>
        <p:txBody>
          <a:bodyPr wrap="square" rtlCol="0">
            <a:spAutoFit/>
          </a:bodyPr>
          <a:lstStyle/>
          <a:p>
            <a:pPr algn="ctr"/>
            <a:r>
              <a:rPr lang="en-US" sz="1400" dirty="0"/>
              <a:t>Table 3: Hexadecimal number system</a:t>
            </a:r>
          </a:p>
        </p:txBody>
      </p:sp>
      <p:sp>
        <p:nvSpPr>
          <p:cNvPr id="7" name="Slide Number Placeholder 6"/>
          <p:cNvSpPr>
            <a:spLocks noGrp="1"/>
          </p:cNvSpPr>
          <p:nvPr>
            <p:ph type="sldNum" sz="quarter" idx="12"/>
          </p:nvPr>
        </p:nvSpPr>
        <p:spPr/>
        <p:txBody>
          <a:bodyPr/>
          <a:lstStyle/>
          <a:p>
            <a:fld id="{00FDC461-FCC3-4FD0-840F-06872396D02B}" type="slidenum">
              <a:rPr lang="en-US" smtClean="0"/>
              <a:pPr/>
              <a:t>8</a:t>
            </a:fld>
            <a:endParaRPr lang="en-US" dirty="0"/>
          </a:p>
        </p:txBody>
      </p:sp>
      <p:sp>
        <p:nvSpPr>
          <p:cNvPr id="4" name="Date Placeholder 3">
            <a:extLst>
              <a:ext uri="{FF2B5EF4-FFF2-40B4-BE49-F238E27FC236}">
                <a16:creationId xmlns:a16="http://schemas.microsoft.com/office/drawing/2014/main" id="{4D61FBD4-F893-4962-83B6-7C5520034226}"/>
              </a:ext>
            </a:extLst>
          </p:cNvPr>
          <p:cNvSpPr>
            <a:spLocks noGrp="1"/>
          </p:cNvSpPr>
          <p:nvPr>
            <p:ph type="dt" sz="half" idx="10"/>
          </p:nvPr>
        </p:nvSpPr>
        <p:spPr/>
        <p:txBody>
          <a:bodyPr/>
          <a:lstStyle/>
          <a:p>
            <a:r>
              <a:rPr lang="en-US" dirty="0"/>
              <a:t>LSU rev20240724</a:t>
            </a:r>
          </a:p>
        </p:txBody>
      </p:sp>
      <p:sp>
        <p:nvSpPr>
          <p:cNvPr id="5" name="Footer Placeholder 4">
            <a:extLst>
              <a:ext uri="{FF2B5EF4-FFF2-40B4-BE49-F238E27FC236}">
                <a16:creationId xmlns:a16="http://schemas.microsoft.com/office/drawing/2014/main" id="{61037F70-3736-4690-A9BF-A817A4FDE3BB}"/>
              </a:ext>
            </a:extLst>
          </p:cNvPr>
          <p:cNvSpPr>
            <a:spLocks noGrp="1"/>
          </p:cNvSpPr>
          <p:nvPr>
            <p:ph type="ftr" sz="quarter" idx="11"/>
          </p:nvPr>
        </p:nvSpPr>
        <p:spPr/>
        <p:txBody>
          <a:bodyPr/>
          <a:lstStyle/>
          <a:p>
            <a:r>
              <a:rPr lang="en-US"/>
              <a:t>L06.01</a:t>
            </a:r>
          </a:p>
        </p:txBody>
      </p:sp>
    </p:spTree>
    <p:extLst>
      <p:ext uri="{BB962C8B-B14F-4D97-AF65-F5344CB8AC3E}">
        <p14:creationId xmlns:p14="http://schemas.microsoft.com/office/powerpoint/2010/main" val="442259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907AA0A-B376-4368-9243-09051E33B27A}"/>
              </a:ext>
            </a:extLst>
          </p:cNvPr>
          <p:cNvPicPr>
            <a:picLocks noChangeAspect="1"/>
          </p:cNvPicPr>
          <p:nvPr/>
        </p:nvPicPr>
        <p:blipFill>
          <a:blip r:embed="rId3"/>
          <a:stretch>
            <a:fillRect/>
          </a:stretch>
        </p:blipFill>
        <p:spPr>
          <a:xfrm>
            <a:off x="0" y="5081"/>
            <a:ext cx="2131271" cy="1143000"/>
          </a:xfrm>
          <a:prstGeom prst="rect">
            <a:avLst/>
          </a:prstGeom>
        </p:spPr>
      </p:pic>
      <p:sp>
        <p:nvSpPr>
          <p:cNvPr id="2" name="Title 1"/>
          <p:cNvSpPr>
            <a:spLocks noGrp="1"/>
          </p:cNvSpPr>
          <p:nvPr>
            <p:ph type="title"/>
          </p:nvPr>
        </p:nvSpPr>
        <p:spPr>
          <a:xfrm>
            <a:off x="457200" y="740750"/>
            <a:ext cx="8229600" cy="1143000"/>
          </a:xfrm>
        </p:spPr>
        <p:txBody>
          <a:bodyPr/>
          <a:lstStyle/>
          <a:p>
            <a:r>
              <a:rPr lang="en-US" dirty="0"/>
              <a:t>Common Programming Languages</a:t>
            </a:r>
          </a:p>
        </p:txBody>
      </p:sp>
      <p:sp>
        <p:nvSpPr>
          <p:cNvPr id="3" name="Content Placeholder 2"/>
          <p:cNvSpPr>
            <a:spLocks noGrp="1"/>
          </p:cNvSpPr>
          <p:nvPr>
            <p:ph idx="1"/>
          </p:nvPr>
        </p:nvSpPr>
        <p:spPr>
          <a:xfrm>
            <a:off x="457200" y="1883749"/>
            <a:ext cx="8229600" cy="4242413"/>
          </a:xfrm>
        </p:spPr>
        <p:txBody>
          <a:bodyPr>
            <a:normAutofit fontScale="70000" lnSpcReduction="20000"/>
          </a:bodyPr>
          <a:lstStyle/>
          <a:p>
            <a:pPr marL="0" indent="0">
              <a:buNone/>
            </a:pPr>
            <a:r>
              <a:rPr lang="en-US" sz="3100" dirty="0"/>
              <a:t>There are many different languages that </a:t>
            </a:r>
            <a:br>
              <a:rPr lang="en-US" sz="3100" dirty="0"/>
            </a:br>
            <a:r>
              <a:rPr lang="en-US" sz="3100" dirty="0"/>
              <a:t>code can be written in. Each </a:t>
            </a:r>
            <a:r>
              <a:rPr lang="en-US" sz="3100" b="1" dirty="0"/>
              <a:t>programming </a:t>
            </a:r>
            <a:br>
              <a:rPr lang="en-US" sz="3100" b="1" dirty="0"/>
            </a:br>
            <a:r>
              <a:rPr lang="en-US" sz="3100" b="1" dirty="0"/>
              <a:t>language</a:t>
            </a:r>
            <a:r>
              <a:rPr lang="en-US" sz="3100" dirty="0"/>
              <a:t> varies in </a:t>
            </a:r>
            <a:r>
              <a:rPr lang="en-US" sz="3100" b="1" dirty="0"/>
              <a:t>syntax</a:t>
            </a:r>
            <a:r>
              <a:rPr lang="en-US" sz="3100" dirty="0"/>
              <a:t> (structure and </a:t>
            </a:r>
            <a:br>
              <a:rPr lang="en-US" sz="3100" dirty="0"/>
            </a:br>
            <a:r>
              <a:rPr lang="en-US" sz="3100" dirty="0"/>
              <a:t>format) and </a:t>
            </a:r>
            <a:r>
              <a:rPr lang="en-US" sz="3100" b="1" dirty="0"/>
              <a:t>semantics</a:t>
            </a:r>
            <a:r>
              <a:rPr lang="en-US" sz="3100" dirty="0"/>
              <a:t> (meaning)</a:t>
            </a:r>
          </a:p>
          <a:p>
            <a:pPr marL="0" indent="0">
              <a:buNone/>
            </a:pPr>
            <a:endParaRPr lang="en-US" sz="3100" dirty="0"/>
          </a:p>
          <a:p>
            <a:pPr marL="0" indent="0">
              <a:buNone/>
            </a:pPr>
            <a:r>
              <a:rPr lang="en-US" sz="3100" dirty="0"/>
              <a:t>Common programming languages include:</a:t>
            </a:r>
          </a:p>
          <a:p>
            <a:pPr>
              <a:buFont typeface="Wingdings" pitchFamily="2" charset="2"/>
              <a:buChar char="§"/>
            </a:pPr>
            <a:r>
              <a:rPr lang="en-US" sz="3100" dirty="0"/>
              <a:t>C, C#, C++</a:t>
            </a:r>
          </a:p>
          <a:p>
            <a:pPr>
              <a:buFont typeface="Wingdings" pitchFamily="2" charset="2"/>
              <a:buChar char="§"/>
            </a:pPr>
            <a:r>
              <a:rPr lang="en-US" sz="3100" dirty="0"/>
              <a:t>Java, JavaScript</a:t>
            </a:r>
          </a:p>
          <a:p>
            <a:pPr>
              <a:buFont typeface="Wingdings" pitchFamily="2" charset="2"/>
              <a:buChar char="§"/>
            </a:pPr>
            <a:r>
              <a:rPr lang="en-US" sz="3100" dirty="0"/>
              <a:t>Python</a:t>
            </a:r>
            <a:endParaRPr lang="en-US" sz="1000" dirty="0"/>
          </a:p>
          <a:p>
            <a:pPr>
              <a:buNone/>
            </a:pPr>
            <a:endParaRPr lang="en-US" sz="1000" dirty="0"/>
          </a:p>
          <a:p>
            <a:pPr marL="0" indent="0">
              <a:buNone/>
            </a:pPr>
            <a:r>
              <a:rPr lang="en-US" sz="3100" dirty="0"/>
              <a:t>Arduino uses a variation of C++</a:t>
            </a:r>
          </a:p>
          <a:p>
            <a:pPr>
              <a:buNone/>
            </a:pPr>
            <a:endParaRPr lang="en-US" sz="1200" dirty="0"/>
          </a:p>
          <a:p>
            <a:pPr marL="0" indent="0">
              <a:buNone/>
            </a:pPr>
            <a:r>
              <a:rPr lang="en-US" sz="3100" dirty="0"/>
              <a:t>We will focus on learning Arduino C, the programming language for Arduino hardware</a:t>
            </a:r>
          </a:p>
        </p:txBody>
      </p:sp>
      <p:sp>
        <p:nvSpPr>
          <p:cNvPr id="7" name="TextBox 6"/>
          <p:cNvSpPr txBox="1"/>
          <p:nvPr/>
        </p:nvSpPr>
        <p:spPr>
          <a:xfrm>
            <a:off x="5657850" y="4320574"/>
            <a:ext cx="2857500" cy="307777"/>
          </a:xfrm>
          <a:prstGeom prst="rect">
            <a:avLst/>
          </a:prstGeom>
        </p:spPr>
        <p:txBody>
          <a:bodyPr wrap="square">
            <a:spAutoFit/>
          </a:bodyPr>
          <a:lstStyle>
            <a:defPPr>
              <a:defRPr lang="en-US"/>
            </a:defPPr>
            <a:lvl1pPr algn="ctr">
              <a:defRPr sz="1400"/>
            </a:lvl1pPr>
          </a:lstStyle>
          <a:p>
            <a:r>
              <a:rPr lang="en-US" dirty="0"/>
              <a:t>Figure 2: A example of Arduino Code</a:t>
            </a:r>
          </a:p>
        </p:txBody>
      </p:sp>
      <p:pic>
        <p:nvPicPr>
          <p:cNvPr id="13316" name="Picture 4"/>
          <p:cNvPicPr>
            <a:picLocks noChangeAspect="1" noChangeArrowheads="1"/>
          </p:cNvPicPr>
          <p:nvPr/>
        </p:nvPicPr>
        <p:blipFill>
          <a:blip r:embed="rId4" cstate="print"/>
          <a:srcRect/>
          <a:stretch>
            <a:fillRect/>
          </a:stretch>
        </p:blipFill>
        <p:spPr bwMode="auto">
          <a:xfrm>
            <a:off x="5715000" y="2113938"/>
            <a:ext cx="2743200" cy="2177963"/>
          </a:xfrm>
          <a:prstGeom prst="rect">
            <a:avLst/>
          </a:prstGeom>
          <a:noFill/>
          <a:ln w="38100">
            <a:solidFill>
              <a:schemeClr val="accent5">
                <a:lumMod val="75000"/>
              </a:schemeClr>
            </a:solidFill>
            <a:miter lim="800000"/>
            <a:headEnd/>
            <a:tailEnd/>
          </a:ln>
        </p:spPr>
      </p:pic>
      <p:sp>
        <p:nvSpPr>
          <p:cNvPr id="6" name="Slide Number Placeholder 5"/>
          <p:cNvSpPr>
            <a:spLocks noGrp="1"/>
          </p:cNvSpPr>
          <p:nvPr>
            <p:ph type="sldNum" sz="quarter" idx="12"/>
          </p:nvPr>
        </p:nvSpPr>
        <p:spPr/>
        <p:txBody>
          <a:bodyPr/>
          <a:lstStyle/>
          <a:p>
            <a:fld id="{00FDC461-FCC3-4FD0-840F-06872396D02B}" type="slidenum">
              <a:rPr lang="en-US" smtClean="0"/>
              <a:pPr/>
              <a:t>9</a:t>
            </a:fld>
            <a:endParaRPr lang="en-US"/>
          </a:p>
        </p:txBody>
      </p:sp>
      <p:sp>
        <p:nvSpPr>
          <p:cNvPr id="4" name="Date Placeholder 3">
            <a:extLst>
              <a:ext uri="{FF2B5EF4-FFF2-40B4-BE49-F238E27FC236}">
                <a16:creationId xmlns:a16="http://schemas.microsoft.com/office/drawing/2014/main" id="{A1E1E180-2EE0-4CC8-8DBB-49F24C83CEDA}"/>
              </a:ext>
            </a:extLst>
          </p:cNvPr>
          <p:cNvSpPr>
            <a:spLocks noGrp="1"/>
          </p:cNvSpPr>
          <p:nvPr>
            <p:ph type="dt" sz="half" idx="10"/>
          </p:nvPr>
        </p:nvSpPr>
        <p:spPr/>
        <p:txBody>
          <a:bodyPr/>
          <a:lstStyle/>
          <a:p>
            <a:r>
              <a:rPr lang="en-US" dirty="0"/>
              <a:t>LSU rev20240724</a:t>
            </a:r>
          </a:p>
        </p:txBody>
      </p:sp>
      <p:sp>
        <p:nvSpPr>
          <p:cNvPr id="5" name="Footer Placeholder 4">
            <a:extLst>
              <a:ext uri="{FF2B5EF4-FFF2-40B4-BE49-F238E27FC236}">
                <a16:creationId xmlns:a16="http://schemas.microsoft.com/office/drawing/2014/main" id="{5B3814F8-BBA8-4829-AD2F-C6D1AEA25DB6}"/>
              </a:ext>
            </a:extLst>
          </p:cNvPr>
          <p:cNvSpPr>
            <a:spLocks noGrp="1"/>
          </p:cNvSpPr>
          <p:nvPr>
            <p:ph type="ftr" sz="quarter" idx="11"/>
          </p:nvPr>
        </p:nvSpPr>
        <p:spPr/>
        <p:txBody>
          <a:bodyPr/>
          <a:lstStyle/>
          <a:p>
            <a:r>
              <a:rPr lang="en-US"/>
              <a:t>L06.01</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24883</TotalTime>
  <Words>3625</Words>
  <Application>Microsoft Office PowerPoint</Application>
  <PresentationFormat>On-screen Show (4:3)</PresentationFormat>
  <Paragraphs>615</Paragraphs>
  <Slides>37</Slides>
  <Notes>28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Courier New</vt:lpstr>
      <vt:lpstr>Wingdings</vt:lpstr>
      <vt:lpstr>Office Theme</vt:lpstr>
      <vt:lpstr>Introduction to Programming</vt:lpstr>
      <vt:lpstr>PowerPoint Presentation</vt:lpstr>
      <vt:lpstr>The World of Computer Logic</vt:lpstr>
      <vt:lpstr>Number Representations</vt:lpstr>
      <vt:lpstr>Binary Number System</vt:lpstr>
      <vt:lpstr>Conversion: Binary to Decimal</vt:lpstr>
      <vt:lpstr>Conversion: Decimal to Binary</vt:lpstr>
      <vt:lpstr>Hexadecimal System</vt:lpstr>
      <vt:lpstr>Common Programming Languages</vt:lpstr>
      <vt:lpstr>Variables</vt:lpstr>
      <vt:lpstr>Data Types</vt:lpstr>
      <vt:lpstr>2’s Complement</vt:lpstr>
      <vt:lpstr>Operators</vt:lpstr>
      <vt:lpstr>Arithmetic Operators</vt:lpstr>
      <vt:lpstr>Logical Operators</vt:lpstr>
      <vt:lpstr>Conditional Operators</vt:lpstr>
      <vt:lpstr>Bitwise Operators</vt:lpstr>
      <vt:lpstr>Comparison Operators</vt:lpstr>
      <vt:lpstr>Functions</vt:lpstr>
      <vt:lpstr>Void</vt:lpstr>
      <vt:lpstr>Conditional Statements: If/Else</vt:lpstr>
      <vt:lpstr>Loops</vt:lpstr>
      <vt:lpstr>For Loops</vt:lpstr>
      <vt:lpstr>While Loops</vt:lpstr>
      <vt:lpstr>Do/While Loops</vt:lpstr>
      <vt:lpstr>Leaving Comments</vt:lpstr>
      <vt:lpstr>Good Comments</vt:lpstr>
      <vt:lpstr>Bad Comments</vt:lpstr>
      <vt:lpstr>Version Control</vt:lpstr>
      <vt:lpstr>Version Control Systems</vt:lpstr>
      <vt:lpstr>Working Copies and Branches</vt:lpstr>
      <vt:lpstr>File Tags</vt:lpstr>
      <vt:lpstr>Function Version History</vt:lpstr>
      <vt:lpstr>Sketch Version History</vt:lpstr>
      <vt:lpstr>Troubleshooting Your Code</vt:lpstr>
      <vt:lpstr>Good Bookkeeping</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Beau Johnson</cp:lastModifiedBy>
  <cp:revision>1261</cp:revision>
  <dcterms:created xsi:type="dcterms:W3CDTF">2018-11-27T20:37:33Z</dcterms:created>
  <dcterms:modified xsi:type="dcterms:W3CDTF">2024-07-25T15:15:38Z</dcterms:modified>
</cp:coreProperties>
</file>