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7" r:id="rId2"/>
    <p:sldId id="262" r:id="rId3"/>
    <p:sldId id="274" r:id="rId4"/>
    <p:sldId id="261" r:id="rId5"/>
    <p:sldId id="260" r:id="rId6"/>
    <p:sldId id="271" r:id="rId7"/>
    <p:sldId id="272" r:id="rId8"/>
    <p:sldId id="273" r:id="rId9"/>
    <p:sldId id="282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78" r:id="rId20"/>
    <p:sldId id="263" r:id="rId21"/>
    <p:sldId id="283" r:id="rId22"/>
    <p:sldId id="264" r:id="rId23"/>
    <p:sldId id="284" r:id="rId24"/>
    <p:sldId id="295" r:id="rId25"/>
    <p:sldId id="296" r:id="rId26"/>
    <p:sldId id="275" r:id="rId27"/>
    <p:sldId id="267" r:id="rId28"/>
    <p:sldId id="300" r:id="rId29"/>
    <p:sldId id="285" r:id="rId30"/>
    <p:sldId id="297" r:id="rId31"/>
    <p:sldId id="281" r:id="rId32"/>
    <p:sldId id="298" r:id="rId33"/>
    <p:sldId id="299" r:id="rId34"/>
    <p:sldId id="301" r:id="rId3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hua C Collins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1AD254-F568-4F44-850E-1B6421DE6BAC}" v="15" dt="2024-07-24T15:38:53.3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94745" autoAdjust="0"/>
  </p:normalViewPr>
  <p:slideViewPr>
    <p:cSldViewPr>
      <p:cViewPr varScale="1">
        <p:scale>
          <a:sx n="83" d="100"/>
          <a:sy n="83" d="100"/>
        </p:scale>
        <p:origin x="112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6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08AC4B1-B101-4320-98C1-5264508507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73B9C-7AF8-416D-B798-25DF89CCC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CEA1381-2E38-4A54-B943-E042541BE95B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532C2-6E09-4AAF-9BE1-2CA085404A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B51083-0C7F-40CB-BF86-F55A846A0E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86FBB1C-D244-46D8-A12E-17741AB89F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50C060B-4345-4D40-AFAA-83B7862483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0AE3247-8D1F-4694-868B-1C39439A340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4AE40CD-5AA4-4A62-94BF-151BF2A01C6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8B872A9-208A-4F91-9A71-BD92CCAEC7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823B045-EB23-4020-AA33-FED1F5238D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EC087DED-EE15-499A-9125-76ABB835C2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034C15-30F9-4F2A-A544-426F4E7AE90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55C0B58-F3F7-4FEE-9435-46E4AB4A8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538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3375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575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7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49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21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93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00CBE9-525B-4F33-97A2-FA0FC84A7F91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B12817-0DF2-425A-86A0-CC18FFFB58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D061566-7FC4-481A-A3D9-1F7A18A0F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2B9B80-BCF2-49DE-93D2-81F0349E6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BF1F00-74C0-4E6B-9741-5DDB7917A0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ED5016-9201-427D-AB61-1343D714E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EDFE4-916C-4072-886D-76B2B8CF9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00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857639-0FB0-442E-8AA7-06C253D33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85D538-0D50-4CB1-A457-B664FC6DFA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E3B57E-6F92-4EEC-B000-65708E9D48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26181-9B82-40D4-BCD6-807E896F12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974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7C76F1-B677-4962-8140-A34A226152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6D3709-B4E9-41F0-BBA9-2537CFEFC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271291-0F79-4B30-8D0B-246D806EE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11A18-2D55-430C-9ABC-CB90E4F0E2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47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0"/>
            <a:ext cx="69342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BC9DA8-42CD-4EE6-BAD5-DE659EB86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C98163-F5D0-4AC5-838A-5E9751E70E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4F9BEB-B1DC-480A-BC92-1B99E58BEE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D1172-3D04-4792-B55F-83B978DBAE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86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992AEE-0E9E-48FE-A444-E19ED9628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41CB6F-B9FB-4C43-A037-74D0103E9C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2FE010-B63E-4863-9EBC-305563CE6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545B6-352F-419A-9CC2-40807A6AF6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18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200"/>
            <a:ext cx="6934200" cy="1676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981200"/>
            <a:ext cx="4343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343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71DBA0-E96E-4295-A351-5BE3487476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D19EC7-C73B-400B-8477-19EFA78870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DD30EA-278E-45F4-B466-4EBEB2C81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4544C-819F-4D40-BBCD-39D4E60D8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0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0"/>
            <a:ext cx="6934200" cy="12652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13" y="1535113"/>
            <a:ext cx="43465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0813" y="2174875"/>
            <a:ext cx="43465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465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465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757DEAA-A3A7-4701-9819-8CE2599FC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BC54CEA-50B7-4B04-B400-1BF145A36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ECCB0B7-6A5B-4BA6-84C7-49508C185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6F75A-19AC-4601-850B-DBF68A6EE5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996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A912F1-E6D3-4D2B-B5EC-66FC986D1A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ECCD40-C798-44D7-BAA6-E161DEB52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55BC8EF-E85D-4D87-8D62-9D0B743328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893045-7D08-494D-8FB5-DF6FBFE910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25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1952A8-AC5B-48DC-A67F-D6034CF013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F81799-34C0-4401-BA6F-651B3B36C5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1CF8376-D43E-49C4-92F7-4CDAC86C8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3EA5F-56C7-467C-91E3-CACCF7FE0B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43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551998-A16B-408A-B389-1AD4CC85F2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2804A3-B13A-4ADD-8A01-874118C2B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AD7BD0-C177-405B-842F-596E82819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371E1-D44E-4C2F-948D-AA8C76B788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97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66EDF-C8E9-4E41-867B-C0A9A6D646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27B253-412E-473A-8122-88B38B219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DFFBB5-C402-43C0-851D-F849EF6294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4F9D0-C662-405D-8E79-27E7454260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20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C11706-4D73-43FF-A4B7-A1B7694CF1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2E15FA-B0ED-4ED8-8E08-408F1E056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5D0931D-9127-4C2C-9334-30536BD622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LSU rev20220930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26D0D00-498D-4912-BA9A-84612CAEB2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0C772DF-0022-4162-9E12-2801748D69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7CF7D82-3661-49F8-880B-637297756C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s://laspace.lsu.edu/laaces/wp-content/uploads/2020/08/R05.02_Propagation_of_Errors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>
            <a:extLst>
              <a:ext uri="{FF2B5EF4-FFF2-40B4-BE49-F238E27FC236}">
                <a16:creationId xmlns:a16="http://schemas.microsoft.com/office/drawing/2014/main" id="{80D0A11D-0CA3-4EBA-8FE2-A91BB21ECA4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E923E72D-A394-40D4-BAF7-C6A1858B1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AD572F-4AF8-4EEA-A035-F624E2DE246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5A712A28-F83A-4071-86B7-32CDD4F3AE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Errors and Uncertainty</a:t>
            </a:r>
            <a:br>
              <a:rPr lang="en-US" altLang="en-US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Part 2</a:t>
            </a:r>
            <a:br>
              <a:rPr lang="en-US" altLang="en-US" dirty="0"/>
            </a:br>
            <a:endParaRPr lang="en-US" altLang="en-US" sz="3200" i="1" dirty="0"/>
          </a:p>
        </p:txBody>
      </p:sp>
      <p:sp>
        <p:nvSpPr>
          <p:cNvPr id="6149" name="Footer Placeholder 1">
            <a:extLst>
              <a:ext uri="{FF2B5EF4-FFF2-40B4-BE49-F238E27FC236}">
                <a16:creationId xmlns:a16="http://schemas.microsoft.com/office/drawing/2014/main" id="{CDAE3EFA-89C9-4585-8573-A9650D4998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L05.02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B77E-3466-4E0C-A11F-CE568628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Standard Deviation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3838EC-988C-4529-9F6C-B148EA899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3886200" cy="4572000"/>
          </a:xfrm>
        </p:spPr>
        <p:txBody>
          <a:bodyPr/>
          <a:lstStyle/>
          <a:p>
            <a:r>
              <a:rPr lang="en-US" dirty="0"/>
              <a:t>Suppose we make 5 measurements of the temperature a with a digital thermometer that reads out to 0.1 Degrees</a:t>
            </a:r>
          </a:p>
          <a:p>
            <a:r>
              <a:rPr lang="en-US" dirty="0"/>
              <a:t>First calculate the sum</a:t>
            </a:r>
          </a:p>
          <a:p>
            <a:r>
              <a:rPr lang="en-US" dirty="0"/>
              <a:t>Next calculate the mean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74EA-8EBF-474C-9ECA-A1011A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BA710-2236-4BF8-BEF2-D4A8B339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B4BA-89E9-4F09-9496-EBCE56A8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79C5A33D-602B-4940-8A19-381101F2DF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97413"/>
            <a:ext cx="4132946" cy="2995775"/>
          </a:xfrm>
        </p:spPr>
      </p:pic>
    </p:spTree>
    <p:extLst>
      <p:ext uri="{BB962C8B-B14F-4D97-AF65-F5344CB8AC3E}">
        <p14:creationId xmlns:p14="http://schemas.microsoft.com/office/powerpoint/2010/main" val="750509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B77E-3466-4E0C-A11F-CE568628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Standard Deviation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3838EC-988C-4529-9F6C-B148EA899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3886200" cy="4572000"/>
          </a:xfrm>
        </p:spPr>
        <p:txBody>
          <a:bodyPr/>
          <a:lstStyle/>
          <a:p>
            <a:r>
              <a:rPr lang="en-US" dirty="0"/>
              <a:t>Then you need to subtract the mean from each measurement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74EA-8EBF-474C-9ECA-A1011A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BA710-2236-4BF8-BEF2-D4A8B339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B4BA-89E9-4F09-9496-EBCE56A8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10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E3A6D7DF-4C5E-44B7-8F4C-C2EB4910712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571" y="1400052"/>
            <a:ext cx="5043404" cy="3019548"/>
          </a:xfrm>
        </p:spPr>
      </p:pic>
    </p:spTree>
    <p:extLst>
      <p:ext uri="{BB962C8B-B14F-4D97-AF65-F5344CB8AC3E}">
        <p14:creationId xmlns:p14="http://schemas.microsoft.com/office/powerpoint/2010/main" val="688525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B77E-3466-4E0C-A11F-CE568628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Standard Deviation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3838EC-988C-4529-9F6C-B148EA899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3886200" cy="4572000"/>
          </a:xfrm>
        </p:spPr>
        <p:txBody>
          <a:bodyPr/>
          <a:lstStyle/>
          <a:p>
            <a:r>
              <a:rPr lang="en-US" dirty="0"/>
              <a:t>Then you need to subtract the mean from each measurement</a:t>
            </a:r>
          </a:p>
          <a:p>
            <a:r>
              <a:rPr lang="en-US" dirty="0"/>
              <a:t>Then square each of them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74EA-8EBF-474C-9ECA-A1011A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BA710-2236-4BF8-BEF2-D4A8B339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B4BA-89E9-4F09-9496-EBCE56A8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6BC11D3-9160-4BA1-8A49-27E97BEE224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9" y="1867514"/>
            <a:ext cx="4513783" cy="2018686"/>
          </a:xfrm>
        </p:spPr>
      </p:pic>
    </p:spTree>
    <p:extLst>
      <p:ext uri="{BB962C8B-B14F-4D97-AF65-F5344CB8AC3E}">
        <p14:creationId xmlns:p14="http://schemas.microsoft.com/office/powerpoint/2010/main" val="3053216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B77E-3466-4E0C-A11F-CE568628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Standard Deviation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3838EC-988C-4529-9F6C-B148EA899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3886200" cy="4572000"/>
          </a:xfrm>
        </p:spPr>
        <p:txBody>
          <a:bodyPr/>
          <a:lstStyle/>
          <a:p>
            <a:r>
              <a:rPr lang="en-US" dirty="0"/>
              <a:t>Then you need to subtract the mean from each measurement</a:t>
            </a:r>
          </a:p>
          <a:p>
            <a:r>
              <a:rPr lang="en-US" dirty="0"/>
              <a:t>Then square each of them</a:t>
            </a:r>
          </a:p>
          <a:p>
            <a:r>
              <a:rPr lang="en-US" dirty="0"/>
              <a:t>Sum the squares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74EA-8EBF-474C-9ECA-A1011A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BA710-2236-4BF8-BEF2-D4A8B339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B4BA-89E9-4F09-9496-EBCE56A8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10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06861D3A-F693-4C83-9AF4-7C56EEDBA90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744210"/>
            <a:ext cx="4981154" cy="2675389"/>
          </a:xfrm>
        </p:spPr>
      </p:pic>
    </p:spTree>
    <p:extLst>
      <p:ext uri="{BB962C8B-B14F-4D97-AF65-F5344CB8AC3E}">
        <p14:creationId xmlns:p14="http://schemas.microsoft.com/office/powerpoint/2010/main" val="2297224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B77E-3466-4E0C-A11F-CE568628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Standard Deviation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3838EC-988C-4529-9F6C-B148EA899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8610600" cy="4572000"/>
          </a:xfrm>
        </p:spPr>
        <p:txBody>
          <a:bodyPr/>
          <a:lstStyle/>
          <a:p>
            <a:r>
              <a:rPr lang="en-US" dirty="0"/>
              <a:t>Then you need to subtract the mean from each measurement</a:t>
            </a:r>
          </a:p>
          <a:p>
            <a:r>
              <a:rPr lang="en-US" dirty="0"/>
              <a:t>Then square each of them</a:t>
            </a:r>
          </a:p>
          <a:p>
            <a:r>
              <a:rPr lang="en-US" dirty="0"/>
              <a:t>Sum the squares</a:t>
            </a:r>
          </a:p>
          <a:p>
            <a:r>
              <a:rPr lang="en-US" dirty="0"/>
              <a:t>Divide by N-1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74EA-8EBF-474C-9ECA-A1011A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BA710-2236-4BF8-BEF2-D4A8B339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B4BA-89E9-4F09-9496-EBCE56A8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14</a:t>
            </a:fld>
            <a:endParaRPr lang="en-US" altLang="en-US"/>
          </a:p>
        </p:txBody>
      </p:sp>
      <p:pic>
        <p:nvPicPr>
          <p:cNvPr id="13" name="Content Placeholder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857BE31-F7A2-4B4E-983B-F4606DF4301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324" y="3200400"/>
            <a:ext cx="5460952" cy="2530207"/>
          </a:xfrm>
        </p:spPr>
      </p:pic>
    </p:spTree>
    <p:extLst>
      <p:ext uri="{BB962C8B-B14F-4D97-AF65-F5344CB8AC3E}">
        <p14:creationId xmlns:p14="http://schemas.microsoft.com/office/powerpoint/2010/main" val="1534031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B77E-3466-4E0C-A11F-CE568628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Standard Deviation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3838EC-988C-4529-9F6C-B148EA899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3886200" cy="4572000"/>
          </a:xfrm>
        </p:spPr>
        <p:txBody>
          <a:bodyPr/>
          <a:lstStyle/>
          <a:p>
            <a:r>
              <a:rPr lang="en-US" dirty="0"/>
              <a:t>Then you need to subtract the mean from each measurement</a:t>
            </a:r>
          </a:p>
          <a:p>
            <a:r>
              <a:rPr lang="en-US" dirty="0"/>
              <a:t>Then square each of them</a:t>
            </a:r>
          </a:p>
          <a:p>
            <a:r>
              <a:rPr lang="en-US" dirty="0"/>
              <a:t>Sum the squares</a:t>
            </a:r>
          </a:p>
          <a:p>
            <a:r>
              <a:rPr lang="en-US" dirty="0"/>
              <a:t>Divide by N-1</a:t>
            </a:r>
          </a:p>
          <a:p>
            <a:r>
              <a:rPr lang="en-US" dirty="0"/>
              <a:t>And take the square root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74EA-8EBF-474C-9ECA-A1011A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BA710-2236-4BF8-BEF2-D4A8B339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B4BA-89E9-4F09-9496-EBCE56A8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067F794E-85C7-4AD4-ACF9-B2F73650F10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191" y="2171700"/>
            <a:ext cx="5352717" cy="2667000"/>
          </a:xfrm>
        </p:spPr>
      </p:pic>
    </p:spTree>
    <p:extLst>
      <p:ext uri="{BB962C8B-B14F-4D97-AF65-F5344CB8AC3E}">
        <p14:creationId xmlns:p14="http://schemas.microsoft.com/office/powerpoint/2010/main" val="1633435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B77E-3466-4E0C-A11F-CE568628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Standard Deviation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3838EC-988C-4529-9F6C-B148EA899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3886200" cy="4572000"/>
          </a:xfrm>
        </p:spPr>
        <p:txBody>
          <a:bodyPr/>
          <a:lstStyle/>
          <a:p>
            <a:r>
              <a:rPr lang="en-US" dirty="0"/>
              <a:t>Most programs have a built-in standard deviation function you can use</a:t>
            </a:r>
          </a:p>
          <a:p>
            <a:r>
              <a:rPr lang="en-US" dirty="0"/>
              <a:t>But be careful to use the correct (sample not population)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74EA-8EBF-474C-9ECA-A1011A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BA710-2236-4BF8-BEF2-D4A8B339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B4BA-89E9-4F09-9496-EBCE56A8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10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01225B83-930A-428B-B668-6FA869F2459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524000"/>
            <a:ext cx="4384646" cy="2099790"/>
          </a:xfrm>
        </p:spPr>
      </p:pic>
    </p:spTree>
    <p:extLst>
      <p:ext uri="{BB962C8B-B14F-4D97-AF65-F5344CB8AC3E}">
        <p14:creationId xmlns:p14="http://schemas.microsoft.com/office/powerpoint/2010/main" val="3779308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B77E-3466-4E0C-A11F-CE568628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Standard Deviation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3838EC-988C-4529-9F6C-B148EA899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3886200" cy="4572000"/>
          </a:xfrm>
        </p:spPr>
        <p:txBody>
          <a:bodyPr/>
          <a:lstStyle/>
          <a:p>
            <a:r>
              <a:rPr lang="en-US" dirty="0"/>
              <a:t>Most programs have a built-in standard deviation function you can use</a:t>
            </a:r>
          </a:p>
          <a:p>
            <a:r>
              <a:rPr lang="en-US" dirty="0"/>
              <a:t>But be careful to use the correct (sample not population)</a:t>
            </a:r>
          </a:p>
          <a:p>
            <a:r>
              <a:rPr lang="en-US" dirty="0"/>
              <a:t>We can see gives the same result as doing it step by step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74EA-8EBF-474C-9ECA-A1011A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BA710-2236-4BF8-BEF2-D4A8B339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B4BA-89E9-4F09-9496-EBCE56A8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17</a:t>
            </a:fld>
            <a:endParaRPr lang="en-US" altLang="en-US"/>
          </a:p>
        </p:txBody>
      </p:sp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D192CE7-AB58-4939-8B05-AC28F04F5A1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747706"/>
            <a:ext cx="5334000" cy="2519097"/>
          </a:xfrm>
        </p:spPr>
      </p:pic>
    </p:spTree>
    <p:extLst>
      <p:ext uri="{BB962C8B-B14F-4D97-AF65-F5344CB8AC3E}">
        <p14:creationId xmlns:p14="http://schemas.microsoft.com/office/powerpoint/2010/main" val="2666413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B421A-932C-4FFE-B2E6-20BD09F75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Standard Deviation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AE68C-797B-49CA-B7C2-AE28CFFE7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981200"/>
            <a:ext cx="4320090" cy="4114800"/>
          </a:xfrm>
        </p:spPr>
        <p:txBody>
          <a:bodyPr/>
          <a:lstStyle/>
          <a:p>
            <a:r>
              <a:rPr lang="en-US" dirty="0"/>
              <a:t>But what if we did the measurement with a bulb thermometer that could only has 0.5 deg resolution</a:t>
            </a:r>
          </a:p>
          <a:p>
            <a:r>
              <a:rPr lang="en-US" dirty="0"/>
              <a:t>We get 0 for both the Standard Deviation and SD of the mean</a:t>
            </a:r>
          </a:p>
          <a:p>
            <a:r>
              <a:rPr lang="en-US" dirty="0"/>
              <a:t>Does that mean no error?</a:t>
            </a:r>
          </a:p>
        </p:txBody>
      </p:sp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98FF63FA-1AA9-45D3-9F6D-17C06710D2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90" y="1993070"/>
            <a:ext cx="4794079" cy="2786087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195EC-F5FE-4ACF-93D7-447A4F87A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6719A-D3F4-4A92-BED8-3492FDB35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51A08-A2B4-4455-A435-7023E87FC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544C-819F-4D40-BBCD-39D4E60D812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862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D7172-55B6-4981-B57F-779471E50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52400"/>
            <a:ext cx="7086600" cy="1600200"/>
          </a:xfrm>
        </p:spPr>
        <p:txBody>
          <a:bodyPr/>
          <a:lstStyle/>
          <a:p>
            <a:r>
              <a:rPr lang="en-US" dirty="0"/>
              <a:t>What if my Standard Deviation is 0(or very small)?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734DC-B92E-4CD7-8323-78BAF3961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Let’s say I measure the length of a metal bar with a ruler 10 times with a ruler marked in mm and I get 12mm each time</a:t>
            </a:r>
          </a:p>
          <a:p>
            <a:r>
              <a:rPr lang="en-US" sz="2000" dirty="0"/>
              <a:t>Calculating the </a:t>
            </a:r>
            <a:r>
              <a:rPr lang="el-GR" sz="2000" dirty="0"/>
              <a:t>σ</a:t>
            </a:r>
            <a:r>
              <a:rPr lang="en-US" sz="2000" baseline="-25000" dirty="0"/>
              <a:t>s</a:t>
            </a:r>
            <a:r>
              <a:rPr lang="en-US" sz="2000" dirty="0"/>
              <a:t> you get 0 so I know the bar is exactly 12 mm, no uncertainty, down to the smallest fraction of a mm, right?</a:t>
            </a:r>
          </a:p>
          <a:p>
            <a:r>
              <a:rPr lang="en-US" sz="2000" dirty="0"/>
              <a:t>NO! We have completely left out the other type of uncertainty, systematic</a:t>
            </a:r>
          </a:p>
          <a:p>
            <a:r>
              <a:rPr lang="en-US" sz="2000" dirty="0"/>
              <a:t>Since the ruler is only marked in 1mm increments we would probably want to estimate the systematic error to be at least that large</a:t>
            </a:r>
          </a:p>
          <a:p>
            <a:pPr lvl="1"/>
            <a:r>
              <a:rPr lang="en-US" sz="1600" dirty="0"/>
              <a:t>Maybe you could argue 0.5mm but clearly if this was a digital measurement you couldn’t go smaller than the last displayed digit</a:t>
            </a:r>
          </a:p>
          <a:p>
            <a:pPr lvl="1"/>
            <a:r>
              <a:rPr lang="en-US" sz="1600" dirty="0"/>
              <a:t>You would also want to include any accuracy given by the manufacturer specifications</a:t>
            </a:r>
          </a:p>
          <a:p>
            <a:r>
              <a:rPr lang="en-US" sz="2000" dirty="0"/>
              <a:t>Need to estimate the systematic uncertainty and add it to the random uncertainty</a:t>
            </a:r>
          </a:p>
          <a:p>
            <a:r>
              <a:rPr lang="en-US" sz="2000" dirty="0"/>
              <a:t>The steps of the measuring device are larger than the width of the distribution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CFC79-438D-4B40-885A-CBE6EB35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EA913-9C7C-4656-BE94-98A54F05B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2859B-AD38-411E-BDB3-9816F69D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08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6FFBD-EA24-4D82-9BE5-C1039B758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FC14F-7ADC-4B6A-B608-AED91D59E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Gives the relative chance (probability) getting a specific value when making 1 measurement of a particular quantity</a:t>
            </a:r>
          </a:p>
          <a:p>
            <a:pPr lvl="1"/>
            <a:r>
              <a:rPr lang="en-US" sz="1800" dirty="0"/>
              <a:t>As you make repeated measurements you are pulling more possible values out of the distribution</a:t>
            </a:r>
          </a:p>
          <a:p>
            <a:r>
              <a:rPr lang="en-US" sz="1800" dirty="0"/>
              <a:t>You usually make a guess about the distribution for the measurement based on previous measurements, often assume the Normal Distribution</a:t>
            </a:r>
          </a:p>
          <a:p>
            <a:r>
              <a:rPr lang="en-US" sz="1800" dirty="0"/>
              <a:t>When you make a single measurement you sampling the distribution, with multiple samples we can start to make more accurate statements about the distribution</a:t>
            </a:r>
            <a:endParaRPr lang="en-US" sz="1400" dirty="0"/>
          </a:p>
          <a:p>
            <a:r>
              <a:rPr lang="en-US" sz="1800" dirty="0"/>
              <a:t>Shows how you should see the measurements to be distributed over all possible values if you were able to repeat the measurement and infinite amount of time</a:t>
            </a:r>
            <a:endParaRPr lang="en-US" sz="1000" dirty="0"/>
          </a:p>
          <a:p>
            <a:r>
              <a:rPr lang="en-US" sz="1800" dirty="0"/>
              <a:t>Only addresses the random error, systematic error is assumed to be small or 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EC03C-C354-4A1C-BCDB-DDD583A2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86717-295F-453F-B1A7-065C09EC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3D608-30E1-4D78-8615-EA0CEE508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917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CEB8E-26A6-420F-8707-DC100DE30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Errors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0FAE16-5C2E-42A3-89CE-BE12EAA65B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371600"/>
                <a:ext cx="8839200" cy="4114800"/>
              </a:xfrm>
            </p:spPr>
            <p:txBody>
              <a:bodyPr/>
              <a:lstStyle/>
              <a:p>
                <a:r>
                  <a:rPr lang="en-US" dirty="0"/>
                  <a:t>Clearly the simplest solution would be to just add the errors together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400" dirty="0"/>
              </a:p>
              <a:p>
                <a:r>
                  <a:rPr lang="en-US" dirty="0"/>
                  <a:t>But we don’t really expect them both to be at a max at the same time so can instead add them in quadrature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This assumes independent variables and normal distribution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0FAE16-5C2E-42A3-89CE-BE12EAA65B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371600"/>
                <a:ext cx="8839200" cy="4114800"/>
              </a:xfrm>
              <a:blipFill>
                <a:blip r:embed="rId2"/>
                <a:stretch>
                  <a:fillRect l="-1517" t="-2074" b="-16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76E1E-4E6E-461C-AD62-54A76A603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768F-E65B-4E12-B30F-7B3C60849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927C6-77E6-4080-9655-EF88188F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6138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9C5AE-71B3-440D-BB31-B7B492A2D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Adding Error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CA9F4061-EE86-486D-A184-B374DB5CD47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Returning to our temperature example we can add the systematic and random errors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𝑟𝑎𝑛𝑑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𝑠𝑦𝑠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400" dirty="0"/>
              </a:p>
              <a:p>
                <a:r>
                  <a:rPr lang="en-US" sz="2400" dirty="0"/>
                  <a:t>For the bulb thermometer its easy, the random error we calculated was 0 so: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</m:e>
                            </m:d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0.5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=0.5°C</a:t>
                </a: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CA9F4061-EE86-486D-A184-B374DB5CD4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823" t="-1185" r="-1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8600CE1A-8FF4-414A-9F5D-88A56ADC88E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For a less trivial example lets look at the digital thermometer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0.1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0.3286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      = 0.34347 °C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8600CE1A-8FF4-414A-9F5D-88A56ADC88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528" t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EB185-46EE-4E9A-8807-7540ECCF2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983AC-EEED-4540-85B8-C4450F717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78CA0-D4CA-4E6C-9A10-E6D40300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095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0E4E-CB24-4526-880A-5037EF9E8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Propagation of Error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A00A4-1863-4FFB-AF69-97E1A4C3AFDB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209725" y="1600200"/>
                <a:ext cx="8839200" cy="4114800"/>
              </a:xfrm>
            </p:spPr>
            <p:txBody>
              <a:bodyPr/>
              <a:lstStyle/>
              <a:p>
                <a:r>
                  <a:rPr lang="en-US" dirty="0"/>
                  <a:t>If f is a function of variables (x</a:t>
                </a:r>
                <a:r>
                  <a:rPr lang="en-US" baseline="-25000" dirty="0"/>
                  <a:t>1</a:t>
                </a:r>
                <a:r>
                  <a:rPr lang="en-US" dirty="0"/>
                  <a:t>,x</a:t>
                </a:r>
                <a:r>
                  <a:rPr lang="en-US" baseline="-25000" dirty="0"/>
                  <a:t>2</a:t>
                </a:r>
                <a:r>
                  <a:rPr lang="en-US" dirty="0"/>
                  <a:t>,…)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ra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This is a generalization of the addition formula</a:t>
                </a:r>
              </a:p>
              <a:p>
                <a:r>
                  <a:rPr lang="en-US" dirty="0"/>
                  <a:t>Assumes independent variables and normal distribution</a:t>
                </a:r>
              </a:p>
              <a:p>
                <a:r>
                  <a:rPr lang="en-US" dirty="0"/>
                  <a:t>Partial Derivative treat all other variables as constants and take the derivative of that one variable (feel free to look up the derivatives)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A00A4-1863-4FFB-AF69-97E1A4C3AF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209725" y="1600200"/>
                <a:ext cx="8839200" cy="4114800"/>
              </a:xfrm>
              <a:blipFill>
                <a:blip r:embed="rId2"/>
                <a:stretch>
                  <a:fillRect l="-1241" t="-1630" r="-1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B9B65-DD03-4751-A859-38AD8C604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89D8B-1A80-4849-A083-3857CB39C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3AA10-722C-45F8-9376-54C5913C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2964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CBC4A-EFF9-4D7E-A3E6-54DAB7702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Propagation of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8FDE9-F56B-4F12-808A-79F823FEAC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We want to know the volume of a rectangular object with dimensions of 10 mm x 12 mm x 5 mm</a:t>
            </a:r>
          </a:p>
          <a:p>
            <a:r>
              <a:rPr lang="en-US" dirty="0"/>
              <a:t>The error for each measurement is dominated by systematic for each is 0.5mm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7352D18-7835-41E6-BA75-4192A322AC9F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∗12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=600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7352D18-7835-41E6-BA75-4192A322AC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EF50C-18F5-4E73-98B3-BAB118526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FDC3-0D8F-4D50-9C32-2A1C33D4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B9B68-58CD-4466-942A-568B0479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544C-819F-4D40-BBCD-39D4E60D8125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73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CBC4A-EFF9-4D7E-A3E6-54DAB7702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Propagation of Error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C8FDE9-F56B-4F12-808A-79F823FEAC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V is a function of 3 variables l, w, and h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den>
                                </m:f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den>
                                </m:f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𝑤h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𝑙h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𝑙𝑤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C8FDE9-F56B-4F12-808A-79F823FEAC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EF50C-18F5-4E73-98B3-BAB118526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FDC3-0D8F-4D50-9C32-2A1C33D4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B9B68-58CD-4466-942A-568B0479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544C-819F-4D40-BBCD-39D4E60D8125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0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CBC4A-EFF9-4D7E-A3E6-54DAB7702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Propagation of Error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C8FDE9-F56B-4F12-808A-79F823FEAC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𝑤h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𝑙h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𝑙𝑤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400" dirty="0"/>
              </a:p>
              <a:p>
                <a:r>
                  <a:rPr lang="en-US" sz="2400" b="0" dirty="0"/>
                  <a:t>Notice each term in parenthesis has units of volume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=0.5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12∗5∗0.5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10∗5∗0.5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10∗12∗0.5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=71.5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b="0" dirty="0"/>
              </a:p>
              <a:p>
                <a:r>
                  <a:rPr lang="en-US" sz="2400" dirty="0"/>
                  <a:t>The volume is 600±70 mm</a:t>
                </a:r>
                <a:r>
                  <a:rPr lang="en-US" sz="2400" baseline="30000" dirty="0"/>
                  <a:t>3</a:t>
                </a:r>
              </a:p>
              <a:p>
                <a:r>
                  <a:rPr lang="en-US" sz="2400" dirty="0"/>
                  <a:t>More examples available in R05.02 Propagation of Error</a:t>
                </a:r>
              </a:p>
              <a:p>
                <a:r>
                  <a:rPr lang="en-US" sz="2000" dirty="0">
                    <a:hlinkClick r:id="rId2"/>
                  </a:rPr>
                  <a:t>https://laspace.lsu.edu/laaces/wp-content/uploads/2020/08/R05.02_Propagation_of_Errors.pdf</a:t>
                </a:r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C8FDE9-F56B-4F12-808A-79F823FEAC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EF50C-18F5-4E73-98B3-BAB118526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FDC3-0D8F-4D50-9C32-2A1C33D4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B9B68-58CD-4466-942A-568B0479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544C-819F-4D40-BBCD-39D4E60D8125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280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8BA86-6210-448C-B5AB-810D852D7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why Gaussian?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995F9-12FA-4B3B-92C9-5CBE530B9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181600"/>
          </a:xfrm>
        </p:spPr>
        <p:txBody>
          <a:bodyPr/>
          <a:lstStyle/>
          <a:p>
            <a:r>
              <a:rPr lang="en-US" sz="2800" dirty="0"/>
              <a:t>If there are other distributions, why do we usually assume a Gaussian Distributions</a:t>
            </a:r>
          </a:p>
          <a:p>
            <a:r>
              <a:rPr lang="en-US" sz="2800" dirty="0"/>
              <a:t>In the large number case (big N) other distributions become close to a Gaussian</a:t>
            </a:r>
          </a:p>
          <a:p>
            <a:r>
              <a:rPr lang="en-US" sz="2800" dirty="0"/>
              <a:t>There is good math for doing propagation and error handling</a:t>
            </a:r>
          </a:p>
          <a:p>
            <a:r>
              <a:rPr lang="en-US" sz="2800" dirty="0"/>
              <a:t>It is a good model for many physical measurements</a:t>
            </a:r>
          </a:p>
          <a:p>
            <a:pPr lvl="1"/>
            <a:r>
              <a:rPr lang="en-US" dirty="0"/>
              <a:t>Can prove this is the case from a very many very small errors adding up from the Central Limit Theorem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2AB4B-C2FE-4FFC-A8C4-DFCC0D378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30017-645F-497F-9ED0-C5261647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0591A-0C2F-49BE-AE0C-A8AAE2FD1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205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E4B90-EB20-4B2E-810D-197E1CC25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224DE-A5F5-4534-A574-12EE5099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953000"/>
          </a:xfrm>
        </p:spPr>
        <p:txBody>
          <a:bodyPr/>
          <a:lstStyle/>
          <a:p>
            <a:r>
              <a:rPr lang="en-US" sz="2400" dirty="0"/>
              <a:t>If I think the error in a measurement is 0.5 mm does it make sense to report the average as 12.003mm</a:t>
            </a:r>
          </a:p>
          <a:p>
            <a:r>
              <a:rPr lang="en-US" sz="2400" dirty="0"/>
              <a:t>The common practice is to round the error to 1 or 2 significant digit and then round the corresponding measurement to that digit </a:t>
            </a:r>
          </a:p>
          <a:p>
            <a:pPr lvl="1"/>
            <a:r>
              <a:rPr lang="en-US" sz="2400" dirty="0"/>
              <a:t>We would report the values as 12.0±0.5mm</a:t>
            </a:r>
          </a:p>
          <a:p>
            <a:r>
              <a:rPr lang="en-US" sz="2400" dirty="0"/>
              <a:t>Do not round intermediate values used for calculations because you do not want to have rounding errors compound</a:t>
            </a:r>
          </a:p>
          <a:p>
            <a:r>
              <a:rPr lang="en-US" sz="2400" dirty="0"/>
              <a:t>Errors should have the same units as the measurement</a:t>
            </a:r>
          </a:p>
          <a:p>
            <a:r>
              <a:rPr lang="en-US" sz="2400" dirty="0"/>
              <a:t>You want to be clear about how you have calculated errors and what you mean with your ±, show your 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001BE-A144-4127-BDA5-D6FD5295A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CB835-2A2F-487A-A9EB-714890F1F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5B569-9F04-495E-9125-EA9ACE463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2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C4283-2160-4D8D-88D3-4251B07ED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C5D3B0-5C3A-4637-BF16-EF4A49EC1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524000"/>
            <a:ext cx="4343400" cy="4114800"/>
          </a:xfrm>
        </p:spPr>
        <p:txBody>
          <a:bodyPr/>
          <a:lstStyle/>
          <a:p>
            <a:r>
              <a:rPr lang="en-US" sz="2000" dirty="0"/>
              <a:t>Let’s assume, we first did repeated temperature measurements at one temperature to show the random error is small compared to the 0.5 error from our bulb thermometer</a:t>
            </a:r>
          </a:p>
          <a:p>
            <a:r>
              <a:rPr lang="en-US" sz="2000" dirty="0"/>
              <a:t>From the pixel size and signal width in software we estimate the systematic uncertainty of to be 11 Hz</a:t>
            </a:r>
          </a:p>
          <a:p>
            <a:r>
              <a:rPr lang="en-US" sz="2000" dirty="0"/>
              <a:t>We decide we need to take 5 independent frequency measurements at each temperature </a:t>
            </a:r>
          </a:p>
        </p:txBody>
      </p:sp>
      <p:pic>
        <p:nvPicPr>
          <p:cNvPr id="10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655B92D-F7D3-4725-8861-6BDFB810AAA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619146"/>
            <a:ext cx="4756666" cy="3619707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F65C2-A87E-45FF-A3C6-3CADE3F4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C6714-AA68-44D0-8E99-1E7D5EB7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B1000-A764-4037-AE10-ED1E0A7EF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191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C4283-2160-4D8D-88D3-4251B07ED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C5D3B0-5C3A-4637-BF16-EF4A49EC1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981200"/>
            <a:ext cx="4343400" cy="4267200"/>
          </a:xfrm>
        </p:spPr>
        <p:txBody>
          <a:bodyPr/>
          <a:lstStyle/>
          <a:p>
            <a:r>
              <a:rPr lang="en-US" sz="2000" dirty="0"/>
              <a:t>We will calculate the mean of our 5 frequencies and use that as our fitting point</a:t>
            </a:r>
          </a:p>
          <a:p>
            <a:r>
              <a:rPr lang="en-US" sz="2000" dirty="0"/>
              <a:t>We then need to calculate the standard deviation of that mean to determine the random frequency error for that mean value</a:t>
            </a:r>
          </a:p>
          <a:p>
            <a:r>
              <a:rPr lang="en-US" sz="2000" dirty="0"/>
              <a:t>The we need to add the systematic frequency error to the random to find the total frequency error</a:t>
            </a:r>
          </a:p>
          <a:p>
            <a:r>
              <a:rPr lang="en-US" sz="2000" dirty="0"/>
              <a:t>Doing this gives us our first datapoint (1257.8±14 Hz, 95.0 ±0.5°C)</a:t>
            </a:r>
          </a:p>
        </p:txBody>
      </p:sp>
      <p:pic>
        <p:nvPicPr>
          <p:cNvPr id="10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655B92D-F7D3-4725-8861-6BDFB810AAA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905000"/>
            <a:ext cx="5157204" cy="3924507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F65C2-A87E-45FF-A3C6-3CADE3F4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C6714-AA68-44D0-8E99-1E7D5EB7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B1000-A764-4037-AE10-ED1E0A7EF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09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6FFBD-EA24-4D82-9BE5-C1039B758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9FC14F-7ADC-4B6A-B608-AED91D59E4E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0" y="1345238"/>
                <a:ext cx="4267200" cy="4903162"/>
              </a:xfrm>
            </p:spPr>
            <p:txBody>
              <a:bodyPr/>
              <a:lstStyle/>
              <a:p>
                <a:r>
                  <a:rPr lang="en-US" sz="1800" dirty="0"/>
                  <a:t>Most commonly used distribution</a:t>
                </a:r>
              </a:p>
              <a:p>
                <a:r>
                  <a:rPr lang="en-US" sz="1800" dirty="0"/>
                  <a:t>Also called Normal Distribution</a:t>
                </a:r>
              </a:p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sup>
                    </m:sSup>
                  </m:oMath>
                </a14:m>
                <a:endParaRPr lang="en-US" sz="1800" dirty="0"/>
              </a:p>
              <a:p>
                <a:r>
                  <a:rPr lang="en-US" sz="1800" dirty="0"/>
                  <a:t>3 constants in equation</a:t>
                </a:r>
              </a:p>
              <a:p>
                <a:pPr lvl="1"/>
                <a:r>
                  <a:rPr lang="el-GR" sz="1800" dirty="0"/>
                  <a:t>μ</a:t>
                </a:r>
                <a:r>
                  <a:rPr lang="en-US" sz="1800" dirty="0"/>
                  <a:t> is the mean, the center and peak of the distribution and the most likely value</a:t>
                </a:r>
              </a:p>
              <a:p>
                <a:pPr lvl="1"/>
                <a:r>
                  <a:rPr lang="el-GR" sz="1800" dirty="0"/>
                  <a:t>σ</a:t>
                </a:r>
                <a:r>
                  <a:rPr lang="en-US" sz="1800" dirty="0"/>
                  <a:t> is the called variance which controls the width</a:t>
                </a:r>
              </a:p>
              <a:p>
                <a:pPr lvl="1"/>
                <a:r>
                  <a:rPr lang="en-US" sz="1800" dirty="0"/>
                  <a:t>The height is how to get that value when making a measurement</a:t>
                </a:r>
              </a:p>
              <a:p>
                <a:pPr lvl="1"/>
                <a:r>
                  <a:rPr lang="en-US" sz="1800" dirty="0"/>
                  <a:t>k is the normalization just scales the whole thing so that the sum (integral) is 1</a:t>
                </a:r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9FC14F-7ADC-4B6A-B608-AED91D59E4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0" y="1345238"/>
                <a:ext cx="4267200" cy="4903162"/>
              </a:xfrm>
              <a:blipFill>
                <a:blip r:embed="rId2"/>
                <a:stretch>
                  <a:fillRect l="-857" t="-746" r="-1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EC03C-C354-4A1C-BCDB-DDD583A2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86717-295F-453F-B1A7-065C09EC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3D608-30E1-4D78-8615-EA0CEE508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D61B08-01E5-4678-BD5A-FC87D2CF0612}"/>
              </a:ext>
            </a:extLst>
          </p:cNvPr>
          <p:cNvSpPr txBox="1"/>
          <p:nvPr/>
        </p:nvSpPr>
        <p:spPr>
          <a:xfrm>
            <a:off x="4296561" y="5177620"/>
            <a:ext cx="502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 Gaussian distribution with </a:t>
            </a:r>
            <a:r>
              <a:rPr lang="el-GR" sz="1600" dirty="0"/>
              <a:t>μ</a:t>
            </a:r>
            <a:r>
              <a:rPr lang="en-US" sz="1600" dirty="0"/>
              <a:t>=10 and </a:t>
            </a:r>
            <a:r>
              <a:rPr lang="el-GR" sz="1600" dirty="0"/>
              <a:t>σ</a:t>
            </a:r>
            <a:r>
              <a:rPr lang="en-US" sz="1600" dirty="0"/>
              <a:t>=3, the vertical lines show 1</a:t>
            </a:r>
            <a:r>
              <a:rPr lang="el-GR" sz="1600" dirty="0"/>
              <a:t>σ</a:t>
            </a:r>
            <a:r>
              <a:rPr lang="en-US" sz="1600" dirty="0"/>
              <a:t> and 2</a:t>
            </a:r>
            <a:r>
              <a:rPr lang="el-GR" sz="1600" dirty="0"/>
              <a:t>σ</a:t>
            </a:r>
            <a:r>
              <a:rPr lang="en-US" sz="1600" dirty="0"/>
              <a:t> from the mean. The green region contains about 67% of the total area and the combined green and blue contain 95% of the total area.</a:t>
            </a:r>
          </a:p>
        </p:txBody>
      </p:sp>
      <p:pic>
        <p:nvPicPr>
          <p:cNvPr id="17" name="Content Placeholder 16" descr="A screenshot of a computer&#10;&#10;Description automatically generated">
            <a:extLst>
              <a:ext uri="{FF2B5EF4-FFF2-40B4-BE49-F238E27FC236}">
                <a16:creationId xmlns:a16="http://schemas.microsoft.com/office/drawing/2014/main" id="{A2AC13EF-F64B-4CF9-A025-08A350E0953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407749"/>
            <a:ext cx="4800600" cy="3888568"/>
          </a:xfrm>
        </p:spPr>
      </p:pic>
    </p:spTree>
    <p:extLst>
      <p:ext uri="{BB962C8B-B14F-4D97-AF65-F5344CB8AC3E}">
        <p14:creationId xmlns:p14="http://schemas.microsoft.com/office/powerpoint/2010/main" val="18434311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C4283-2160-4D8D-88D3-4251B07ED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all our data points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C5D3B0-5C3A-4637-BF16-EF4A49EC1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746827"/>
            <a:ext cx="4343400" cy="4114800"/>
          </a:xfrm>
        </p:spPr>
        <p:txBody>
          <a:bodyPr/>
          <a:lstStyle/>
          <a:p>
            <a:r>
              <a:rPr lang="en-US" dirty="0"/>
              <a:t>Now repeat the process for all temperature and frequency measurements</a:t>
            </a:r>
          </a:p>
          <a:p>
            <a:r>
              <a:rPr lang="en-US" dirty="0"/>
              <a:t>This gives us a set of x (frequency) and y (temperature) points with a horizontal and vertical error for each datapoint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F65C2-A87E-45FF-A3C6-3CADE3F4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C6714-AA68-44D0-8E99-1E7D5EB7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B1000-A764-4037-AE10-ED1E0A7EF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30</a:t>
            </a:fld>
            <a:endParaRPr lang="en-US" altLang="en-US"/>
          </a:p>
        </p:txBody>
      </p:sp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4B5C0BCD-CEB8-4329-9A50-B09A19E182A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505" y="2324100"/>
            <a:ext cx="4667804" cy="2209800"/>
          </a:xfrm>
        </p:spPr>
      </p:pic>
    </p:spTree>
    <p:extLst>
      <p:ext uri="{BB962C8B-B14F-4D97-AF65-F5344CB8AC3E}">
        <p14:creationId xmlns:p14="http://schemas.microsoft.com/office/powerpoint/2010/main" val="4201171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B24284F-1D5A-4174-9831-E69078BBB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 the points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859F9E7-9C41-4AD3-8F16-0CF6E575D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828800"/>
            <a:ext cx="4343400" cy="4114800"/>
          </a:xfrm>
        </p:spPr>
        <p:txBody>
          <a:bodyPr/>
          <a:lstStyle/>
          <a:p>
            <a:r>
              <a:rPr lang="en-US" sz="2400" dirty="0"/>
              <a:t>Now we want to plot all of the points together</a:t>
            </a:r>
          </a:p>
          <a:p>
            <a:r>
              <a:rPr lang="en-US" sz="2400" dirty="0"/>
              <a:t>Since the goal of the experiment is to be  able to read a frequency and be able to tell what temperature the thermistor is, we want T as a function f</a:t>
            </a:r>
          </a:p>
          <a:p>
            <a:r>
              <a:rPr lang="en-US" sz="2400" dirty="0"/>
              <a:t>So we pick f as the x values and T as the y values</a:t>
            </a:r>
          </a:p>
        </p:txBody>
      </p:sp>
      <p:pic>
        <p:nvPicPr>
          <p:cNvPr id="11" name="Content Placeholder 10" descr="A screenshot of a computer&#10;&#10;Description automatically generated">
            <a:extLst>
              <a:ext uri="{FF2B5EF4-FFF2-40B4-BE49-F238E27FC236}">
                <a16:creationId xmlns:a16="http://schemas.microsoft.com/office/drawing/2014/main" id="{1AF9FD73-9513-4610-92A0-57542C91FFC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28800"/>
            <a:ext cx="4343400" cy="3692153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B8A71-AFC9-4CFB-BB82-0CDD10A0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365AE-1103-4C24-A3ED-A2C18526E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0688C-CE8E-4509-B5B7-82236F56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6940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DFF7E-146D-4EB0-B2FA-0E311F336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76200"/>
            <a:ext cx="6934200" cy="1219200"/>
          </a:xfrm>
        </p:spPr>
        <p:txBody>
          <a:bodyPr/>
          <a:lstStyle/>
          <a:p>
            <a:r>
              <a:rPr lang="en-US" dirty="0"/>
              <a:t>Add Error Bars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E7F82-17AA-4234-97E2-F3E2839440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62" y="1143000"/>
            <a:ext cx="3855518" cy="5029200"/>
          </a:xfrm>
        </p:spPr>
        <p:txBody>
          <a:bodyPr/>
          <a:lstStyle/>
          <a:p>
            <a:r>
              <a:rPr lang="en-US" sz="2000" dirty="0"/>
              <a:t>We add the error bars to our plot</a:t>
            </a:r>
          </a:p>
          <a:p>
            <a:r>
              <a:rPr lang="en-US" sz="2000" dirty="0"/>
              <a:t>Select in this case our error is symmetric, so we use the same value for both the positive and negative error</a:t>
            </a:r>
          </a:p>
          <a:p>
            <a:r>
              <a:rPr lang="en-US" sz="2000" dirty="0"/>
              <a:t>We want to select the option that lets use specify values for error and not a percentage, standard deviation, or fixed value for example</a:t>
            </a:r>
          </a:p>
          <a:p>
            <a:r>
              <a:rPr lang="en-US" sz="2000" dirty="0"/>
              <a:t>Add both horizontal and vertical error bars, using the errors we calculated</a:t>
            </a:r>
          </a:p>
          <a:p>
            <a:r>
              <a:rPr lang="en-US" sz="2000" dirty="0"/>
              <a:t>It may be necessary to adjust to point marker size or add a caption if the errors are small</a:t>
            </a:r>
          </a:p>
        </p:txBody>
      </p:sp>
      <p:pic>
        <p:nvPicPr>
          <p:cNvPr id="9" name="Content Placeholder 8" descr="A picture containing sitting, photo, large, table&#10;&#10;Description automatically generated">
            <a:extLst>
              <a:ext uri="{FF2B5EF4-FFF2-40B4-BE49-F238E27FC236}">
                <a16:creationId xmlns:a16="http://schemas.microsoft.com/office/drawing/2014/main" id="{F578A914-FD7C-46CF-99BF-C612E9DE057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518" y="1580665"/>
            <a:ext cx="5136082" cy="3696670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7704E-1B6E-4732-BC38-CE08EBCE6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90379-E877-40BB-B64E-37B13504E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CE1B5-7923-402C-ABBE-D7A8FC6C6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544C-819F-4D40-BBCD-39D4E60D8125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9512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044E-C36A-4D34-94F7-BA3D329D4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76200"/>
            <a:ext cx="6934200" cy="914400"/>
          </a:xfrm>
        </p:spPr>
        <p:txBody>
          <a:bodyPr/>
          <a:lstStyle/>
          <a:p>
            <a:r>
              <a:rPr lang="en-US" dirty="0"/>
              <a:t>Adding a trendline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A4118-24DF-42B5-8EDA-F305A51F08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4235737"/>
            <a:ext cx="8839200" cy="1891726"/>
          </a:xfrm>
        </p:spPr>
        <p:txBody>
          <a:bodyPr/>
          <a:lstStyle/>
          <a:p>
            <a:r>
              <a:rPr lang="en-US" sz="2000" dirty="0"/>
              <a:t>If appropriate we may want to add a trendline</a:t>
            </a:r>
          </a:p>
          <a:p>
            <a:r>
              <a:rPr lang="en-US" sz="2000" dirty="0"/>
              <a:t>Clearly the data is not linear</a:t>
            </a:r>
          </a:p>
          <a:p>
            <a:r>
              <a:rPr lang="en-US" sz="2000" dirty="0"/>
              <a:t>Ideally, we would have some theoretical basis for picking a particular fit but we can also try seeing what matches the data</a:t>
            </a:r>
          </a:p>
          <a:p>
            <a:r>
              <a:rPr lang="en-US" sz="2000" dirty="0"/>
              <a:t>Also probably want to show the equation of the fit on out plot</a:t>
            </a:r>
          </a:p>
        </p:txBody>
      </p:sp>
      <p:pic>
        <p:nvPicPr>
          <p:cNvPr id="9" name="Content Placeholder 8" descr="A close up of a map&#10;&#10;Description automatically generated">
            <a:extLst>
              <a:ext uri="{FF2B5EF4-FFF2-40B4-BE49-F238E27FC236}">
                <a16:creationId xmlns:a16="http://schemas.microsoft.com/office/drawing/2014/main" id="{3B5305A3-9074-4E69-A363-907ABCA892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869663"/>
            <a:ext cx="6934200" cy="3366074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AA549-AB73-4B8C-A773-FD9D301D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39186-8F1C-4DA2-8F6B-AD98C2732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799D2-E078-402E-B95C-CC60B3313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544C-819F-4D40-BBCD-39D4E60D8125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2429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C78815-183D-454E-98BC-F1E917392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 the Plot and Draw Conclusions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23D8E2D-D151-4A1C-B5D2-06AE7B8DA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10" y="1600200"/>
            <a:ext cx="8839200" cy="4648200"/>
          </a:xfrm>
        </p:spPr>
        <p:txBody>
          <a:bodyPr/>
          <a:lstStyle/>
          <a:p>
            <a:r>
              <a:rPr lang="en-US" sz="2400" dirty="0"/>
              <a:t>Don’t forget to add the axes titles, units, plot title, etc.</a:t>
            </a:r>
          </a:p>
          <a:p>
            <a:r>
              <a:rPr lang="en-US" sz="2400" dirty="0"/>
              <a:t>If we have a good fit and correctly assessed our errors, we expect ~2/3 of our points error bars to overlap with our fit line (Remember 67% 1</a:t>
            </a:r>
            <a:r>
              <a:rPr lang="el-GR" sz="2400" dirty="0"/>
              <a:t>σ</a:t>
            </a:r>
            <a:r>
              <a:rPr lang="en-US" sz="2400" dirty="0"/>
              <a:t>)</a:t>
            </a:r>
          </a:p>
          <a:p>
            <a:r>
              <a:rPr lang="en-US" sz="2400" dirty="0"/>
              <a:t>Many less than 2/3</a:t>
            </a:r>
          </a:p>
          <a:p>
            <a:pPr lvl="1"/>
            <a:r>
              <a:rPr lang="en-US" sz="2000" dirty="0"/>
              <a:t>Maybe not a good fit function</a:t>
            </a:r>
          </a:p>
          <a:p>
            <a:pPr lvl="1"/>
            <a:r>
              <a:rPr lang="en-US" sz="2000" dirty="0"/>
              <a:t>Possibly underestimated errors, missed systematics</a:t>
            </a:r>
          </a:p>
          <a:p>
            <a:r>
              <a:rPr lang="en-US" sz="2400" dirty="0"/>
              <a:t>Many more than 2/3</a:t>
            </a:r>
          </a:p>
          <a:p>
            <a:pPr lvl="1"/>
            <a:r>
              <a:rPr lang="en-US" sz="2000" dirty="0"/>
              <a:t>Too many constants in your function</a:t>
            </a:r>
          </a:p>
          <a:p>
            <a:pPr lvl="1"/>
            <a:r>
              <a:rPr lang="en-US" sz="2000" dirty="0"/>
              <a:t>Overestimated error, manufacturer specification often give “guaranteed to be this accurate” rather than a more scientific error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DC1D5-B06C-46F8-972C-550146E8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6B5851-33E8-4C4F-843D-B5FE2ECD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FFE77-DB29-44D4-86B3-3397A1FC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544C-819F-4D40-BBCD-39D4E60D8125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64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5F8E4-5C3C-4303-8D65-82E9F242B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52400"/>
            <a:ext cx="6934200" cy="914400"/>
          </a:xfrm>
        </p:spPr>
        <p:txBody>
          <a:bodyPr/>
          <a:lstStyle/>
          <a:p>
            <a:r>
              <a:rPr lang="en-US" dirty="0"/>
              <a:t>The Mean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FE55776-395C-4D8F-A804-7934800C54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219200"/>
                <a:ext cx="8839200" cy="4876800"/>
              </a:xfrm>
            </p:spPr>
            <p:txBody>
              <a:bodyPr/>
              <a:lstStyle/>
              <a:p>
                <a:r>
                  <a:rPr lang="en-US" sz="2400" dirty="0"/>
                  <a:t>There are in fact 2 means we want to think about</a:t>
                </a:r>
              </a:p>
              <a:p>
                <a:r>
                  <a:rPr lang="el-GR" sz="2400" dirty="0"/>
                  <a:t>μ</a:t>
                </a:r>
                <a:r>
                  <a:rPr lang="en-US" sz="2400" dirty="0"/>
                  <a:t> the mean of the distribution (Could be thought of as the true mean)</a:t>
                </a:r>
                <a:endParaRPr lang="en-US" sz="2000" dirty="0"/>
              </a:p>
              <a:p>
                <a:pPr lvl="1"/>
                <a:r>
                  <a:rPr lang="en-US" sz="2000" dirty="0"/>
                  <a:t>It is the average value of all possible measurements multiplied by how likely you are to get that measurement</a:t>
                </a:r>
              </a:p>
              <a:p>
                <a:r>
                  <a:rPr lang="en-US" sz="2400" dirty="0"/>
                  <a:t>X the mean of the sample (i.e. the average value you measured</a:t>
                </a:r>
                <a:r>
                  <a:rPr lang="en-US" sz="2000" dirty="0"/>
                  <a:t>)</a:t>
                </a:r>
              </a:p>
              <a:p>
                <a:pPr lvl="1"/>
                <a:r>
                  <a:rPr lang="en-US" sz="2000" dirty="0"/>
                  <a:t>X=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nary>
                  </m:oMath>
                </a14:m>
                <a:r>
                  <a:rPr lang="en-US" sz="2000" dirty="0"/>
                  <a:t> : where x</a:t>
                </a:r>
                <a:r>
                  <a:rPr lang="en-US" sz="2000" baseline="-25000" dirty="0"/>
                  <a:t>i </a:t>
                </a:r>
                <a:r>
                  <a:rPr lang="en-US" sz="2000" dirty="0"/>
                  <a:t>are all the individual measurements and N is the number of measurements</a:t>
                </a:r>
              </a:p>
              <a:p>
                <a:pPr lvl="1"/>
                <a:r>
                  <a:rPr lang="en-US" sz="2000" dirty="0"/>
                  <a:t>By taking a limited number of measurements we get an estimate of the distribution mean </a:t>
                </a:r>
                <a:r>
                  <a:rPr lang="el-GR" sz="2000" dirty="0"/>
                  <a:t>μ</a:t>
                </a:r>
                <a:r>
                  <a:rPr lang="en-US" sz="2000" dirty="0"/>
                  <a:t>, as we take many measurements N becomes large and the estimate approaches the true value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FE55776-395C-4D8F-A804-7934800C54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219200"/>
                <a:ext cx="8839200" cy="4876800"/>
              </a:xfrm>
              <a:blipFill>
                <a:blip r:embed="rId2"/>
                <a:stretch>
                  <a:fillRect l="-897" t="-1000" r="-1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80B5D-0CE2-44A6-AC1A-A479802CD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D1067-7BC7-4599-A682-447AA9DB8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58F85-A52D-4D80-88FE-4484586A2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70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DB01D-7F12-4D63-937E-1BC22DCBE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B65F929-2F49-4940-8AD9-7C91524438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495800"/>
          </a:xfrm>
        </p:spPr>
        <p:txBody>
          <a:bodyPr/>
          <a:lstStyle/>
          <a:p>
            <a:r>
              <a:rPr lang="en-US" sz="2400" dirty="0"/>
              <a:t>Standard Deviation by itself is a somewhat imprecise that could have different meanings in different contexts/fields</a:t>
            </a:r>
          </a:p>
          <a:p>
            <a:r>
              <a:rPr lang="en-US" sz="2400" dirty="0"/>
              <a:t>Because of this you want to be specific which one you are using (define the equation somewhere in your writing)</a:t>
            </a:r>
          </a:p>
          <a:p>
            <a:r>
              <a:rPr lang="en-US" sz="2400" dirty="0"/>
              <a:t>Not the same as the distribution </a:t>
            </a:r>
            <a:r>
              <a:rPr lang="el-GR" sz="2400" dirty="0"/>
              <a:t>σ</a:t>
            </a:r>
            <a:endParaRPr lang="en-US" sz="2400" dirty="0"/>
          </a:p>
          <a:p>
            <a:r>
              <a:rPr lang="en-US" sz="2400" dirty="0"/>
              <a:t>3 Standard Deviations with 3 Different meanings </a:t>
            </a:r>
          </a:p>
          <a:p>
            <a:pPr marL="0" indent="0">
              <a:buNone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EFAA23FD-D012-47B5-A558-CBD09F30E3C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1752600"/>
                <a:ext cx="4343400" cy="4343400"/>
              </a:xfrm>
            </p:spPr>
            <p:txBody>
              <a:bodyPr/>
              <a:lstStyle/>
              <a:p>
                <a:r>
                  <a:rPr lang="en-US" sz="2200" dirty="0"/>
                  <a:t>Population Standard Deviation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000" b="0" dirty="0"/>
              </a:p>
              <a:p>
                <a:r>
                  <a:rPr lang="en-US" sz="2200" dirty="0">
                    <a:latin typeface="Cambria Math" panose="02040503050406030204" pitchFamily="18" charset="0"/>
                  </a:rPr>
                  <a:t>Sample Standard Deviation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000" dirty="0"/>
              </a:p>
              <a:p>
                <a:r>
                  <a:rPr lang="en-US" sz="2200" dirty="0"/>
                  <a:t>Standard Deviation of the Mean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EFAA23FD-D012-47B5-A558-CBD09F30E3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1752600"/>
                <a:ext cx="4343400" cy="4343400"/>
              </a:xfrm>
              <a:blipFill>
                <a:blip r:embed="rId2"/>
                <a:stretch>
                  <a:fillRect l="-1826" t="-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8D1C1-D672-4282-B4FE-A4932CED9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47DF0-2C66-4910-96DF-2AB5D905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A70F9-EEC9-4FA3-B777-0B6187E90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2192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26A62-ADA9-4DFE-AB79-31D135FAD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 (Population)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A6FFE0-4AE7-4060-9183-E8B22AB3CC2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400" y="1981200"/>
                <a:ext cx="8458200" cy="4114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Σ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rad>
                  </m:oMath>
                </a14:m>
                <a:endParaRPr lang="en-US" sz="2400" dirty="0"/>
              </a:p>
              <a:p>
                <a:r>
                  <a:rPr lang="en-US" sz="2400" dirty="0"/>
                  <a:t>Note that it depends on having the entire population which for many applications you do not know</a:t>
                </a:r>
              </a:p>
              <a:p>
                <a:r>
                  <a:rPr lang="en-US" sz="2400" dirty="0"/>
                  <a:t>However, if your measurements are the entire set of values you are interested in (the entire population) you could use this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A6FFE0-4AE7-4060-9183-E8B22AB3CC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400" y="1981200"/>
                <a:ext cx="8458200" cy="4114800"/>
              </a:xfrm>
              <a:blipFill>
                <a:blip r:embed="rId2"/>
                <a:stretch>
                  <a:fillRect l="-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40211-B6D0-46A1-B9F0-7913EC935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C665D-6433-44AF-A927-2A3A34074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69563-3580-42F8-B775-A6CCB9446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6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26A62-ADA9-4DFE-AB79-31D135FAD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 (Sample)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20FBBB68-A0C6-4FDD-808F-A5B3136A8EF9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400" y="1371600"/>
                <a:ext cx="4343400" cy="4114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i="1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Σ</m:t>
                            </m:r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rad>
                  </m:oMath>
                </a14:m>
                <a:endParaRPr lang="en-US" sz="2000" dirty="0"/>
              </a:p>
              <a:p>
                <a:r>
                  <a:rPr lang="en-US" sz="2000" dirty="0"/>
                  <a:t>Because N-1&lt;N </a:t>
                </a:r>
                <a:r>
                  <a:rPr lang="el-GR" sz="2000" dirty="0"/>
                  <a:t>σ</a:t>
                </a:r>
                <a:r>
                  <a:rPr lang="en-US" sz="2000" baseline="-25000" dirty="0"/>
                  <a:t>s</a:t>
                </a:r>
                <a:r>
                  <a:rPr lang="en-US" sz="2000" dirty="0"/>
                  <a:t> will always be larger than </a:t>
                </a:r>
                <a:r>
                  <a:rPr lang="el-GR" sz="2000" dirty="0"/>
                  <a:t>σ</a:t>
                </a:r>
                <a:r>
                  <a:rPr lang="en-US" sz="2000" baseline="-25000" dirty="0"/>
                  <a:t>p</a:t>
                </a:r>
              </a:p>
              <a:p>
                <a:r>
                  <a:rPr lang="en-US" sz="2000" dirty="0"/>
                  <a:t>As N becomes large the -1 doesn’t really matter so for a large enough N, </a:t>
                </a:r>
                <a:r>
                  <a:rPr lang="el-GR" sz="2000" dirty="0"/>
                  <a:t>σ</a:t>
                </a:r>
                <a:r>
                  <a:rPr lang="en-US" sz="2000" baseline="-25000" dirty="0"/>
                  <a:t>p</a:t>
                </a:r>
                <a:r>
                  <a:rPr lang="en-US" sz="2000" dirty="0"/>
                  <a:t>=</a:t>
                </a:r>
                <a:r>
                  <a:rPr lang="el-GR" sz="2000" dirty="0"/>
                  <a:t>σ</a:t>
                </a:r>
                <a:r>
                  <a:rPr lang="en-US" sz="2000" baseline="-25000" dirty="0"/>
                  <a:t>s</a:t>
                </a:r>
              </a:p>
              <a:p>
                <a:r>
                  <a:rPr lang="en-US" sz="2000" dirty="0"/>
                  <a:t>Used when you only have a limited sample of distribution (almost always the case)</a:t>
                </a: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20FBBB68-A0C6-4FDD-808F-A5B3136A8E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400" y="1371600"/>
                <a:ext cx="4343400" cy="4114800"/>
              </a:xfrm>
              <a:blipFill>
                <a:blip r:embed="rId2"/>
                <a:stretch>
                  <a:fillRect l="-1122" r="-26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DAB55979-9F55-41D0-86CF-E1032289718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2" y="1422400"/>
                <a:ext cx="4343400" cy="4495800"/>
              </a:xfrm>
            </p:spPr>
            <p:txBody>
              <a:bodyPr/>
              <a:lstStyle/>
              <a:p>
                <a:r>
                  <a:rPr lang="en-US" sz="2000" dirty="0"/>
                  <a:t>With 1 measurement you get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000" dirty="0"/>
                  <a:t>, which is undefined, but that makes sense because you can not make any meaningful statement about a distribution based on 1 sample other than saying that sample is in the distribution</a:t>
                </a:r>
              </a:p>
              <a:p>
                <a:r>
                  <a:rPr lang="en-US" sz="2000" dirty="0"/>
                  <a:t>As N becomes very large </a:t>
                </a:r>
                <a:r>
                  <a:rPr lang="el-GR" sz="2000" dirty="0"/>
                  <a:t>σ</a:t>
                </a:r>
                <a:r>
                  <a:rPr lang="en-US" sz="2000" baseline="-25000" dirty="0"/>
                  <a:t>s</a:t>
                </a:r>
                <a:r>
                  <a:rPr lang="en-US" sz="2000" dirty="0"/>
                  <a:t> will equal </a:t>
                </a:r>
                <a:r>
                  <a:rPr lang="el-GR" sz="2000" dirty="0"/>
                  <a:t>σ</a:t>
                </a:r>
                <a:r>
                  <a:rPr lang="en-US" sz="2000" dirty="0"/>
                  <a:t> from the distribution</a:t>
                </a: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DAB55979-9F55-41D0-86CF-E103228971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2" y="1422400"/>
                <a:ext cx="4343400" cy="4495800"/>
              </a:xfrm>
              <a:blipFill>
                <a:blip r:embed="rId3"/>
                <a:stretch>
                  <a:fillRect l="-1264" r="-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40211-B6D0-46A1-B9F0-7913EC935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C665D-6433-44AF-A927-2A3A34074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69563-3580-42F8-B775-A6CCB9446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5044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EFB88-623E-4EEB-B2E0-430C3C256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 of the Mean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47B330-19FE-47AB-8EBC-642D71F5E8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371600"/>
                <a:ext cx="8839200" cy="4114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1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rad>
                  </m:oMath>
                </a14:m>
                <a:endParaRPr lang="en-US" sz="3200" dirty="0"/>
              </a:p>
              <a:p>
                <a:r>
                  <a:rPr lang="en-US" sz="3200" dirty="0"/>
                  <a:t>With </a:t>
                </a:r>
                <a:r>
                  <a:rPr lang="el-GR" sz="3200" dirty="0"/>
                  <a:t>σ</a:t>
                </a:r>
                <a:r>
                  <a:rPr lang="en-US" sz="3200" baseline="-25000" dirty="0"/>
                  <a:t>p</a:t>
                </a:r>
                <a:r>
                  <a:rPr lang="en-US" baseline="-25000" dirty="0"/>
                  <a:t>,</a:t>
                </a:r>
                <a:r>
                  <a:rPr lang="el-GR" sz="3200" dirty="0"/>
                  <a:t>σ</a:t>
                </a:r>
                <a:r>
                  <a:rPr lang="en-US" sz="3200" baseline="-25000" dirty="0"/>
                  <a:t>s </a:t>
                </a:r>
                <a:r>
                  <a:rPr lang="en-US" sz="3200" dirty="0"/>
                  <a:t> you are making estimating the error in a single measurement (estimating </a:t>
                </a:r>
                <a:r>
                  <a:rPr lang="el-GR" sz="3200" dirty="0"/>
                  <a:t>σ</a:t>
                </a:r>
                <a:r>
                  <a:rPr lang="en-US" sz="3200" dirty="0"/>
                  <a:t>)</a:t>
                </a:r>
              </a:p>
              <a:p>
                <a:r>
                  <a:rPr lang="el-GR" sz="3200" dirty="0"/>
                  <a:t>σ</a:t>
                </a:r>
                <a:r>
                  <a:rPr lang="en-US" baseline="-25000" dirty="0"/>
                  <a:t>m</a:t>
                </a:r>
                <a:r>
                  <a:rPr lang="en-US" dirty="0"/>
                  <a:t> you estimating how close to X (your sample mean) is to </a:t>
                </a:r>
                <a:r>
                  <a:rPr lang="el-GR" dirty="0"/>
                  <a:t>μ</a:t>
                </a:r>
                <a:r>
                  <a:rPr lang="en-US" dirty="0"/>
                  <a:t> (the true mean of the distribution)</a:t>
                </a:r>
                <a:r>
                  <a:rPr lang="en-US" sz="3200" dirty="0"/>
                  <a:t>, the error in X</a:t>
                </a:r>
                <a:endParaRPr lang="en-US" dirty="0"/>
              </a:p>
              <a:p>
                <a:r>
                  <a:rPr lang="en-US" sz="3200" dirty="0"/>
                  <a:t>Unlike </a:t>
                </a:r>
                <a:r>
                  <a:rPr lang="el-GR" sz="3200" dirty="0"/>
                  <a:t>σ</a:t>
                </a:r>
                <a:r>
                  <a:rPr lang="en-US" sz="3200" baseline="-25000" dirty="0"/>
                  <a:t>p</a:t>
                </a:r>
                <a:r>
                  <a:rPr lang="en-US" baseline="-25000" dirty="0"/>
                  <a:t>,</a:t>
                </a:r>
                <a:r>
                  <a:rPr lang="el-GR" sz="3200" dirty="0"/>
                  <a:t>σ</a:t>
                </a:r>
                <a:r>
                  <a:rPr lang="en-US" sz="3200" baseline="-25000" dirty="0"/>
                  <a:t>s</a:t>
                </a:r>
                <a:r>
                  <a:rPr lang="en-US" sz="3200" dirty="0"/>
                  <a:t> as N becomes very large </a:t>
                </a:r>
                <a:r>
                  <a:rPr lang="el-GR" sz="3200" dirty="0"/>
                  <a:t>σ</a:t>
                </a:r>
                <a:r>
                  <a:rPr lang="en-US" baseline="-25000" dirty="0"/>
                  <a:t>m</a:t>
                </a:r>
                <a:r>
                  <a:rPr lang="en-US" sz="3200" dirty="0"/>
                  <a:t> will become zero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47B330-19FE-47AB-8EBC-642D71F5E8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371600"/>
                <a:ext cx="8839200" cy="4114800"/>
              </a:xfrm>
              <a:blipFill>
                <a:blip r:embed="rId2"/>
                <a:stretch>
                  <a:fillRect l="-1517" b="-2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77B89-D646-43E0-8D9D-E27F79CF2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D13D8-7C0B-4B9C-9226-F3F69F5E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E35C6-F768-4797-8014-54082B40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720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B77E-3466-4E0C-A11F-CE568628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Standard Deviation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3838EC-988C-4529-9F6C-B148EA899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3886200" cy="4572000"/>
          </a:xfrm>
        </p:spPr>
        <p:txBody>
          <a:bodyPr/>
          <a:lstStyle/>
          <a:p>
            <a:r>
              <a:rPr lang="en-US" dirty="0"/>
              <a:t>Suppose we make 5 measurements of the temperature a with a digital thermometer that reads out to 0.1 Degrees</a:t>
            </a:r>
          </a:p>
          <a:p>
            <a:r>
              <a:rPr lang="en-US" dirty="0"/>
              <a:t>First calculate the sum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74EA-8EBF-474C-9ECA-A1011A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BA710-2236-4BF8-BEF2-D4A8B339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B4BA-89E9-4F09-9496-EBCE56A8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14" name="Content Placeholder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4F819C6C-B9D8-4E4C-AC23-400230DDB8F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081" y="2909730"/>
            <a:ext cx="3667637" cy="2257740"/>
          </a:xfrm>
        </p:spPr>
      </p:pic>
    </p:spTree>
    <p:extLst>
      <p:ext uri="{BB962C8B-B14F-4D97-AF65-F5344CB8AC3E}">
        <p14:creationId xmlns:p14="http://schemas.microsoft.com/office/powerpoint/2010/main" val="3560062361"/>
      </p:ext>
    </p:extLst>
  </p:cSld>
  <p:clrMapOvr>
    <a:masterClrMapping/>
  </p:clrMapOvr>
</p:sld>
</file>

<file path=ppt/theme/theme1.xml><?xml version="1.0" encoding="utf-8"?>
<a:theme xmlns:a="http://schemas.openxmlformats.org/drawingml/2006/main" name="LaACE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FF0066"/>
      </a:hlink>
      <a:folHlink>
        <a:srgbClr val="00FF00"/>
      </a:folHlink>
    </a:clrScheme>
    <a:fontScheme name="LaAC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AC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AC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LaACES</Template>
  <TotalTime>13719</TotalTime>
  <Words>2270</Words>
  <Application>Microsoft Office PowerPoint</Application>
  <PresentationFormat>On-screen Show (4:3)</PresentationFormat>
  <Paragraphs>292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Calibri</vt:lpstr>
      <vt:lpstr>Cambria Math</vt:lpstr>
      <vt:lpstr>Times New Roman</vt:lpstr>
      <vt:lpstr>LaACES</vt:lpstr>
      <vt:lpstr>Errors and Uncertainty Part 2 </vt:lpstr>
      <vt:lpstr>What is a Distribution</vt:lpstr>
      <vt:lpstr>Gaussian Distribution</vt:lpstr>
      <vt:lpstr>The Mean</vt:lpstr>
      <vt:lpstr>Standard Deviations</vt:lpstr>
      <vt:lpstr>Standard Deviation (Population)</vt:lpstr>
      <vt:lpstr>Standard Deviation (Sample)</vt:lpstr>
      <vt:lpstr>Standard Deviation of the Mean</vt:lpstr>
      <vt:lpstr>Example: Standard Deviation</vt:lpstr>
      <vt:lpstr>Example: Standard Deviation</vt:lpstr>
      <vt:lpstr>Example: Standard Deviation</vt:lpstr>
      <vt:lpstr>Example: Standard Deviation</vt:lpstr>
      <vt:lpstr>Example: Standard Deviation</vt:lpstr>
      <vt:lpstr>Example: Standard Deviation</vt:lpstr>
      <vt:lpstr>Example: Standard Deviation</vt:lpstr>
      <vt:lpstr>Example: Standard Deviation</vt:lpstr>
      <vt:lpstr>Example: Standard Deviation</vt:lpstr>
      <vt:lpstr>Example: Standard Deviation</vt:lpstr>
      <vt:lpstr>What if my Standard Deviation is 0(or very small)?</vt:lpstr>
      <vt:lpstr>Adding Errors</vt:lpstr>
      <vt:lpstr>Example: Adding Error</vt:lpstr>
      <vt:lpstr>Propagation of Error</vt:lpstr>
      <vt:lpstr>Example Propagation of Error</vt:lpstr>
      <vt:lpstr>Example Propagation of Error</vt:lpstr>
      <vt:lpstr>Example Propagation of Error</vt:lpstr>
      <vt:lpstr>But why Gaussian?</vt:lpstr>
      <vt:lpstr>Reporting Measurements</vt:lpstr>
      <vt:lpstr>Putting it all together</vt:lpstr>
      <vt:lpstr>Putting it all together</vt:lpstr>
      <vt:lpstr>Calculating all our data points</vt:lpstr>
      <vt:lpstr>Plot the points</vt:lpstr>
      <vt:lpstr>Add Error Bars</vt:lpstr>
      <vt:lpstr>Adding a trendline</vt:lpstr>
      <vt:lpstr>Finish the Plot and Draw Conclusions</vt:lpstr>
    </vt:vector>
  </TitlesOfParts>
  <Company>LSU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Acquisition  Electronics Unit – Lecture 6</dc:title>
  <dc:creator>jim</dc:creator>
  <cp:lastModifiedBy>Beau Johnson</cp:lastModifiedBy>
  <cp:revision>286</cp:revision>
  <cp:lastPrinted>2013-09-23T14:12:03Z</cp:lastPrinted>
  <dcterms:created xsi:type="dcterms:W3CDTF">2004-08-11T18:54:21Z</dcterms:created>
  <dcterms:modified xsi:type="dcterms:W3CDTF">2024-07-24T15:39:48Z</dcterms:modified>
</cp:coreProperties>
</file>