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1" r:id="rId4"/>
    <p:sldId id="260" r:id="rId5"/>
    <p:sldId id="262" r:id="rId6"/>
    <p:sldId id="297" r:id="rId7"/>
    <p:sldId id="263" r:id="rId8"/>
    <p:sldId id="266" r:id="rId9"/>
    <p:sldId id="264" r:id="rId10"/>
    <p:sldId id="265" r:id="rId11"/>
    <p:sldId id="268" r:id="rId12"/>
    <p:sldId id="267" r:id="rId13"/>
    <p:sldId id="272" r:id="rId14"/>
    <p:sldId id="273" r:id="rId15"/>
    <p:sldId id="274" r:id="rId16"/>
    <p:sldId id="275" r:id="rId17"/>
    <p:sldId id="276" r:id="rId18"/>
    <p:sldId id="290" r:id="rId19"/>
    <p:sldId id="277" r:id="rId20"/>
    <p:sldId id="291" r:id="rId21"/>
    <p:sldId id="292" r:id="rId22"/>
    <p:sldId id="293" r:id="rId23"/>
    <p:sldId id="29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C8D86-8125-470B-BD7C-E68099EB876B}" v="1" dt="2020-08-20T21:57:1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902" autoAdjust="0"/>
  </p:normalViewPr>
  <p:slideViewPr>
    <p:cSldViewPr>
      <p:cViewPr varScale="1">
        <p:scale>
          <a:sx n="74" d="100"/>
          <a:sy n="74" d="100"/>
        </p:scale>
        <p:origin x="1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C15B31-18F1-844C-8022-AEBAABEF1C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735BAB-2330-5C41-A6F6-AD7EF125E8D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D97BB1D-3F9D-461D-A476-2F7B729B28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CA45D3A-55BE-AE43-B8EF-22167E39B6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B191B68-FFD5-B846-8FC3-C9ADCDFD7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8886C96B-B679-144E-8881-3881F1905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4D1FC0-D337-4554-8806-A5D1D51813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E6743BD-19D7-47F3-BB37-9D9C289DC6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EA14A2-1B49-406E-9686-3ADDEEE4420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C8D0D9B-C1C7-4E88-AF49-A1646FEFB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AD9A0EB-3DEC-46CC-8689-86D56E35A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D9A9382-A03C-4AC6-BB83-15D52FBF0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3FB83B-B0F0-4F40-9675-34A94E408695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8EA97C8-1A3E-4645-A9D6-28A06D1FC1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59DDA0C-6704-42BE-B344-5611D54AD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B1BF54D1-696C-4861-9E3D-A57128AFDB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2B0AF1-B737-4CC0-AE40-2692EE8590D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2AD0844-1C56-42A3-907A-D35BE798D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791EA9C-BC55-44C3-BF4C-0B5D3A691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FD79E1DA-4E51-4970-8AA6-8D130DF5E9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9585DE5-A6D8-47CA-8E01-850D06CD4B7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642B369-8D1B-402D-A559-6833BB210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C71B0E1-2276-40DC-B416-E79951EB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48DC186-E852-4618-AF6E-D642C3D0FF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B38B2A-F706-4E64-AD62-6325D334CD44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F27E7C1-626F-417A-9C21-15D9DA83D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705CBC6-02A9-4584-A2A7-B6CDA7915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Connections are made by plugging short pieces of solid (not stranded) hookup wire into the socket holes on the breadboard.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Solderless breadboards are not recommended for circuits operating at frequencies above couple of MHz or so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7F0E227-0CF3-4C68-9145-E9AC72FD02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40170E-62B0-4743-AAAF-B88A221DC11A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DE6FC3CC-43A8-447C-96BD-1CC25B5CD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92E5308-D40C-45CA-A50A-E57F23310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D0D8F11E-0051-4A77-8858-CCA90029E2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8407C3-708F-48E4-B76F-AE9395BE7887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A52476F8-9A17-4DB1-81AF-3F386AF8D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563DAF-2C3E-4C18-9D82-5BDBD04A5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C8EF184F-DA7B-419F-AC6A-E08EB65B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7DCC026-BE61-46C4-AF0C-676DF085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8117B22-E7B2-4048-AFAC-303031A6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C421-1B97-4D84-9194-8CF2177F8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1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1389A-3066-4ABD-B7A6-B3A2BCD0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103B65-B08F-4915-B2E2-2725E724A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12C01B-56C0-4D2D-AEDE-4665CF5537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6A0A-F300-48A6-B889-22D456E31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62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F7804-73AC-48EE-9640-D73131E96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8FFD55-A85F-4A85-A386-8626D2F4E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B5AE1E-7994-40F8-88DF-441B38CE08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10DF5-93D7-4A0F-B5D3-4FC588DC5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00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9D3F47-6E93-46CC-8DC1-F6CA4A5D7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1BACA-DFCE-40AA-8CED-B326B49B9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6C5EEE-AE00-42D2-B3C2-750A80EA0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AC4F1-A223-48C1-A9E8-39BCE2A970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11028F-463A-4084-A1FA-807326A14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E4FFDB-C17B-400F-9101-83916ECCD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9378A4-FDCD-465D-A461-C9D376A7F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ED68-C4BA-43F6-A197-1596D4276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5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7D4F64-F421-4D79-8181-CD06EE07F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6082B-9297-43CA-8E5F-D6CA0CA25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30EC8-414E-4FA2-ADD1-EE9DE1F6D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AE2B4-97E7-4C3E-B12B-07DA8513F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98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AD1560-5B64-4DF7-B503-872826C08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6AD551B-6C3D-4E0F-9E4E-173D215EB0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AD311F-3461-4D97-8B38-1F057D513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06B0C-A33A-4A19-9134-91C3DBA39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8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2E1466-936C-4F07-B993-63C725FD41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11D73B-B2F6-4DC6-93AB-749291C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9AD6B7-4BD6-479E-B86E-328149289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85474-4DC7-490E-8625-962EADDC1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564D8D-3CEB-4A17-90DE-85840BD4E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9384C7-F87D-44F4-874C-B0C2E9BB7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1AB28-E895-4840-9D63-13343895D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86F83-3794-4B2D-98C8-E0655E0F9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CD404-BD15-4944-A765-84DFB3D21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39ADB0-E5A6-4D5B-80CB-42740520C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A8AEF-7453-4442-8CFF-330C5FCCF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F2D88-8E41-4FE6-B831-8F0D880A1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42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94E197-A3A6-496A-8DCA-40D975C9DB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0F54D9-8239-4BB0-9B7B-7E70E9EC5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154B3-FCE9-4DD1-BACE-2FEDC2550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6C598-D75B-49A0-B0AC-383CDCD80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63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C5055F-D883-440C-B3F0-8C1E901FC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17860F-79DD-4D76-8293-93BD0157A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9119A5-0EC9-FE4F-B461-B0B65C2C9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LSU rev20210827</a:t>
            </a: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37D4EB6-BF57-2A46-B85A-37AB7EE266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L03.01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C8F365-4A25-B945-9FE0-405431911A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D5D6126-FAD1-405D-A9BB-EA0026A5AE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dsoftusa.com/freeware.htm" TargetMode="External"/><Relationship Id="rId2" Type="http://schemas.openxmlformats.org/officeDocument/2006/relationships/hyperlink" Target="http://www.expresspcb.com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B5AF4746-C0BC-4CC8-914B-4D177DC1C9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dirty="0"/>
              <a:t>Schematics and Prototyping Lecture</a:t>
            </a:r>
            <a:br>
              <a:rPr lang="en-US" altLang="en-US" dirty="0"/>
            </a:br>
            <a:endParaRPr lang="en-US" altLang="en-US" sz="3200" i="1" dirty="0"/>
          </a:p>
        </p:txBody>
      </p:sp>
      <p:sp>
        <p:nvSpPr>
          <p:cNvPr id="14338" name="Subtitle 6">
            <a:extLst>
              <a:ext uri="{FF2B5EF4-FFF2-40B4-BE49-F238E27FC236}">
                <a16:creationId xmlns:a16="http://schemas.microsoft.com/office/drawing/2014/main" id="{BF51C247-8E27-47C6-8EDF-E15A361C9D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C7C291F6-C1FD-446C-AE14-6B291A235C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14340" name="Footer Placeholder 4">
            <a:extLst>
              <a:ext uri="{FF2B5EF4-FFF2-40B4-BE49-F238E27FC236}">
                <a16:creationId xmlns:a16="http://schemas.microsoft.com/office/drawing/2014/main" id="{0FA817AD-9720-45D0-ABC0-9591EB60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  <a:endParaRPr lang="en-US" altLang="en-US" sz="1400" dirty="0"/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EEB1DE8C-83A2-4BB9-86A5-B7551D72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7C5B11-8163-4A50-926C-B539FF0FCA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>
            <a:extLst>
              <a:ext uri="{FF2B5EF4-FFF2-40B4-BE49-F238E27FC236}">
                <a16:creationId xmlns:a16="http://schemas.microsoft.com/office/drawing/2014/main" id="{D61134F4-9EFC-44E8-B009-D0DE810493B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E659CD6F-1494-4709-9F64-F1F131F5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247DD0C8-05ED-4B0C-870D-5A06D0B5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3AE4F-1DBC-426A-A01F-78BFB19199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4F18F14D-00A2-4FCF-AEBD-1545871CDE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6613" y="242455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8D8C6444-B559-473D-9BD9-538302EA20F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Transistors (Q)</a:t>
            </a:r>
          </a:p>
        </p:txBody>
      </p:sp>
      <p:grpSp>
        <p:nvGrpSpPr>
          <p:cNvPr id="26630" name="Group 14">
            <a:extLst>
              <a:ext uri="{FF2B5EF4-FFF2-40B4-BE49-F238E27FC236}">
                <a16:creationId xmlns:a16="http://schemas.microsoft.com/office/drawing/2014/main" id="{0203789F-5DD8-441C-83FA-27F3A5349AD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057400"/>
            <a:ext cx="1663700" cy="1190625"/>
            <a:chOff x="336" y="1680"/>
            <a:chExt cx="1048" cy="750"/>
          </a:xfrm>
        </p:grpSpPr>
        <p:graphicFrame>
          <p:nvGraphicFramePr>
            <p:cNvPr id="26645" name="Object 4">
              <a:extLst>
                <a:ext uri="{FF2B5EF4-FFF2-40B4-BE49-F238E27FC236}">
                  <a16:creationId xmlns:a16="http://schemas.microsoft.com/office/drawing/2014/main" id="{B3769A03-1118-4762-8891-3DEBEB0254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72" y="1680"/>
            <a:ext cx="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2" imgW="0" imgH="0" progId="CDraw">
                    <p:embed/>
                  </p:oleObj>
                </mc:Choice>
                <mc:Fallback>
                  <p:oleObj name="CorelDRAW! Graphic" r:id="rId2" imgW="0" imgH="0" progId="CDraw">
                    <p:embed/>
                    <p:pic>
                      <p:nvPicPr>
                        <p:cNvPr id="26645" name="Object 4">
                          <a:extLst>
                            <a:ext uri="{FF2B5EF4-FFF2-40B4-BE49-F238E27FC236}">
                              <a16:creationId xmlns:a16="http://schemas.microsoft.com/office/drawing/2014/main" id="{B3769A03-1118-4762-8891-3DEBEB0254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680"/>
                          <a:ext cx="27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6" name="Text Box 10">
              <a:extLst>
                <a:ext uri="{FF2B5EF4-FFF2-40B4-BE49-F238E27FC236}">
                  <a16:creationId xmlns:a16="http://schemas.microsoft.com/office/drawing/2014/main" id="{E9C9C31C-871C-428F-B5BA-E45583CF2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064"/>
              <a:ext cx="10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bipolar NPN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junction transistor</a:t>
              </a:r>
            </a:p>
          </p:txBody>
        </p:sp>
      </p:grpSp>
      <p:grpSp>
        <p:nvGrpSpPr>
          <p:cNvPr id="26631" name="Group 15">
            <a:extLst>
              <a:ext uri="{FF2B5EF4-FFF2-40B4-BE49-F238E27FC236}">
                <a16:creationId xmlns:a16="http://schemas.microsoft.com/office/drawing/2014/main" id="{08EEC8C1-4692-44FC-A19E-EC54C1F06FA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743200"/>
            <a:ext cx="1663700" cy="1190625"/>
            <a:chOff x="1440" y="1632"/>
            <a:chExt cx="1048" cy="750"/>
          </a:xfrm>
        </p:grpSpPr>
        <p:graphicFrame>
          <p:nvGraphicFramePr>
            <p:cNvPr id="26643" name="Object 5">
              <a:extLst>
                <a:ext uri="{FF2B5EF4-FFF2-40B4-BE49-F238E27FC236}">
                  <a16:creationId xmlns:a16="http://schemas.microsoft.com/office/drawing/2014/main" id="{E26DF8D8-824E-404A-B9DB-F40819C8BD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1632"/>
            <a:ext cx="273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4" imgW="0" imgH="0" progId="CDraw">
                    <p:embed/>
                  </p:oleObj>
                </mc:Choice>
                <mc:Fallback>
                  <p:oleObj name="CorelDRAW! Graphic" r:id="rId4" imgW="0" imgH="0" progId="CDraw">
                    <p:embed/>
                    <p:pic>
                      <p:nvPicPr>
                        <p:cNvPr id="26643" name="Object 5">
                          <a:extLst>
                            <a:ext uri="{FF2B5EF4-FFF2-40B4-BE49-F238E27FC236}">
                              <a16:creationId xmlns:a16="http://schemas.microsoft.com/office/drawing/2014/main" id="{E26DF8D8-824E-404A-B9DB-F40819C8BD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632"/>
                          <a:ext cx="273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4" name="Text Box 11">
              <a:extLst>
                <a:ext uri="{FF2B5EF4-FFF2-40B4-BE49-F238E27FC236}">
                  <a16:creationId xmlns:a16="http://schemas.microsoft.com/office/drawing/2014/main" id="{18E20352-F96B-4E17-B4F8-561FBCA9B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016"/>
              <a:ext cx="104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bipolar PNP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junction transistor</a:t>
              </a:r>
            </a:p>
          </p:txBody>
        </p:sp>
      </p:grpSp>
      <p:grpSp>
        <p:nvGrpSpPr>
          <p:cNvPr id="26632" name="Group 16">
            <a:extLst>
              <a:ext uri="{FF2B5EF4-FFF2-40B4-BE49-F238E27FC236}">
                <a16:creationId xmlns:a16="http://schemas.microsoft.com/office/drawing/2014/main" id="{08AF8035-AD29-47D8-BEBE-3D5D47A5ABF2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743200"/>
            <a:ext cx="1903413" cy="1190625"/>
            <a:chOff x="2832" y="1680"/>
            <a:chExt cx="1199" cy="750"/>
          </a:xfrm>
        </p:grpSpPr>
        <p:graphicFrame>
          <p:nvGraphicFramePr>
            <p:cNvPr id="26641" name="Object 6">
              <a:extLst>
                <a:ext uri="{FF2B5EF4-FFF2-40B4-BE49-F238E27FC236}">
                  <a16:creationId xmlns:a16="http://schemas.microsoft.com/office/drawing/2014/main" id="{135474CC-0602-4B63-BEF7-E65EB00AF4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1680"/>
            <a:ext cx="31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6" imgW="0" imgH="0" progId="CDraw">
                    <p:embed/>
                  </p:oleObj>
                </mc:Choice>
                <mc:Fallback>
                  <p:oleObj name="CorelDRAW! Graphic" r:id="rId6" imgW="0" imgH="0" progId="CDraw">
                    <p:embed/>
                    <p:pic>
                      <p:nvPicPr>
                        <p:cNvPr id="26641" name="Object 6">
                          <a:extLst>
                            <a:ext uri="{FF2B5EF4-FFF2-40B4-BE49-F238E27FC236}">
                              <a16:creationId xmlns:a16="http://schemas.microsoft.com/office/drawing/2014/main" id="{135474CC-0602-4B63-BEF7-E65EB00AF4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680"/>
                          <a:ext cx="312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2" name="Text Box 12">
              <a:extLst>
                <a:ext uri="{FF2B5EF4-FFF2-40B4-BE49-F238E27FC236}">
                  <a16:creationId xmlns:a16="http://schemas.microsoft.com/office/drawing/2014/main" id="{01663FB0-9F9B-4B07-85C4-41372CE40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064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N-channel junction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  <p:grpSp>
        <p:nvGrpSpPr>
          <p:cNvPr id="26633" name="Group 17">
            <a:extLst>
              <a:ext uri="{FF2B5EF4-FFF2-40B4-BE49-F238E27FC236}">
                <a16:creationId xmlns:a16="http://schemas.microsoft.com/office/drawing/2014/main" id="{CB2B42A1-A37A-45EB-8E76-4AC17E4D45A4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1905000"/>
            <a:ext cx="1903413" cy="1190625"/>
            <a:chOff x="4128" y="1152"/>
            <a:chExt cx="1199" cy="750"/>
          </a:xfrm>
        </p:grpSpPr>
        <p:graphicFrame>
          <p:nvGraphicFramePr>
            <p:cNvPr id="26639" name="Object 7">
              <a:extLst>
                <a:ext uri="{FF2B5EF4-FFF2-40B4-BE49-F238E27FC236}">
                  <a16:creationId xmlns:a16="http://schemas.microsoft.com/office/drawing/2014/main" id="{B930BFA9-322D-425F-8276-1A939C836F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" y="1152"/>
            <a:ext cx="320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8" imgW="0" imgH="0" progId="CDraw">
                    <p:embed/>
                  </p:oleObj>
                </mc:Choice>
                <mc:Fallback>
                  <p:oleObj name="CorelDRAW! Graphic" r:id="rId8" imgW="0" imgH="0" progId="CDraw">
                    <p:embed/>
                    <p:pic>
                      <p:nvPicPr>
                        <p:cNvPr id="26639" name="Object 7">
                          <a:extLst>
                            <a:ext uri="{FF2B5EF4-FFF2-40B4-BE49-F238E27FC236}">
                              <a16:creationId xmlns:a16="http://schemas.microsoft.com/office/drawing/2014/main" id="{B930BFA9-322D-425F-8276-1A939C836F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152"/>
                          <a:ext cx="320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40" name="Text Box 13">
              <a:extLst>
                <a:ext uri="{FF2B5EF4-FFF2-40B4-BE49-F238E27FC236}">
                  <a16:creationId xmlns:a16="http://schemas.microsoft.com/office/drawing/2014/main" id="{91F2AA4D-C628-496A-86D4-5C4C550C5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536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P-channel junction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  <p:graphicFrame>
        <p:nvGraphicFramePr>
          <p:cNvPr id="26634" name="Object 8">
            <a:extLst>
              <a:ext uri="{FF2B5EF4-FFF2-40B4-BE49-F238E27FC236}">
                <a16:creationId xmlns:a16="http://schemas.microsoft.com/office/drawing/2014/main" id="{414A5F36-4728-440C-978B-977277099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901545"/>
              </p:ext>
            </p:extLst>
          </p:nvPr>
        </p:nvGraphicFramePr>
        <p:xfrm>
          <a:off x="1905000" y="4419600"/>
          <a:ext cx="55721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10" imgW="0" imgH="0" progId="CDraw">
                  <p:embed/>
                </p:oleObj>
              </mc:Choice>
              <mc:Fallback>
                <p:oleObj name="CorelDRAW! Graphic" r:id="rId10" imgW="0" imgH="0" progId="CDraw">
                  <p:embed/>
                  <p:pic>
                    <p:nvPicPr>
                      <p:cNvPr id="26634" name="Object 8">
                        <a:extLst>
                          <a:ext uri="{FF2B5EF4-FFF2-40B4-BE49-F238E27FC236}">
                            <a16:creationId xmlns:a16="http://schemas.microsoft.com/office/drawing/2014/main" id="{414A5F36-4728-440C-978B-977277099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419600"/>
                        <a:ext cx="55721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5" name="Text Box 18">
            <a:extLst>
              <a:ext uri="{FF2B5EF4-FFF2-40B4-BE49-F238E27FC236}">
                <a16:creationId xmlns:a16="http://schemas.microsoft.com/office/drawing/2014/main" id="{7E6AF5FB-D045-42E0-AF85-AE839A61D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29200"/>
            <a:ext cx="1903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N-channel MOS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field-effect transistor</a:t>
            </a:r>
          </a:p>
        </p:txBody>
      </p:sp>
      <p:grpSp>
        <p:nvGrpSpPr>
          <p:cNvPr id="26636" name="Group 20">
            <a:extLst>
              <a:ext uri="{FF2B5EF4-FFF2-40B4-BE49-F238E27FC236}">
                <a16:creationId xmlns:a16="http://schemas.microsoft.com/office/drawing/2014/main" id="{269FE90A-538E-4FFC-89B5-F091528529C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267200"/>
            <a:ext cx="1903413" cy="1190625"/>
            <a:chOff x="4224" y="2880"/>
            <a:chExt cx="1199" cy="750"/>
          </a:xfrm>
        </p:grpSpPr>
        <p:graphicFrame>
          <p:nvGraphicFramePr>
            <p:cNvPr id="26637" name="Object 9">
              <a:extLst>
                <a:ext uri="{FF2B5EF4-FFF2-40B4-BE49-F238E27FC236}">
                  <a16:creationId xmlns:a16="http://schemas.microsoft.com/office/drawing/2014/main" id="{1751E70F-421D-4EDA-953C-36C789F6DE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2880"/>
            <a:ext cx="354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! Graphic" r:id="rId12" imgW="0" imgH="0" progId="CDraw">
                    <p:embed/>
                  </p:oleObj>
                </mc:Choice>
                <mc:Fallback>
                  <p:oleObj name="CorelDRAW! Graphic" r:id="rId12" imgW="0" imgH="0" progId="CDraw">
                    <p:embed/>
                    <p:pic>
                      <p:nvPicPr>
                        <p:cNvPr id="26637" name="Object 9">
                          <a:extLst>
                            <a:ext uri="{FF2B5EF4-FFF2-40B4-BE49-F238E27FC236}">
                              <a16:creationId xmlns:a16="http://schemas.microsoft.com/office/drawing/2014/main" id="{1751E70F-421D-4EDA-953C-36C789F6DE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2880"/>
                          <a:ext cx="354" cy="4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8" name="Text Box 19">
              <a:extLst>
                <a:ext uri="{FF2B5EF4-FFF2-40B4-BE49-F238E27FC236}">
                  <a16:creationId xmlns:a16="http://schemas.microsoft.com/office/drawing/2014/main" id="{3BC9E85C-B515-401F-B11C-4B5C306AF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3264"/>
              <a:ext cx="11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P-channel MOS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field-effect transistor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>
            <a:extLst>
              <a:ext uri="{FF2B5EF4-FFF2-40B4-BE49-F238E27FC236}">
                <a16:creationId xmlns:a16="http://schemas.microsoft.com/office/drawing/2014/main" id="{8222CDC4-2B69-49FB-A2EB-D9C2F7A19B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EA41DA12-27D7-4CA0-8A29-5BF99739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352D178A-718A-49A0-AC60-CDD21CAB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1A494C-C161-40CF-8C9F-95CCD578BB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A925210-7890-45D6-A554-3BC3A8B51D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21773" y="112712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8B601B09-E233-4B75-AFA8-C6B9E67CBC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Logic Gates</a:t>
            </a:r>
          </a:p>
        </p:txBody>
      </p:sp>
      <p:sp>
        <p:nvSpPr>
          <p:cNvPr id="27654" name="Text Box 4">
            <a:extLst>
              <a:ext uri="{FF2B5EF4-FFF2-40B4-BE49-F238E27FC236}">
                <a16:creationId xmlns:a16="http://schemas.microsoft.com/office/drawing/2014/main" id="{769E2C44-0EC3-4D31-999A-7B074B9AD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00600"/>
            <a:ext cx="7848600" cy="9159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Most complex integrated circuits are represented on schematic diagrams as a rectangular block symbol, with pin numbers and, usually, pin functions indicated; but many logic integrated circuits have special symbols that identify their function.</a:t>
            </a:r>
          </a:p>
        </p:txBody>
      </p:sp>
      <p:graphicFrame>
        <p:nvGraphicFramePr>
          <p:cNvPr id="27655" name="Object 5">
            <a:extLst>
              <a:ext uri="{FF2B5EF4-FFF2-40B4-BE49-F238E27FC236}">
                <a16:creationId xmlns:a16="http://schemas.microsoft.com/office/drawing/2014/main" id="{1E81E308-7949-43A0-9FDE-2D148302D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96893"/>
              </p:ext>
            </p:extLst>
          </p:nvPr>
        </p:nvGraphicFramePr>
        <p:xfrm>
          <a:off x="533400" y="2209800"/>
          <a:ext cx="25685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7655" name="Object 5">
                        <a:extLst>
                          <a:ext uri="{FF2B5EF4-FFF2-40B4-BE49-F238E27FC236}">
                            <a16:creationId xmlns:a16="http://schemas.microsoft.com/office/drawing/2014/main" id="{1E81E308-7949-43A0-9FDE-2D148302D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25685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6">
            <a:extLst>
              <a:ext uri="{FF2B5EF4-FFF2-40B4-BE49-F238E27FC236}">
                <a16:creationId xmlns:a16="http://schemas.microsoft.com/office/drawing/2014/main" id="{4B1B78BD-E5F4-40C4-9B0C-BDFD0F7A6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514324"/>
              </p:ext>
            </p:extLst>
          </p:nvPr>
        </p:nvGraphicFramePr>
        <p:xfrm>
          <a:off x="4800600" y="2286000"/>
          <a:ext cx="3302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7656" name="Object 6">
                        <a:extLst>
                          <a:ext uri="{FF2B5EF4-FFF2-40B4-BE49-F238E27FC236}">
                            <a16:creationId xmlns:a16="http://schemas.microsoft.com/office/drawing/2014/main" id="{4B1B78BD-E5F4-40C4-9B0C-BDFD0F7A6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3302000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7">
            <a:extLst>
              <a:ext uri="{FF2B5EF4-FFF2-40B4-BE49-F238E27FC236}">
                <a16:creationId xmlns:a16="http://schemas.microsoft.com/office/drawing/2014/main" id="{FDB22756-9246-4129-860A-959CA94A2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555707"/>
              </p:ext>
            </p:extLst>
          </p:nvPr>
        </p:nvGraphicFramePr>
        <p:xfrm>
          <a:off x="990600" y="3733800"/>
          <a:ext cx="71580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7657" name="Object 7">
                        <a:extLst>
                          <a:ext uri="{FF2B5EF4-FFF2-40B4-BE49-F238E27FC236}">
                            <a16:creationId xmlns:a16="http://schemas.microsoft.com/office/drawing/2014/main" id="{FDB22756-9246-4129-860A-959CA94A28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33800"/>
                        <a:ext cx="71580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>
            <a:extLst>
              <a:ext uri="{FF2B5EF4-FFF2-40B4-BE49-F238E27FC236}">
                <a16:creationId xmlns:a16="http://schemas.microsoft.com/office/drawing/2014/main" id="{2D4562A2-45FF-4280-A0F3-939F64E4BBE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FC2180FF-82D8-4EDB-AC02-8AAD5DE5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E0219EA3-FB37-4826-8901-67E88765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602532-A3EE-491C-850D-EA14749FD8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1ABE76D-BDEA-4E67-8489-23F65731AF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242887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B1F32E5-AEE0-454C-844C-3FAE9D3BE6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420668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Switches (S) and Relays (K)</a:t>
            </a:r>
          </a:p>
        </p:txBody>
      </p:sp>
      <p:graphicFrame>
        <p:nvGraphicFramePr>
          <p:cNvPr id="28678" name="Object 4">
            <a:extLst>
              <a:ext uri="{FF2B5EF4-FFF2-40B4-BE49-F238E27FC236}">
                <a16:creationId xmlns:a16="http://schemas.microsoft.com/office/drawing/2014/main" id="{DB689A24-6B9B-422E-BBC8-B1F630CC7E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75151"/>
              </p:ext>
            </p:extLst>
          </p:nvPr>
        </p:nvGraphicFramePr>
        <p:xfrm>
          <a:off x="533400" y="2514600"/>
          <a:ext cx="81264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8678" name="Object 4">
                        <a:extLst>
                          <a:ext uri="{FF2B5EF4-FFF2-40B4-BE49-F238E27FC236}">
                            <a16:creationId xmlns:a16="http://schemas.microsoft.com/office/drawing/2014/main" id="{DB689A24-6B9B-422E-BBC8-B1F630CC7E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812641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5">
            <a:extLst>
              <a:ext uri="{FF2B5EF4-FFF2-40B4-BE49-F238E27FC236}">
                <a16:creationId xmlns:a16="http://schemas.microsoft.com/office/drawing/2014/main" id="{14D6275A-025F-45B8-B15C-BDFF72BD3C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730846"/>
              </p:ext>
            </p:extLst>
          </p:nvPr>
        </p:nvGraphicFramePr>
        <p:xfrm>
          <a:off x="914400" y="4191000"/>
          <a:ext cx="15081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8679" name="Object 5">
                        <a:extLst>
                          <a:ext uri="{FF2B5EF4-FFF2-40B4-BE49-F238E27FC236}">
                            <a16:creationId xmlns:a16="http://schemas.microsoft.com/office/drawing/2014/main" id="{14D6275A-025F-45B8-B15C-BDFF72BD3C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1508125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6">
            <a:extLst>
              <a:ext uri="{FF2B5EF4-FFF2-40B4-BE49-F238E27FC236}">
                <a16:creationId xmlns:a16="http://schemas.microsoft.com/office/drawing/2014/main" id="{4F861163-07AE-4558-A44C-A167FC69F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768301"/>
              </p:ext>
            </p:extLst>
          </p:nvPr>
        </p:nvGraphicFramePr>
        <p:xfrm>
          <a:off x="4953000" y="4267200"/>
          <a:ext cx="1122363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8680" name="Object 6">
                        <a:extLst>
                          <a:ext uri="{FF2B5EF4-FFF2-40B4-BE49-F238E27FC236}">
                            <a16:creationId xmlns:a16="http://schemas.microsoft.com/office/drawing/2014/main" id="{4F861163-07AE-4558-A44C-A167FC69F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67200"/>
                        <a:ext cx="1122363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Text Box 7">
            <a:extLst>
              <a:ext uri="{FF2B5EF4-FFF2-40B4-BE49-F238E27FC236}">
                <a16:creationId xmlns:a16="http://schemas.microsoft.com/office/drawing/2014/main" id="{9053D65D-DB66-4192-AEC4-32791E845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2136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single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SPST</a:t>
            </a:r>
          </a:p>
        </p:txBody>
      </p:sp>
      <p:sp>
        <p:nvSpPr>
          <p:cNvPr id="28682" name="Text Box 8">
            <a:extLst>
              <a:ext uri="{FF2B5EF4-FFF2-40B4-BE49-F238E27FC236}">
                <a16:creationId xmlns:a16="http://schemas.microsoft.com/office/drawing/2014/main" id="{AB042D74-5969-4204-AAFF-83E5FBA8D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290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SPDT</a:t>
            </a:r>
          </a:p>
        </p:txBody>
      </p:sp>
      <p:sp>
        <p:nvSpPr>
          <p:cNvPr id="28683" name="Text Box 9">
            <a:extLst>
              <a:ext uri="{FF2B5EF4-FFF2-40B4-BE49-F238E27FC236}">
                <a16:creationId xmlns:a16="http://schemas.microsoft.com/office/drawing/2014/main" id="{96361298-1F75-4DFB-B307-475F490B1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98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double pole single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DPST</a:t>
            </a:r>
          </a:p>
        </p:txBody>
      </p:sp>
      <p:sp>
        <p:nvSpPr>
          <p:cNvPr id="28684" name="Text Box 10">
            <a:extLst>
              <a:ext uri="{FF2B5EF4-FFF2-40B4-BE49-F238E27FC236}">
                <a16:creationId xmlns:a16="http://schemas.microsoft.com/office/drawing/2014/main" id="{41C60ECF-2776-4048-B323-E48C2EDE7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733800"/>
            <a:ext cx="2270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double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DPDT</a:t>
            </a:r>
          </a:p>
        </p:txBody>
      </p:sp>
      <p:sp>
        <p:nvSpPr>
          <p:cNvPr id="28685" name="Text Box 11">
            <a:extLst>
              <a:ext uri="{FF2B5EF4-FFF2-40B4-BE49-F238E27FC236}">
                <a16:creationId xmlns:a16="http://schemas.microsoft.com/office/drawing/2014/main" id="{5424C030-873B-411B-9CCE-7EFDF39E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9200"/>
            <a:ext cx="15986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rotary switch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1 pole, 5 position</a:t>
            </a:r>
          </a:p>
        </p:txBody>
      </p:sp>
      <p:sp>
        <p:nvSpPr>
          <p:cNvPr id="28686" name="Text Box 12">
            <a:extLst>
              <a:ext uri="{FF2B5EF4-FFF2-40B4-BE49-F238E27FC236}">
                <a16:creationId xmlns:a16="http://schemas.microsoft.com/office/drawing/2014/main" id="{84C04E78-2277-45BC-8D70-71DACBC7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6800"/>
            <a:ext cx="22034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single pole double throw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relay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>
            <a:extLst>
              <a:ext uri="{FF2B5EF4-FFF2-40B4-BE49-F238E27FC236}">
                <a16:creationId xmlns:a16="http://schemas.microsoft.com/office/drawing/2014/main" id="{FA5B8CDB-3E7C-4B84-A5FF-E648B7A9A4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2EB92C49-A3A6-40D2-8D22-62CD442F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649AE981-464A-49EB-97BF-9A20DE38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352D2-AF5F-477F-B8BB-B07CF020DC8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6D3EB8D-7911-4FC9-A3B9-66EF0A641E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Drawing Schematic Diagrams</a:t>
            </a:r>
          </a:p>
        </p:txBody>
      </p:sp>
      <p:sp>
        <p:nvSpPr>
          <p:cNvPr id="16390" name="Rectangle 5">
            <a:extLst>
              <a:ext uri="{FF2B5EF4-FFF2-40B4-BE49-F238E27FC236}">
                <a16:creationId xmlns:a16="http://schemas.microsoft.com/office/drawing/2014/main" id="{98FAA755-6B73-E549-81C1-6DE8CDF699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087563"/>
            <a:ext cx="7924800" cy="29416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2000" dirty="0"/>
              <a:t>You can use one of the many </a:t>
            </a:r>
            <a:r>
              <a:rPr lang="en-US" altLang="en-US" sz="2000" i="1" dirty="0"/>
              <a:t>schematic capture </a:t>
            </a:r>
            <a:r>
              <a:rPr lang="en-US" altLang="en-US" sz="2000" dirty="0"/>
              <a:t>programs available on the internet for free. The </a:t>
            </a:r>
            <a:r>
              <a:rPr lang="en-US" altLang="en-US" sz="2000" i="1" dirty="0"/>
              <a:t>SkeeterSat</a:t>
            </a:r>
            <a:r>
              <a:rPr lang="en-US" altLang="en-US" sz="2000" dirty="0"/>
              <a:t> schematic shown earlier was prepared with </a:t>
            </a:r>
            <a:r>
              <a:rPr lang="en-US" altLang="en-US" sz="2000" dirty="0" err="1"/>
              <a:t>ExpressPCB</a:t>
            </a:r>
            <a:r>
              <a:rPr lang="en-US" altLang="en-US" sz="2000" dirty="0"/>
              <a:t>.</a:t>
            </a:r>
          </a:p>
          <a:p>
            <a:pPr algn="l" eaLnBrk="1" hangingPunct="1">
              <a:defRPr/>
            </a:pPr>
            <a:endParaRPr lang="en-US" altLang="en-US" sz="2000" dirty="0"/>
          </a:p>
          <a:p>
            <a:pPr algn="l" eaLnBrk="1" hangingPunct="1">
              <a:defRPr/>
            </a:pPr>
            <a:r>
              <a:rPr lang="en-US" altLang="en-US" sz="2000" dirty="0"/>
              <a:t>	Schematic Capture Programs</a:t>
            </a:r>
          </a:p>
          <a:p>
            <a:pPr algn="l" eaLnBrk="1" hangingPunct="1">
              <a:defRPr/>
            </a:pPr>
            <a:endParaRPr lang="en-US" altLang="en-US" sz="2000" dirty="0"/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err="1"/>
              <a:t>ExpressPCB</a:t>
            </a:r>
            <a:r>
              <a:rPr lang="en-US" altLang="en-US" sz="2000" i="1" dirty="0"/>
              <a:t>       </a:t>
            </a:r>
            <a:r>
              <a:rPr lang="en-US" altLang="en-US" sz="2000" i="1" dirty="0">
                <a:hlinkClick r:id="rId2"/>
              </a:rPr>
              <a:t>http://www.expresspcb.com</a:t>
            </a:r>
            <a:r>
              <a:rPr lang="en-US" altLang="en-US" sz="2000" i="1" dirty="0"/>
              <a:t>/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/>
              <a:t>Eagle</a:t>
            </a:r>
            <a:r>
              <a:rPr lang="en-US" altLang="en-US" sz="2000" i="1" dirty="0"/>
              <a:t>          </a:t>
            </a:r>
            <a:r>
              <a:rPr lang="en-US" altLang="en-US" sz="2000" i="1" dirty="0">
                <a:hlinkClick r:id="rId3"/>
              </a:rPr>
              <a:t>http://www.cadsoftusa.com/freeware.htm</a:t>
            </a:r>
            <a:endParaRPr lang="en-US" altLang="en-US" sz="2000" i="1" dirty="0"/>
          </a:p>
          <a:p>
            <a:pPr algn="l" eaLnBrk="1" hangingPunct="1">
              <a:defRPr/>
            </a:pPr>
            <a:endParaRPr lang="en-US" altLang="en-US" sz="2000" i="1" dirty="0"/>
          </a:p>
          <a:p>
            <a:pPr algn="l" eaLnBrk="1" hangingPunct="1">
              <a:defRPr/>
            </a:pPr>
            <a:endParaRPr lang="en-US" altLang="en-US" sz="1800" i="1" dirty="0"/>
          </a:p>
          <a:p>
            <a:pPr eaLnBrk="1" hangingPunct="1">
              <a:defRPr/>
            </a:pPr>
            <a:endParaRPr lang="en-US" altLang="en-US" sz="2000" dirty="0"/>
          </a:p>
        </p:txBody>
      </p:sp>
      <p:sp>
        <p:nvSpPr>
          <p:cNvPr id="29702" name="TextBox 1">
            <a:extLst>
              <a:ext uri="{FF2B5EF4-FFF2-40B4-BE49-F238E27FC236}">
                <a16:creationId xmlns:a16="http://schemas.microsoft.com/office/drawing/2014/main" id="{009B5B90-0789-46F0-BCA5-92A3BF913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5130800"/>
            <a:ext cx="6416675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Schematic capture</a:t>
            </a:r>
            <a:r>
              <a:rPr lang="en-US" altLang="en-US" sz="1800"/>
              <a:t> is a step in the design cycle where the electronic diagram of the electronic circuit is created by a designer.</a:t>
            </a:r>
            <a:endParaRPr lang="en-US" altLang="en-US" sz="1800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>
            <a:extLst>
              <a:ext uri="{FF2B5EF4-FFF2-40B4-BE49-F238E27FC236}">
                <a16:creationId xmlns:a16="http://schemas.microsoft.com/office/drawing/2014/main" id="{AA400914-3914-4F31-8B44-A2F552ABE1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59749A00-0659-44D5-A3D6-3AB32E2B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BDB50558-85B5-47F6-B596-492E5677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F956FA-8CD0-4D2E-AE84-F0B1849609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029CA67-C8D4-4274-9A3A-042564220C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Building a prototype</a:t>
            </a:r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339D263E-11B9-4D9C-B4A7-2CB3DB0EEA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09800"/>
            <a:ext cx="6400800" cy="3124200"/>
          </a:xfrm>
        </p:spPr>
        <p:txBody>
          <a:bodyPr/>
          <a:lstStyle/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Solderless breadboards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Perfboards or Protoboards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i="1"/>
              <a:t>Manhattan</a:t>
            </a:r>
            <a:r>
              <a:rPr lang="en-US" altLang="en-US"/>
              <a:t> Construction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 i="1"/>
              <a:t>Dead Bug</a:t>
            </a:r>
            <a:r>
              <a:rPr lang="en-US" altLang="en-US"/>
              <a:t> Construction</a:t>
            </a:r>
          </a:p>
          <a:p>
            <a:pPr marL="457200" indent="-457200" algn="l" eaLnBrk="1" hangingPunct="1">
              <a:buFontTx/>
              <a:buChar char="•"/>
            </a:pPr>
            <a:r>
              <a:rPr lang="en-US" altLang="en-US"/>
              <a:t>Etched Circuit Boards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>
            <a:extLst>
              <a:ext uri="{FF2B5EF4-FFF2-40B4-BE49-F238E27FC236}">
                <a16:creationId xmlns:a16="http://schemas.microsoft.com/office/drawing/2014/main" id="{0B424F11-8381-4104-BF6E-68FB8762A22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D260CE1E-0CCB-4B16-BA79-161C3E89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2022BE1F-E57B-45D0-803E-AD0F723B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D4D3CD-266C-4F19-A5BE-E17291EBCF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9BEF100-38E5-4727-9C90-4DE11E7AD2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/>
              <a:t>Solderless Breadboards</a:t>
            </a:r>
          </a:p>
        </p:txBody>
      </p:sp>
      <p:pic>
        <p:nvPicPr>
          <p:cNvPr id="32773" name="Picture 6" descr="ab0cw-breadboard">
            <a:extLst>
              <a:ext uri="{FF2B5EF4-FFF2-40B4-BE49-F238E27FC236}">
                <a16:creationId xmlns:a16="http://schemas.microsoft.com/office/drawing/2014/main" id="{DB64776E-DEA3-4907-8E16-EFF1B8128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6385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5">
            <a:extLst>
              <a:ext uri="{FF2B5EF4-FFF2-40B4-BE49-F238E27FC236}">
                <a16:creationId xmlns:a16="http://schemas.microsoft.com/office/drawing/2014/main" id="{304D69B0-4939-494E-9AD9-E60A906E594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3657600" cy="9906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1600" dirty="0"/>
              <a:t>The term </a:t>
            </a:r>
            <a:r>
              <a:rPr lang="en-US" altLang="en-US" sz="1600" i="1" dirty="0"/>
              <a:t>breadboard</a:t>
            </a:r>
            <a:r>
              <a:rPr lang="en-US" altLang="en-US" sz="1600" dirty="0"/>
              <a:t> originated in the early days of radio, when many experimenters actually built circuits on the  wooden boards used in the kitchen for rolling out bread dough.</a:t>
            </a:r>
          </a:p>
        </p:txBody>
      </p:sp>
      <p:pic>
        <p:nvPicPr>
          <p:cNvPr id="32775" name="Picture 7" descr="iguana-breadboard">
            <a:extLst>
              <a:ext uri="{FF2B5EF4-FFF2-40B4-BE49-F238E27FC236}">
                <a16:creationId xmlns:a16="http://schemas.microsoft.com/office/drawing/2014/main" id="{043123F8-E6AA-428E-A386-2ACC239BC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873250"/>
            <a:ext cx="29559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solderless breadboard">
            <a:extLst>
              <a:ext uri="{FF2B5EF4-FFF2-40B4-BE49-F238E27FC236}">
                <a16:creationId xmlns:a16="http://schemas.microsoft.com/office/drawing/2014/main" id="{B178158B-E7A4-437C-90E5-DF843FA6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37100"/>
            <a:ext cx="4267200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9EA87F8F-C98E-4874-A5C8-4E5199B4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3971925"/>
            <a:ext cx="4343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Modern solderless breadboards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Best thing to come along since sliced bread!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E921E1AD-1C10-4FD8-882B-11ADFC72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3043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A ham radio transmitter circa 1930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>
            <a:extLst>
              <a:ext uri="{FF2B5EF4-FFF2-40B4-BE49-F238E27FC236}">
                <a16:creationId xmlns:a16="http://schemas.microsoft.com/office/drawing/2014/main" id="{0FA344F9-3222-4622-8C7F-F7482F6BB7B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A8EE0BB9-C886-4BD3-B631-E066BF91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12A196BE-0D40-4351-A20F-A7F9DFAA6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476D04-6EC2-40A8-9D9D-0A86F572DE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9F47A098-E948-4768-85A3-74E55CABE1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i="1"/>
              <a:t>Perfbord</a:t>
            </a:r>
            <a:r>
              <a:rPr lang="en-US" altLang="en-US"/>
              <a:t> or </a:t>
            </a:r>
            <a:r>
              <a:rPr lang="en-US" altLang="en-US" i="1"/>
              <a:t>Protoboard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6BF8400-8BDE-4174-948F-EFBB37B76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6800"/>
            <a:ext cx="8305800" cy="1219200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en-US" altLang="en-US" sz="2400"/>
              <a:t>Components are soldered to the board, with connections made using a combination of short pieces of wire and the copper traces already present on some versions of these boards.</a:t>
            </a:r>
          </a:p>
        </p:txBody>
      </p:sp>
      <p:pic>
        <p:nvPicPr>
          <p:cNvPr id="34822" name="Picture 6" descr="vector-board">
            <a:extLst>
              <a:ext uri="{FF2B5EF4-FFF2-40B4-BE49-F238E27FC236}">
                <a16:creationId xmlns:a16="http://schemas.microsoft.com/office/drawing/2014/main" id="{853C5B73-8D9E-4FD9-BBA6-BD945F4E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 descr="clad perforad">
            <a:extLst>
              <a:ext uri="{FF2B5EF4-FFF2-40B4-BE49-F238E27FC236}">
                <a16:creationId xmlns:a16="http://schemas.microsoft.com/office/drawing/2014/main" id="{C3E8B12C-15DC-4ACE-BE64-1AAE11D5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22860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pattern-perfboard">
            <a:extLst>
              <a:ext uri="{FF2B5EF4-FFF2-40B4-BE49-F238E27FC236}">
                <a16:creationId xmlns:a16="http://schemas.microsoft.com/office/drawing/2014/main" id="{726A75DA-F51F-4BB5-B830-A6E0D029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8956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>
            <a:extLst>
              <a:ext uri="{FF2B5EF4-FFF2-40B4-BE49-F238E27FC236}">
                <a16:creationId xmlns:a16="http://schemas.microsoft.com/office/drawing/2014/main" id="{0280F32B-7C35-4302-8094-085251EA142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7592632B-DDFF-4484-A071-25D9DE82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234EC2E5-BAE6-4A94-A5B8-695921CF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B418C-F699-40A8-9FD5-6B7FB3DB04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3FC9B71E-5FB8-4B7C-9CF3-3392C5F50D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i="1"/>
              <a:t>Manhattan</a:t>
            </a:r>
            <a:r>
              <a:rPr lang="en-US" altLang="en-US"/>
              <a:t> Construction</a:t>
            </a:r>
          </a:p>
        </p:txBody>
      </p:sp>
      <p:pic>
        <p:nvPicPr>
          <p:cNvPr id="35845" name="Picture 12" descr="n5ib_rig_01">
            <a:extLst>
              <a:ext uri="{FF2B5EF4-FFF2-40B4-BE49-F238E27FC236}">
                <a16:creationId xmlns:a16="http://schemas.microsoft.com/office/drawing/2014/main" id="{CF46EF49-3902-455B-B0A3-71E452C3F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221288" cy="292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1">
            <a:extLst>
              <a:ext uri="{FF2B5EF4-FFF2-40B4-BE49-F238E27FC236}">
                <a16:creationId xmlns:a16="http://schemas.microsoft.com/office/drawing/2014/main" id="{5AAD8113-C5D7-4F58-9125-4E12A380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43200"/>
            <a:ext cx="274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Manhattan Style uses little “islands” of PCB material glues to a substrate s ties points for components.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4B46BF24-660E-4C59-9F9B-3F99511C4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20775"/>
            <a:ext cx="7772400" cy="1143000"/>
          </a:xfrm>
        </p:spPr>
        <p:txBody>
          <a:bodyPr/>
          <a:lstStyle/>
          <a:p>
            <a:r>
              <a:rPr lang="en-US" altLang="en-US" i="1"/>
              <a:t>Dead Bug</a:t>
            </a:r>
            <a:r>
              <a:rPr lang="en-US" altLang="en-US"/>
              <a:t> Construction</a:t>
            </a:r>
          </a:p>
        </p:txBody>
      </p:sp>
      <p:sp>
        <p:nvSpPr>
          <p:cNvPr id="37890" name="Date Placeholder 3">
            <a:extLst>
              <a:ext uri="{FF2B5EF4-FFF2-40B4-BE49-F238E27FC236}">
                <a16:creationId xmlns:a16="http://schemas.microsoft.com/office/drawing/2014/main" id="{3B300141-7A99-4452-AC7B-72A7C24334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37891" name="Footer Placeholder 4">
            <a:extLst>
              <a:ext uri="{FF2B5EF4-FFF2-40B4-BE49-F238E27FC236}">
                <a16:creationId xmlns:a16="http://schemas.microsoft.com/office/drawing/2014/main" id="{40F6F9DF-A7E4-49DF-B805-FB8D7A3F4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79D6E6B1-1B72-433D-AA17-BA3C78F45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94C82E-40EE-49DE-8AB9-3FC5A3D600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pic>
        <p:nvPicPr>
          <p:cNvPr id="37893" name="Picture 5" descr="deadbug">
            <a:extLst>
              <a:ext uri="{FF2B5EF4-FFF2-40B4-BE49-F238E27FC236}">
                <a16:creationId xmlns:a16="http://schemas.microsoft.com/office/drawing/2014/main" id="{4375D59B-C019-48B6-9876-CAA7A46B5C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3" t="14635" r="22279" b="21951"/>
          <a:stretch>
            <a:fillRect/>
          </a:stretch>
        </p:blipFill>
        <p:spPr>
          <a:xfrm>
            <a:off x="304800" y="2595563"/>
            <a:ext cx="4343400" cy="2971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4" name="TextBox 7">
            <a:extLst>
              <a:ext uri="{FF2B5EF4-FFF2-40B4-BE49-F238E27FC236}">
                <a16:creationId xmlns:a16="http://schemas.microsoft.com/office/drawing/2014/main" id="{7FE945BF-2EFA-4295-85B6-1B2CF4C7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671763"/>
            <a:ext cx="38862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“Dead bug” </a:t>
            </a:r>
            <a:r>
              <a:rPr lang="en-US" altLang="en-US" sz="1800"/>
              <a:t>style is a type of board design with the integrated circuits (IC’s) flipped upside-down with their pins sticking up into the air like a dead insect. While it is messy-looking, it can be used to make more compact circuits than other methods.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3">
            <a:extLst>
              <a:ext uri="{FF2B5EF4-FFF2-40B4-BE49-F238E27FC236}">
                <a16:creationId xmlns:a16="http://schemas.microsoft.com/office/drawing/2014/main" id="{D9B98952-BFA0-470E-B55A-CBA4A8BDA98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82C6BAC8-4B8D-4B77-B97E-3A1530586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24CDB99C-4EED-47F6-B7C3-9A2D7E31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19F36-C2DA-4E3F-9727-FE7316DF62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4ECD44EC-8462-4248-9CC6-02C7204388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6175"/>
          </a:xfrm>
        </p:spPr>
        <p:txBody>
          <a:bodyPr/>
          <a:lstStyle/>
          <a:p>
            <a:pPr eaLnBrk="1" hangingPunct="1"/>
            <a:r>
              <a:rPr lang="en-US" altLang="en-US"/>
              <a:t>Etched Circuit Boards</a:t>
            </a:r>
          </a:p>
        </p:txBody>
      </p:sp>
      <p:pic>
        <p:nvPicPr>
          <p:cNvPr id="38917" name="Picture 10" descr="full-dds-600">
            <a:extLst>
              <a:ext uri="{FF2B5EF4-FFF2-40B4-BE49-F238E27FC236}">
                <a16:creationId xmlns:a16="http://schemas.microsoft.com/office/drawing/2014/main" id="{3480107F-B4B8-4121-998D-DD9E042E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2845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P7140010">
            <a:extLst>
              <a:ext uri="{FF2B5EF4-FFF2-40B4-BE49-F238E27FC236}">
                <a16:creationId xmlns:a16="http://schemas.microsoft.com/office/drawing/2014/main" id="{0FC02B3A-E92D-4F15-816D-A0E996B2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144963"/>
            <a:ext cx="27432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1">
            <a:extLst>
              <a:ext uri="{FF2B5EF4-FFF2-40B4-BE49-F238E27FC236}">
                <a16:creationId xmlns:a16="http://schemas.microsoft.com/office/drawing/2014/main" id="{C215F923-6E5C-43FB-B3B0-DE8E0D3EC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3848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etched boards are the most reliable method of circuit construction, they can be expensive in small quantities ($300+ per board). Cost per board drops rapidly when quantities exceed 25 or so.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5AAD62C9-DA75-44AB-BD16-0B3FE87C4D5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ABBF27BA-9B54-4C72-8879-E43DEBDB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940DC91C-C10D-464A-B168-8147CE14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E38DCB-8D1C-42D2-9568-385E89AB66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323D2793-60B9-4018-B386-99EDEE3B27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841375"/>
          </a:xfrm>
        </p:spPr>
        <p:txBody>
          <a:bodyPr/>
          <a:lstStyle/>
          <a:p>
            <a:pPr eaLnBrk="1" hangingPunct="1"/>
            <a:r>
              <a:rPr lang="en-US" altLang="en-US"/>
              <a:t>Schematic Diagrams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AB9A4858-1EAF-459F-94A8-8A97989932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7696200" cy="2895600"/>
          </a:xfrm>
        </p:spPr>
        <p:txBody>
          <a:bodyPr/>
          <a:lstStyle/>
          <a:p>
            <a:pPr algn="l" eaLnBrk="1" hangingPunct="1"/>
            <a:r>
              <a:rPr lang="en-US" altLang="en-US"/>
              <a:t>Schematic diagrams represent an electronic circuit in symbolic form.</a:t>
            </a:r>
          </a:p>
          <a:p>
            <a:pPr eaLnBrk="1" hangingPunct="1"/>
            <a:endParaRPr lang="en-US" altLang="en-US"/>
          </a:p>
          <a:p>
            <a:pPr algn="l" eaLnBrk="1" hangingPunct="1"/>
            <a:r>
              <a:rPr lang="en-US" altLang="en-US"/>
              <a:t>A schematic need not depict the actual physical arrangement of the components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5B6A329A-6F7C-47E6-AA54-163F9D479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r>
              <a:rPr lang="en-US" altLang="en-US" sz="4000"/>
              <a:t>Prototyping with Surface Mounted Device (SMD) components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FD024773-6C69-4737-B06F-B13476B96F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Difficult to prototype SMD components without a PCB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Can solder wires directly to the leads</a:t>
            </a:r>
          </a:p>
          <a:p>
            <a:pPr marL="914400" lvl="2" indent="0">
              <a:buFontTx/>
              <a:buNone/>
            </a:pPr>
            <a:r>
              <a:rPr lang="en-US" altLang="en-US"/>
              <a:t>-However, this requires a fair amount of precision and handling to accomplish. May unintentionally damage component if mishandled</a:t>
            </a:r>
          </a:p>
          <a:p>
            <a:pPr marL="914400" lvl="2" indent="0">
              <a:buFontTx/>
              <a:buNone/>
            </a:pPr>
            <a:r>
              <a:rPr lang="en-US" altLang="en-US"/>
              <a:t>-Some devices are sensitive to electrostatic discharge (ESD) and can be destroyed by touching them.</a:t>
            </a:r>
          </a:p>
          <a:p>
            <a:endParaRPr lang="en-US" altLang="en-US"/>
          </a:p>
        </p:txBody>
      </p:sp>
      <p:sp>
        <p:nvSpPr>
          <p:cNvPr id="40963" name="Date Placeholder 3">
            <a:extLst>
              <a:ext uri="{FF2B5EF4-FFF2-40B4-BE49-F238E27FC236}">
                <a16:creationId xmlns:a16="http://schemas.microsoft.com/office/drawing/2014/main" id="{AB6669C4-03DD-4D26-9B6F-CBB789C3E1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40964" name="Footer Placeholder 4">
            <a:extLst>
              <a:ext uri="{FF2B5EF4-FFF2-40B4-BE49-F238E27FC236}">
                <a16:creationId xmlns:a16="http://schemas.microsoft.com/office/drawing/2014/main" id="{84E7CAD7-B525-4835-B0CE-6CF1F208FB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0965" name="Slide Number Placeholder 5">
            <a:extLst>
              <a:ext uri="{FF2B5EF4-FFF2-40B4-BE49-F238E27FC236}">
                <a16:creationId xmlns:a16="http://schemas.microsoft.com/office/drawing/2014/main" id="{449217C6-A9FD-4260-AE0A-756C62084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6F3157-A9E4-4CAE-9A5D-A13B069F41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22BD3614-A65E-4698-B2E5-17062F6B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62000"/>
            <a:ext cx="7772400" cy="1143000"/>
          </a:xfrm>
        </p:spPr>
        <p:txBody>
          <a:bodyPr/>
          <a:lstStyle/>
          <a:p>
            <a:r>
              <a:rPr lang="en-US" altLang="en-US"/>
              <a:t>Breakout Boards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412DF45A-4469-45CB-AC6B-FCCB9988C1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1600200"/>
          </a:xfrm>
        </p:spPr>
        <p:txBody>
          <a:bodyPr/>
          <a:lstStyle/>
          <a:p>
            <a:r>
              <a:rPr lang="en-US" altLang="en-US" sz="2800"/>
              <a:t>Common method for testing specific chips is to make or buy a board that draws out all the desired leads to terminals that are easier to interface with.</a:t>
            </a:r>
          </a:p>
          <a:p>
            <a:endParaRPr lang="en-US" altLang="en-US"/>
          </a:p>
        </p:txBody>
      </p:sp>
      <p:sp>
        <p:nvSpPr>
          <p:cNvPr id="41987" name="Date Placeholder 3">
            <a:extLst>
              <a:ext uri="{FF2B5EF4-FFF2-40B4-BE49-F238E27FC236}">
                <a16:creationId xmlns:a16="http://schemas.microsoft.com/office/drawing/2014/main" id="{EB8C8F1C-975E-40CE-A889-4B296EC122A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41988" name="Footer Placeholder 4">
            <a:extLst>
              <a:ext uri="{FF2B5EF4-FFF2-40B4-BE49-F238E27FC236}">
                <a16:creationId xmlns:a16="http://schemas.microsoft.com/office/drawing/2014/main" id="{7966FFEB-233C-44C1-954A-78DE23371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1989" name="Slide Number Placeholder 5">
            <a:extLst>
              <a:ext uri="{FF2B5EF4-FFF2-40B4-BE49-F238E27FC236}">
                <a16:creationId xmlns:a16="http://schemas.microsoft.com/office/drawing/2014/main" id="{1611B4B4-1B1A-40A0-89E2-586EAF817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C54298-B497-43E8-A80B-3C7A266F343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pic>
        <p:nvPicPr>
          <p:cNvPr id="41990" name="Picture 7">
            <a:extLst>
              <a:ext uri="{FF2B5EF4-FFF2-40B4-BE49-F238E27FC236}">
                <a16:creationId xmlns:a16="http://schemas.microsoft.com/office/drawing/2014/main" id="{2DDE2954-3A5C-4F54-98E3-0AB91A4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24638" r="21741" b="23187"/>
          <a:stretch>
            <a:fillRect/>
          </a:stretch>
        </p:blipFill>
        <p:spPr bwMode="auto">
          <a:xfrm>
            <a:off x="4572000" y="3657600"/>
            <a:ext cx="38052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8">
            <a:extLst>
              <a:ext uri="{FF2B5EF4-FFF2-40B4-BE49-F238E27FC236}">
                <a16:creationId xmlns:a16="http://schemas.microsoft.com/office/drawing/2014/main" id="{4FD47DA0-064D-4BE2-A1F9-45A7C207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4275"/>
            <a:ext cx="22860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9763B3BC-6372-4961-ACAE-51658E968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228600"/>
            <a:ext cx="5715000" cy="1143000"/>
          </a:xfrm>
        </p:spPr>
        <p:txBody>
          <a:bodyPr/>
          <a:lstStyle/>
          <a:p>
            <a:r>
              <a:rPr lang="en-US" altLang="en-US" sz="4000"/>
              <a:t>Two-terminal SMD</a:t>
            </a:r>
            <a:endParaRPr lang="en-US" altLang="en-US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3846211A-3F78-49AA-BD58-068B264DF9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98588"/>
            <a:ext cx="7772400" cy="32766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Resistors and Capacitors</a:t>
            </a:r>
          </a:p>
          <a:p>
            <a:pPr lvl="2"/>
            <a:r>
              <a:rPr lang="en-US" altLang="en-US" sz="2000"/>
              <a:t>Case Code usually reported in XXYY format where XX is the length and YY in the width in mm or inches</a:t>
            </a:r>
          </a:p>
          <a:p>
            <a:pPr lvl="2"/>
            <a:r>
              <a:rPr lang="en-US" altLang="en-US" sz="2000"/>
              <a:t>VERY important not to mix up imperial and metric values! Ex. 0603 can be 0.6mm x 0.3 mm OR 0.06 x 0.03 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Other two terminal devices such as LEDs have their own package sizes and dimensions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Dimensions are always listed on the DATASHEET </a:t>
            </a:r>
          </a:p>
        </p:txBody>
      </p:sp>
      <p:sp>
        <p:nvSpPr>
          <p:cNvPr id="43011" name="Date Placeholder 3">
            <a:extLst>
              <a:ext uri="{FF2B5EF4-FFF2-40B4-BE49-F238E27FC236}">
                <a16:creationId xmlns:a16="http://schemas.microsoft.com/office/drawing/2014/main" id="{64A41FA1-05A2-4008-930D-21A3C5AD456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43012" name="Footer Placeholder 4">
            <a:extLst>
              <a:ext uri="{FF2B5EF4-FFF2-40B4-BE49-F238E27FC236}">
                <a16:creationId xmlns:a16="http://schemas.microsoft.com/office/drawing/2014/main" id="{79330462-D85B-4217-B2B6-0AB2EB984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3013" name="Slide Number Placeholder 5">
            <a:extLst>
              <a:ext uri="{FF2B5EF4-FFF2-40B4-BE49-F238E27FC236}">
                <a16:creationId xmlns:a16="http://schemas.microsoft.com/office/drawing/2014/main" id="{235D85F5-DC37-4C8A-BCC0-BB2E59FE4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C04AFF-01F7-4390-93C9-F3C00FC92D1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6C030652-E510-42C4-9C7B-4CB56A5AB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492625"/>
            <a:ext cx="20574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8">
            <a:extLst>
              <a:ext uri="{FF2B5EF4-FFF2-40B4-BE49-F238E27FC236}">
                <a16:creationId xmlns:a16="http://schemas.microsoft.com/office/drawing/2014/main" id="{9B75F4F9-9EF9-4BFD-ADD3-3A0C897B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4425950"/>
            <a:ext cx="1587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2019B250-16BA-4005-80B5-1786AB162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Multi-terminal SMD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E1698C70-2F63-4AB4-9C1E-B61B0E326A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457200"/>
            <a:r>
              <a:rPr lang="en-US" altLang="en-US"/>
              <a:t>Wide variety of packages and footprints available</a:t>
            </a:r>
          </a:p>
          <a:p>
            <a:pPr marL="971550" lvl="1" indent="-457200"/>
            <a:r>
              <a:rPr lang="en-US" altLang="en-US"/>
              <a:t>Many manufacturers will adhere to standard package sizes common throughout the industry</a:t>
            </a:r>
          </a:p>
          <a:p>
            <a:pPr lvl="3"/>
            <a:r>
              <a:rPr lang="en-US" altLang="en-US"/>
              <a:t>This is not true for all components</a:t>
            </a:r>
          </a:p>
          <a:p>
            <a:pPr marL="971550" lvl="1" indent="-457200"/>
            <a:r>
              <a:rPr lang="en-US" altLang="en-US"/>
              <a:t>Types of SMD footprints</a:t>
            </a:r>
          </a:p>
          <a:p>
            <a:pPr lvl="3"/>
            <a:r>
              <a:rPr lang="en-US" altLang="en-US"/>
              <a:t>Small outline transistors (SOT), Small outline integrated circuit (SOIC), Dual Flat No-Lead (DFN), Ball Grid Array (BGA)</a:t>
            </a:r>
          </a:p>
          <a:p>
            <a:endParaRPr lang="en-US" altLang="en-US"/>
          </a:p>
        </p:txBody>
      </p:sp>
      <p:sp>
        <p:nvSpPr>
          <p:cNvPr id="44035" name="Date Placeholder 3">
            <a:extLst>
              <a:ext uri="{FF2B5EF4-FFF2-40B4-BE49-F238E27FC236}">
                <a16:creationId xmlns:a16="http://schemas.microsoft.com/office/drawing/2014/main" id="{CF3D9EAB-E9C5-4002-ACCB-8F30F207FC4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44036" name="Footer Placeholder 4">
            <a:extLst>
              <a:ext uri="{FF2B5EF4-FFF2-40B4-BE49-F238E27FC236}">
                <a16:creationId xmlns:a16="http://schemas.microsoft.com/office/drawing/2014/main" id="{72690A73-C26D-429B-AA09-E57110CD8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44037" name="Slide Number Placeholder 5">
            <a:extLst>
              <a:ext uri="{FF2B5EF4-FFF2-40B4-BE49-F238E27FC236}">
                <a16:creationId xmlns:a16="http://schemas.microsoft.com/office/drawing/2014/main" id="{47B06C33-18F8-4C9B-BCAD-3A2588EBA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51FEF-265B-4F33-90C4-E532F6756E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>
            <a:extLst>
              <a:ext uri="{FF2B5EF4-FFF2-40B4-BE49-F238E27FC236}">
                <a16:creationId xmlns:a16="http://schemas.microsoft.com/office/drawing/2014/main" id="{0BA49DC7-8697-4CF6-B668-194D3BE27A1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9A0013D5-8B9D-4C9B-B77A-3AF8B722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CE4FE75B-EDD6-4246-8D60-2A6AD378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7B5B8-EF1C-4985-BEBB-8DB915C44B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CF983DD1-47EC-44BF-9C0D-7D163F18B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990" r="2873" b="4299"/>
          <a:stretch/>
        </p:blipFill>
        <p:spPr>
          <a:xfrm>
            <a:off x="1143000" y="1083252"/>
            <a:ext cx="6858000" cy="5185317"/>
          </a:xfrm>
          <a:noFill/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BBEB7B5A-8B95-40D2-9458-DB06FFE2F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-597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SkeeterSat</a:t>
            </a:r>
            <a:r>
              <a:rPr lang="en-US" altLang="en-US" dirty="0"/>
              <a:t> Schematic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F581CF97-72AC-4C69-85B7-783DBF753C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B9D49D8F-86B8-4829-A97D-B1B0E2911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155F4AEE-1EB9-41FD-9FC7-6CEA2234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C6884-90C8-4C9C-98B3-817C4CEAF71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6BB2FBA-517D-43BB-A9F3-F88A156BA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284307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1366155-0A6B-40D5-BD59-EEB41E674E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Wires and wire connections</a:t>
            </a:r>
          </a:p>
        </p:txBody>
      </p:sp>
      <p:graphicFrame>
        <p:nvGraphicFramePr>
          <p:cNvPr id="18438" name="Object 13">
            <a:extLst>
              <a:ext uri="{FF2B5EF4-FFF2-40B4-BE49-F238E27FC236}">
                <a16:creationId xmlns:a16="http://schemas.microsoft.com/office/drawing/2014/main" id="{222F8D6E-4D56-40DA-841F-9C3E06621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0207"/>
              </p:ext>
            </p:extLst>
          </p:nvPr>
        </p:nvGraphicFramePr>
        <p:xfrm>
          <a:off x="1905000" y="2438400"/>
          <a:ext cx="273526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18438" name="Object 13">
                        <a:extLst>
                          <a:ext uri="{FF2B5EF4-FFF2-40B4-BE49-F238E27FC236}">
                            <a16:creationId xmlns:a16="http://schemas.microsoft.com/office/drawing/2014/main" id="{222F8D6E-4D56-40DA-841F-9C3E066216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273526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4">
            <a:extLst>
              <a:ext uri="{FF2B5EF4-FFF2-40B4-BE49-F238E27FC236}">
                <a16:creationId xmlns:a16="http://schemas.microsoft.com/office/drawing/2014/main" id="{D5550DAD-D678-4AB1-9B85-E893AE4C6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34825"/>
              </p:ext>
            </p:extLst>
          </p:nvPr>
        </p:nvGraphicFramePr>
        <p:xfrm>
          <a:off x="685800" y="3276600"/>
          <a:ext cx="27352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18439" name="Object 14">
                        <a:extLst>
                          <a:ext uri="{FF2B5EF4-FFF2-40B4-BE49-F238E27FC236}">
                            <a16:creationId xmlns:a16="http://schemas.microsoft.com/office/drawing/2014/main" id="{D5550DAD-D678-4AB1-9B85-E893AE4C6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276600"/>
                        <a:ext cx="27352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5">
            <a:extLst>
              <a:ext uri="{FF2B5EF4-FFF2-40B4-BE49-F238E27FC236}">
                <a16:creationId xmlns:a16="http://schemas.microsoft.com/office/drawing/2014/main" id="{59DF3081-9564-45E4-9138-C6B591E8A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81424"/>
              </p:ext>
            </p:extLst>
          </p:nvPr>
        </p:nvGraphicFramePr>
        <p:xfrm>
          <a:off x="4343400" y="2895600"/>
          <a:ext cx="3905250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18440" name="Object 15">
                        <a:extLst>
                          <a:ext uri="{FF2B5EF4-FFF2-40B4-BE49-F238E27FC236}">
                            <a16:creationId xmlns:a16="http://schemas.microsoft.com/office/drawing/2014/main" id="{59DF3081-9564-45E4-9138-C6B591E8A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95600"/>
                        <a:ext cx="3905250" cy="137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 Box 16">
            <a:extLst>
              <a:ext uri="{FF2B5EF4-FFF2-40B4-BE49-F238E27FC236}">
                <a16:creationId xmlns:a16="http://schemas.microsoft.com/office/drawing/2014/main" id="{50811797-D9C0-412F-839F-53C39EBA3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19600"/>
            <a:ext cx="7086600" cy="1282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/>
              <a:t>Current practice:</a:t>
            </a:r>
            <a:r>
              <a:rPr lang="en-US" altLang="en-US" sz="2400" dirty="0"/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Either </a:t>
            </a:r>
            <a:r>
              <a:rPr lang="en-US" altLang="en-US" sz="1800" b="1" dirty="0"/>
              <a:t>A</a:t>
            </a:r>
            <a:r>
              <a:rPr lang="en-US" altLang="en-US" sz="1800" dirty="0"/>
              <a:t> or </a:t>
            </a:r>
            <a:r>
              <a:rPr lang="en-US" altLang="en-US" sz="1800" b="1" dirty="0"/>
              <a:t>B</a:t>
            </a:r>
            <a:r>
              <a:rPr lang="en-US" altLang="en-US" sz="1800" dirty="0"/>
              <a:t> is acceptable                 </a:t>
            </a:r>
            <a:r>
              <a:rPr lang="en-US" altLang="en-US" sz="1800" b="1" dirty="0"/>
              <a:t>C</a:t>
            </a:r>
            <a:r>
              <a:rPr lang="en-US" altLang="en-US" sz="1800" dirty="0"/>
              <a:t> is the preferred style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D</a:t>
            </a:r>
            <a:r>
              <a:rPr lang="en-US" altLang="en-US" sz="1800" dirty="0"/>
              <a:t> is seldom used                                 </a:t>
            </a:r>
            <a:r>
              <a:rPr lang="en-US" altLang="en-US" sz="1800" b="1" dirty="0"/>
              <a:t>E</a:t>
            </a:r>
            <a:r>
              <a:rPr lang="en-US" altLang="en-US" sz="1800" dirty="0"/>
              <a:t> is interpreted as a non-connection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>
            <a:extLst>
              <a:ext uri="{FF2B5EF4-FFF2-40B4-BE49-F238E27FC236}">
                <a16:creationId xmlns:a16="http://schemas.microsoft.com/office/drawing/2014/main" id="{9950B070-27BB-4E86-BC18-4C1EFCC1C8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0B08F737-3CEE-4982-ADEB-01200D3D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8F63EC8E-F53D-4B4E-871E-DD6325C41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FDCB72-7B4B-4A99-A3E2-F47DEEB0DC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45FF42F-C83D-40A6-B514-0224BF2A64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95400" y="331788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 Cont.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915CBA17-EE08-4454-80EE-08BFFF21DD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sz="2800" i="1"/>
              <a:t>Power sources (V) common connections (GND)</a:t>
            </a:r>
          </a:p>
        </p:txBody>
      </p:sp>
      <p:graphicFrame>
        <p:nvGraphicFramePr>
          <p:cNvPr id="19462" name="Object 4">
            <a:extLst>
              <a:ext uri="{FF2B5EF4-FFF2-40B4-BE49-F238E27FC236}">
                <a16:creationId xmlns:a16="http://schemas.microsoft.com/office/drawing/2014/main" id="{FBACEE82-5150-4AB7-8BD6-7F9AFC5A8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26575"/>
              </p:ext>
            </p:extLst>
          </p:nvPr>
        </p:nvGraphicFramePr>
        <p:xfrm>
          <a:off x="838200" y="2438400"/>
          <a:ext cx="1566863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19462" name="Object 4">
                        <a:extLst>
                          <a:ext uri="{FF2B5EF4-FFF2-40B4-BE49-F238E27FC236}">
                            <a16:creationId xmlns:a16="http://schemas.microsoft.com/office/drawing/2014/main" id="{FBACEE82-5150-4AB7-8BD6-7F9AFC5A82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1566863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>
            <a:extLst>
              <a:ext uri="{FF2B5EF4-FFF2-40B4-BE49-F238E27FC236}">
                <a16:creationId xmlns:a16="http://schemas.microsoft.com/office/drawing/2014/main" id="{5BB4286E-512D-483B-B11F-ADEBA49A7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44375"/>
              </p:ext>
            </p:extLst>
          </p:nvPr>
        </p:nvGraphicFramePr>
        <p:xfrm>
          <a:off x="6400800" y="2438400"/>
          <a:ext cx="1898650" cy="151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19463" name="Object 5">
                        <a:extLst>
                          <a:ext uri="{FF2B5EF4-FFF2-40B4-BE49-F238E27FC236}">
                            <a16:creationId xmlns:a16="http://schemas.microsoft.com/office/drawing/2014/main" id="{5BB4286E-512D-483B-B11F-ADEBA49A7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438400"/>
                        <a:ext cx="1898650" cy="151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>
            <a:extLst>
              <a:ext uri="{FF2B5EF4-FFF2-40B4-BE49-F238E27FC236}">
                <a16:creationId xmlns:a16="http://schemas.microsoft.com/office/drawing/2014/main" id="{F4710636-A62A-4F49-AD3E-C22371F65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168876"/>
              </p:ext>
            </p:extLst>
          </p:nvPr>
        </p:nvGraphicFramePr>
        <p:xfrm>
          <a:off x="3733800" y="2438400"/>
          <a:ext cx="187801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19464" name="Object 6">
                        <a:extLst>
                          <a:ext uri="{FF2B5EF4-FFF2-40B4-BE49-F238E27FC236}">
                            <a16:creationId xmlns:a16="http://schemas.microsoft.com/office/drawing/2014/main" id="{F4710636-A62A-4F49-AD3E-C22371F65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438400"/>
                        <a:ext cx="1878013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Box 2">
            <a:extLst>
              <a:ext uri="{FF2B5EF4-FFF2-40B4-BE49-F238E27FC236}">
                <a16:creationId xmlns:a16="http://schemas.microsoft.com/office/drawing/2014/main" id="{74B413C4-4AD7-4A6C-8755-B1777C38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03700"/>
            <a:ext cx="8534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The “+” sign may not always appear on a battery symbol. By convention, the longer horizontal line represents the positive terminal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Note that no polarity is shown for the ac source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5D4191B0-09FC-4E78-94FF-F7F5F16D1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7409" y="245846"/>
            <a:ext cx="7772400" cy="1143000"/>
          </a:xfrm>
        </p:spPr>
        <p:txBody>
          <a:bodyPr/>
          <a:lstStyle/>
          <a:p>
            <a:r>
              <a:rPr lang="en-US" altLang="en-US" dirty="0"/>
              <a:t>Schematic Symbols Cont.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466AE72-4A41-496B-A4C4-1F3431ECDC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72390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i="1"/>
              <a:t>Common connections (GND)</a:t>
            </a:r>
            <a:endParaRPr lang="en-US" altLang="en-US"/>
          </a:p>
        </p:txBody>
      </p:sp>
      <p:sp>
        <p:nvSpPr>
          <p:cNvPr id="21507" name="Date Placeholder 3">
            <a:extLst>
              <a:ext uri="{FF2B5EF4-FFF2-40B4-BE49-F238E27FC236}">
                <a16:creationId xmlns:a16="http://schemas.microsoft.com/office/drawing/2014/main" id="{1A44B3E4-9F76-43A9-8AFE-1BC6C9D790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400" dirty="0"/>
              <a:t>LSU rev20240724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8AFF7EDB-EB49-46D8-BED9-407E0CFB85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FD609588-4B9C-4240-978A-843A4E1A5A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85E6EC-CF35-4036-8B7A-163CEE8359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21510" name="Object 7">
            <a:extLst>
              <a:ext uri="{FF2B5EF4-FFF2-40B4-BE49-F238E27FC236}">
                <a16:creationId xmlns:a16="http://schemas.microsoft.com/office/drawing/2014/main" id="{5495629C-28D4-4018-8D30-D969E85BB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883261"/>
              </p:ext>
            </p:extLst>
          </p:nvPr>
        </p:nvGraphicFramePr>
        <p:xfrm>
          <a:off x="722313" y="2743200"/>
          <a:ext cx="16398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1510" name="Object 7">
                        <a:extLst>
                          <a:ext uri="{FF2B5EF4-FFF2-40B4-BE49-F238E27FC236}">
                            <a16:creationId xmlns:a16="http://schemas.microsoft.com/office/drawing/2014/main" id="{5495629C-28D4-4018-8D30-D969E85BB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2743200"/>
                        <a:ext cx="163988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>
            <a:extLst>
              <a:ext uri="{FF2B5EF4-FFF2-40B4-BE49-F238E27FC236}">
                <a16:creationId xmlns:a16="http://schemas.microsoft.com/office/drawing/2014/main" id="{0C0619E1-97ED-4C77-8B71-DA09843F1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317776"/>
              </p:ext>
            </p:extLst>
          </p:nvPr>
        </p:nvGraphicFramePr>
        <p:xfrm>
          <a:off x="3263900" y="2787650"/>
          <a:ext cx="26892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1511" name="Object 9">
                        <a:extLst>
                          <a:ext uri="{FF2B5EF4-FFF2-40B4-BE49-F238E27FC236}">
                            <a16:creationId xmlns:a16="http://schemas.microsoft.com/office/drawing/2014/main" id="{0C0619E1-97ED-4C77-8B71-DA09843F1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787650"/>
                        <a:ext cx="268922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>
            <a:extLst>
              <a:ext uri="{FF2B5EF4-FFF2-40B4-BE49-F238E27FC236}">
                <a16:creationId xmlns:a16="http://schemas.microsoft.com/office/drawing/2014/main" id="{7A48D1BE-D211-4276-AE6B-52F63C601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34048"/>
              </p:ext>
            </p:extLst>
          </p:nvPr>
        </p:nvGraphicFramePr>
        <p:xfrm>
          <a:off x="6705600" y="2824163"/>
          <a:ext cx="1412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1512" name="Object 8">
                        <a:extLst>
                          <a:ext uri="{FF2B5EF4-FFF2-40B4-BE49-F238E27FC236}">
                            <a16:creationId xmlns:a16="http://schemas.microsoft.com/office/drawing/2014/main" id="{7A48D1BE-D211-4276-AE6B-52F63C601B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24163"/>
                        <a:ext cx="1412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Box 9">
            <a:extLst>
              <a:ext uri="{FF2B5EF4-FFF2-40B4-BE49-F238E27FC236}">
                <a16:creationId xmlns:a16="http://schemas.microsoft.com/office/drawing/2014/main" id="{43346816-A940-4A49-BEFD-8194E42C3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1800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/>
              <a:t>“Earth” means an actual connection to a conductor driven into the soil.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/>
              <a:t>“Chassis” means a bonded electrical connection to the metallic case of chassis of a device.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>
            <a:extLst>
              <a:ext uri="{FF2B5EF4-FFF2-40B4-BE49-F238E27FC236}">
                <a16:creationId xmlns:a16="http://schemas.microsoft.com/office/drawing/2014/main" id="{FBAC6440-5050-48EC-ACB6-1AAB80FF74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C0DE1EE7-68E4-486B-98DC-6130EA72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13128FD5-D5B9-4F18-AFEB-0C5DB28D5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73F5F0-8540-4066-966C-0DF2272D06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61118396-54E6-40AC-9437-31592A16F7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288349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 Cont.</a:t>
            </a:r>
          </a:p>
        </p:txBody>
      </p:sp>
      <p:sp>
        <p:nvSpPr>
          <p:cNvPr id="22533" name="Rectangle 3">
            <a:extLst>
              <a:ext uri="{FF2B5EF4-FFF2-40B4-BE49-F238E27FC236}">
                <a16:creationId xmlns:a16="http://schemas.microsoft.com/office/drawing/2014/main" id="{FAEAE61D-FC1B-489F-9FE8-C17809C62A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5240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Resistors (R) and Capacitors (C)</a:t>
            </a:r>
          </a:p>
        </p:txBody>
      </p:sp>
      <p:graphicFrame>
        <p:nvGraphicFramePr>
          <p:cNvPr id="22534" name="Object 4">
            <a:extLst>
              <a:ext uri="{FF2B5EF4-FFF2-40B4-BE49-F238E27FC236}">
                <a16:creationId xmlns:a16="http://schemas.microsoft.com/office/drawing/2014/main" id="{D1C868EB-C887-45AD-819F-081E32C0C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16655"/>
              </p:ext>
            </p:extLst>
          </p:nvPr>
        </p:nvGraphicFramePr>
        <p:xfrm>
          <a:off x="3276600" y="2513012"/>
          <a:ext cx="2112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3" imgW="0" imgH="0" progId="CDraw">
                  <p:embed/>
                </p:oleObj>
              </mc:Choice>
              <mc:Fallback>
                <p:oleObj name="CorelDRAW! Graphic" r:id="rId3" imgW="0" imgH="0" progId="CDraw">
                  <p:embed/>
                  <p:pic>
                    <p:nvPicPr>
                      <p:cNvPr id="22534" name="Object 4">
                        <a:extLst>
                          <a:ext uri="{FF2B5EF4-FFF2-40B4-BE49-F238E27FC236}">
                            <a16:creationId xmlns:a16="http://schemas.microsoft.com/office/drawing/2014/main" id="{D1C868EB-C887-45AD-819F-081E32C0C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3012"/>
                        <a:ext cx="211296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5">
            <a:extLst>
              <a:ext uri="{FF2B5EF4-FFF2-40B4-BE49-F238E27FC236}">
                <a16:creationId xmlns:a16="http://schemas.microsoft.com/office/drawing/2014/main" id="{5595A1BC-9AAE-4EE3-9D7C-DCFAF6AD3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980075"/>
              </p:ext>
            </p:extLst>
          </p:nvPr>
        </p:nvGraphicFramePr>
        <p:xfrm>
          <a:off x="6172200" y="2360612"/>
          <a:ext cx="25812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5" imgW="0" imgH="0" progId="CDraw">
                  <p:embed/>
                </p:oleObj>
              </mc:Choice>
              <mc:Fallback>
                <p:oleObj name="CorelDRAW! Graphic" r:id="rId5" imgW="0" imgH="0" progId="CDraw">
                  <p:embed/>
                  <p:pic>
                    <p:nvPicPr>
                      <p:cNvPr id="22535" name="Object 5">
                        <a:extLst>
                          <a:ext uri="{FF2B5EF4-FFF2-40B4-BE49-F238E27FC236}">
                            <a16:creationId xmlns:a16="http://schemas.microsoft.com/office/drawing/2014/main" id="{5595A1BC-9AAE-4EE3-9D7C-DCFAF6AD3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360612"/>
                        <a:ext cx="258127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6">
            <a:extLst>
              <a:ext uri="{FF2B5EF4-FFF2-40B4-BE49-F238E27FC236}">
                <a16:creationId xmlns:a16="http://schemas.microsoft.com/office/drawing/2014/main" id="{AF9D5E3A-E42C-45E6-8F32-CF074CB18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013579"/>
              </p:ext>
            </p:extLst>
          </p:nvPr>
        </p:nvGraphicFramePr>
        <p:xfrm>
          <a:off x="381000" y="2133600"/>
          <a:ext cx="2119313" cy="201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7" imgW="0" imgH="0" progId="CDraw">
                  <p:embed/>
                </p:oleObj>
              </mc:Choice>
              <mc:Fallback>
                <p:oleObj name="CorelDRAW! Graphic" r:id="rId7" imgW="0" imgH="0" progId="CDraw">
                  <p:embed/>
                  <p:pic>
                    <p:nvPicPr>
                      <p:cNvPr id="22536" name="Object 6">
                        <a:extLst>
                          <a:ext uri="{FF2B5EF4-FFF2-40B4-BE49-F238E27FC236}">
                            <a16:creationId xmlns:a16="http://schemas.microsoft.com/office/drawing/2014/main" id="{AF9D5E3A-E42C-45E6-8F32-CF074CB18A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33600"/>
                        <a:ext cx="2119313" cy="201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7">
            <a:extLst>
              <a:ext uri="{FF2B5EF4-FFF2-40B4-BE49-F238E27FC236}">
                <a16:creationId xmlns:a16="http://schemas.microsoft.com/office/drawing/2014/main" id="{44931B76-0AB4-4A7B-BDC0-CABA5F678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98760"/>
              </p:ext>
            </p:extLst>
          </p:nvPr>
        </p:nvGraphicFramePr>
        <p:xfrm>
          <a:off x="457200" y="4341812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9" imgW="0" imgH="0" progId="CDraw">
                  <p:embed/>
                </p:oleObj>
              </mc:Choice>
              <mc:Fallback>
                <p:oleObj name="CorelDRAW! Graphic" r:id="rId9" imgW="0" imgH="0" progId="CDraw">
                  <p:embed/>
                  <p:pic>
                    <p:nvPicPr>
                      <p:cNvPr id="22537" name="Object 7">
                        <a:extLst>
                          <a:ext uri="{FF2B5EF4-FFF2-40B4-BE49-F238E27FC236}">
                            <a16:creationId xmlns:a16="http://schemas.microsoft.com/office/drawing/2014/main" id="{44931B76-0AB4-4A7B-BDC0-CABA5F6788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1812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8">
            <a:extLst>
              <a:ext uri="{FF2B5EF4-FFF2-40B4-BE49-F238E27FC236}">
                <a16:creationId xmlns:a16="http://schemas.microsoft.com/office/drawing/2014/main" id="{BFEC20E0-62E0-4C74-8638-2C534890B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184635"/>
              </p:ext>
            </p:extLst>
          </p:nvPr>
        </p:nvGraphicFramePr>
        <p:xfrm>
          <a:off x="3429000" y="4189412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11" imgW="0" imgH="0" progId="CDraw">
                  <p:embed/>
                </p:oleObj>
              </mc:Choice>
              <mc:Fallback>
                <p:oleObj name="CorelDRAW! Graphic" r:id="rId11" imgW="0" imgH="0" progId="CDraw">
                  <p:embed/>
                  <p:pic>
                    <p:nvPicPr>
                      <p:cNvPr id="22538" name="Object 8">
                        <a:extLst>
                          <a:ext uri="{FF2B5EF4-FFF2-40B4-BE49-F238E27FC236}">
                            <a16:creationId xmlns:a16="http://schemas.microsoft.com/office/drawing/2014/main" id="{BFEC20E0-62E0-4C74-8638-2C534890BD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189412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9">
            <a:extLst>
              <a:ext uri="{FF2B5EF4-FFF2-40B4-BE49-F238E27FC236}">
                <a16:creationId xmlns:a16="http://schemas.microsoft.com/office/drawing/2014/main" id="{7BE516B8-A130-45FB-B63C-4CDD1416D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51787"/>
              </p:ext>
            </p:extLst>
          </p:nvPr>
        </p:nvGraphicFramePr>
        <p:xfrm>
          <a:off x="6477000" y="4265612"/>
          <a:ext cx="201453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13" imgW="0" imgH="0" progId="CDraw">
                  <p:embed/>
                </p:oleObj>
              </mc:Choice>
              <mc:Fallback>
                <p:oleObj name="CorelDRAW! Graphic" r:id="rId13" imgW="0" imgH="0" progId="CDraw">
                  <p:embed/>
                  <p:pic>
                    <p:nvPicPr>
                      <p:cNvPr id="22539" name="Object 9">
                        <a:extLst>
                          <a:ext uri="{FF2B5EF4-FFF2-40B4-BE49-F238E27FC236}">
                            <a16:creationId xmlns:a16="http://schemas.microsoft.com/office/drawing/2014/main" id="{7BE516B8-A130-45FB-B63C-4CDD1416D9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5612"/>
                        <a:ext cx="201453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>
            <a:extLst>
              <a:ext uri="{FF2B5EF4-FFF2-40B4-BE49-F238E27FC236}">
                <a16:creationId xmlns:a16="http://schemas.microsoft.com/office/drawing/2014/main" id="{49D8ED78-6C73-4A1C-B8A4-693F16F1FF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F2FF113-A921-4AFC-9F6F-F922CB284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783A5631-D5A6-4305-B054-BC1ED4D2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D6C89C-95EB-45FC-A4CB-ECD93DA16E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154F3445-92DF-4EB6-8CD5-36FC4C1DE9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69887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9D1BDA1E-5801-4C63-A033-97099B82F7D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597025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Inductors (L) and Transformers (T)</a:t>
            </a:r>
          </a:p>
        </p:txBody>
      </p:sp>
      <p:graphicFrame>
        <p:nvGraphicFramePr>
          <p:cNvPr id="24582" name="Object 12">
            <a:extLst>
              <a:ext uri="{FF2B5EF4-FFF2-40B4-BE49-F238E27FC236}">
                <a16:creationId xmlns:a16="http://schemas.microsoft.com/office/drawing/2014/main" id="{5A33BA31-3F51-49AF-92EA-CA3CECABC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139836"/>
              </p:ext>
            </p:extLst>
          </p:nvPr>
        </p:nvGraphicFramePr>
        <p:xfrm>
          <a:off x="1981200" y="2435225"/>
          <a:ext cx="67119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4582" name="Object 12">
                        <a:extLst>
                          <a:ext uri="{FF2B5EF4-FFF2-40B4-BE49-F238E27FC236}">
                            <a16:creationId xmlns:a16="http://schemas.microsoft.com/office/drawing/2014/main" id="{5A33BA31-3F51-49AF-92EA-CA3CECABC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5225"/>
                        <a:ext cx="671195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13">
            <a:extLst>
              <a:ext uri="{FF2B5EF4-FFF2-40B4-BE49-F238E27FC236}">
                <a16:creationId xmlns:a16="http://schemas.microsoft.com/office/drawing/2014/main" id="{1B74DC18-41B2-4604-8042-32B780F2D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62399"/>
              </p:ext>
            </p:extLst>
          </p:nvPr>
        </p:nvGraphicFramePr>
        <p:xfrm>
          <a:off x="1905000" y="4264025"/>
          <a:ext cx="3370263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4583" name="Object 13">
                        <a:extLst>
                          <a:ext uri="{FF2B5EF4-FFF2-40B4-BE49-F238E27FC236}">
                            <a16:creationId xmlns:a16="http://schemas.microsoft.com/office/drawing/2014/main" id="{1B74DC18-41B2-4604-8042-32B780F2D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64025"/>
                        <a:ext cx="3370263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4">
            <a:extLst>
              <a:ext uri="{FF2B5EF4-FFF2-40B4-BE49-F238E27FC236}">
                <a16:creationId xmlns:a16="http://schemas.microsoft.com/office/drawing/2014/main" id="{0AA92A66-3A48-4D71-9A4B-4EDBAFC6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63825"/>
            <a:ext cx="1317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simple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inductors</a:t>
            </a:r>
          </a:p>
        </p:txBody>
      </p:sp>
      <p:sp>
        <p:nvSpPr>
          <p:cNvPr id="24585" name="Text Box 15">
            <a:extLst>
              <a:ext uri="{FF2B5EF4-FFF2-40B4-BE49-F238E27FC236}">
                <a16:creationId xmlns:a16="http://schemas.microsoft.com/office/drawing/2014/main" id="{9BEBDB81-746E-4404-B550-FB6E36F86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21225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transformers</a:t>
            </a:r>
          </a:p>
        </p:txBody>
      </p:sp>
      <p:sp>
        <p:nvSpPr>
          <p:cNvPr id="24586" name="Text Box 16">
            <a:extLst>
              <a:ext uri="{FF2B5EF4-FFF2-40B4-BE49-F238E27FC236}">
                <a16:creationId xmlns:a16="http://schemas.microsoft.com/office/drawing/2014/main" id="{E0474793-CFB9-43A8-9C10-2446AFBF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16425"/>
            <a:ext cx="3276600" cy="11906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i="1"/>
              <a:t>The two parallel lines indicate that the inductor is wound on a core of iron, iron powder, or ferrite material.</a:t>
            </a:r>
          </a:p>
        </p:txBody>
      </p:sp>
      <p:sp>
        <p:nvSpPr>
          <p:cNvPr id="24587" name="Text Box 17">
            <a:extLst>
              <a:ext uri="{FF2B5EF4-FFF2-40B4-BE49-F238E27FC236}">
                <a16:creationId xmlns:a16="http://schemas.microsoft.com/office/drawing/2014/main" id="{44B8805C-0D35-45C8-98C6-DDD13464A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54425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</a:t>
            </a:r>
          </a:p>
        </p:txBody>
      </p:sp>
      <p:sp>
        <p:nvSpPr>
          <p:cNvPr id="24588" name="Text Box 18">
            <a:extLst>
              <a:ext uri="{FF2B5EF4-FFF2-40B4-BE49-F238E27FC236}">
                <a16:creationId xmlns:a16="http://schemas.microsoft.com/office/drawing/2014/main" id="{FB1AA5DA-025C-4E0C-9416-0D0C08A6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4425"/>
            <a:ext cx="1211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adjustable</a:t>
            </a:r>
          </a:p>
        </p:txBody>
      </p:sp>
      <p:sp>
        <p:nvSpPr>
          <p:cNvPr id="24589" name="Text Box 19">
            <a:extLst>
              <a:ext uri="{FF2B5EF4-FFF2-40B4-BE49-F238E27FC236}">
                <a16:creationId xmlns:a16="http://schemas.microsoft.com/office/drawing/2014/main" id="{679FDDB5-03F1-4810-9A12-3FB3DA721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3654425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tapped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>
            <a:extLst>
              <a:ext uri="{FF2B5EF4-FFF2-40B4-BE49-F238E27FC236}">
                <a16:creationId xmlns:a16="http://schemas.microsoft.com/office/drawing/2014/main" id="{BD957DA7-0024-41B4-8E37-C6C1779792F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/>
              <a:t>LSU rev20240724</a:t>
            </a:r>
          </a:p>
        </p:txBody>
      </p:sp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EDD58CEE-138E-4586-976F-70615994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L03.01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1958C7F2-15D5-4BDF-9B0D-3770F105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71C7A-4BC0-43DD-A644-8EF60C38FC4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D53A352-5D60-44E5-982C-3DFF475CC38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58285" y="214312"/>
            <a:ext cx="7772400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Schematic Symbols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EE6576C0-1A72-43B5-BEB0-5E3DAA0DAD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1600200"/>
            <a:ext cx="7620000" cy="609600"/>
          </a:xfrm>
        </p:spPr>
        <p:txBody>
          <a:bodyPr/>
          <a:lstStyle/>
          <a:p>
            <a:pPr eaLnBrk="1" hangingPunct="1"/>
            <a:r>
              <a:rPr lang="en-US" altLang="en-US" i="1"/>
              <a:t>Diodes (D)</a:t>
            </a:r>
          </a:p>
        </p:txBody>
      </p:sp>
      <p:graphicFrame>
        <p:nvGraphicFramePr>
          <p:cNvPr id="25606" name="Object 4">
            <a:extLst>
              <a:ext uri="{FF2B5EF4-FFF2-40B4-BE49-F238E27FC236}">
                <a16:creationId xmlns:a16="http://schemas.microsoft.com/office/drawing/2014/main" id="{2F6FB79E-4DA8-4159-971C-5F6E801CB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800326"/>
              </p:ext>
            </p:extLst>
          </p:nvPr>
        </p:nvGraphicFramePr>
        <p:xfrm>
          <a:off x="609600" y="1752600"/>
          <a:ext cx="9112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2" imgW="0" imgH="0" progId="CDraw">
                  <p:embed/>
                </p:oleObj>
              </mc:Choice>
              <mc:Fallback>
                <p:oleObj name="CorelDRAW! Graphic" r:id="rId2" imgW="0" imgH="0" progId="CDraw">
                  <p:embed/>
                  <p:pic>
                    <p:nvPicPr>
                      <p:cNvPr id="25606" name="Object 4">
                        <a:extLst>
                          <a:ext uri="{FF2B5EF4-FFF2-40B4-BE49-F238E27FC236}">
                            <a16:creationId xmlns:a16="http://schemas.microsoft.com/office/drawing/2014/main" id="{2F6FB79E-4DA8-4159-971C-5F6E801CB3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9112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5">
            <a:extLst>
              <a:ext uri="{FF2B5EF4-FFF2-40B4-BE49-F238E27FC236}">
                <a16:creationId xmlns:a16="http://schemas.microsoft.com/office/drawing/2014/main" id="{C654DFBE-8674-46B7-838D-509D5AF18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68085"/>
              </p:ext>
            </p:extLst>
          </p:nvPr>
        </p:nvGraphicFramePr>
        <p:xfrm>
          <a:off x="1927225" y="2489200"/>
          <a:ext cx="152082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4" imgW="0" imgH="0" progId="CDraw">
                  <p:embed/>
                </p:oleObj>
              </mc:Choice>
              <mc:Fallback>
                <p:oleObj name="CorelDRAW! Graphic" r:id="rId4" imgW="0" imgH="0" progId="CDraw">
                  <p:embed/>
                  <p:pic>
                    <p:nvPicPr>
                      <p:cNvPr id="25607" name="Object 5">
                        <a:extLst>
                          <a:ext uri="{FF2B5EF4-FFF2-40B4-BE49-F238E27FC236}">
                            <a16:creationId xmlns:a16="http://schemas.microsoft.com/office/drawing/2014/main" id="{C654DFBE-8674-46B7-838D-509D5AF183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2489200"/>
                        <a:ext cx="152082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Object 6">
            <a:extLst>
              <a:ext uri="{FF2B5EF4-FFF2-40B4-BE49-F238E27FC236}">
                <a16:creationId xmlns:a16="http://schemas.microsoft.com/office/drawing/2014/main" id="{D8B22328-A612-4218-8CE4-F5EAA12AB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11019"/>
              </p:ext>
            </p:extLst>
          </p:nvPr>
        </p:nvGraphicFramePr>
        <p:xfrm>
          <a:off x="3879850" y="2306638"/>
          <a:ext cx="2673350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6" imgW="0" imgH="0" progId="CDraw">
                  <p:embed/>
                </p:oleObj>
              </mc:Choice>
              <mc:Fallback>
                <p:oleObj name="CorelDRAW! Graphic" r:id="rId6" imgW="0" imgH="0" progId="CDraw">
                  <p:embed/>
                  <p:pic>
                    <p:nvPicPr>
                      <p:cNvPr id="25608" name="Object 6">
                        <a:extLst>
                          <a:ext uri="{FF2B5EF4-FFF2-40B4-BE49-F238E27FC236}">
                            <a16:creationId xmlns:a16="http://schemas.microsoft.com/office/drawing/2014/main" id="{D8B22328-A612-4218-8CE4-F5EAA12AB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306638"/>
                        <a:ext cx="2673350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7">
            <a:extLst>
              <a:ext uri="{FF2B5EF4-FFF2-40B4-BE49-F238E27FC236}">
                <a16:creationId xmlns:a16="http://schemas.microsoft.com/office/drawing/2014/main" id="{8BC8B369-32D2-4F7E-ABDC-539D6436C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495800"/>
            <a:ext cx="6999288" cy="13112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The arrow points in the allowed direction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conventional (positive charges) current flow.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The bar represents the cathode, marked with a band on most parts.</a:t>
            </a:r>
          </a:p>
        </p:txBody>
      </p:sp>
      <p:graphicFrame>
        <p:nvGraphicFramePr>
          <p:cNvPr id="25610" name="Object 9">
            <a:extLst>
              <a:ext uri="{FF2B5EF4-FFF2-40B4-BE49-F238E27FC236}">
                <a16:creationId xmlns:a16="http://schemas.microsoft.com/office/drawing/2014/main" id="{651FF45C-1044-4892-8883-30BFBA729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61775"/>
              </p:ext>
            </p:extLst>
          </p:nvPr>
        </p:nvGraphicFramePr>
        <p:xfrm>
          <a:off x="6400800" y="1828800"/>
          <a:ext cx="2595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! Graphic" r:id="rId8" imgW="0" imgH="0" progId="CDraw">
                  <p:embed/>
                </p:oleObj>
              </mc:Choice>
              <mc:Fallback>
                <p:oleObj name="CorelDRAW! Graphic" r:id="rId8" imgW="0" imgH="0" progId="CDraw">
                  <p:embed/>
                  <p:pic>
                    <p:nvPicPr>
                      <p:cNvPr id="25610" name="Object 9">
                        <a:extLst>
                          <a:ext uri="{FF2B5EF4-FFF2-40B4-BE49-F238E27FC236}">
                            <a16:creationId xmlns:a16="http://schemas.microsoft.com/office/drawing/2014/main" id="{651FF45C-1044-4892-8883-30BFBA729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0"/>
                        <a:ext cx="2595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aAC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FF0066"/>
      </a:hlink>
      <a:folHlink>
        <a:srgbClr val="00FF00"/>
      </a:folHlink>
    </a:clrScheme>
    <a:fontScheme name="LaAC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AC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AC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A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LaACES</Template>
  <TotalTime>2783</TotalTime>
  <Words>1015</Words>
  <Application>Microsoft Office PowerPoint</Application>
  <PresentationFormat>On-screen Show (4:3)</PresentationFormat>
  <Paragraphs>192</Paragraphs>
  <Slides>23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LaACES</vt:lpstr>
      <vt:lpstr>CorelDRAW! Graphic</vt:lpstr>
      <vt:lpstr>Schematics and Prototyping Lecture </vt:lpstr>
      <vt:lpstr>Schematic Diagrams</vt:lpstr>
      <vt:lpstr>SkeeterSat Schematic</vt:lpstr>
      <vt:lpstr>Schematic Symbols</vt:lpstr>
      <vt:lpstr>Schematic Symbols Cont.</vt:lpstr>
      <vt:lpstr>Schematic Symbols Cont.</vt:lpstr>
      <vt:lpstr>Schematic Symbols Cont.</vt:lpstr>
      <vt:lpstr>Schematic Symbols</vt:lpstr>
      <vt:lpstr>Schematic Symbols</vt:lpstr>
      <vt:lpstr>Schematic Symbols</vt:lpstr>
      <vt:lpstr>Schematic Symbols</vt:lpstr>
      <vt:lpstr>Schematic Symbols</vt:lpstr>
      <vt:lpstr>Drawing Schematic Diagrams</vt:lpstr>
      <vt:lpstr>Building a prototype</vt:lpstr>
      <vt:lpstr>Solderless Breadboards</vt:lpstr>
      <vt:lpstr>Perfbord or Protoboard</vt:lpstr>
      <vt:lpstr>Manhattan Construction</vt:lpstr>
      <vt:lpstr>Dead Bug Construction</vt:lpstr>
      <vt:lpstr>Etched Circuit Boards</vt:lpstr>
      <vt:lpstr>Prototyping with Surface Mounted Device (SMD) components </vt:lpstr>
      <vt:lpstr>Breakout Boards </vt:lpstr>
      <vt:lpstr>Two-terminal SMD</vt:lpstr>
      <vt:lpstr>Multi-terminal SMD</vt:lpstr>
    </vt:vector>
  </TitlesOfParts>
  <Company>LSU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</dc:creator>
  <cp:lastModifiedBy>submarineswimmer@gmail.com</cp:lastModifiedBy>
  <cp:revision>53</cp:revision>
  <cp:lastPrinted>2020-09-11T00:26:03Z</cp:lastPrinted>
  <dcterms:created xsi:type="dcterms:W3CDTF">2004-07-30T12:48:26Z</dcterms:created>
  <dcterms:modified xsi:type="dcterms:W3CDTF">2024-08-23T15:40:19Z</dcterms:modified>
</cp:coreProperties>
</file>