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61" r:id="rId3"/>
    <p:sldId id="282" r:id="rId4"/>
    <p:sldId id="288" r:id="rId5"/>
    <p:sldId id="283" r:id="rId6"/>
    <p:sldId id="284" r:id="rId7"/>
    <p:sldId id="285" r:id="rId8"/>
    <p:sldId id="286" r:id="rId9"/>
    <p:sldId id="287" r:id="rId10"/>
    <p:sldId id="289" r:id="rId11"/>
    <p:sldId id="290" r:id="rId12"/>
    <p:sldId id="29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H Fava" initials="CHF" lastIdx="1" clrIdx="0">
    <p:extLst>
      <p:ext uri="{19B8F6BF-5375-455C-9EA6-DF929625EA0E}">
        <p15:presenceInfo xmlns:p15="http://schemas.microsoft.com/office/powerpoint/2012/main" userId="S::colleenf@lsu.edu::7baeca3f-dcf1-438a-95ba-5ffead4c5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DEDFF"/>
    <a:srgbClr val="0000FF"/>
    <a:srgbClr val="0066CC"/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604" autoAdjust="0"/>
  </p:normalViewPr>
  <p:slideViewPr>
    <p:cSldViewPr snapToGrid="0">
      <p:cViewPr varScale="1">
        <p:scale>
          <a:sx n="99" d="100"/>
          <a:sy n="99" d="100"/>
        </p:scale>
        <p:origin x="192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DF63C-94FD-47F6-9071-D8F20814578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9ECC8-8D0D-4B8A-BC30-0CEDEDCD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4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57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1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98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12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22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48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25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9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6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4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1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7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8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7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1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6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tif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17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A70B889-F973-4707-A046-EDBB5CB367DB}"/>
              </a:ext>
            </a:extLst>
          </p:cNvPr>
          <p:cNvGrpSpPr>
            <a:grpSpLocks/>
          </p:cNvGrpSpPr>
          <p:nvPr/>
        </p:nvGrpSpPr>
        <p:grpSpPr>
          <a:xfrm>
            <a:off x="418021" y="-191591"/>
            <a:ext cx="989599" cy="7132320"/>
            <a:chOff x="3115622" y="695319"/>
            <a:chExt cx="731521" cy="5272266"/>
          </a:xfrm>
        </p:grpSpPr>
        <p:pic>
          <p:nvPicPr>
            <p:cNvPr id="5" name="Picture 4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16EAA59E-09AD-4590-8E97-27B14ACDC6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6" name="Picture 5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7FE3A526-3835-4801-A027-A451FFF85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7" name="Picture 6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7026A0ED-FA3B-480F-A53A-169C72270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8" name="Picture 7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BB3824CA-3A68-4640-84F3-FFD46E68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9" name="Picture 8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22729793-A043-441F-9206-B16BED344C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0" name="Picture 9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708B4CF1-1003-4DAF-9CBD-6416268212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1" name="Picture 10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190D78B8-4BE5-48D5-BD7E-7D6974D9CD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AD94881F-D0EA-48EE-A3A1-0D411BEF6F99}"/>
              </a:ext>
            </a:extLst>
          </p:cNvPr>
          <p:cNvSpPr txBox="1">
            <a:spLocks/>
          </p:cNvSpPr>
          <p:nvPr/>
        </p:nvSpPr>
        <p:spPr>
          <a:xfrm>
            <a:off x="1485900" y="1445305"/>
            <a:ext cx="7634526" cy="2797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1200"/>
              </a:spcAft>
            </a:pPr>
            <a:r>
              <a:rPr lang="en-US" sz="5400" b="1" dirty="0">
                <a:solidFill>
                  <a:srgbClr val="0000FF"/>
                </a:solidFill>
                <a:latin typeface="Corbel" panose="020B0503020204020204" pitchFamily="34" charset="0"/>
              </a:rPr>
              <a:t>LaSPACE</a:t>
            </a:r>
          </a:p>
          <a:p>
            <a:pPr algn="r">
              <a:spcAft>
                <a:spcPts val="600"/>
              </a:spcAft>
            </a:pPr>
            <a:r>
              <a:rPr lang="en-US" sz="5400" dirty="0" err="1">
                <a:latin typeface="Corbel" panose="020B0503020204020204" pitchFamily="34" charset="0"/>
              </a:rPr>
              <a:t>LaACES</a:t>
            </a:r>
            <a:r>
              <a:rPr lang="en-US" sz="5400" dirty="0">
                <a:latin typeface="Corbel" panose="020B0503020204020204" pitchFamily="34" charset="0"/>
              </a:rPr>
              <a:t> Lab Notebooks</a:t>
            </a:r>
            <a:endParaRPr lang="en-US" sz="4000" dirty="0">
              <a:latin typeface="Corbel" panose="020B0503020204020204" pitchFamily="34" charset="0"/>
            </a:endParaRPr>
          </a:p>
          <a:p>
            <a:pPr algn="r">
              <a:spcAft>
                <a:spcPts val="1800"/>
              </a:spcAft>
            </a:pPr>
            <a:r>
              <a:rPr lang="en-US" sz="4000" dirty="0">
                <a:latin typeface="Corbel" panose="020B0503020204020204" pitchFamily="34" charset="0"/>
              </a:rPr>
              <a:t>Documenting Your Work </a:t>
            </a:r>
          </a:p>
        </p:txBody>
      </p:sp>
      <p:pic>
        <p:nvPicPr>
          <p:cNvPr id="13" name="Picture 12" descr="A picture containing meter&#10;&#10;Description automatically generated">
            <a:extLst>
              <a:ext uri="{FF2B5EF4-FFF2-40B4-BE49-F238E27FC236}">
                <a16:creationId xmlns:a16="http://schemas.microsoft.com/office/drawing/2014/main" id="{63DB6FA8-FD23-42E2-832D-C1A5CEAEA63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7378" y="63184"/>
            <a:ext cx="1913444" cy="175360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CC956DFD-B1BD-44CA-A7EA-620D1C629BC5}"/>
              </a:ext>
            </a:extLst>
          </p:cNvPr>
          <p:cNvSpPr txBox="1">
            <a:spLocks/>
          </p:cNvSpPr>
          <p:nvPr/>
        </p:nvSpPr>
        <p:spPr>
          <a:xfrm>
            <a:off x="1504918" y="4076870"/>
            <a:ext cx="7634527" cy="7231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18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pPr algn="r"/>
            <a:r>
              <a:rPr lang="en-US" sz="2800" b="1" dirty="0">
                <a:solidFill>
                  <a:srgbClr val="0000FF"/>
                </a:solidFill>
                <a:latin typeface="Corbel" panose="020B0503020204020204" pitchFamily="34" charset="0"/>
              </a:rPr>
              <a:t>Colleen H. Fava, Assistant Director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B08EC27-C35D-45C1-B670-EEC826256870}"/>
              </a:ext>
            </a:extLst>
          </p:cNvPr>
          <p:cNvSpPr txBox="1">
            <a:spLocks/>
          </p:cNvSpPr>
          <p:nvPr/>
        </p:nvSpPr>
        <p:spPr>
          <a:xfrm>
            <a:off x="1649571" y="5430159"/>
            <a:ext cx="7463241" cy="525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>
                <a:latin typeface="Corbel" panose="020B0503020204020204" pitchFamily="34" charset="0"/>
              </a:rPr>
              <a:t>6:00 pm, Thursday, September 8, 2022</a:t>
            </a:r>
            <a:endParaRPr lang="en-US" sz="2400" dirty="0">
              <a:latin typeface="Corbel" panose="020B0503020204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3E6FB3D-2615-4937-B107-FA59CA7C9577}"/>
              </a:ext>
            </a:extLst>
          </p:cNvPr>
          <p:cNvSpPr txBox="1">
            <a:spLocks/>
          </p:cNvSpPr>
          <p:nvPr/>
        </p:nvSpPr>
        <p:spPr>
          <a:xfrm>
            <a:off x="1420687" y="4799977"/>
            <a:ext cx="7723313" cy="5963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err="1">
                <a:latin typeface="Corbel" panose="020B0503020204020204" pitchFamily="34" charset="0"/>
              </a:rPr>
              <a:t>LaACES</a:t>
            </a:r>
            <a:r>
              <a:rPr lang="en-US" sz="3200" b="1" dirty="0">
                <a:latin typeface="Corbel" panose="020B0503020204020204" pitchFamily="34" charset="0"/>
              </a:rPr>
              <a:t> @ LSU 2022-2023</a:t>
            </a:r>
            <a:endParaRPr lang="en-US" sz="3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28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Lab Notebook FORMAT Review Checklist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9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267690" y="1084304"/>
            <a:ext cx="7785825" cy="50513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Black or Blue ballpoint pen used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Other colored pens/highlighters used within reason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Legible handwriting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Table of contents up-to-date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Entries fully dated (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Oct. 13, 2014, 6 pm–Oct. 13, 2014, 9 pm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Clear headings identifying content areas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Written in first person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Complete sentences  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Active verbs and precise description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Could the work be followed by another scientist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Is the researcher “thinking in the notebook”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Is the notebook stored safely &amp; properly when not in use</a:t>
            </a:r>
          </a:p>
          <a:p>
            <a:pPr marL="0" lvl="1">
              <a:spcBef>
                <a:spcPct val="0"/>
              </a:spcBef>
            </a:pPr>
            <a:endParaRPr lang="en-US" sz="2600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7FA662-906E-D206-F1A5-B18B02129C1A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360625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Lab Notebook CONTENT Review Checklist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15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10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132608" y="1084304"/>
            <a:ext cx="8020099" cy="50513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Plans: tests to run, research to review, questions to answer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Ideas:  a notebook is a repository of creativity (You are not      limited to the ideas you implement)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Realities: deviations from the plan; adjustments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Observations: risk mitigation; procedures eliminated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Illustrations: sketches, graphs, and photographs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“Links” to the notebooks of others in your group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“Links” to instrument logbooks and data on disks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E-mails from collaborators (tape or paste them in)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Summaries of papers you have read (full citation)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Hints and tips you may get from science friends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Concerns, questions, failures, conundrums,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etc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>
              <a:spcBef>
                <a:spcPct val="0"/>
              </a:spcBef>
            </a:pPr>
            <a:endParaRPr lang="en-US" sz="2600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85B3DE-883F-7F39-534A-B14FEA7B1895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111233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Getting Started with your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14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11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132606" y="751744"/>
            <a:ext cx="8020099" cy="5834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>
              <a:spcBef>
                <a:spcPct val="0"/>
              </a:spcBef>
            </a:pPr>
            <a:r>
              <a:rPr lang="en-US" sz="2800" u="sng" dirty="0"/>
              <a:t>Tonight</a:t>
            </a:r>
          </a:p>
          <a:p>
            <a:pPr marL="0" lvl="1">
              <a:spcBef>
                <a:spcPct val="0"/>
              </a:spcBef>
            </a:pPr>
            <a:r>
              <a:rPr lang="en-US" sz="2400" dirty="0"/>
              <a:t>Enter your name &amp; course info, create a 6 </a:t>
            </a:r>
            <a:r>
              <a:rPr lang="en-US" sz="2400" dirty="0" err="1"/>
              <a:t>pg</a:t>
            </a:r>
            <a:r>
              <a:rPr lang="en-US" sz="2400" dirty="0"/>
              <a:t> </a:t>
            </a:r>
            <a:r>
              <a:rPr lang="en-US" sz="2400" dirty="0" err="1"/>
              <a:t>ToC</a:t>
            </a:r>
            <a:r>
              <a:rPr lang="en-US" sz="2400" dirty="0"/>
              <a:t>, and number the rest of the pages.</a:t>
            </a:r>
          </a:p>
          <a:p>
            <a:pPr marL="0" lvl="1">
              <a:spcBef>
                <a:spcPts val="1200"/>
              </a:spcBef>
            </a:pPr>
            <a:r>
              <a:rPr lang="en-US" sz="2400" u="sng" dirty="0"/>
              <a:t>Moving Forward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Use the lab book as a general log every time you are in the lab. Document questions, observations, preliminary results, failures. 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Get to the lab at least 15 minutes early and review your lab book: read previous entries to refresh your mind and clean up errors AND transfer any relevant information that was independently obtained outside of the lab. 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Once every week or two, review previous week’s entries and add notes/clarifications as needed. Once a month review all entries to-date and add notes/clarifications as needed. 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Buddy up with one or two other students and exchange lab notebooks regularly. Offer each other feedback and tips for improving the notebook. </a:t>
            </a:r>
          </a:p>
          <a:p>
            <a:pPr marL="0" lvl="1">
              <a:spcBef>
                <a:spcPct val="0"/>
              </a:spcBef>
            </a:pPr>
            <a:endParaRPr lang="en-US" sz="2600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EA3A91-53EE-82FD-84F5-B644E04C29D7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1663948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C872EB-A081-0762-F120-1580C03459BA}"/>
              </a:ext>
            </a:extLst>
          </p:cNvPr>
          <p:cNvSpPr/>
          <p:nvPr/>
        </p:nvSpPr>
        <p:spPr>
          <a:xfrm>
            <a:off x="46883" y="1798516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708D5E-E56B-475E-B4B0-8332D879D0B0}"/>
              </a:ext>
            </a:extLst>
          </p:cNvPr>
          <p:cNvSpPr/>
          <p:nvPr/>
        </p:nvSpPr>
        <p:spPr>
          <a:xfrm>
            <a:off x="579467" y="6490774"/>
            <a:ext cx="8573242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A70B889-F973-4707-A046-EDBB5CB367DB}"/>
              </a:ext>
            </a:extLst>
          </p:cNvPr>
          <p:cNvGrpSpPr>
            <a:grpSpLocks noChangeAspect="1"/>
          </p:cNvGrpSpPr>
          <p:nvPr/>
        </p:nvGrpSpPr>
        <p:grpSpPr>
          <a:xfrm>
            <a:off x="418021" y="-191591"/>
            <a:ext cx="989599" cy="7132320"/>
            <a:chOff x="3115622" y="695319"/>
            <a:chExt cx="731521" cy="5272266"/>
          </a:xfrm>
        </p:grpSpPr>
        <p:pic>
          <p:nvPicPr>
            <p:cNvPr id="5" name="Picture 4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16EAA59E-09AD-4590-8E97-27B14ACDC6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6" name="Picture 5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7FE3A526-3835-4801-A027-A451FFF85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7" name="Picture 6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7026A0ED-FA3B-480F-A53A-169C72270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8" name="Picture 7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BB3824CA-3A68-4640-84F3-FFD46E68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9" name="Picture 8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22729793-A043-441F-9206-B16BED344C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0" name="Picture 9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708B4CF1-1003-4DAF-9CBD-6416268212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1" name="Picture 10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190D78B8-4BE5-48D5-BD7E-7D6974D9CD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AD94881F-D0EA-48EE-A3A1-0D411BEF6F99}"/>
              </a:ext>
            </a:extLst>
          </p:cNvPr>
          <p:cNvSpPr txBox="1">
            <a:spLocks/>
          </p:cNvSpPr>
          <p:nvPr/>
        </p:nvSpPr>
        <p:spPr>
          <a:xfrm>
            <a:off x="1798577" y="2772722"/>
            <a:ext cx="7047344" cy="20909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00FF"/>
                </a:solidFill>
                <a:latin typeface="Corbel" panose="020B0503020204020204" pitchFamily="34" charset="0"/>
              </a:rPr>
              <a:t>Thank you! Questions? </a:t>
            </a:r>
            <a:endParaRPr lang="en-US" sz="3600" dirty="0">
              <a:latin typeface="Corbel" panose="020B0503020204020204" pitchFamily="34" charset="0"/>
            </a:endParaRPr>
          </a:p>
        </p:txBody>
      </p:sp>
      <p:pic>
        <p:nvPicPr>
          <p:cNvPr id="13" name="Picture 12" descr="A picture containing meter&#10;&#10;Description automatically generated">
            <a:extLst>
              <a:ext uri="{FF2B5EF4-FFF2-40B4-BE49-F238E27FC236}">
                <a16:creationId xmlns:a16="http://schemas.microsoft.com/office/drawing/2014/main" id="{63DB6FA8-FD23-42E2-832D-C1A5CEAEA63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1472" y="99731"/>
            <a:ext cx="1530600" cy="140274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055DEC2-9DFE-4556-B80F-233EEC5D2B56}"/>
              </a:ext>
            </a:extLst>
          </p:cNvPr>
          <p:cNvSpPr txBox="1"/>
          <p:nvPr/>
        </p:nvSpPr>
        <p:spPr>
          <a:xfrm>
            <a:off x="8052226" y="6446535"/>
            <a:ext cx="1156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12 of 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41F897-0CB4-5E9A-BF2D-6BBAF444241A}"/>
              </a:ext>
            </a:extLst>
          </p:cNvPr>
          <p:cNvSpPr txBox="1"/>
          <p:nvPr/>
        </p:nvSpPr>
        <p:spPr>
          <a:xfrm>
            <a:off x="935155" y="1853511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 err="1">
                <a:solidFill>
                  <a:schemeClr val="bg1"/>
                </a:solidFill>
                <a:latin typeface="Corbel" panose="020B0503020204020204" pitchFamily="34" charset="0"/>
              </a:rPr>
              <a:t>LaACES</a:t>
            </a:r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 Lab Notebook Discussion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ED2411-1C45-B3AF-3468-130CC0F75D35}"/>
              </a:ext>
            </a:extLst>
          </p:cNvPr>
          <p:cNvSpPr txBox="1"/>
          <p:nvPr/>
        </p:nvSpPr>
        <p:spPr>
          <a:xfrm>
            <a:off x="1331033" y="644653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295521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What is a Lab Notebook?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1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163782" y="853725"/>
            <a:ext cx="7954762" cy="35831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Complete record of procedures, data, and thoughts for your own reference, your team members, and to pass on to other researchers. </a:t>
            </a:r>
          </a:p>
          <a:p>
            <a:pPr marL="548640" lvl="2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Document why experiments were initiated, how they were performed, expected results, actual results, and comments on results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Place to compile data/charts/photos/ideas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Place to collect clues &amp; troubleshoot problems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Place to observe the whole picture and think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131F8F-4805-2F4C-0C32-C6CADC74B4E5}"/>
              </a:ext>
            </a:extLst>
          </p:cNvPr>
          <p:cNvSpPr txBox="1"/>
          <p:nvPr/>
        </p:nvSpPr>
        <p:spPr>
          <a:xfrm flipH="1">
            <a:off x="1226108" y="4627810"/>
            <a:ext cx="7954762" cy="17243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914400">
              <a:defRPr/>
            </a:pPr>
            <a:r>
              <a:rPr lang="en-US" sz="2800" dirty="0">
                <a:solidFill>
                  <a:srgbClr val="4F81BD">
                    <a:lumMod val="50000"/>
                  </a:srgbClr>
                </a:solidFill>
                <a:latin typeface="Calibri"/>
              </a:rPr>
              <a:t>Additional reasons lab notebooks are kept by scientists and engineers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Legal document, to prove patents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Defense against accusations of fraud or lawsuits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B1E542-1041-D9F8-5648-524454219D92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137236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How will </a:t>
            </a:r>
            <a:r>
              <a:rPr lang="en-US" sz="3400" i="1" u="sng" dirty="0">
                <a:solidFill>
                  <a:schemeClr val="bg1"/>
                </a:solidFill>
                <a:latin typeface="Corbel" panose="020B0503020204020204" pitchFamily="34" charset="0"/>
              </a:rPr>
              <a:t>you</a:t>
            </a:r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 use </a:t>
            </a:r>
            <a:r>
              <a:rPr lang="en-US" sz="3400" i="1" u="sng" dirty="0">
                <a:solidFill>
                  <a:schemeClr val="bg1"/>
                </a:solidFill>
                <a:latin typeface="Corbel" panose="020B0503020204020204" pitchFamily="34" charset="0"/>
              </a:rPr>
              <a:t>this</a:t>
            </a:r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 Lab Notebook?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2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206666" y="920606"/>
            <a:ext cx="7954762" cy="57320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All the work you do and all the information you are provided each week is </a:t>
            </a:r>
            <a:r>
              <a:rPr lang="en-US" sz="3200" i="1" dirty="0">
                <a:solidFill>
                  <a:schemeClr val="accent1">
                    <a:lumMod val="50000"/>
                  </a:schemeClr>
                </a:solidFill>
              </a:rPr>
              <a:t>cumulative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Proper documentation of processes &amp; results will enable you to transfer information with relative ease to: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Lab Reports (first up: SkeeterSat Report Presentations)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Design Documents (PDR, CDR, FRR Written &amp; Oral Presentations)</a:t>
            </a:r>
          </a:p>
          <a:p>
            <a:pPr marL="662940" lvl="3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Lab notebooks will be reviewed periodically by </a:t>
            </a:r>
            <a:r>
              <a:rPr lang="en-US" sz="2600" dirty="0" err="1">
                <a:solidFill>
                  <a:schemeClr val="accent1">
                    <a:lumMod val="50000"/>
                  </a:schemeClr>
                </a:solidFill>
              </a:rPr>
              <a:t>LaACES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 staff to ensure you are making adequate progress. Regular documentation of your work will: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Secure your continued placement in the program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Ensure your submitted time sheets are approved</a:t>
            </a: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03A600-985F-1E81-2399-F49E152980A1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378114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“</a:t>
            </a:r>
            <a:r>
              <a:rPr lang="en-US" sz="3400" i="1" dirty="0">
                <a:solidFill>
                  <a:schemeClr val="bg1"/>
                </a:solidFill>
                <a:latin typeface="Corbel" panose="020B0503020204020204" pitchFamily="34" charset="0"/>
              </a:rPr>
              <a:t>Your</a:t>
            </a:r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” is actually “</a:t>
            </a:r>
            <a:r>
              <a:rPr lang="en-US" sz="3400" i="1" dirty="0">
                <a:solidFill>
                  <a:schemeClr val="bg1"/>
                </a:solidFill>
                <a:latin typeface="Corbel" panose="020B0503020204020204" pitchFamily="34" charset="0"/>
              </a:rPr>
              <a:t>Our”</a:t>
            </a:r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66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3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098754" y="1153275"/>
            <a:ext cx="8053954" cy="45514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Lab Notebooks will remain in the Lab(Room 326)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</a:rPr>
              <a:t>at all times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, unless otherwise instructed by a staff member. 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3" indent="-28098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Scans and Photocopies are permitted if you want to take information home to review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esp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over longer breaks)</a:t>
            </a:r>
          </a:p>
          <a:p>
            <a:pPr marL="45720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Lab books will be periodically reviewed by faculty/staff (at least every 2 weeks) and must be accessible to your team members when we move into the preliminary design phase. </a:t>
            </a: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7D8-C10C-0219-D4C4-0C82DFAD8A7A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217387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Preparing a new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4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206666" y="1004027"/>
            <a:ext cx="7954762" cy="52014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>
              <a:spcBef>
                <a:spcPts val="1200"/>
              </a:spcBef>
              <a:spcAft>
                <a:spcPts val="600"/>
              </a:spcAft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Front and/or Inside Cover</a:t>
            </a:r>
          </a:p>
          <a:p>
            <a:pPr marL="519113" lvl="1" indent="-2905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Name (John Doe), Context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LaACES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@ LSU), Beginning Date (September 9, 2021)</a:t>
            </a:r>
          </a:p>
          <a:p>
            <a:pPr marL="0" lvl="1">
              <a:spcBef>
                <a:spcPts val="1200"/>
              </a:spcBef>
              <a:spcAft>
                <a:spcPts val="600"/>
              </a:spcAft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Create Table of Contents (</a:t>
            </a:r>
            <a:r>
              <a:rPr lang="en-US" sz="2800" u="sng" dirty="0" err="1">
                <a:solidFill>
                  <a:schemeClr val="accent1">
                    <a:lumMod val="50000"/>
                  </a:schemeClr>
                </a:solidFill>
              </a:rPr>
              <a:t>ToC</a:t>
            </a: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519113" lvl="1" indent="-2905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# first 3 pages front and back: ToC-1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ToC-6</a:t>
            </a:r>
          </a:p>
          <a:p>
            <a:pPr marL="0" lvl="1">
              <a:spcBef>
                <a:spcPts val="1200"/>
              </a:spcBef>
              <a:spcAft>
                <a:spcPts val="600"/>
              </a:spcAft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Number all Pages</a:t>
            </a:r>
          </a:p>
          <a:p>
            <a:pPr marL="519113" lvl="1" indent="-2905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Beginning with #1, number all pages following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ToC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pages</a:t>
            </a:r>
          </a:p>
          <a:p>
            <a:pPr marL="0" lvl="1">
              <a:spcBef>
                <a:spcPts val="1200"/>
              </a:spcBef>
              <a:spcAft>
                <a:spcPts val="600"/>
              </a:spcAft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Establish Entry/</a:t>
            </a:r>
            <a:r>
              <a:rPr lang="en-US" sz="2800" u="sng" dirty="0" err="1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ToC</a:t>
            </a: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Format</a:t>
            </a:r>
          </a:p>
          <a:p>
            <a:pPr marL="519113" lvl="1" indent="-2905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Start/End Times, Date, Context, Entry Title (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leave title blank until entry is complete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) </a:t>
            </a: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732D74-58CD-7A6B-EA0A-86D4375073F0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304940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What goes in your Lab Notebook?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5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013580" y="708976"/>
            <a:ext cx="8130419" cy="57470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>
              <a:spcBef>
                <a:spcPts val="1200"/>
              </a:spcBef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Lecture &amp; Discussion Notes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Enter these notes sparingly. Lecture slides are available for future reference, but some equations or principles will be worth noting. Anything your instructors repeat is likely worth capturing.</a:t>
            </a:r>
          </a:p>
          <a:p>
            <a:pPr marL="0" lvl="1">
              <a:spcBef>
                <a:spcPts val="1200"/>
              </a:spcBef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Activities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Document the process and procedures of any in-house activities, explain why the experiment/activity is being conducted, document results and annotate explanations for successes and failures. 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lvl="1">
              <a:spcBef>
                <a:spcPts val="1200"/>
              </a:spcBef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Research / Project Development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EVERYTHING! All the articles you read, hypotheses you develop, experiments you undertake, expected results, actual results, etc.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D242AE-EC14-7AC0-0764-3511777F0E32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1780420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Insert Attachments into your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6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212684" y="775857"/>
            <a:ext cx="7905860" cy="55459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>
              <a:spcBef>
                <a:spcPct val="0"/>
              </a:spcBef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Use tape or glue to insert crucial materials into your lab book: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Computer generated data, Photographic data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Printed graphs 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Datasheet templates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Assignment Sheets/Instructions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Notes (or pasted copies) of discussions, conversations, emails, readings related to experiment design or goals 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Bibliographic information for resources</a:t>
            </a:r>
          </a:p>
          <a:p>
            <a:pPr marL="519113" lvl="1" indent="-34290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Annotations for names/locations of larger files </a:t>
            </a:r>
          </a:p>
          <a:p>
            <a:pPr marL="0" lvl="1">
              <a:spcBef>
                <a:spcPct val="0"/>
              </a:spcBef>
            </a:pPr>
            <a:r>
              <a:rPr lang="en-US" sz="2600" i="1" dirty="0">
                <a:solidFill>
                  <a:schemeClr val="accent1">
                    <a:lumMod val="50000"/>
                  </a:schemeClr>
                </a:solidFill>
              </a:rPr>
              <a:t>Always write the date and other identifying information on these materials in case they get separated! And be sure to log these insertions into your Table of Contents.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42458A-02E1-08CA-B7D7-05A20F16CEA5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383256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Frequency of Entries in your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7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147656" y="775857"/>
            <a:ext cx="8013772" cy="55459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>
              <a:spcBef>
                <a:spcPct val="0"/>
              </a:spcBef>
            </a:pPr>
            <a:r>
              <a:rPr lang="en-US" sz="3000" u="sng" dirty="0">
                <a:solidFill>
                  <a:schemeClr val="accent1">
                    <a:lumMod val="50000"/>
                  </a:schemeClr>
                </a:solidFill>
              </a:rPr>
              <a:t>Daily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Every day that you are working in the lab on exercises or project development, you should use the lab book as a general log. Document questions, observations, preliminary results,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even failures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0" lvl="1">
              <a:spcBef>
                <a:spcPct val="0"/>
              </a:spcBef>
            </a:pPr>
            <a:r>
              <a:rPr lang="en-US" sz="3000" u="sng" dirty="0">
                <a:solidFill>
                  <a:schemeClr val="accent1">
                    <a:lumMod val="50000"/>
                  </a:schemeClr>
                </a:solidFill>
              </a:rPr>
              <a:t>Weekly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Review the previous week’s entries and add notes/clarifications as needed. Ensure continuity and connectivity between entries. Especially crucial in the second half of the project cycle. </a:t>
            </a:r>
          </a:p>
          <a:p>
            <a:pPr marL="0" lvl="1">
              <a:spcBef>
                <a:spcPct val="0"/>
              </a:spcBef>
            </a:pPr>
            <a:r>
              <a:rPr lang="en-US" sz="3000" u="sng" dirty="0">
                <a:solidFill>
                  <a:schemeClr val="accent1">
                    <a:lumMod val="50000"/>
                  </a:schemeClr>
                </a:solidFill>
              </a:rPr>
              <a:t>Monthly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Review all entries to-date and add notes/clarifications as needed. Ensure continuity and connectivity throughout the lab book. </a:t>
            </a:r>
          </a:p>
          <a:p>
            <a:pPr marL="0" lvl="1">
              <a:spcBef>
                <a:spcPct val="0"/>
              </a:spcBef>
            </a:pP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1B9E80-2B5A-E9D8-C16A-AE193B273F2B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170541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Tips to Make Best Use of your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8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039744" y="910079"/>
            <a:ext cx="8013772" cy="55459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Never, ever, remove a page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Fill consecutive pages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Cross out unused parts of pages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Record all info as accurately as possible 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Do NOT omit any result, no matter how odd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Leave some space between lines and in the margins for future notes and elaborations (</a:t>
            </a:r>
            <a:r>
              <a:rPr lang="en-US" sz="2600" b="1" u="sng" dirty="0"/>
              <a:t>initial &amp; date these</a:t>
            </a:r>
            <a:r>
              <a:rPr lang="en-US" sz="2600" dirty="0"/>
              <a:t>)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Cross out mistakes lightly (might need to recover these later)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Write legibly (avoid felt tip pens)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Put a full date (avoid international date problems) with month spelled out and year included (Sept 9, 2021)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Time/Date stamp beginning and end of entry </a:t>
            </a:r>
            <a:endParaRPr lang="en-US" sz="2600" u="sng" dirty="0"/>
          </a:p>
          <a:p>
            <a:pPr marL="0" lvl="1">
              <a:spcBef>
                <a:spcPct val="0"/>
              </a:spcBef>
            </a:pPr>
            <a:endParaRPr lang="en-US" sz="2600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11C77B-7CE6-FC07-F666-AC7B7B1F2470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Rev20220930</a:t>
            </a:r>
          </a:p>
        </p:txBody>
      </p:sp>
    </p:spTree>
    <p:extLst>
      <p:ext uri="{BB962C8B-B14F-4D97-AF65-F5344CB8AC3E}">
        <p14:creationId xmlns:p14="http://schemas.microsoft.com/office/powerpoint/2010/main" val="187936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1009</TotalTime>
  <Words>1257</Words>
  <Application>Microsoft Office PowerPoint</Application>
  <PresentationFormat>On-screen Show (4:3)</PresentationFormat>
  <Paragraphs>142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H Fava</dc:creator>
  <cp:lastModifiedBy>Aaron P Ryan</cp:lastModifiedBy>
  <cp:revision>32</cp:revision>
  <dcterms:created xsi:type="dcterms:W3CDTF">2020-03-04T16:15:39Z</dcterms:created>
  <dcterms:modified xsi:type="dcterms:W3CDTF">2022-10-19T21:52:37Z</dcterms:modified>
</cp:coreProperties>
</file>