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4" r:id="rId3"/>
    <p:sldId id="272" r:id="rId4"/>
    <p:sldId id="273" r:id="rId5"/>
    <p:sldId id="274" r:id="rId6"/>
    <p:sldId id="286" r:id="rId7"/>
    <p:sldId id="285" r:id="rId8"/>
    <p:sldId id="276" r:id="rId9"/>
    <p:sldId id="277" r:id="rId10"/>
    <p:sldId id="278" r:id="rId11"/>
    <p:sldId id="280" r:id="rId12"/>
    <p:sldId id="281" r:id="rId13"/>
    <p:sldId id="282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4C536D-94AF-41B2-90D4-2100377BCCE7}" v="3" dt="2020-08-20T22:40:26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88853" autoAdjust="0"/>
  </p:normalViewPr>
  <p:slideViewPr>
    <p:cSldViewPr>
      <p:cViewPr varScale="1">
        <p:scale>
          <a:sx n="108" d="100"/>
          <a:sy n="108" d="100"/>
        </p:scale>
        <p:origin x="148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83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Ryan" userId="91382bc3b0521f4b" providerId="LiveId" clId="{6A4C536D-94AF-41B2-90D4-2100377BCCE7}"/>
    <pc:docChg chg="modSld">
      <pc:chgData name="Aaron Ryan" userId="91382bc3b0521f4b" providerId="LiveId" clId="{6A4C536D-94AF-41B2-90D4-2100377BCCE7}" dt="2020-08-20T22:40:07.053" v="1" actId="767"/>
      <pc:docMkLst>
        <pc:docMk/>
      </pc:docMkLst>
      <pc:sldChg chg="addSp delSp modSp">
        <pc:chgData name="Aaron Ryan" userId="91382bc3b0521f4b" providerId="LiveId" clId="{6A4C536D-94AF-41B2-90D4-2100377BCCE7}" dt="2020-08-20T22:40:07.053" v="1" actId="767"/>
        <pc:sldMkLst>
          <pc:docMk/>
          <pc:sldMk cId="0" sldId="256"/>
        </pc:sldMkLst>
        <pc:spChg chg="add del mod">
          <ac:chgData name="Aaron Ryan" userId="91382bc3b0521f4b" providerId="LiveId" clId="{6A4C536D-94AF-41B2-90D4-2100377BCCE7}" dt="2020-08-20T22:40:07.053" v="1" actId="767"/>
          <ac:spMkLst>
            <pc:docMk/>
            <pc:sldMk cId="0" sldId="256"/>
            <ac:spMk id="2" creationId="{62A9E8CC-5E3E-44AA-83AC-E515EA8F8D0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19508904-2FE5-4EF1-A333-6CBFC7AAF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E136AA0E-F279-4305-A67A-6D5EAA7DB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Add to whatever</a:t>
            </a:r>
            <a:r>
              <a:rPr lang="en-US" sz="1200" baseline="0" dirty="0"/>
              <a:t> slide ends the history section: &lt;</a:t>
            </a:r>
            <a:r>
              <a:rPr lang="en-US" sz="1200" dirty="0"/>
              <a:t>More details about the history of </a:t>
            </a:r>
            <a:r>
              <a:rPr lang="en-US" sz="1200" dirty="0" err="1"/>
              <a:t>CanSat</a:t>
            </a:r>
            <a:r>
              <a:rPr lang="en-US" sz="1200" dirty="0"/>
              <a:t> and </a:t>
            </a:r>
            <a:r>
              <a:rPr lang="en-US" sz="1200" dirty="0" err="1"/>
              <a:t>BalloonSat</a:t>
            </a:r>
            <a:r>
              <a:rPr lang="en-US" sz="1200" dirty="0"/>
              <a:t> are available in the </a:t>
            </a:r>
            <a:r>
              <a:rPr lang="en-US" sz="1200" b="1" i="1" dirty="0" err="1"/>
              <a:t>BalloonSat</a:t>
            </a:r>
            <a:r>
              <a:rPr lang="en-US" sz="1200" dirty="0"/>
              <a:t> assembly manual.&gt;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6AA0E-F279-4305-A67A-6D5EAA7DBE8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6AA0E-F279-4305-A67A-6D5EAA7DBE8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Year,</a:t>
            </a:r>
            <a:r>
              <a:rPr lang="en-US" baseline="0" dirty="0"/>
              <a:t> month, day are not requirements. I only included that because it was included in the old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6AA0E-F279-4305-A67A-6D5EAA7DBE8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err="1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InvenSense</a:t>
            </a:r>
            <a:r>
              <a:rPr lang="en-US" sz="1200" b="0" i="0" kern="1200" dirty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 was the first company to deliver Motion Interface solutions with fully integrated sensors and robust </a:t>
            </a:r>
            <a:r>
              <a:rPr lang="en-US" sz="1200" b="1" i="0" kern="1200" dirty="0" err="1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MotionFusion</a:t>
            </a:r>
            <a:r>
              <a:rPr lang="en-US" sz="1200" b="0" i="0" kern="1200" dirty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™ firmware algorithms.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6AA0E-F279-4305-A67A-6D5EAA7DBE8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assume it’s</a:t>
            </a:r>
            <a:r>
              <a:rPr lang="en-US" baseline="0" dirty="0"/>
              <a:t> best that the labels match where the component goes on the schematic. With that thought, should anything additional be added to that respect. Example M_SCL goes to pin 20 on the Mega and M_SDA goes to pin 21 on the Mega. Should that be identified here?</a:t>
            </a:r>
          </a:p>
          <a:p>
            <a:r>
              <a:rPr lang="en-US" baseline="0" dirty="0"/>
              <a:t>Do we want to include the manufacturer's name on these slides. Some of the </a:t>
            </a:r>
            <a:r>
              <a:rPr lang="en-US" baseline="0" dirty="0" err="1"/>
              <a:t>BalloonSat</a:t>
            </a:r>
            <a:r>
              <a:rPr lang="en-US" baseline="0" dirty="0"/>
              <a:t> slides include that information while others only include the part number.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6AA0E-F279-4305-A67A-6D5EAA7DBE8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6AA0E-F279-4305-A67A-6D5EAA7DBE8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rev20220228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L27.01 MegaSat Development Board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BCB12-32D7-43B4-A0D7-1E6F49B80E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rev20220228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L27.01 MegaSat Development Board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ACC9E-BFDE-4DF1-8FF1-04F5B31DD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rev20220228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L27.01 MegaSat Development Board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F92E2-36F1-4FAE-A81B-9B3331A3C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rev20220228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L27.01 MegaSat Development Board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460CB-D55C-48B9-8C5A-61077CF25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rev20220228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L27.01 MegaSat Development Board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B63F7-11FA-4A99-AF92-37817A590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rev20220228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L27.01 MegaSat Development Board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50ADA-D712-4F87-B02F-0A7206777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rev20220228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L27.01 MegaSat Development Board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F292D-CC62-4390-AB7A-B798DA9CF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rev20220228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L27.01 MegaSat Development Board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90C9D-DC4F-4135-B14F-789BE635F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rev20220228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L27.01 MegaSat Development Board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E5231-36CD-483C-8C8F-E658B1D9E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rev20220228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L27.01 MegaSat Development Board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CBACE-3B2F-4EDD-B6A4-D6AB1AF48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rev20220228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L27.01 MegaSat Development Board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BA966-0A37-4B88-90C5-AB5849C63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45820" y="143608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LSU rev20220228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L27.01 MegaSat Development Board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US" dirty="0"/>
              <a:t>Slide</a:t>
            </a:r>
            <a:fld id="{5A1B964E-A33E-46DE-90E6-49ECE35DC2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6D599B8E-2BF7-48DE-AF27-5276840CAFB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15" cy="13716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0C497D3-201B-457E-A7E3-B25909571B4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20" y="0"/>
            <a:ext cx="1497380" cy="1371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err="1"/>
              <a:t>MegaSat</a:t>
            </a:r>
            <a:r>
              <a:rPr lang="en-US" altLang="en-US" dirty="0"/>
              <a:t> Development Board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44BF4CE3-8513-404D-8F7A-961CB621A4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L27.01 MegaSat Development Board</a:t>
            </a:r>
            <a:endParaRPr lang="en-US" altLang="en-US" dirty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A781-1B0B-47CE-A14C-C9731221ED9C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Logic-Level Shifter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RTC and IMU operate at 3.3V logic while Arduino operates at 5V</a:t>
            </a:r>
          </a:p>
          <a:p>
            <a:endParaRPr lang="en-US" dirty="0"/>
          </a:p>
          <a:p>
            <a:r>
              <a:rPr lang="en-US" dirty="0"/>
              <a:t>Texas Instrument TCA9517 Level-Shifting I2C Bus Repeater</a:t>
            </a:r>
          </a:p>
          <a:p>
            <a:endParaRPr lang="en-US" dirty="0"/>
          </a:p>
          <a:p>
            <a:r>
              <a:rPr lang="en-US" dirty="0"/>
              <a:t>Two-channel bidirectional buffer with level shifting capabilities for I2C</a:t>
            </a:r>
          </a:p>
          <a:p>
            <a:endParaRPr lang="en-US" dirty="0"/>
          </a:p>
          <a:p>
            <a:r>
              <a:rPr lang="en-US" dirty="0"/>
              <a:t>Shifts both serial data (SDA) and the serial clock (SCL) signals on the I2C bus</a:t>
            </a:r>
          </a:p>
          <a:p>
            <a:endParaRPr lang="en-US" dirty="0"/>
          </a:p>
          <a:p>
            <a:r>
              <a:rPr lang="en-US" dirty="0"/>
              <a:t>Bidirectional voltage-level translation between low and high voltages</a:t>
            </a:r>
          </a:p>
          <a:p>
            <a:endParaRPr lang="en-US" dirty="0"/>
          </a:p>
          <a:p>
            <a:r>
              <a:rPr lang="en-US" dirty="0"/>
              <a:t>Accommodates Standard Mode and Fast Mode I2C Devices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rev20220228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L27.01 MegaSat Development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60CB-D55C-48B9-8C5A-61077CF25C5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" name="Graphic 1207">
            <a:extLst>
              <a:ext uri="{FF2B5EF4-FFF2-40B4-BE49-F238E27FC236}">
                <a16:creationId xmlns:a16="http://schemas.microsoft.com/office/drawing/2014/main" id="{953E6A42-A106-4065-91FE-9C315F68C5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8199" y="2209800"/>
            <a:ext cx="4465321" cy="31895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Sensors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32252"/>
            <a:ext cx="3505200" cy="451614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1N457 diodes temperature acts as sensor</a:t>
            </a:r>
          </a:p>
          <a:p>
            <a:endParaRPr lang="en-US" dirty="0"/>
          </a:p>
          <a:p>
            <a:r>
              <a:rPr lang="en-US" dirty="0"/>
              <a:t>Two identical sensors with amplifying circuits</a:t>
            </a:r>
          </a:p>
          <a:p>
            <a:endParaRPr lang="en-US" dirty="0"/>
          </a:p>
          <a:p>
            <a:r>
              <a:rPr lang="en-US" dirty="0"/>
              <a:t>Idea is to set the gain and offset for differing expected ranges</a:t>
            </a:r>
          </a:p>
          <a:p>
            <a:pPr lvl="1"/>
            <a:r>
              <a:rPr lang="en-US" dirty="0"/>
              <a:t>For example, internal circuit of -10 to 50C and external -50 to 50C</a:t>
            </a:r>
          </a:p>
          <a:p>
            <a:pPr lvl="1"/>
            <a:r>
              <a:rPr lang="en-US" dirty="0"/>
              <a:t>Team should feel free to use their sensors as needed to meet requirements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rev20220228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L27.01 MegaSat Development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60CB-D55C-48B9-8C5A-61077CF25C5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9" name="Graphic 187">
            <a:extLst>
              <a:ext uri="{FF2B5EF4-FFF2-40B4-BE49-F238E27FC236}">
                <a16:creationId xmlns:a16="http://schemas.microsoft.com/office/drawing/2014/main" id="{11FCDACD-030E-4BCD-9365-0262AD4C74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3574" y="1549979"/>
            <a:ext cx="5092451" cy="38957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Humidity 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81200"/>
            <a:ext cx="3810000" cy="4114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Honeywell HIH-4000-003</a:t>
            </a:r>
          </a:p>
          <a:p>
            <a:endParaRPr lang="en-US" dirty="0"/>
          </a:p>
          <a:p>
            <a:r>
              <a:rPr lang="en-US" dirty="0"/>
              <a:t>Near linear voltage output </a:t>
            </a:r>
            <a:r>
              <a:rPr lang="en-US" dirty="0" err="1"/>
              <a:t>vs</a:t>
            </a:r>
            <a:r>
              <a:rPr lang="en-US" dirty="0"/>
              <a:t> percentage of relative humidity</a:t>
            </a:r>
          </a:p>
          <a:p>
            <a:endParaRPr lang="en-US" dirty="0"/>
          </a:p>
          <a:p>
            <a:r>
              <a:rPr lang="en-US" dirty="0"/>
              <a:t>Note each sensor should come with factory calibration data</a:t>
            </a:r>
          </a:p>
          <a:p>
            <a:endParaRPr lang="en-US" dirty="0"/>
          </a:p>
          <a:p>
            <a:r>
              <a:rPr lang="en-US" dirty="0"/>
              <a:t>Calibration data can be used if teams are unable to perform their own calibration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rev20220228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L27.01 MegaSat Development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60CB-D55C-48B9-8C5A-61077CF25C5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9" name="Graphic 180">
            <a:extLst>
              <a:ext uri="{FF2B5EF4-FFF2-40B4-BE49-F238E27FC236}">
                <a16:creationId xmlns:a16="http://schemas.microsoft.com/office/drawing/2014/main" id="{9C87F384-0326-471F-BABD-E4B25ED904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2755" y="2438400"/>
            <a:ext cx="4952750" cy="260040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49684"/>
            <a:ext cx="3810000" cy="4114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Honeywell SSC series pressure sensor</a:t>
            </a:r>
          </a:p>
          <a:p>
            <a:r>
              <a:rPr lang="en-US" dirty="0"/>
              <a:t>0-15 psia range</a:t>
            </a:r>
          </a:p>
          <a:p>
            <a:r>
              <a:rPr lang="en-US" dirty="0"/>
              <a:t>0-5V output direct to analog pin (A0)</a:t>
            </a:r>
          </a:p>
          <a:p>
            <a:r>
              <a:rPr lang="en-US" dirty="0"/>
              <a:t>Amplified output to give increased sensitivity at low pressure (A1)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rev20220228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L27.01 MegaSat Development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60CB-D55C-48B9-8C5A-61077CF25C5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9" name="Graphic 189">
            <a:extLst>
              <a:ext uri="{FF2B5EF4-FFF2-40B4-BE49-F238E27FC236}">
                <a16:creationId xmlns:a16="http://schemas.microsoft.com/office/drawing/2014/main" id="{BA1D4980-EBE9-4231-BAF5-D26902CC2B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90561" y="1746724"/>
            <a:ext cx="5101039" cy="38832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D0F18-F3AE-4422-BFC6-0008E8DF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dirty="0" err="1"/>
              <a:t>MegaSat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C552E-6A54-4970-8A2A-E38F0D3F1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 err="1"/>
              <a:t>MegaSat</a:t>
            </a:r>
            <a:r>
              <a:rPr lang="en-US" dirty="0"/>
              <a:t> is a microprocessor developmental board designed to assist students in learning electronic instrumentation and programming using the Arduino Mega.</a:t>
            </a:r>
          </a:p>
          <a:p>
            <a:endParaRPr lang="en-US" dirty="0"/>
          </a:p>
          <a:p>
            <a:r>
              <a:rPr lang="en-US" dirty="0"/>
              <a:t>It was developed by the Louisiana Space Grant Consortium as a replacement for the </a:t>
            </a:r>
            <a:r>
              <a:rPr lang="en-US" dirty="0" err="1"/>
              <a:t>BalloonSat</a:t>
            </a:r>
            <a:r>
              <a:rPr lang="en-US" dirty="0"/>
              <a:t> developmental board.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43D83-2DE8-4E1F-853A-456202C5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rev20220228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15F8C-B4EB-4BA8-8298-354EB4A04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L27.01 MegaSat Development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E2289-C9D0-47DB-9CE0-09D756C0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60CB-D55C-48B9-8C5A-61077CF25C5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0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Development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CanSat</a:t>
            </a:r>
            <a:r>
              <a:rPr lang="en-US" dirty="0"/>
              <a:t> was a project conceived by Professor Bob Twiggs at Stanford University’s Space Science Development Laboratory in the late 1990s.</a:t>
            </a:r>
          </a:p>
          <a:p>
            <a:r>
              <a:rPr lang="en-US" altLang="en-US" dirty="0" err="1"/>
              <a:t>CanSat</a:t>
            </a:r>
            <a:r>
              <a:rPr lang="en-US" altLang="en-US" dirty="0"/>
              <a:t> was designed to be accommodated within a soda can-sized satellite enclosure.</a:t>
            </a:r>
          </a:p>
          <a:p>
            <a:r>
              <a:rPr lang="en-US" dirty="0" err="1"/>
              <a:t>BalloonSat</a:t>
            </a:r>
            <a:r>
              <a:rPr lang="en-US" dirty="0"/>
              <a:t> was developed in the early 2000s at LSU by S.B. Ellison and Jim </a:t>
            </a:r>
            <a:r>
              <a:rPr lang="en-US" dirty="0" err="1"/>
              <a:t>Giammanco</a:t>
            </a:r>
            <a:r>
              <a:rPr lang="en-US" dirty="0"/>
              <a:t> as an adaptation of the </a:t>
            </a:r>
            <a:r>
              <a:rPr lang="en-US" dirty="0" err="1"/>
              <a:t>CanSat</a:t>
            </a:r>
            <a:r>
              <a:rPr lang="en-US" dirty="0"/>
              <a:t>. </a:t>
            </a:r>
            <a:endParaRPr lang="en-US" altLang="en-US" dirty="0"/>
          </a:p>
          <a:p>
            <a:r>
              <a:rPr lang="en-US" dirty="0"/>
              <a:t>ACES needed a more convenient way to expand the payload with external devices and wanted the convenience of having on-board components not offered by </a:t>
            </a:r>
            <a:r>
              <a:rPr lang="en-US" dirty="0" err="1"/>
              <a:t>CanSat</a:t>
            </a:r>
            <a:r>
              <a:rPr lang="en-US" dirty="0"/>
              <a:t>.  This led to the creation of </a:t>
            </a:r>
            <a:r>
              <a:rPr lang="en-US" dirty="0" err="1"/>
              <a:t>BalloonSat</a:t>
            </a:r>
            <a:r>
              <a:rPr lang="en-US" dirty="0"/>
              <a:t>. </a:t>
            </a:r>
          </a:p>
          <a:p>
            <a:r>
              <a:rPr lang="en-US" dirty="0"/>
              <a:t>After many years of service, the hardware on the </a:t>
            </a:r>
            <a:r>
              <a:rPr lang="en-US" dirty="0" err="1"/>
              <a:t>BalloonSat</a:t>
            </a:r>
            <a:r>
              <a:rPr lang="en-US" dirty="0"/>
              <a:t> became outdated. The </a:t>
            </a:r>
            <a:r>
              <a:rPr lang="en-US" dirty="0" err="1"/>
              <a:t>MegaSat</a:t>
            </a:r>
            <a:r>
              <a:rPr lang="en-US" dirty="0"/>
              <a:t> was designed to update the hardware.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rev20220228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L27.01 MegaSat Development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60CB-D55C-48B9-8C5A-61077CF25C5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From </a:t>
            </a:r>
            <a:r>
              <a:rPr lang="en-US" altLang="en-US" dirty="0" err="1"/>
              <a:t>CanSat</a:t>
            </a:r>
            <a:r>
              <a:rPr lang="en-US" altLang="en-US" dirty="0"/>
              <a:t> to </a:t>
            </a:r>
            <a:r>
              <a:rPr lang="en-US" altLang="en-US" dirty="0" err="1"/>
              <a:t>BalloonSat</a:t>
            </a:r>
            <a:endParaRPr lang="en-US" altLang="en-US" dirty="0"/>
          </a:p>
        </p:txBody>
      </p:sp>
      <p:sp>
        <p:nvSpPr>
          <p:cNvPr id="410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981200"/>
            <a:ext cx="4495800" cy="41148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 </a:t>
            </a:r>
            <a:r>
              <a:rPr lang="en-US" altLang="en-US" dirty="0" err="1"/>
              <a:t>CanSat</a:t>
            </a:r>
            <a:r>
              <a:rPr lang="en-US" altLang="en-US" dirty="0"/>
              <a:t> featured a BASIC Stamp microcontroller, an additional memory chip for data storage and a modem for connecting to an external radio transmitter/receiver.</a:t>
            </a:r>
          </a:p>
          <a:p>
            <a:endParaRPr lang="en-US" altLang="en-US" dirty="0"/>
          </a:p>
          <a:p>
            <a:r>
              <a:rPr lang="en-US" altLang="en-US" dirty="0"/>
              <a:t> ACES payloads did not need the modem of </a:t>
            </a:r>
            <a:r>
              <a:rPr lang="en-US" altLang="en-US" dirty="0" err="1"/>
              <a:t>CanSat</a:t>
            </a:r>
            <a:r>
              <a:rPr lang="en-US" altLang="en-US" dirty="0"/>
              <a:t> so this was eliminated, but a number of enhancements were added to better accommodate payloads and allow for easier external expansion for students who wanted to go beyond the baseline features.</a:t>
            </a:r>
          </a:p>
          <a:p>
            <a:endParaRPr lang="en-US" altLang="en-US" dirty="0"/>
          </a:p>
        </p:txBody>
      </p:sp>
      <p:sp>
        <p:nvSpPr>
          <p:cNvPr id="40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L27.01 MegaSat Development Board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831C-3CC2-407D-940C-D625628E4F68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1143000" y="4267200"/>
            <a:ext cx="7086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4105" name="Text Box 6"/>
          <p:cNvSpPr txBox="1">
            <a:spLocks noChangeArrowheads="1"/>
          </p:cNvSpPr>
          <p:nvPr/>
        </p:nvSpPr>
        <p:spPr bwMode="auto">
          <a:xfrm>
            <a:off x="6400800" y="5638800"/>
            <a:ext cx="960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 i="1" dirty="0" err="1"/>
              <a:t>CanSat</a:t>
            </a:r>
            <a:endParaRPr lang="en-US" altLang="en-US" dirty="0"/>
          </a:p>
        </p:txBody>
      </p:sp>
      <p:pic>
        <p:nvPicPr>
          <p:cNvPr id="21" name="Picture 5" descr="D:\ACES2004\Programming Unit\Cansat_01.jpg">
            <a:extLst>
              <a:ext uri="{FF2B5EF4-FFF2-40B4-BE49-F238E27FC236}">
                <a16:creationId xmlns:a16="http://schemas.microsoft.com/office/drawing/2014/main" id="{DA14EB4E-847E-403D-9089-73E8C0ED19B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rot="5400000">
            <a:off x="4495800" y="2293818"/>
            <a:ext cx="4114800" cy="249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</a:t>
            </a:r>
            <a:r>
              <a:rPr lang="en-US" dirty="0" err="1"/>
              <a:t>BalloonSat</a:t>
            </a:r>
            <a:r>
              <a:rPr lang="en-US" dirty="0"/>
              <a:t> to </a:t>
            </a:r>
            <a:r>
              <a:rPr lang="en-US" dirty="0" err="1"/>
              <a:t>MegaSat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rev20220228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L27.01 MegaSat Development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60CB-D55C-48B9-8C5A-61077CF25C5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096000" y="5562600"/>
            <a:ext cx="1366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 i="1" dirty="0" err="1"/>
              <a:t>BalloonSat</a:t>
            </a:r>
            <a:endParaRPr lang="en-US" altLang="en-US" dirty="0"/>
          </a:p>
        </p:txBody>
      </p:sp>
      <p:pic>
        <p:nvPicPr>
          <p:cNvPr id="24" name="Picture 9">
            <a:extLst>
              <a:ext uri="{FF2B5EF4-FFF2-40B4-BE49-F238E27FC236}">
                <a16:creationId xmlns:a16="http://schemas.microsoft.com/office/drawing/2014/main" id="{DFC750BE-C2D5-42F5-8022-905D1F476EC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46220" y="1936685"/>
            <a:ext cx="4392980" cy="3377913"/>
          </a:xfrm>
        </p:spPr>
      </p:pic>
      <p:sp>
        <p:nvSpPr>
          <p:cNvPr id="25" name="Rectangle 3">
            <a:extLst>
              <a:ext uri="{FF2B5EF4-FFF2-40B4-BE49-F238E27FC236}">
                <a16:creationId xmlns:a16="http://schemas.microsoft.com/office/drawing/2014/main" id="{5DA03901-2F02-4668-96E5-F9A96DDAF775}"/>
              </a:ext>
            </a:extLst>
          </p:cNvPr>
          <p:cNvSpPr txBox="1">
            <a:spLocks noGrp="1" noChangeArrowheads="1"/>
          </p:cNvSpPr>
          <p:nvPr>
            <p:ph sz="half" idx="1"/>
          </p:nvPr>
        </p:nvSpPr>
        <p:spPr bwMode="auto">
          <a:xfrm>
            <a:off x="228600" y="1964799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altLang="en-US" sz="200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BalloonSat</a:t>
            </a:r>
            <a:r>
              <a:rPr lang="en-US" altLang="en-US" sz="2000" kern="0" dirty="0">
                <a:latin typeface="+mn-lt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featured a Basic Stamp microcontroller, an external EEPROM, a 4-channel analog-to-digital converter, a voltage reference, a temperature sensor, a real time clock with a battery backup, and 4 on-board LEDs for use as visual indicators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2000" kern="0" dirty="0">
                <a:latin typeface="+mn-lt"/>
              </a:rPr>
              <a:t>The </a:t>
            </a:r>
            <a:r>
              <a:rPr lang="en-US" altLang="en-US" sz="2000" kern="0" dirty="0" err="1">
                <a:latin typeface="+mn-lt"/>
              </a:rPr>
              <a:t>BalloonSat</a:t>
            </a:r>
            <a:r>
              <a:rPr lang="en-US" altLang="en-US" sz="2000" b="1" kern="0" dirty="0">
                <a:latin typeface="+mn-lt"/>
              </a:rPr>
              <a:t> </a:t>
            </a:r>
            <a:r>
              <a:rPr lang="en-US" altLang="en-US" sz="2000" kern="0" dirty="0">
                <a:latin typeface="+mn-lt"/>
              </a:rPr>
              <a:t>was used by the ACES program for over ten years before the </a:t>
            </a:r>
            <a:r>
              <a:rPr lang="en-US" altLang="en-US" sz="2000" kern="0" dirty="0" err="1">
                <a:latin typeface="+mn-lt"/>
              </a:rPr>
              <a:t>MegaSat</a:t>
            </a:r>
            <a:r>
              <a:rPr lang="en-US" altLang="en-US" sz="2000" kern="0" dirty="0">
                <a:latin typeface="+mn-lt"/>
              </a:rPr>
              <a:t> was created to update the hardware.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F912B-239A-49C7-A44F-47011EF78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MegaSat</a:t>
            </a:r>
            <a:r>
              <a:rPr lang="en-US" dirty="0"/>
              <a:t> System Diagram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83300-34EB-460D-8389-166C4B71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LSU rev20220228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E6B23-5927-4475-A433-D715A7FA4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L27.01 MegaSat Development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D03DA-E9B9-4939-8680-35D2A0B6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50ADA-D712-4F87-B02F-0A7206777EB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93E7F24-D0F1-488A-BE23-6CE55FB8E9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20" y="1512927"/>
            <a:ext cx="6705600" cy="458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05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520F4-F2EC-4111-A90D-1C456BADD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MegaSat</a:t>
            </a:r>
            <a:r>
              <a:rPr lang="en-US" dirty="0"/>
              <a:t>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7BDB1-C8AA-4864-8D5E-C86E61B57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488" y="1600200"/>
            <a:ext cx="4674772" cy="4495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MegaSat</a:t>
            </a:r>
            <a:r>
              <a:rPr lang="en-US" dirty="0"/>
              <a:t> included several components for students to utilize:</a:t>
            </a:r>
          </a:p>
          <a:p>
            <a:r>
              <a:rPr lang="en-US" dirty="0"/>
              <a:t>Arduino Mega Interface</a:t>
            </a:r>
          </a:p>
          <a:p>
            <a:r>
              <a:rPr lang="en-US" dirty="0"/>
              <a:t>Real Time Clock</a:t>
            </a:r>
          </a:p>
          <a:p>
            <a:r>
              <a:rPr lang="en-US" dirty="0"/>
              <a:t>Gyroscope / Accelerometer</a:t>
            </a:r>
          </a:p>
          <a:p>
            <a:r>
              <a:rPr lang="en-US" dirty="0"/>
              <a:t>Analog Sensors</a:t>
            </a:r>
          </a:p>
          <a:p>
            <a:pPr lvl="1"/>
            <a:r>
              <a:rPr lang="en-US" dirty="0"/>
              <a:t>Temperature x 2</a:t>
            </a:r>
          </a:p>
          <a:p>
            <a:pPr lvl="1"/>
            <a:r>
              <a:rPr lang="en-US" dirty="0"/>
              <a:t>Pressure in gain ranges</a:t>
            </a:r>
          </a:p>
          <a:p>
            <a:pPr lvl="1"/>
            <a:r>
              <a:rPr lang="en-US" dirty="0"/>
              <a:t>Humidity</a:t>
            </a:r>
          </a:p>
          <a:p>
            <a:r>
              <a:rPr lang="en-US" dirty="0"/>
              <a:t>Additionally, the </a:t>
            </a:r>
            <a:r>
              <a:rPr lang="en-US" dirty="0" err="1"/>
              <a:t>MegaSat</a:t>
            </a:r>
            <a:r>
              <a:rPr lang="en-US" dirty="0"/>
              <a:t> powers all components on the board from an a +12V supplied externally to the board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1DC81-9162-46E8-A323-6BFB01590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rev20220228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BA077-76F1-439A-8411-F3B7ADCA4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L27.01 MegaSat Development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36A06-4370-449E-995C-0C24EFC4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60CB-D55C-48B9-8C5A-61077CF25C5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BB218C0-CF72-45D3-858A-C285D3BE7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0260" y="1600200"/>
            <a:ext cx="3798252" cy="419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6625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Clock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Maxim Integrated DS3231 RTC</a:t>
            </a:r>
          </a:p>
          <a:p>
            <a:endParaRPr lang="en-US" dirty="0"/>
          </a:p>
          <a:p>
            <a:r>
              <a:rPr lang="en-US" dirty="0"/>
              <a:t>Fast (400kHz) serial I2C interface </a:t>
            </a:r>
          </a:p>
          <a:p>
            <a:endParaRPr lang="en-US" dirty="0"/>
          </a:p>
          <a:p>
            <a:r>
              <a:rPr lang="en-US" dirty="0"/>
              <a:t>Precision temperature-compensated voltage reference to enhance accuracy and a comparator circuit that monitors for power failure</a:t>
            </a:r>
          </a:p>
          <a:p>
            <a:endParaRPr lang="en-US" dirty="0"/>
          </a:p>
          <a:p>
            <a:r>
              <a:rPr lang="en-US" dirty="0"/>
              <a:t>Digital Temp Sensor Output: ±3°C Accuracy </a:t>
            </a:r>
          </a:p>
          <a:p>
            <a:endParaRPr lang="en-US" dirty="0"/>
          </a:p>
          <a:p>
            <a:r>
              <a:rPr lang="en-US" dirty="0"/>
              <a:t>Backup battery</a:t>
            </a:r>
          </a:p>
          <a:p>
            <a:endParaRPr lang="en-US" dirty="0"/>
          </a:p>
          <a:p>
            <a:r>
              <a:rPr lang="en-US" dirty="0"/>
              <a:t>Registers for year, month, day, hour, minute, second</a:t>
            </a:r>
          </a:p>
          <a:p>
            <a:endParaRPr lang="en-US" dirty="0"/>
          </a:p>
          <a:p>
            <a:r>
              <a:rPr lang="en-US" dirty="0"/>
              <a:t>Time must be set by writing the correct values to the registers (Just like setting a clock/watch)</a:t>
            </a:r>
          </a:p>
          <a:p>
            <a:endParaRPr lang="en-US" dirty="0"/>
          </a:p>
          <a:p>
            <a:r>
              <a:rPr lang="en-US" dirty="0"/>
              <a:t>Operating temperature from -40°C to +85°C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I2C Address (0x68 default)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rev20220228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L27.01 MegaSat Development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60CB-D55C-48B9-8C5A-61077CF25C5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9" name="Graphic 1207">
            <a:extLst>
              <a:ext uri="{FF2B5EF4-FFF2-40B4-BE49-F238E27FC236}">
                <a16:creationId xmlns:a16="http://schemas.microsoft.com/office/drawing/2014/main" id="{34A2DEF6-34D6-439D-898C-F935B93EFB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8199" y="2209800"/>
            <a:ext cx="4465321" cy="31895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Gyroscope/Accelerometer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err="1"/>
              <a:t>InvenSense</a:t>
            </a:r>
            <a:r>
              <a:rPr lang="en-US" dirty="0"/>
              <a:t> MPU-6050 gyroscope/accelerometer</a:t>
            </a:r>
          </a:p>
          <a:p>
            <a:endParaRPr lang="en-US" dirty="0"/>
          </a:p>
          <a:p>
            <a:r>
              <a:rPr lang="en-US" dirty="0"/>
              <a:t>I2C digital-output of axis values for acceleration and rotation (x, y, z)</a:t>
            </a:r>
          </a:p>
          <a:p>
            <a:endParaRPr lang="en-US" dirty="0"/>
          </a:p>
          <a:p>
            <a:r>
              <a:rPr lang="en-US" dirty="0"/>
              <a:t>Angular rate sensor (gyro) with a full-scale range of ±250, ±500, ±1000, and ±2000 degrees per second (</a:t>
            </a:r>
            <a:r>
              <a:rPr lang="en-US" dirty="0" err="1"/>
              <a:t>dps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Accelerometer with a full-scale range of ±2g, ±4g, ±8g and ±16g</a:t>
            </a:r>
          </a:p>
          <a:p>
            <a:endParaRPr lang="en-US" dirty="0"/>
          </a:p>
          <a:p>
            <a:r>
              <a:rPr lang="en-US" dirty="0"/>
              <a:t>I2C Address 0x68 or 0x69 set by external jumper, so must change the jumper on the breakout board to prevent RTC address conflict</a:t>
            </a:r>
          </a:p>
          <a:p>
            <a:endParaRPr lang="en-US" dirty="0"/>
          </a:p>
          <a:p>
            <a:r>
              <a:rPr lang="en-US" dirty="0" err="1"/>
              <a:t>Acclerometer</a:t>
            </a:r>
            <a:r>
              <a:rPr lang="en-US" dirty="0"/>
              <a:t>/Gyro reading for each axis broken up into upper and lower byte each stored in a separate register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rev20220228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L27.01 MegaSat Development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60CB-D55C-48B9-8C5A-61077CF25C5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9" name="Graphic 1207">
            <a:extLst>
              <a:ext uri="{FF2B5EF4-FFF2-40B4-BE49-F238E27FC236}">
                <a16:creationId xmlns:a16="http://schemas.microsoft.com/office/drawing/2014/main" id="{382300F7-8EF5-483B-9A93-A5E1BFF7F3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8200" y="2188029"/>
            <a:ext cx="4495800" cy="32112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AC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FF0066"/>
      </a:hlink>
      <a:folHlink>
        <a:srgbClr val="00FF00"/>
      </a:folHlink>
    </a:clrScheme>
    <a:fontScheme name="LaAC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AC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AC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Settings\guzik\Application Data\Microsoft\Templates\LaACES.pot</Template>
  <TotalTime>36671</TotalTime>
  <Words>1011</Words>
  <Application>Microsoft Office PowerPoint</Application>
  <PresentationFormat>On-screen Show (4:3)</PresentationFormat>
  <Paragraphs>145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Times New Roman</vt:lpstr>
      <vt:lpstr>LaACES</vt:lpstr>
      <vt:lpstr>MegaSat Development Board</vt:lpstr>
      <vt:lpstr>What is the MegaSat?</vt:lpstr>
      <vt:lpstr>Development Background</vt:lpstr>
      <vt:lpstr>From CanSat to BalloonSat</vt:lpstr>
      <vt:lpstr>From BalloonSat to MegaSat</vt:lpstr>
      <vt:lpstr>MegaSat System Diagram</vt:lpstr>
      <vt:lpstr>MegaSat Components</vt:lpstr>
      <vt:lpstr>Real-Time Clock</vt:lpstr>
      <vt:lpstr>Gyroscope/Accelerometer</vt:lpstr>
      <vt:lpstr>Logic-Level Shifter</vt:lpstr>
      <vt:lpstr>Temperature Sensors</vt:lpstr>
      <vt:lpstr>Humidity Sensor</vt:lpstr>
      <vt:lpstr>Pressure</vt:lpstr>
    </vt:vector>
  </TitlesOfParts>
  <Company>Louisiana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Programming</dc:title>
  <dc:subject>Lecture 3, The BalloonSat Development Board</dc:subject>
  <dc:creator>S. B. Ellison;Joshua Collins</dc:creator>
  <cp:lastModifiedBy>Aaron P Ryan</cp:lastModifiedBy>
  <cp:revision>237</cp:revision>
  <cp:lastPrinted>2004-08-22T14:25:17Z</cp:lastPrinted>
  <dcterms:created xsi:type="dcterms:W3CDTF">2004-04-27T18:56:43Z</dcterms:created>
  <dcterms:modified xsi:type="dcterms:W3CDTF">2022-02-08T16:09:23Z</dcterms:modified>
</cp:coreProperties>
</file>