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9" r:id="rId4"/>
    <p:sldId id="260" r:id="rId5"/>
    <p:sldId id="263" r:id="rId6"/>
    <p:sldId id="261" r:id="rId7"/>
    <p:sldId id="264" r:id="rId8"/>
    <p:sldId id="262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054687-3730-462A-963A-C80E2084A1A6}" v="1" dt="2020-08-20T22:39:12.8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8" d="100"/>
          <a:sy n="98" d="100"/>
        </p:scale>
        <p:origin x="14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87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C60E5C-EA83-4A7E-BB6B-27C33D5870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16DFE7-3B21-4A3B-96EE-75C4ABF124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01BC4-B51F-42F6-AF4C-EAE83F1E0708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15A1C-080C-4674-8FB6-8784A491E67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C2622A-532D-43DD-A0A4-3832D0CC28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9BAAB-8DE2-4BA9-A324-8874F2F59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23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8D6A86B-1171-45D1-A443-8F8E916D2C6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BCFDFA4-CCE3-4420-AB61-C1B985A8CCD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B91829D-E6F0-4925-968E-D59BC9EC066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EBC7845-7BBB-4CDC-B11F-0E60E12AFBD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B3722A8-41E5-4D7B-9B67-0051F2D30E6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BEFA8736-4108-4386-841B-0F3E183B77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B5B2CA-9B04-4006-A8FF-148F0C94217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CA9C-4761-4224-A767-CA18D853AF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4E27ED-FE72-4EA4-89D8-0C3035562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512C5-D2CB-47B2-ABC4-1624B891D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rev20210122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84FE-2DE9-4D98-9490-7555EF760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L26.01 Risk Management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63F34-7A07-4AE3-996D-C72DCD5D6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1F50C-4E1E-4DF8-87A6-3D104893CC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252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CCB5A-4212-46AF-949B-4C60164B3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54CE71-27D5-4A98-B8D3-5243E2370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A0323-F1AD-4CEC-ADA9-120F31547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rev20210122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0EB81-7B30-4256-9664-317467CA0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L26.01 Risk Management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87786-3538-49EA-91C9-E34064760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58FBF-F43F-4325-A291-ACA0CC6178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470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D0B3A-4571-483D-ABA4-6F6FFA2ACA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7A672A-8DBA-490C-A67C-74BA22B3CC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E50C6-E5C3-4535-93AB-EBE9143C8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rev20210122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22810-B9A4-438A-8C6D-F3740E68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L26.01 Risk Management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16EF6-0FA0-4280-9966-185570AF3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E50C9-33E6-470E-BA16-E1CE63E32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79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3CA01-9144-440E-A69F-218DEF715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35B55-242F-4CC8-9191-C2C71138C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6127D-1176-4995-8BDC-455F0A7DB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rev20210122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E82E0-DF88-496B-B2DB-8F56B0B19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L26.01 Risk Management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FB230-7D09-4E84-AD1D-F6E84C01D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290D4-383F-4CD1-B6E9-0E5BD444B9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356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93E39-A851-455B-9361-75AF2302A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1111D6-1943-4010-9C15-AD9420A7C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CBE21-64A8-48E9-87D4-2ADF5CB23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rev20210122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35E47-1136-47C3-984E-808C1CCBD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L26.01 Risk Management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1CA43-EE91-4143-B65E-067333369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8C4AA-ECF4-4751-8A1C-0545EF1DD2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5420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11E6A-C1EB-421B-A836-739D3B1AF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B5628-3408-43F5-A31D-CD802C621E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634842-3411-4127-8FAB-CB907688E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7000A-BA04-42D4-AC67-5B9ED8660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rev20210122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117901-3E78-4445-A054-DE9CEFD59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L26.01 Risk Management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C057C-5FDA-4421-BC63-7DA82C54B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0DF1F-B2DC-4E90-BF56-49517D380C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9228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F33D5-C280-4F39-B21C-8CE359C44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DEFFC9-7BB6-424A-8714-95F2AE251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2547E7-B775-4182-B5ED-2B2CE153D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400F42-D75F-4B70-B7E3-C9DC9489DD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DC32DA-C52B-41E3-92EE-A6F7030B07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312F95-08F5-43DA-8570-1F41A7928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rev20210122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594177-596E-4255-A79A-A724AE9D6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L26.01 Risk Management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3FD437-CAC2-462C-BF4F-4C7446F5D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B8255-9BEE-4B40-A17D-CDB810C77D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0796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44A1E-6C59-454B-BEFF-68BDE9C29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F9FE68-72A1-4924-AF92-004106970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rev20210122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A04E48-8087-4102-B2B5-71EC7C7DA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L26.01 Risk Management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4DA5D5-F126-4439-832A-A7836E889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A104D-34FF-45C1-AED5-39DF15C03E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4444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A2C49E-C694-4579-85EA-C17D9331D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rev20210122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42F502-6F96-4609-988B-F80FDB749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L26.01 Risk Management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F707F9-9E6A-48F7-9A85-7E70396D6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4AE19-CA87-4F1B-A080-FAB3FE372C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3914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92469-4AF9-45DC-93D3-AC4D06610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D856B-416D-4E9D-AF00-2B08062C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51ACF-E1FB-40F8-916C-F288479093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A8D96C-8DC9-4F3C-90D6-F7D3197C2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rev20210122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6C2488-CD80-4E7B-8DDF-0D27F7258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L26.01 Risk Management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A39FF-CD45-4466-AEFC-853C7E78C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28676-A64D-4B2A-BE7B-A6713A1890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7049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3B55F-7CD4-4104-B248-7DF42CFFD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E8F70F-BCFA-48E1-9A85-360A2E87C9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4FF715-A1AA-496B-B4B7-5851C647A9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A2C6DB-0466-43A6-891A-0BFB566FE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rev20210122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60514B-C3B1-4F94-A3C7-87145FBCE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L26.01 Risk Management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3CB812-4E53-4216-A552-6A097E710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AB0AA-BF4E-4C6B-B45B-4B54F10CC8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429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0DE49F4-318B-4940-9FEC-7609B7E14D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21915" y="76200"/>
            <a:ext cx="6424706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EE99C1F-088F-449C-A3DC-C2853D75B4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F373FE9-99A2-4447-8B33-5D9311AB531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altLang="en-US"/>
              <a:t>LSU rev20210122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6E57009-ADAF-4306-A5FC-4FB2844AAD3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en-US"/>
              <a:t>L26.01 Risk Management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27029F3-68D8-4F09-8EF4-8828A7672D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334160-C5AD-40A1-86B7-FB3D7B6ECBB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 descr="A picture containing diagram&#10;&#10;Description automatically generated">
            <a:extLst>
              <a:ext uri="{FF2B5EF4-FFF2-40B4-BE49-F238E27FC236}">
                <a16:creationId xmlns:a16="http://schemas.microsoft.com/office/drawing/2014/main" id="{CDC70C84-64D1-4EF7-91E5-954713E8961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915" cy="1371600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B123272C-1117-47B3-896B-390CE8B1B7C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620" y="0"/>
            <a:ext cx="1497380" cy="1371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darwinawards.com/stupid/stupid1997-11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arwinawards.com/misc/index.zeebarf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D850E74-F43F-486D-89EC-C5884F6500F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Risk &amp; Risk Management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1898DC5-5327-4061-9013-060076A77F2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49B16-83CC-4F32-8EC3-908D0F83B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rev20210122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190F6-24E2-4742-BA07-28B789A65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L26.01 Risk Management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7405A-F664-475A-A21E-EE24CDF2D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DD29-0269-49AA-AFB1-21B444F8F79D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C40E38A-2DA9-419E-971A-F6F85589E9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Contingency Planning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EAB0BF4-63B1-408A-B2A6-C9C46B7D58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en-US"/>
              <a:t>Risks associated with the technical aspects of a project can have the most sever outcomes</a:t>
            </a:r>
          </a:p>
          <a:p>
            <a:pPr lvl="1"/>
            <a:r>
              <a:rPr lang="en-US" altLang="en-US"/>
              <a:t>Can be mitigated by building and testing prototypes of critical components</a:t>
            </a:r>
          </a:p>
          <a:p>
            <a:pPr lvl="1"/>
            <a:r>
              <a:rPr lang="en-US" altLang="en-US"/>
              <a:t>Have available backup or alternate designs that have much lower risk</a:t>
            </a:r>
          </a:p>
          <a:p>
            <a:r>
              <a:rPr lang="en-US" altLang="en-US"/>
              <a:t>Risks associated with the schedule usually require a trade-off</a:t>
            </a:r>
          </a:p>
          <a:p>
            <a:pPr lvl="1"/>
            <a:r>
              <a:rPr lang="en-US" altLang="en-US"/>
              <a:t>Manage “slack” time to provide resources for delayed components </a:t>
            </a:r>
          </a:p>
          <a:p>
            <a:pPr lvl="1"/>
            <a:r>
              <a:rPr lang="en-US" altLang="en-US"/>
              <a:t>Bring in more people (increase costs) or reduce performance</a:t>
            </a:r>
          </a:p>
          <a:p>
            <a:r>
              <a:rPr lang="en-US" altLang="en-US"/>
              <a:t>Risks associated with costs usually result from estimate errors and omissions</a:t>
            </a:r>
          </a:p>
          <a:p>
            <a:pPr lvl="1"/>
            <a:r>
              <a:rPr lang="en-US" altLang="en-US"/>
              <a:t>Time &amp; cost are related; trade-off schedule delays with lower cost</a:t>
            </a:r>
          </a:p>
          <a:p>
            <a:pPr lvl="1"/>
            <a:r>
              <a:rPr lang="en-US" altLang="en-US"/>
              <a:t>“Descope” options that remove components of the project, but still allow the primary mission to proceed</a:t>
            </a:r>
          </a:p>
          <a:p>
            <a:r>
              <a:rPr lang="en-US" altLang="en-US"/>
              <a:t>All “budgets” (mass, power, schedule, cost) should include a reserve percentage that can be expended as risk events occur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0160B-AA60-40A5-9986-3CFCFE352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rev20210122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7FC70-31A0-4F72-A8AE-DA35978CD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L26.01 Risk Management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5C1F8-6E03-4220-B186-E65891C66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CAB3-4AAF-4028-BBB5-9C45DA3E1F89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C6B1CB5-87A8-418F-B982-FB220523F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Risk response process control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A6581EE-BA15-4832-9175-256D960CD3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en-US"/>
              <a:t>The Risk Management Plan should specify the risks, risk responses, and mechanisms used to control the process</a:t>
            </a:r>
          </a:p>
          <a:p>
            <a:r>
              <a:rPr lang="en-US" altLang="en-US"/>
              <a:t>Need to continuously monitor for risk triggers</a:t>
            </a:r>
          </a:p>
          <a:p>
            <a:pPr lvl="1"/>
            <a:r>
              <a:rPr lang="en-US" altLang="en-US"/>
              <a:t>Potential risk events should be identified early in a project and monitoring for such events immediately commence</a:t>
            </a:r>
          </a:p>
          <a:p>
            <a:r>
              <a:rPr lang="en-US" altLang="en-US"/>
              <a:t>Each risk is assigned to a specific person</a:t>
            </a:r>
          </a:p>
          <a:p>
            <a:pPr lvl="1"/>
            <a:r>
              <a:rPr lang="en-US" altLang="en-US"/>
              <a:t>Has the expertise &amp; authority to identify &amp; response to an event</a:t>
            </a:r>
          </a:p>
          <a:p>
            <a:r>
              <a:rPr lang="en-US" altLang="en-US"/>
              <a:t>Need environment where problems are readily reported, embraced &amp; solved</a:t>
            </a:r>
          </a:p>
          <a:p>
            <a:r>
              <a:rPr lang="en-US" altLang="en-US"/>
              <a:t>Changes in any aspect of the project need to be documented and communicated </a:t>
            </a:r>
          </a:p>
          <a:p>
            <a:pPr lvl="1"/>
            <a:r>
              <a:rPr lang="en-US" altLang="en-US"/>
              <a:t>Who will have the authority to approve a change</a:t>
            </a:r>
          </a:p>
          <a:p>
            <a:pPr lvl="1"/>
            <a:r>
              <a:rPr lang="en-US" altLang="en-US"/>
              <a:t>Use written form to track hardware, software &amp; document changes</a:t>
            </a:r>
          </a:p>
          <a:p>
            <a:pPr lvl="1"/>
            <a:r>
              <a:rPr lang="en-US" altLang="en-US"/>
              <a:t>Who is notified of what changes when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B21DA-73E5-4DB5-87D3-B855D5A77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rev20210122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0F1FF-00EC-482B-9A37-AC7009B5A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L26.01 Risk Management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E1C7E-C1BA-47EA-A0CE-1B073A714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14EB-E297-4160-BD25-39D82B8E22AD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DB2EB61-B8B3-4E69-B303-B5EDB1A7E2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manage risks?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41D0FAB-54D4-47AD-B86A-C687038B3F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4350" y="1524000"/>
            <a:ext cx="5276850" cy="2133600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It is a fact of life that chance events will occur and affect the outcome of your project</a:t>
            </a:r>
          </a:p>
          <a:p>
            <a:r>
              <a:rPr lang="en-US" altLang="en-US" dirty="0"/>
              <a:t> Murphy’s Laws codify this “knowledge”</a:t>
            </a:r>
          </a:p>
          <a:p>
            <a:pPr lvl="1"/>
            <a:r>
              <a:rPr lang="en-US" altLang="en-US" dirty="0"/>
              <a:t>If anything can go wrong, it will! </a:t>
            </a:r>
          </a:p>
          <a:p>
            <a:pPr lvl="1"/>
            <a:r>
              <a:rPr lang="en-US" altLang="en-US" dirty="0"/>
              <a:t>Of things that could go wrong, the one that causes the most damage will occur!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3B1DAF6-8776-4DBA-9997-B4711CE83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rev20210122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19D0A19-74EF-462A-B926-A6861F9B5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L26.01 Risk Management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0609A03-10E9-47A4-8B99-4C8F61153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17E9-4D56-4F11-AA13-CBBD4E28FDF2}" type="slidenum">
              <a:rPr lang="en-US" altLang="en-US"/>
              <a:pPr/>
              <a:t>2</a:t>
            </a:fld>
            <a:endParaRPr lang="en-US" altLang="en-US"/>
          </a:p>
        </p:txBody>
      </p:sp>
      <p:pic>
        <p:nvPicPr>
          <p:cNvPr id="5125" name="Picture 5">
            <a:hlinkClick r:id="rId2"/>
            <a:extLst>
              <a:ext uri="{FF2B5EF4-FFF2-40B4-BE49-F238E27FC236}">
                <a16:creationId xmlns:a16="http://schemas.microsoft.com/office/drawing/2014/main" id="{6869ED8D-398D-4798-AC78-06D619C66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295400"/>
            <a:ext cx="2457450" cy="181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6" name="Text Box 6">
            <a:extLst>
              <a:ext uri="{FF2B5EF4-FFF2-40B4-BE49-F238E27FC236}">
                <a16:creationId xmlns:a16="http://schemas.microsoft.com/office/drawing/2014/main" id="{EC351754-F993-48A7-843A-459CD823C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108325"/>
            <a:ext cx="2438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000"/>
              <a:t>1982 Darwin Award Honorable Mention given to “Lawn Chair” Larry Walters. </a:t>
            </a:r>
            <a:r>
              <a:rPr lang="en-US" altLang="en-US" sz="1000">
                <a:hlinkClick r:id="rId4"/>
              </a:rPr>
              <a:t>Cartoon by Jay Ziebarth, 2002</a:t>
            </a:r>
            <a:endParaRPr lang="en-US" altLang="en-US" sz="1000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AACAAB73-7183-4C84-B6F0-4BBCF213A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657600"/>
            <a:ext cx="83058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400" dirty="0"/>
              <a:t>Project risks are defined as the undesirable event, the chance this event might occur and the consequences of all possible outcomes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Risk management attempts to identify such events, minimize their impact &amp; provide a response if the event is detected</a:t>
            </a:r>
          </a:p>
          <a:p>
            <a:pPr lvl="1">
              <a:lnSpc>
                <a:spcPct val="90000"/>
              </a:lnSpc>
            </a:pPr>
            <a:r>
              <a:rPr lang="en-US" altLang="en-US" sz="2000" i="1" dirty="0"/>
              <a:t>The essence of Project Management is Risk Management!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10578D0-0233-4242-B661-C1B0F0C67C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Risk during the project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4C6352D-4DB4-49B8-8F26-8606674867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1676400"/>
          </a:xfrm>
        </p:spPr>
        <p:txBody>
          <a:bodyPr>
            <a:normAutofit fontScale="62500" lnSpcReduction="20000"/>
          </a:bodyPr>
          <a:lstStyle/>
          <a:p>
            <a:r>
              <a:rPr lang="en-US" altLang="en-US" dirty="0"/>
              <a:t>Risk and the associated cost to address the risk, varies over the project life cycle</a:t>
            </a:r>
          </a:p>
          <a:p>
            <a:pPr lvl="1"/>
            <a:r>
              <a:rPr lang="en-US" altLang="en-US" dirty="0"/>
              <a:t>For initial phase there is high chance of risk events, but low cost impact</a:t>
            </a:r>
          </a:p>
          <a:p>
            <a:pPr lvl="1"/>
            <a:r>
              <a:rPr lang="en-US" altLang="en-US" dirty="0"/>
              <a:t>For final phase there is low chance of risk events, but cost impact is high</a:t>
            </a:r>
          </a:p>
          <a:p>
            <a:r>
              <a:rPr lang="en-US" altLang="en-US" dirty="0"/>
              <a:t>Identifying and managing risks will greatly affect project success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1B554A6-E74D-4849-8418-A4011829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rev20210122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A514E70-57C8-4CE2-B8BF-809626284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L26.01 Risk Management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16D2B83-3405-4BEE-ADDD-9C537BABB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49C2-59F6-4502-B5DE-74765F836113}" type="slidenum">
              <a:rPr lang="en-US" altLang="en-US"/>
              <a:pPr/>
              <a:t>3</a:t>
            </a:fld>
            <a:endParaRPr lang="en-US" altLang="en-US"/>
          </a:p>
        </p:txBody>
      </p:sp>
      <p:pic>
        <p:nvPicPr>
          <p:cNvPr id="7175" name="Picture 7">
            <a:extLst>
              <a:ext uri="{FF2B5EF4-FFF2-40B4-BE49-F238E27FC236}">
                <a16:creationId xmlns:a16="http://schemas.microsoft.com/office/drawing/2014/main" id="{DDB5D96D-839B-4DF1-93D3-BC32E22FC8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863" y="3200400"/>
            <a:ext cx="4738687" cy="288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6" name="Text Box 8">
            <a:extLst>
              <a:ext uri="{FF2B5EF4-FFF2-40B4-BE49-F238E27FC236}">
                <a16:creationId xmlns:a16="http://schemas.microsoft.com/office/drawing/2014/main" id="{36125D4A-E112-4EC0-BFA0-306380914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419600"/>
            <a:ext cx="12938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000"/>
              <a:t>Figure from “Project Management” by Gray and Larson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D624A2D-DE80-488F-A5C1-E0DB48DC14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Risk Management Steps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51FC4C5-D1D5-4B5B-876B-909C0CE9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79812" y="1524000"/>
            <a:ext cx="4878387" cy="4572000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There are four major steps to developing a risk management plan</a:t>
            </a:r>
          </a:p>
          <a:p>
            <a:pPr lvl="1"/>
            <a:r>
              <a:rPr lang="en-US" altLang="en-US" dirty="0"/>
              <a:t>Identify all the possible risk events that could affect the project</a:t>
            </a:r>
          </a:p>
          <a:p>
            <a:pPr lvl="1"/>
            <a:r>
              <a:rPr lang="en-US" altLang="en-US" dirty="0"/>
              <a:t>Assess each risk in terms of probability, impact severity and controllability</a:t>
            </a:r>
          </a:p>
          <a:p>
            <a:pPr lvl="1"/>
            <a:r>
              <a:rPr lang="en-US" altLang="en-US" dirty="0"/>
              <a:t>Develop a strategy and/or contingency for responding to each risk</a:t>
            </a:r>
          </a:p>
          <a:p>
            <a:pPr lvl="1"/>
            <a:r>
              <a:rPr lang="en-US" altLang="en-US" dirty="0"/>
              <a:t>Monitor and control risks dynamically</a:t>
            </a:r>
          </a:p>
          <a:p>
            <a:r>
              <a:rPr lang="en-US" altLang="en-US" dirty="0"/>
              <a:t>A Risk Management Plan should be developed during the initial project phase and immediately implemented</a:t>
            </a:r>
          </a:p>
          <a:p>
            <a:r>
              <a:rPr lang="en-US" altLang="en-US" dirty="0"/>
              <a:t>The plan should reviewed &amp; revised as needed during each project phase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8A68B24-7829-4B8A-9EF8-1B3CA0BD9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rev20210122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DC59A0-17E7-4B7C-A5CC-B657A9F70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L26.01 Risk Management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A130B19-1310-4169-9D0A-8DF89EA37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C4F8-DEA2-4E28-AF64-B9BB93747F3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7F93E343-C217-4498-945A-BCB89AECB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867400"/>
            <a:ext cx="30464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Figure from “Project Management” by Gray and Larson</a:t>
            </a:r>
          </a:p>
        </p:txBody>
      </p:sp>
      <p:pic>
        <p:nvPicPr>
          <p:cNvPr id="8198" name="Picture 6">
            <a:extLst>
              <a:ext uri="{FF2B5EF4-FFF2-40B4-BE49-F238E27FC236}">
                <a16:creationId xmlns:a16="http://schemas.microsoft.com/office/drawing/2014/main" id="{94376C8D-E55C-4D04-A536-ECFE61DFFB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2924175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>
            <a:extLst>
              <a:ext uri="{FF2B5EF4-FFF2-40B4-BE49-F238E27FC236}">
                <a16:creationId xmlns:a16="http://schemas.microsoft.com/office/drawing/2014/main" id="{FA33AA87-A132-4ED7-A0B7-7B0CC89AA6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Identify the project risks</a:t>
            </a:r>
          </a:p>
        </p:txBody>
      </p:sp>
      <p:sp>
        <p:nvSpPr>
          <p:cNvPr id="11267" name="Rectangle 1027">
            <a:extLst>
              <a:ext uri="{FF2B5EF4-FFF2-40B4-BE49-F238E27FC236}">
                <a16:creationId xmlns:a16="http://schemas.microsoft.com/office/drawing/2014/main" id="{F6EB1E14-E8BB-46A7-B564-5A70B05AD7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en-US" dirty="0"/>
              <a:t>Generate list of all possible risks by “brainstorming” among team members</a:t>
            </a:r>
          </a:p>
          <a:p>
            <a:r>
              <a:rPr lang="en-US" altLang="en-US" dirty="0"/>
              <a:t>Do not attempt to assess risk probability; that is for a later step</a:t>
            </a:r>
          </a:p>
          <a:p>
            <a:r>
              <a:rPr lang="en-US" altLang="en-US" dirty="0"/>
              <a:t>Focus on risk events, rather than risk consequences</a:t>
            </a:r>
          </a:p>
          <a:p>
            <a:pPr lvl="1"/>
            <a:r>
              <a:rPr lang="en-US" altLang="en-US" dirty="0"/>
              <a:t>For example, “instrument does not return correct data” is a consequence of events like poor circuit design, incorrect or failed components, poor software implementation</a:t>
            </a:r>
          </a:p>
          <a:p>
            <a:r>
              <a:rPr lang="en-US" altLang="en-US" dirty="0"/>
              <a:t>First focus on overall project risks, then identify specific risks</a:t>
            </a:r>
          </a:p>
          <a:p>
            <a:r>
              <a:rPr lang="en-US" altLang="en-US" dirty="0"/>
              <a:t>Use your WBS to help organize your risk identification process</a:t>
            </a:r>
          </a:p>
          <a:p>
            <a:r>
              <a:rPr lang="en-US" altLang="en-US" dirty="0"/>
              <a:t>Seek input from sources from outside your group</a:t>
            </a:r>
          </a:p>
          <a:p>
            <a:r>
              <a:rPr lang="en-US" altLang="en-US" dirty="0"/>
              <a:t>Emphasize critical thinking and remember Murphy’s Laws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85053-4ADC-48A4-A470-FC7240423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rev20210122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5ACC5-8690-4B18-A885-851CEF43A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L26.01 Risk Management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589E3-47AC-40A3-AA41-46E5687BC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0A3C-273C-4216-A354-DD306FA5F0D2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931733C-94AC-4380-B5A6-97D752D7CE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Assessing the risk impact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9C605F2-0EB9-41FF-923A-A35B10602C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2057400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Not all risks need to be subject to monitoring and control</a:t>
            </a:r>
          </a:p>
          <a:p>
            <a:r>
              <a:rPr lang="en-US" altLang="en-US" dirty="0"/>
              <a:t>Use a </a:t>
            </a:r>
            <a:r>
              <a:rPr lang="en-US" altLang="en-US" b="1" dirty="0"/>
              <a:t>Scenario Analysis</a:t>
            </a:r>
            <a:r>
              <a:rPr lang="en-US" altLang="en-US" dirty="0"/>
              <a:t> to assess the risk event impact</a:t>
            </a:r>
          </a:p>
          <a:p>
            <a:pPr lvl="1"/>
            <a:r>
              <a:rPr lang="en-US" altLang="en-US" dirty="0"/>
              <a:t>Determine all consequences and their severity if the event happens</a:t>
            </a:r>
          </a:p>
          <a:p>
            <a:pPr lvl="1"/>
            <a:r>
              <a:rPr lang="en-US" altLang="en-US" dirty="0"/>
              <a:t>Identify when, during the project, will the event likely happen</a:t>
            </a:r>
          </a:p>
          <a:p>
            <a:pPr lvl="1"/>
            <a:r>
              <a:rPr lang="en-US" altLang="en-US" dirty="0"/>
              <a:t>Estimate the probability that the risk event will occur</a:t>
            </a:r>
          </a:p>
          <a:p>
            <a:pPr lvl="1"/>
            <a:r>
              <a:rPr lang="en-US" altLang="en-US" dirty="0"/>
              <a:t>Determine how difficult it will be to detect the event occurrence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BB58328-6B8F-4F75-A6E0-69CC0C6F2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rev20210122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8FCB0BF-A7B2-4AFA-9261-25984B2F7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L26.01 Risk Management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D9B317F-F3E6-45EA-9BA3-7B8B75AF2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B7DED-B7C7-4A06-A8D3-FD696AECD11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7A71DD07-44A8-4A5E-9761-8446D67B0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724400"/>
            <a:ext cx="1295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000"/>
              <a:t>Figure from “Project Management” by Gray and Larson</a:t>
            </a:r>
          </a:p>
        </p:txBody>
      </p:sp>
      <p:pic>
        <p:nvPicPr>
          <p:cNvPr id="9223" name="Picture 7">
            <a:extLst>
              <a:ext uri="{FF2B5EF4-FFF2-40B4-BE49-F238E27FC236}">
                <a16:creationId xmlns:a16="http://schemas.microsoft.com/office/drawing/2014/main" id="{693668EE-B8AF-4EDB-9D9F-B02A8B8104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581400"/>
            <a:ext cx="5943600" cy="251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AF48D46-9ADD-4391-A6FA-3D978522CC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Ranking the risk importance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986713A-74EF-4E29-B2A2-0906172CD2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44900" y="1523999"/>
            <a:ext cx="4813300" cy="3749675"/>
          </a:xfrm>
        </p:spPr>
        <p:txBody>
          <a:bodyPr>
            <a:normAutofit fontScale="62500" lnSpcReduction="20000"/>
          </a:bodyPr>
          <a:lstStyle/>
          <a:p>
            <a:r>
              <a:rPr lang="en-US" altLang="en-US" dirty="0"/>
              <a:t>Rank risks from those that can be neglected to those that require elevated vigilance</a:t>
            </a:r>
          </a:p>
          <a:p>
            <a:r>
              <a:rPr lang="en-US" altLang="en-US" dirty="0"/>
              <a:t>A Risk Severity Matrix can be helpful in prioritizing risks</a:t>
            </a:r>
          </a:p>
          <a:p>
            <a:pPr lvl="1"/>
            <a:r>
              <a:rPr lang="en-US" altLang="en-US" dirty="0"/>
              <a:t>Plot of event probability versus impact</a:t>
            </a:r>
          </a:p>
          <a:p>
            <a:r>
              <a:rPr lang="en-US" altLang="en-US" dirty="0"/>
              <a:t>Red zone identifies the most important events</a:t>
            </a:r>
          </a:p>
          <a:p>
            <a:r>
              <a:rPr lang="en-US" altLang="en-US" dirty="0"/>
              <a:t>Yellow zone lists risks that are moderately important</a:t>
            </a:r>
          </a:p>
          <a:p>
            <a:r>
              <a:rPr lang="en-US" altLang="en-US" dirty="0"/>
              <a:t>Green zone events probably can be safely ignored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1267D54-31DD-44C8-AB86-9949BF262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rev20210122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27A70E9-1645-495E-B82A-D7F359B2E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L26.01 Risk Management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AAA47D7-B3D8-4B8E-AF38-9E0B112D6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2E2F-9319-41F6-B17F-9E5B189BB09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B59D53B9-F45D-4D54-832E-E490E135D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76800"/>
            <a:ext cx="297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000"/>
              <a:t>Based on figure from “Project Management” by Gray and Larson</a:t>
            </a:r>
          </a:p>
        </p:txBody>
      </p:sp>
      <p:pic>
        <p:nvPicPr>
          <p:cNvPr id="12294" name="Picture 6">
            <a:extLst>
              <a:ext uri="{FF2B5EF4-FFF2-40B4-BE49-F238E27FC236}">
                <a16:creationId xmlns:a16="http://schemas.microsoft.com/office/drawing/2014/main" id="{A2C97E1F-9128-4B47-B069-5AEFB61290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34163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6" name="Rectangle 8">
            <a:extLst>
              <a:ext uri="{FF2B5EF4-FFF2-40B4-BE49-F238E27FC236}">
                <a16:creationId xmlns:a16="http://schemas.microsoft.com/office/drawing/2014/main" id="{EC0F171A-B3B4-4271-8E8E-562ADDC09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257800"/>
            <a:ext cx="8305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400"/>
              <a:t>Note that the zones are not symmetrical across the matrix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High impact low probability events much more important than likely low impact events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3A57A41-6526-4BB4-823E-522845D53B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Risk response strategies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D799169-3060-4123-B0B2-F54885645E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en-US"/>
              <a:t>Mitigating risk</a:t>
            </a:r>
          </a:p>
          <a:p>
            <a:pPr lvl="1"/>
            <a:r>
              <a:rPr lang="en-US" altLang="en-US"/>
              <a:t>Actions are taken during the project to either A) reduce the likelihood of a risk, or B) reduce the impact of the risk</a:t>
            </a:r>
          </a:p>
          <a:p>
            <a:pPr lvl="1"/>
            <a:r>
              <a:rPr lang="en-US" altLang="en-US"/>
              <a:t>For example, testing electrical components after receipt would reduce the likelihood that “bad” parts would be used in a circuit</a:t>
            </a:r>
          </a:p>
          <a:p>
            <a:r>
              <a:rPr lang="en-US" altLang="en-US"/>
              <a:t>Retaining risk</a:t>
            </a:r>
          </a:p>
          <a:p>
            <a:pPr lvl="1"/>
            <a:r>
              <a:rPr lang="en-US" altLang="en-US"/>
              <a:t>Usually for events with low probability but high impact when no alternate strategy is feasible</a:t>
            </a:r>
          </a:p>
          <a:p>
            <a:pPr lvl="1"/>
            <a:r>
              <a:rPr lang="en-US" altLang="en-US"/>
              <a:t>Have a contingency plan ready in case event occurs</a:t>
            </a:r>
          </a:p>
          <a:p>
            <a:r>
              <a:rPr lang="en-US" altLang="en-US"/>
              <a:t>Sharing risk</a:t>
            </a:r>
          </a:p>
          <a:p>
            <a:pPr lvl="1"/>
            <a:r>
              <a:rPr lang="en-US" altLang="en-US"/>
              <a:t>Multiple units associated with the project assume some portion of the risk</a:t>
            </a:r>
          </a:p>
          <a:p>
            <a:r>
              <a:rPr lang="en-US" altLang="en-US"/>
              <a:t>Transferring risk</a:t>
            </a:r>
          </a:p>
          <a:p>
            <a:pPr lvl="1"/>
            <a:r>
              <a:rPr lang="en-US" altLang="en-US"/>
              <a:t>Risk is assumed and managed by a unit outside the immediate project</a:t>
            </a:r>
          </a:p>
          <a:p>
            <a:pPr lvl="1"/>
            <a:r>
              <a:rPr lang="en-US" altLang="en-US"/>
              <a:t>For example, risks associated with the balloon vehicle are transferred to the LA ACES Project management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06647-7020-4C84-98C3-3625E4102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rev20210122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2B96F-336E-4732-B68E-2FC02F5E1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L26.01 Risk Management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0661B-3713-4F70-92F9-D451F53E8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3408-A8AA-4625-9DC8-EF8EBC884CEE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7E3FA26-3686-4565-815C-13E8BAC3DE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Develop a response for risks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CE74A36-CB45-4D82-B704-D5F486C07A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2286000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A risk response plan identifies the primary components necessary for managing the risk</a:t>
            </a:r>
          </a:p>
          <a:p>
            <a:pPr lvl="1"/>
            <a:r>
              <a:rPr lang="en-US" altLang="en-US" dirty="0"/>
              <a:t>What response strategy will be used</a:t>
            </a:r>
          </a:p>
          <a:p>
            <a:pPr lvl="1"/>
            <a:r>
              <a:rPr lang="en-US" altLang="en-US" dirty="0"/>
              <a:t>How will the risk event be detected and the response triggered</a:t>
            </a:r>
          </a:p>
          <a:p>
            <a:pPr lvl="1"/>
            <a:r>
              <a:rPr lang="en-US" altLang="en-US" dirty="0"/>
              <a:t>What plan will be put in place in response to the event</a:t>
            </a:r>
          </a:p>
          <a:p>
            <a:pPr lvl="1"/>
            <a:r>
              <a:rPr lang="en-US" altLang="en-US" dirty="0"/>
              <a:t>Who will be responsible for monitoring and controlling the risk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2E1A80-EB7A-4A91-8459-032FDDC6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rev20210122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8801273-EFEA-4538-ABC4-CF2C2A549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L26.01 Risk Management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0CD94FD-54F6-4997-822A-51A951039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7A705-B35E-4000-9BBA-8BEF024F269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8D71D50B-D1CA-4D63-8F52-C8AF9C441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4648200"/>
            <a:ext cx="10652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000"/>
              <a:t>Figure from “Project Management” by Gray and Larson</a:t>
            </a:r>
          </a:p>
        </p:txBody>
      </p:sp>
      <p:pic>
        <p:nvPicPr>
          <p:cNvPr id="13317" name="Picture 5">
            <a:extLst>
              <a:ext uri="{FF2B5EF4-FFF2-40B4-BE49-F238E27FC236}">
                <a16:creationId xmlns:a16="http://schemas.microsoft.com/office/drawing/2014/main" id="{3B32FDBF-FF81-4FCC-8739-3A250CA939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10000"/>
            <a:ext cx="6324600" cy="23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ACE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FF0066"/>
      </a:hlink>
      <a:folHlink>
        <a:srgbClr val="00FF00"/>
      </a:folHlink>
    </a:clrScheme>
    <a:fontScheme name="LaAC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aAC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AC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Settings\guzik\Application Data\Microsoft\Templates\LaACES.pot</Template>
  <TotalTime>627</TotalTime>
  <Words>1080</Words>
  <Application>Microsoft Office PowerPoint</Application>
  <PresentationFormat>On-screen Show (4:3)</PresentationFormat>
  <Paragraphs>126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LaACES</vt:lpstr>
      <vt:lpstr>Risk &amp; Risk Management</vt:lpstr>
      <vt:lpstr>Why manage risks?</vt:lpstr>
      <vt:lpstr>Risk during the project</vt:lpstr>
      <vt:lpstr>Risk Management Steps</vt:lpstr>
      <vt:lpstr>Identify the project risks</vt:lpstr>
      <vt:lpstr>Assessing the risk impact</vt:lpstr>
      <vt:lpstr>Ranking the risk importance</vt:lpstr>
      <vt:lpstr>Risk response strategies</vt:lpstr>
      <vt:lpstr>Develop a response for risks</vt:lpstr>
      <vt:lpstr>Contingency Planning</vt:lpstr>
      <vt:lpstr>Risk response process control</vt:lpstr>
    </vt:vector>
  </TitlesOfParts>
  <Company>Louisiana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&amp; Risk Management</dc:title>
  <dc:creator>T. Gregory Guzik</dc:creator>
  <cp:lastModifiedBy>Aaron P Ryan</cp:lastModifiedBy>
  <cp:revision>19</cp:revision>
  <dcterms:created xsi:type="dcterms:W3CDTF">2004-07-09T23:57:34Z</dcterms:created>
  <dcterms:modified xsi:type="dcterms:W3CDTF">2022-02-03T16:24:26Z</dcterms:modified>
</cp:coreProperties>
</file>