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D22861-89F9-4899-93D3-D92AEA3EDFBF}" v="1" dt="2020-08-20T22:37:18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14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CA18562-4160-4BAB-B843-E94C2AEBC8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A7974E1-D1AD-4D68-A6C5-9D931530C09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C6BB2EB-4A5F-4A52-A3C4-3889ADBD50C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0D85CB1-3E8A-444A-85D0-975748BE38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57509BF-A31C-43AC-AB0A-2A73F4873B2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A546802-FA41-4A87-B8F6-6339E93CAE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351E6C-55EE-47E3-B4D1-33BCAE6638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31DA3-AE7E-465F-87A3-BC3AB725A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D0A451-4CC1-4045-90F9-ADF9B7C72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7A54A-F1AB-45B0-A6DA-95A242C72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rev20220228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D7D3E-B981-40EB-BFA4-26A8F441F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L24.03 Project Schedule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715F4-4FA1-439C-AEC6-E76A6ED1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2097B-6DE4-4A20-B31F-0A5834744D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19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75C3-3F55-4EE0-9596-27175E13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AA516-8484-4365-8762-AF338C9C6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1685C-929C-4FA0-9872-14E6DF6F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rev20220228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C1038-0379-435A-B30E-F2C03A2D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L24.03 Project Schedule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68E1A-03B5-4BCC-B5D9-9EF8471A8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2973A-BB3A-4F1C-9C3A-9BC432525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83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58CF2F-A394-4CE6-BAF6-96B4264F78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48330-A90F-47BE-AC8F-CF1EB2D17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8D788-FDF3-47F1-982E-783AF488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rev20220228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F8D74-61CA-49DC-B494-84F331BA4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L24.03 Project Schedule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EB2D5-410B-45A7-9A3E-985981702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4B586-8D05-4FEE-A666-C520632DA5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14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67497-F420-4864-A62F-56076D6AE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877CA-8624-43B3-BB9E-206878FEE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4CFDE-B3D7-4AEF-8946-A5DA2E7C0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rev20220228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6EA74-1E36-4CF5-A08F-8BB67F469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L24.03 Project Schedule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93D3B-3085-4DF1-AC03-DA3AAD0EC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96899-ACAA-4A4A-8602-631A8B85D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03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7BD49-6F15-429B-8C31-812080503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48CDC-6D77-46F6-A649-EF63F8201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1922A-3D9C-4DC1-AAB5-2A7D8E591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rev20220228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E33AC-9CE1-4659-9D3C-203CA19F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L24.03 Project Schedule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34187-06E3-4E38-A015-43D2650A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C0F42-B335-4247-BB1B-98CFA108D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11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96442-277D-44E8-B1BA-F9276AEA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30975-A972-452F-AAF3-03534EE1B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2AE5F-F627-4E81-B2E9-AFFA15F6A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F3249B-03CE-44F2-ACBF-394CF8997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rev20220228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F14C4-76DB-422C-9F17-449D75237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L24.03 Project Schedule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3A19C-4221-47DF-811E-AF20A7683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C0646-56AE-45B7-8064-0326A54524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357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79893-98A4-4C29-98A4-D6F9B8D93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F90D4-A0D2-4A9E-AF95-2D9D140E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3E1DE-A92A-4A30-93AC-74A6C9736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300A2D-42E6-4C6C-9480-D0B6BC23D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A42A84-7035-432F-B02A-FD230F84E8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FD65EE-211B-4B96-8516-2E15693B2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rev20220228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316C6-C170-4866-9C91-27E215D92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L24.03 Project Schedule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3C9D8F-5B5F-4BA8-830D-35EC925F4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AF268-2474-4708-B97C-5FB5758917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61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D2B73-D434-49C1-9BE8-29DF318D7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DCAA3D-6EDA-4DE7-865B-6EE8DCDB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rev20220228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40AB2-CD88-4905-9DE7-7ADC3AA7E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L24.03 Project Schedule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A61ED-48CC-4AFE-8B04-7CDF1A01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B9300-E746-41A3-9CEB-9E9301C1C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43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ABF46-43BA-467E-980F-648096C3B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rev20220228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2D9321-4D46-4E88-B376-1D9934D9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L24.03 Project Schedule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45411-5ABE-49A2-BF17-86B24BB5D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B0140-4A34-44DF-9CE2-063E83F428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8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923F5-C187-48CA-81A4-921E3E6D9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0E530-1581-4374-BF20-C161DF8EC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3654E-4867-4EAF-8274-1B07D10E1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5ECB0-068A-42E8-B29F-BF14E8062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rev20220228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86B15-8217-43CC-B282-65AFA0C2F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L24.03 Project Schedule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B25F2-ABB7-4848-8441-5265705BE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6D03B-E8ED-4E66-8D4E-A3DCC41251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15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5CE92-695A-4A2F-BDAC-0D6B5D570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E9071-B225-4B82-B39D-836110A9CF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4449C0-C266-43D0-8A58-00CF50068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F7F38-629C-43C7-8B06-D37676FA5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rev20220228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45AE1-BA1E-4381-BFD1-4BC3115B2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L24.03 Project Schedule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A9943-C44B-4BB6-ACDF-DECB2C5E6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0D7D9-9E05-4906-A96F-B5A47DE009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26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461AA3-3B4C-4B93-BFAB-D6CD200EC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21915" y="114300"/>
            <a:ext cx="642470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38318A-8E06-4EFF-BF82-2A33B2794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8D0F56-6A38-4949-B97D-3A0C682AE4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en-US"/>
              <a:t>LSU rev20220228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0A19CBB-D3E0-4502-A052-FBAF02E9A6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L24.03 Project Schedule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8946B8B-DDB2-4C2B-AFC5-778301E0E9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8E5559-B4D3-4816-A11D-F1AEE8A9BF7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FB720964-2C4B-4ADA-9186-2DDE750C2B8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15" cy="1371600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BD7C94F-A520-4357-8CB9-105C1044CA8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620" y="0"/>
            <a:ext cx="1497380" cy="1371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0378ED4-782B-45EE-95F9-5BFD4B05D8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/>
          <a:p>
            <a:r>
              <a:rPr lang="en-US" altLang="en-US"/>
              <a:t>The Project Schedule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A03B4F6-7980-4065-A028-D3D2DD9697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r>
              <a:rPr lang="en-US" altLang="en-US" dirty="0"/>
              <a:t>L24.03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BC8D8-9592-4306-88B5-87C45889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rev20220228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D0D98-BD1A-4ED3-B9B8-78FEC06EF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L24.03 Project Schedule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F181F-E137-454D-85EE-45F8F4F0C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6D84EEB4-EE65-47FC-A9D7-B3375B2B074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E6B9921-EE59-4533-8E03-851A17CD30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1915" y="114300"/>
            <a:ext cx="6424706" cy="1143000"/>
          </a:xfrm>
        </p:spPr>
        <p:txBody>
          <a:bodyPr>
            <a:normAutofit/>
          </a:bodyPr>
          <a:lstStyle/>
          <a:p>
            <a:r>
              <a:rPr lang="en-US" altLang="en-US"/>
              <a:t>Schedule tasks in parallel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55E5E83-CAED-4C21-A2EF-97E53E70B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/>
              <a:t>To within personnel constrains, the more tasks you can schedule to run concurrently the shorter your overall schedule will be.</a:t>
            </a:r>
          </a:p>
          <a:p>
            <a:r>
              <a:rPr lang="en-US" altLang="en-US"/>
              <a:t>Detailed WBS and task definitions may reveal parallel effort.</a:t>
            </a:r>
          </a:p>
          <a:p>
            <a:pPr lvl="1"/>
            <a:r>
              <a:rPr lang="en-US" altLang="en-US"/>
              <a:t>Fabrication of duplicates of same design can be run in parallel</a:t>
            </a:r>
          </a:p>
          <a:p>
            <a:pPr lvl="1"/>
            <a:r>
              <a:rPr lang="en-US" altLang="en-US"/>
              <a:t>Determine requirements early so development of different modules can run in parallel</a:t>
            </a:r>
          </a:p>
          <a:p>
            <a:r>
              <a:rPr lang="en-US" altLang="en-US"/>
              <a:t>Take advantage of “natural” time lags</a:t>
            </a:r>
          </a:p>
          <a:p>
            <a:pPr lvl="1"/>
            <a:r>
              <a:rPr lang="en-US" altLang="en-US"/>
              <a:t>While parts for module A are being shipped, schedule work on module 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72737-0A1C-4136-8706-218B42CB3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rev20220228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D59B6-ACDD-49CA-89E2-AEF90FF4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L24.03 Project Schedule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D2258-6397-4C0F-BB22-C5D15D135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AA2A624F-04E5-4213-B495-4D9F3928102C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2E336B3-7171-4962-BE8E-FBC78CD272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1915" y="114300"/>
            <a:ext cx="6424706" cy="1143000"/>
          </a:xfrm>
        </p:spPr>
        <p:txBody>
          <a:bodyPr>
            <a:normAutofit/>
          </a:bodyPr>
          <a:lstStyle/>
          <a:p>
            <a:r>
              <a:rPr lang="en-US" altLang="en-US"/>
              <a:t>Check for consistency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DF7A419-F07F-48B2-95BC-EF6356F3FA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/>
              <a:t>Make sure that your schedule is consistent with known constraints</a:t>
            </a:r>
          </a:p>
          <a:p>
            <a:r>
              <a:rPr lang="en-US" altLang="en-US"/>
              <a:t>Is there work scheduled when no one will be available?</a:t>
            </a:r>
          </a:p>
          <a:p>
            <a:r>
              <a:rPr lang="en-US" altLang="en-US"/>
              <a:t>Is the total work time shown in the schedule consistent with the total time personnel have committed to work?</a:t>
            </a:r>
          </a:p>
          <a:p>
            <a:r>
              <a:rPr lang="en-US" altLang="en-US"/>
              <a:t>Are the major milestones occurring on the expected or required dates?</a:t>
            </a:r>
          </a:p>
          <a:p>
            <a:r>
              <a:rPr lang="en-US" altLang="en-US"/>
              <a:t>Is the overall duration of the schedule as expected?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39E23-7F79-468C-AD7E-45BC685A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rev20220228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56CEC-C56A-4775-90D5-E54DB2A77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L24.03 Project Schedule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C5C73-463A-4ECD-931C-BCED29310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31F24F87-01AA-4EC5-B716-CBBB2908416B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459470F-0B49-4D50-9A79-0E94594AC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1915" y="114300"/>
            <a:ext cx="6424706" cy="1143000"/>
          </a:xfrm>
        </p:spPr>
        <p:txBody>
          <a:bodyPr>
            <a:normAutofit/>
          </a:bodyPr>
          <a:lstStyle/>
          <a:p>
            <a:r>
              <a:rPr lang="en-US" altLang="en-US"/>
              <a:t>Tracking your schedule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A0F25A0-C498-40A9-80D7-24A7FCBB8C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/>
              <a:t>Once the initial schedule has been established you should monitor progress</a:t>
            </a:r>
          </a:p>
          <a:p>
            <a:pPr lvl="1"/>
            <a:r>
              <a:rPr lang="en-US" altLang="en-US"/>
              <a:t>In MS Project you can indicate the percentage that a task is done.</a:t>
            </a:r>
          </a:p>
          <a:p>
            <a:pPr lvl="1"/>
            <a:r>
              <a:rPr lang="en-US" altLang="en-US"/>
              <a:t>If your schedule is on track then you should show all tasks earlier than the current calendar date as being done</a:t>
            </a:r>
          </a:p>
          <a:p>
            <a:r>
              <a:rPr lang="en-US" altLang="en-US"/>
              <a:t>There are a few things you can do if you are running behind schedule</a:t>
            </a:r>
          </a:p>
          <a:p>
            <a:pPr lvl="1"/>
            <a:r>
              <a:rPr lang="en-US" altLang="en-US"/>
              <a:t>Descope the project and eliminate tasks</a:t>
            </a:r>
          </a:p>
          <a:p>
            <a:pPr lvl="1"/>
            <a:r>
              <a:rPr lang="en-US" altLang="en-US"/>
              <a:t>Increase the number of personnel working on the project</a:t>
            </a:r>
          </a:p>
          <a:p>
            <a:pPr lvl="1"/>
            <a:r>
              <a:rPr lang="en-US" altLang="en-US"/>
              <a:t>Reassign tasks to more efficient or more available personnel</a:t>
            </a:r>
          </a:p>
          <a:p>
            <a:pPr lvl="1"/>
            <a:r>
              <a:rPr lang="en-US" altLang="en-US"/>
              <a:t>Increase the number of hours personnel work on the project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9EA21-E3E5-4962-AF1A-455D5A0B9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rev20220228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7D667-1795-4E8C-85D2-974470B69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L24.03 Project Schedule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80FEC-9855-4472-981C-903C8F4ED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48800FEE-73EE-4D2B-B733-B9827A8E8A87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EFB3E31-7ECA-4635-A120-3C10F0F99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1915" y="114300"/>
            <a:ext cx="6424706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The project scheduling process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E43DBC2-8A41-432E-B265-301BC66454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/>
              <a:t>Establishing a project schedule determines the time ordering of tasks, helps identify potential resource conflicts, and provides assurance about completion time.</a:t>
            </a:r>
          </a:p>
          <a:p>
            <a:r>
              <a:rPr lang="en-US" altLang="en-US"/>
              <a:t>A well defined schedule is also a very useful tool for monitoring progress.</a:t>
            </a:r>
          </a:p>
          <a:p>
            <a:r>
              <a:rPr lang="en-US" altLang="en-US"/>
              <a:t>Developing a project schedule includes the following steps:</a:t>
            </a:r>
          </a:p>
          <a:p>
            <a:pPr lvl="1"/>
            <a:r>
              <a:rPr lang="en-US" altLang="en-US"/>
              <a:t>Establish the detailed WBS</a:t>
            </a:r>
          </a:p>
          <a:p>
            <a:pPr lvl="1"/>
            <a:r>
              <a:rPr lang="en-US" altLang="en-US"/>
              <a:t>Determine the task dependence or precedence</a:t>
            </a:r>
          </a:p>
          <a:p>
            <a:pPr lvl="1"/>
            <a:r>
              <a:rPr lang="en-US" altLang="en-US"/>
              <a:t>Identify time lags</a:t>
            </a:r>
          </a:p>
          <a:p>
            <a:pPr lvl="1"/>
            <a:r>
              <a:rPr lang="en-US" altLang="en-US"/>
              <a:t>Roll-up time estimates from bottom level WBS</a:t>
            </a:r>
          </a:p>
          <a:p>
            <a:pPr lvl="1"/>
            <a:r>
              <a:rPr lang="en-US" altLang="en-US"/>
              <a:t>Assign resources (i.e. people) to tasks &amp; resolve conflicts</a:t>
            </a:r>
          </a:p>
          <a:p>
            <a:pPr lvl="1"/>
            <a:r>
              <a:rPr lang="en-US" altLang="en-US"/>
              <a:t>Identify milestone dates</a:t>
            </a:r>
          </a:p>
          <a:p>
            <a:pPr lvl="1"/>
            <a:r>
              <a:rPr lang="en-US" altLang="en-US"/>
              <a:t>Implement trade-off if schedule is not acceptable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8DF17-F459-4E20-84CD-940F03B1DF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rev20220228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D87FC-DBB8-4A31-B51B-B7E3C06D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L24.03 Project Schedule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D652F-8742-423A-A608-B7E60E2A4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17E0A462-37CB-4901-8F00-5F7AAD7E1F1C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0745A83-92D5-42C7-8B07-499539DE6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1915" y="114300"/>
            <a:ext cx="6424706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Factor affecting the schedule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02B7F90-7DF3-421F-B799-8A7F0B4AC9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/>
              <a:t>Is the WBS complete? </a:t>
            </a:r>
          </a:p>
          <a:p>
            <a:pPr lvl="1"/>
            <a:r>
              <a:rPr lang="en-US" altLang="en-US"/>
              <a:t>Undefined tasks or time lags can disrupt the planned schedule</a:t>
            </a:r>
          </a:p>
          <a:p>
            <a:r>
              <a:rPr lang="en-US" altLang="en-US"/>
              <a:t>How accurate is the work package time estimate?</a:t>
            </a:r>
          </a:p>
          <a:p>
            <a:pPr lvl="1"/>
            <a:r>
              <a:rPr lang="en-US" altLang="en-US"/>
              <a:t>Uncertainty in the times for the lowest WBS level will propagate upward during roll-up</a:t>
            </a:r>
          </a:p>
          <a:p>
            <a:r>
              <a:rPr lang="en-US" altLang="en-US"/>
              <a:t>What is the level of task dependency?</a:t>
            </a:r>
          </a:p>
          <a:p>
            <a:pPr lvl="1"/>
            <a:r>
              <a:rPr lang="en-US" altLang="en-US"/>
              <a:t>Dependent tasks can only be accomplished in sequence rather than in parallel.  Thus, increasing the number of personnel will not necessarily reduce the time required to complete the tasks.</a:t>
            </a:r>
          </a:p>
          <a:p>
            <a:r>
              <a:rPr lang="en-US" altLang="en-US"/>
              <a:t>What is the availability of personnel resources?</a:t>
            </a:r>
          </a:p>
          <a:p>
            <a:pPr lvl="1"/>
            <a:r>
              <a:rPr lang="en-US" altLang="en-US"/>
              <a:t>An individual can not focus on more than one task at a time.  Thus, without sufficient personnel independent tasks will need to be done sequentially.</a:t>
            </a:r>
          </a:p>
          <a:p>
            <a:r>
              <a:rPr lang="en-US" altLang="en-US"/>
              <a:t>What is the effectiveness of the personnel?</a:t>
            </a:r>
          </a:p>
          <a:p>
            <a:pPr lvl="1"/>
            <a:r>
              <a:rPr lang="en-US" altLang="en-US"/>
              <a:t>What is the percentage of time per week that personnel can be “on task”?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BDE1B-4F3D-4B8D-B713-8344E6E15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rev20220228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289D8-F152-4AA3-90FC-7D644C570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L24.03 Project Schedule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56794-621E-4AF6-8165-3EB2EA04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7AC36D04-87D0-471C-A477-05247DF2D881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3D035CB-3955-45DB-9AE3-E33AE3AEA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1915" y="114300"/>
            <a:ext cx="6424706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Essential schedule information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931DE49-3222-49AE-B47E-DC99E90F2E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/>
              <a:t>A complete WBS provides the first order schedule organization </a:t>
            </a:r>
          </a:p>
          <a:p>
            <a:pPr lvl="1"/>
            <a:r>
              <a:rPr lang="en-US" altLang="en-US"/>
              <a:t>All major tasks, subtasks and milestone events should be identified</a:t>
            </a:r>
          </a:p>
          <a:p>
            <a:pPr lvl="1"/>
            <a:r>
              <a:rPr lang="en-US" altLang="en-US"/>
              <a:t>The WBS units will usually already be in some kind of time ordering</a:t>
            </a:r>
          </a:p>
          <a:p>
            <a:r>
              <a:rPr lang="en-US" altLang="en-US"/>
              <a:t>Determine which tasks require the results from some previous task (i.e. task precedence)</a:t>
            </a:r>
          </a:p>
          <a:p>
            <a:pPr lvl="1"/>
            <a:r>
              <a:rPr lang="en-US" altLang="en-US"/>
              <a:t>For example, you can not install a sensor until the sensor has been specified, ordered and delivered</a:t>
            </a:r>
          </a:p>
          <a:p>
            <a:r>
              <a:rPr lang="en-US" altLang="en-US"/>
              <a:t>Determine which tasks can be accomplished in parallel</a:t>
            </a:r>
          </a:p>
          <a:p>
            <a:pPr lvl="1"/>
            <a:r>
              <a:rPr lang="en-US" altLang="en-US"/>
              <a:t>For example, you can build multiple copies of the same design at the same time.</a:t>
            </a:r>
          </a:p>
          <a:p>
            <a:r>
              <a:rPr lang="en-US" altLang="en-US"/>
              <a:t>Identify milestone events and determine if any of these events require a fixed date</a:t>
            </a:r>
          </a:p>
          <a:p>
            <a:r>
              <a:rPr lang="en-US" altLang="en-US"/>
              <a:t>Identify and estimate the length of any time lags like shipping time, holidays, exam schedule, time off, etc.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AEE0E-1C4B-47B7-A41D-7AD13E206D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rev20220228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BA52D-C366-40B2-AFE2-7CA14A0CB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L24.03 Project Schedule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5AFFF-03A2-4771-89A8-A5E78238B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8E926B8D-139C-4A84-9B3E-86BDE9B9BD9A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524D148-3D30-4F5E-A0D5-8C3A13F36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1915" y="114300"/>
            <a:ext cx="6424706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Begin “coding” the schedule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3718F38-E7BD-48A8-A970-476630516A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dirty="0"/>
              <a:t>Become familiar with project scheduling software such as Microsoft Project</a:t>
            </a:r>
          </a:p>
          <a:p>
            <a:r>
              <a:rPr lang="en-US" altLang="en-US" dirty="0"/>
              <a:t>Enter tasks from WBS into scheduling software</a:t>
            </a:r>
          </a:p>
          <a:p>
            <a:pPr lvl="1"/>
            <a:r>
              <a:rPr lang="en-US" altLang="en-US" dirty="0"/>
              <a:t>Use software features to establish “tree structure” relationship </a:t>
            </a:r>
          </a:p>
          <a:p>
            <a:pPr lvl="1"/>
            <a:r>
              <a:rPr lang="en-US" altLang="en-US" dirty="0"/>
              <a:t>Lower level tasks should be clearly associated with a higher level task</a:t>
            </a:r>
          </a:p>
          <a:p>
            <a:pPr lvl="1"/>
            <a:r>
              <a:rPr lang="en-US" altLang="en-US" dirty="0"/>
              <a:t>Enter “shipping time” or other project specific lags as “tasks” in the schedule</a:t>
            </a:r>
          </a:p>
          <a:p>
            <a:r>
              <a:rPr lang="en-US" altLang="en-US" dirty="0"/>
              <a:t>Enter time estimates for lowest level tasks and time lags</a:t>
            </a:r>
          </a:p>
          <a:p>
            <a:pPr lvl="1"/>
            <a:r>
              <a:rPr lang="en-US" altLang="en-US" dirty="0"/>
              <a:t>These times should then be rolled-up to the higher level summary tasks</a:t>
            </a:r>
          </a:p>
          <a:p>
            <a:pPr lvl="1"/>
            <a:r>
              <a:rPr lang="en-US" altLang="en-US" dirty="0"/>
              <a:t>Milestone events are indicated by having zero duration</a:t>
            </a:r>
          </a:p>
          <a:p>
            <a:r>
              <a:rPr lang="en-US" altLang="en-US" dirty="0"/>
              <a:t>Enter task and milestone predecessor information </a:t>
            </a:r>
          </a:p>
          <a:p>
            <a:r>
              <a:rPr lang="en-US" altLang="en-US" dirty="0"/>
              <a:t>Use software features to enter general time lags such as holidays, exam schedules, etc.</a:t>
            </a:r>
          </a:p>
          <a:p>
            <a:r>
              <a:rPr lang="en-US" altLang="en-US" dirty="0"/>
              <a:t>Short tutorial of basic Project or alternatives usage is provided in L24.02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66D04-3616-4609-AB7A-E8D760BE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rev20220228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387AE-7062-4943-B233-12F66084B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L24.03 Project Schedule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F1BEB-6DC1-45A4-ADF9-2D4CEABB8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3A04FD44-8C94-4A9B-B995-5BC2E8804636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9F46513-5FD9-4BC3-AD66-B0EFEF05E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1915" y="114300"/>
            <a:ext cx="6424706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Refinements to the schedule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3615F43-2D0D-4A91-8A2B-8872C88E51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/>
              <a:t>Define the characteristics of your personnel resources and assign these resources to specific task</a:t>
            </a:r>
          </a:p>
          <a:p>
            <a:r>
              <a:rPr lang="en-US" altLang="en-US"/>
              <a:t>Take into account effects due to limited personnel availability</a:t>
            </a:r>
          </a:p>
          <a:p>
            <a:r>
              <a:rPr lang="en-US" altLang="en-US"/>
              <a:t>Include lags to reflect the effectiveness of personnel</a:t>
            </a:r>
          </a:p>
          <a:p>
            <a:r>
              <a:rPr lang="en-US" altLang="en-US"/>
              <a:t>Improve the “parallelism” of your tasks</a:t>
            </a:r>
          </a:p>
          <a:p>
            <a:r>
              <a:rPr lang="en-US" altLang="en-US"/>
              <a:t>Check that the schedule is consistent with constraints</a:t>
            </a:r>
          </a:p>
          <a:p>
            <a:r>
              <a:rPr lang="en-US" altLang="en-US"/>
              <a:t>Correct any schedule issues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4A1B1-29B2-45AF-A884-DE4B6650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rev20220228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CEB0E-3249-4C2F-A874-536F1197A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L24.03 Project Schedule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7DF49-36AB-4F55-855E-1328726E2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6169D549-2ACB-4104-8C1E-4B35A02F4B0A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8869C79-A11D-4DFC-953D-4A0C574EEC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1915" y="114300"/>
            <a:ext cx="6424706" cy="1143000"/>
          </a:xfrm>
        </p:spPr>
        <p:txBody>
          <a:bodyPr>
            <a:normAutofit/>
          </a:bodyPr>
          <a:lstStyle/>
          <a:p>
            <a:r>
              <a:rPr lang="en-US" altLang="en-US"/>
              <a:t>Personnel availability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04FB50D-437F-43A1-A29E-0C3C36EFC9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/>
              <a:t>The schedule can be affected by the number of people with appropriate skills available to the project</a:t>
            </a:r>
          </a:p>
          <a:p>
            <a:r>
              <a:rPr lang="en-US" altLang="en-US"/>
              <a:t>Individuals can not work on multiple tasks at the same time</a:t>
            </a:r>
          </a:p>
          <a:p>
            <a:r>
              <a:rPr lang="en-US" altLang="en-US"/>
              <a:t>If two tasks that would normally be worked in parallel are assigned to the same individual, then these tasks must be made dependent and worked in sequence</a:t>
            </a:r>
          </a:p>
          <a:p>
            <a:r>
              <a:rPr lang="en-US" altLang="en-US"/>
              <a:t>This decision is made when assigning resources to tasks</a:t>
            </a:r>
          </a:p>
          <a:p>
            <a:r>
              <a:rPr lang="en-US" altLang="en-US"/>
              <a:t>Software like MS Project can automatically examine for resource conflicts and adjust the schedule</a:t>
            </a:r>
          </a:p>
          <a:p>
            <a:pPr lvl="1"/>
            <a:r>
              <a:rPr lang="en-US" altLang="en-US"/>
              <a:t>Select “Resource Leveling …” from the “Tools” menu</a:t>
            </a:r>
          </a:p>
          <a:p>
            <a:pPr lvl="1"/>
            <a:r>
              <a:rPr lang="en-US" altLang="en-US"/>
              <a:t>Be careful and save your project before performing any automated leveling.  The automation may not work exactly as you expect.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07E12-4F4D-43B4-B5AE-7ED88C8202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rev20220228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86973-1A97-4453-A0CE-66986BCDC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L24.03 Project Schedule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338C3-3978-49EA-B82F-85F0B4FCE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AA5AFA40-11C3-4E5B-B35A-F247A8D32099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67D1EA0-DDA0-43E3-BFF9-654BE8476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1915" y="114300"/>
            <a:ext cx="6424706" cy="1143000"/>
          </a:xfrm>
        </p:spPr>
        <p:txBody>
          <a:bodyPr>
            <a:normAutofit/>
          </a:bodyPr>
          <a:lstStyle/>
          <a:p>
            <a:r>
              <a:rPr lang="en-US" altLang="en-US"/>
              <a:t>Personnel Effectiveness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FD9B592-6ECC-4F20-A285-D5A314AE15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/>
              <a:t>Include time lags to reflect the effectiveness of personnel</a:t>
            </a:r>
          </a:p>
          <a:p>
            <a:r>
              <a:rPr lang="en-US" altLang="en-US"/>
              <a:t>Keep in mind that there is a difference between “time on task” and “calendar time”</a:t>
            </a:r>
          </a:p>
          <a:p>
            <a:r>
              <a:rPr lang="en-US" altLang="en-US"/>
              <a:t>Both available work time and work efficiency must be taken into account</a:t>
            </a:r>
          </a:p>
          <a:p>
            <a:r>
              <a:rPr lang="en-US" altLang="en-US"/>
              <a:t>If a task requires 40 hours of work … </a:t>
            </a:r>
          </a:p>
          <a:p>
            <a:pPr lvl="1"/>
            <a:r>
              <a:rPr lang="en-US" altLang="en-US"/>
              <a:t>Normal 100% efficient worker will need 1 week calendar time</a:t>
            </a:r>
          </a:p>
          <a:p>
            <a:pPr lvl="1"/>
            <a:r>
              <a:rPr lang="en-US" altLang="en-US"/>
              <a:t>Worker that can only focus on task for 10 hours per week will need four weeks of calendar time</a:t>
            </a:r>
          </a:p>
          <a:p>
            <a:r>
              <a:rPr lang="en-US" altLang="en-US"/>
              <a:t>Schedule software can automatically handle some of these effects by defining the characteristics of particular personnel resources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7BC58-17DF-4247-8D01-5984D4E3E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rev20220228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55964-7006-4813-8644-DDE9698B1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L24.03 Project Schedule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5C875-F5F3-4507-9573-BFFDE5738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0B53C39B-C343-4AAB-B711-7CFEB3CA7F89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48B29A4-ACB6-430F-9671-3D3E05FCE4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1915" y="114300"/>
            <a:ext cx="6424706" cy="1143000"/>
          </a:xfrm>
        </p:spPr>
        <p:txBody>
          <a:bodyPr>
            <a:normAutofit/>
          </a:bodyPr>
          <a:lstStyle/>
          <a:p>
            <a:r>
              <a:rPr lang="en-US" altLang="en-US"/>
              <a:t>Define personnel resources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0B174A7-F2FB-4BEB-B3F7-1CAEDC8BA2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239000" cy="1925638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Scheduling software should have some ability to define the characteristics of the project resources</a:t>
            </a:r>
          </a:p>
          <a:p>
            <a:pPr lvl="1"/>
            <a:r>
              <a:rPr lang="en-US" altLang="en-US" dirty="0"/>
              <a:t>Shown is the Resource Information panel in Microsoft Project</a:t>
            </a:r>
          </a:p>
          <a:p>
            <a:r>
              <a:rPr lang="en-US" altLang="en-US" dirty="0"/>
              <a:t>These resources can then be assigned to particular tasks and the scheduling program will automatically take into account the resource characteristics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965A79C-A250-430D-8F58-4DDAC63E52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rev20220228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B0EF6FF-2A13-41A2-A9CE-9FDFDA7B4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L24.03 Project Schedule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D94320B-F19B-48A1-BA5F-7A28EA692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3D942C05-D98F-4133-AFCE-6C196B1F49B6}" type="slidenum">
              <a:rPr lang="en-US" altLang="en-US"/>
              <a:pPr/>
              <a:t>9</a:t>
            </a:fld>
            <a:endParaRPr lang="en-US" altLang="en-US"/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8D1AFA7D-EBAA-4C55-909B-D57C588F6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3733800" cy="268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Rectangle 5">
            <a:extLst>
              <a:ext uri="{FF2B5EF4-FFF2-40B4-BE49-F238E27FC236}">
                <a16:creationId xmlns:a16="http://schemas.microsoft.com/office/drawing/2014/main" id="{356AE11C-B660-4B53-9D7E-8F5952256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429000"/>
            <a:ext cx="4495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 dirty="0"/>
              <a:t>Characteristics of individuals include: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Normal working time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Personal absences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Percent of work week devoted to project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Calendar dates of availability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AC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FF0066"/>
      </a:hlink>
      <a:folHlink>
        <a:srgbClr val="00FF00"/>
      </a:folHlink>
    </a:clrScheme>
    <a:fontScheme name="LaAC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AC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AC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Settings\guzik\Application Data\Microsoft\Templates\LaACES.pot</Template>
  <TotalTime>975</TotalTime>
  <Words>1154</Words>
  <Application>Microsoft Office PowerPoint</Application>
  <PresentationFormat>On-screen Show (4:3)</PresentationFormat>
  <Paragraphs>136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LaACES</vt:lpstr>
      <vt:lpstr>The Project Schedule</vt:lpstr>
      <vt:lpstr>The project scheduling process</vt:lpstr>
      <vt:lpstr>Factor affecting the schedule</vt:lpstr>
      <vt:lpstr>Essential schedule information</vt:lpstr>
      <vt:lpstr>Begin “coding” the schedule</vt:lpstr>
      <vt:lpstr>Refinements to the schedule</vt:lpstr>
      <vt:lpstr>Personnel availability</vt:lpstr>
      <vt:lpstr>Personnel Effectiveness</vt:lpstr>
      <vt:lpstr>Define personnel resources</vt:lpstr>
      <vt:lpstr>Schedule tasks in parallel</vt:lpstr>
      <vt:lpstr>Check for consistency</vt:lpstr>
      <vt:lpstr>Tracking your schedule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Project Schedule</dc:title>
  <dc:creator>T. Gregory Guzik</dc:creator>
  <cp:lastModifiedBy>Aaron P Ryan</cp:lastModifiedBy>
  <cp:revision>11</cp:revision>
  <dcterms:created xsi:type="dcterms:W3CDTF">2004-07-26T16:42:26Z</dcterms:created>
  <dcterms:modified xsi:type="dcterms:W3CDTF">2022-02-01T16:58:33Z</dcterms:modified>
</cp:coreProperties>
</file>