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C730A7-3436-4F7C-8970-CBECF0D1520B}" v="1" dt="2020-08-20T22:34:58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8" d="100"/>
          <a:sy n="98" d="100"/>
        </p:scale>
        <p:origin x="14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A0219EF-A831-496E-935D-CA55E4954E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16A1834-A329-45AE-B154-39F0A7C9C0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6B50478-3110-4598-A468-A5F48A7743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9F49714-B328-49AD-99CA-CCF147225A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68E95E2-0F5F-4F94-AFD0-1F0759F200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B9FAE41-9156-4822-B7D4-E841733C9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1CCF83-40A8-4148-A239-377EBEF47C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2C6D-32FB-4C5D-A4A5-A9C7A278C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4BE07-1B9C-441B-88E9-5BDF41DA5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26A3A-4023-460D-9533-95305ACE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963B3-439D-4C2A-825D-C6451387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5F52-089B-433B-B05F-A4256012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86A63-4D28-467A-A5BC-32AE216D6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1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2C41-CDA4-4159-8EE0-A1EA46FA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F780F-DDE8-4F56-8D4C-B296F4AEA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675B6-5122-46D9-A3CD-0E06C21E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663B-6E26-48DC-B9D7-C851FF14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9DEAF-F5F9-43EB-84FA-196D27B2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A16FC-A65F-4372-86F6-2D8F83962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83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2DBB-72CC-48E8-A5C6-FAA3B2AFB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01355-41C0-49AA-A2F3-F2550296B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847A4-C5F0-41A4-AA79-1C50EA1D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7F157-B72A-43D3-BB7D-48A4384E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930C8-36AB-4F1B-9E4F-CEF0C7CF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D4E4E-6CC6-49CF-9890-303A6BC67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1A73-09BE-4B1D-A349-D7CE4AE0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860D-D437-4268-9665-4AA514B54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3439-6DDE-498C-947A-C5836E89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797E-77FC-4414-99AB-94B234E3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C1EF2-98BC-4B8F-B532-A4E1244E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439E-7D61-4F9C-BA34-01D6DEBB8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3242-87C8-4449-A217-2F4221AD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9BFA9-F91C-46D8-AB0E-EBC91DA3A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B84AB-45E0-4525-961D-56780831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CABD3-FBE0-4DDB-8D78-3549EFA7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CCBE0-C673-4E14-8B84-59ECDBF1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F9CF4-AFFD-46B5-AB7D-F2AE10181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99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F784-CBC0-495D-A0CC-FED02734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2247-AB25-4577-AB5F-2ABFB280F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2E4A9-6951-4EC2-83B7-11DBDA7F7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EAC0E-0FAC-4181-8FA8-12F433C8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FB6C9-3396-4C94-A190-565444AE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3BA43-7007-43C6-96BB-DFB7656B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DA20D-7A81-4471-B33F-8BA788284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11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FFC1-6C65-429A-A8C5-44CAB63F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50A84-F6E1-405A-9C1D-4474419B8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C7873-8C52-4FAB-BE9C-555E561BD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16847-5267-406C-91F3-E7254CD38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5592B-BA79-45FD-93A2-5EADB2F0C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C1473-3F99-49F7-8F94-3C179E32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02A8E-5DC9-471E-8AB8-B8D1B3E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42FFE-84A4-4662-AF63-1D4A7A60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63FEC-15FE-41C6-B70F-8C3EF5235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5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1185-CB4B-4441-83FC-EB8D247C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B84F5-8F76-4E31-801D-B6C0A806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D2215-E82F-4F05-88CD-3F8065C0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32B10-569E-4C11-B1E5-A07A48C8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9C157-A486-479F-A46D-12B4FC9C4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7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8EB6F-351D-48D4-9F24-FBC01FC9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59B70-BE43-459F-81B0-BF62B32C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B7EAE-9E31-47C1-9D85-A422C720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C88D4-3A9E-4876-99B1-CD579D241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52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2106-5A98-4E11-BD1B-700B1F03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3CD7-F3DE-4675-830E-1E611A16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4C827-42BF-4B82-A0FC-35AF88574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095BE-53A5-4C93-A760-5119BCE5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969C-B4EE-4B73-847F-E3CC2EBC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76767-EA99-4CED-9C39-89EF23C4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F343-C5BF-4E30-A95E-8F6DA6BC7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35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1606-6197-4C73-9D99-BB436BB0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1C550-E87E-445D-AECE-7D5ECBB2F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329A-1459-4E3F-9FDD-BF79CC575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7455D-3A25-4665-BEA5-CDA13458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07192-E71A-46BC-91A2-DAC56107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D4C7-B1C4-45F4-A9E9-0662FFCC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40A42-F741-4B0D-AB67-0C303CBBD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82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1CE504-5313-4547-9C94-15F50749B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21915" y="152400"/>
            <a:ext cx="642470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27D70F-6ACC-4E38-B42D-9BCE96EE5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A75D48-73EC-41E4-8F71-60FC6CD6D6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809F82-E876-42D7-A699-03C6245BE7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L24.02 MS Project Example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C6F6C6-42DE-4BCB-A1A6-B8B7004377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E37797-6E9A-4A9B-A806-E504849D3FE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D1B9E2-D974-4BFE-8BF9-4CB3178521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15" cy="13716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936BD20-D3D1-407F-A22C-FF75FE9F4C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20" y="0"/>
            <a:ext cx="149738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EB81C39-EC3B-4C64-9856-583D9528D1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/>
          <a:lstStyle/>
          <a:p>
            <a:r>
              <a:rPr lang="en-US" altLang="en-US"/>
              <a:t>MS Project Example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2D48C5E-8FF8-434E-9278-DC845DA377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70B30-B1C0-4B31-93D6-A3B81CC8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B03FC-EDFB-4797-A5B3-9EBB8ACC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2C5CF-0504-4556-9D60-F1F5A4FC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CDFC363-EA9E-4DD9-86F2-2169AA9CF2D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9B667B9-E5EA-446B-A516-C9B0D0304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Task bars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DD9F689-C050-4DE0-B3A1-AEE0D813A4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727076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With all subunits inserted the lowest level will be blue rectangles and higher levels will be black bars with points on the ends.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79F053-13C9-4BB8-AE11-2F9D11CC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5CC4B1-D0D6-4488-9703-F894EF41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7D1A56-5309-4692-9F3F-B4B6B7BA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A5FF51A-B30B-4221-BCCB-5C7CF7B08BDD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B1833654-48D8-40BE-8DF7-1FB36D6D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0288"/>
            <a:ext cx="60960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AD639A5-D72C-4224-91B7-6C3A90381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Distinguishing different levels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85214E6-923A-4C8A-976C-516284B87A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1522413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You can change the color of the task bar to distinguish between the different levels in your WBS</a:t>
            </a:r>
          </a:p>
          <a:p>
            <a:r>
              <a:rPr lang="en-US" altLang="en-US" dirty="0"/>
              <a:t>Select the task bar to change (in the Gantt chart area), right click and select “Format Bar”.</a:t>
            </a:r>
          </a:p>
          <a:p>
            <a:r>
              <a:rPr lang="en-US" altLang="en-US" dirty="0"/>
              <a:t>Change the color of the “Start”, “Middle” and “End”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59653C-9ECC-4763-9634-9BF6CBCE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7E335D-BD74-4B6E-BA37-198058BD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CE6369-7045-4434-8A8F-A557C019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4D914001-8D5D-4D53-88FB-DC93A2A765C2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E371EF3C-6C45-4752-A341-43C4732B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6413"/>
            <a:ext cx="5257800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D5F6AF8-0BD0-435A-BB02-B7027E21B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Results after task bar change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26AC65A-6484-4B9F-BB48-ED02563383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33500"/>
            <a:ext cx="7772400" cy="533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The results of changing the task bar color are shown below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2D2BDE-7744-4934-88A7-7137FE7D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9F3B83-F2CA-4A1B-9412-A026E6FB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1EC9E-9E69-405B-836B-9F175114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01EEF088-126D-44DC-AE95-B31AC3885D85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40936F4D-AAE7-4B74-8A3C-0E16F4A54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934200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ABED7CC-5932-4DC9-AB93-26C1D2BAE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Set the task durations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A2BD0E4-BA48-4BB9-AE9F-45D8D09E5E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116205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Now enter the time associated with each task in the “Duration” field.  See the MS Project Help for choices on units.</a:t>
            </a:r>
          </a:p>
          <a:p>
            <a:r>
              <a:rPr lang="en-US" altLang="en-US" dirty="0"/>
              <a:t>Set durations for the lowest level tasks and the total time will be summarized or rolled-up to the next highest level.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52F99E-73C3-448E-A15C-1E8EB584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7D1DB-33F3-4350-B684-E8CEC42C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A41586-C8BE-4D83-8B31-F7E83A0D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8CCBB76C-9B18-4F13-BD06-7F4AB974C8BE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9920EDAD-ACCD-4A55-B966-E05A398D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17800"/>
            <a:ext cx="6324600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2E21E39-CD83-4CA0-8DDF-43D0268E2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Set the task predecessors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B69C38C-CFCA-403E-9C74-E58D3B4948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846138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/>
              <a:t>Enter the task dependence (i.e. which tasks must be complete prior to starting the next task) in the “Predecessors” field.</a:t>
            </a:r>
          </a:p>
          <a:p>
            <a:r>
              <a:rPr lang="en-US" altLang="en-US" dirty="0"/>
              <a:t>You need to use the row number, not the WBS code.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68FBAE-33F4-4940-8555-81BEF45D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5D595D-B568-408F-B44E-FFB3A81A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21ACF0-2FD2-43B2-A4E2-43C5D724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CEFB7AA5-5909-440C-9AE2-9F1E53C48CF9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2D586099-35EE-48B0-8A6D-89C10E28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70138"/>
            <a:ext cx="6248400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B512E41-3241-4DE0-B76C-CB44FF594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Enter all predecessors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8545D5B-88B7-411B-8E09-1798CB72A1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Here all the task predecessors are determined and entered, but the Gantt chart now needs room to display fully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8284E3-5A1A-45B9-800F-AC849706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4E0CD1-AEF1-48EF-A330-C8E3A158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12900A-9B09-41C3-AA8B-7B818CF0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E959D683-BCAC-42AC-A063-F92D7E652627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8FEEF823-7FCE-42AD-BFAC-A962F1B3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1534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0B1C97C-74ED-4414-86F5-09076DA31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Set the timescale of the chart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76D5577-C522-4989-93BB-730AAA7094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160178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From the “Format” menu select “Timescale”</a:t>
            </a:r>
          </a:p>
          <a:p>
            <a:r>
              <a:rPr lang="en-US" altLang="en-US" dirty="0"/>
              <a:t>Set the Major Scale to Months</a:t>
            </a:r>
          </a:p>
          <a:p>
            <a:r>
              <a:rPr lang="en-US" altLang="en-US" dirty="0"/>
              <a:t>Set the Minor Scale to Weeks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D69EC1-134D-4E6C-94B4-C345B7B9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C317D0-629A-49CD-A8BE-A735BC42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9B1D82-77F8-4905-B30A-038226B5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D0C39652-2A69-40BF-A834-45FB5BCBEEA1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86047542-BEB2-4F9E-B6E7-C639E712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130550"/>
            <a:ext cx="41402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5C1D9DCC-E8C7-4026-855A-15AA93ED2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125788"/>
            <a:ext cx="4149725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8FDBE32-79F7-41AA-8889-C6C392565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After timescale change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A1D125F-7FC6-4192-AC8E-781532966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6096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Now the full Gantt chart from project start to end can be displayed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5FF846-C18B-455A-957C-8B786F5C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AFF4CD-D15D-4679-A221-03D5880B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AEB730-6D24-498E-B994-C222674B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0EB0E202-5051-4E09-81E7-4F2F2E9DC2D1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5B66C6E2-3E14-4FC1-B958-0BADFA6A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239000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536D83E-EDD8-46D6-95D5-1B5846688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Make an image for documents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C97B486-0BAA-4590-8214-46B5B4AE89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To make a GIF image that can be inserted into documents, first arrange the chart and task info boundaries to display just what you want.</a:t>
            </a:r>
          </a:p>
          <a:p>
            <a:r>
              <a:rPr lang="en-US" altLang="en-US" dirty="0"/>
              <a:t>From the “Edit” menu select “Copy Picture”</a:t>
            </a:r>
          </a:p>
          <a:p>
            <a:r>
              <a:rPr lang="en-US" altLang="en-US" dirty="0"/>
              <a:t>Select “To GIF image file:” and enter a filename for the image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895DA27-2A42-46A0-8906-6A021B9F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7BFE01-BE0C-44CA-A87F-D1F9CCD1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DA2262-833A-4B85-AA36-F6993A65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6319EAD-5CAE-4591-9071-7E69263B4A02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5932BD4F-C7E6-484D-B76D-2E7D40345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905250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>
            <a:extLst>
              <a:ext uri="{FF2B5EF4-FFF2-40B4-BE49-F238E27FC236}">
                <a16:creationId xmlns:a16="http://schemas.microsoft.com/office/drawing/2014/main" id="{2DB3BEF9-76A4-4157-B98B-E21ADB6D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00400"/>
            <a:ext cx="4038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Select what to copy: Rows on screen or Selected Rows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Select the timescale as either what is shown on the screen or for specific dates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Click OK and the image will be generated.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D5A8C23-603F-4E28-BA61-166D51B5C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Final version of project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ABA45F0-FB7B-45AA-941B-6E9F3DF103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8223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Below is the GIF image of the example project ready to be inserted in a document.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680821-17A4-43A3-BEE8-64A5B80F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03E4A7-2B10-4059-940B-EE7686F6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7406AA-EB70-4A5C-AC35-447D90D8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7AC9F54-BA0E-47B8-9840-D1DDEE16D28B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36DEDB49-3394-4905-885C-459649DB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6325"/>
            <a:ext cx="83820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B42E49E-B0B5-49EC-830D-50F3A5A4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New Project Screen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CC2DB09-5F5F-4EF3-8165-1D3BC557A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On starting Project a blank template will appear.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4CFD16-ABD5-40E4-A2B5-4DC7CFFC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6C44F5-F8DF-4402-8F59-F9B99FBF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7A18B-EDD4-42B3-84B3-B4A4369A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5A7F39C-4ABA-4A3D-A2A0-61F6A1505014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8D63DAA-6AD4-4C41-AA3C-58E87DF5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22239AF-B43A-418A-93FE-6F7D66AEE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Basic Project Information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0C05139-5DBB-4CDB-8796-7D6FF3A40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From the “Project” menu select “Project Information” and enter the anticipated project start date.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8A2453-6F01-4D56-8CAA-DD1DEA45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C58A99-A07E-4D8B-B223-9391C33B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DDE537-A89B-4EBE-A1CC-67D9CB74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AA883C6-7A41-47A6-A982-07590316203B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9D874EEC-5659-40D9-BDC3-BB7D554D4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829050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C10241-2683-41E6-8D2D-4B8BCFFBC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Enter the major tasks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3F746A5-FA86-4553-B7EF-E72DD98554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Type in the major tasks (WBS level 1) in the “Task Name” box.</a:t>
            </a:r>
          </a:p>
          <a:p>
            <a:r>
              <a:rPr lang="en-US" altLang="en-US" dirty="0"/>
              <a:t>Each row is a separate task</a:t>
            </a:r>
          </a:p>
          <a:p>
            <a:r>
              <a:rPr lang="en-US" altLang="en-US" dirty="0"/>
              <a:t>Do not worry about the rest of the columns for now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88552-B695-4B3C-8370-A344B3BA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AF75D8-AD9C-4700-8B09-9B135271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CFECAF-2697-4066-816B-2178037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1520AEC-FB3E-47E9-9A17-07DCE1E23FC0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DB0719B6-6DF3-41F2-A203-D413F1A2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382000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5843CE4-CD14-47C0-8062-FF76A8EB8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Insert Rows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1FDBFE9-1027-4FC6-8020-0C11E8B65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9906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Select the row above which you want to insert a subunit</a:t>
            </a:r>
          </a:p>
          <a:p>
            <a:r>
              <a:rPr lang="en-US" altLang="en-US" dirty="0"/>
              <a:t>Select “New Task” from the “Insert” menu</a:t>
            </a:r>
          </a:p>
          <a:p>
            <a:r>
              <a:rPr lang="en-US" altLang="en-US" dirty="0"/>
              <a:t>To delete a row, select the row and press the “Delete” key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4F1CD4-53CC-494D-8591-A3B7BD70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997A5A-1378-46EA-8360-EDBEBCA9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F754F-48C3-462A-A219-376B0A83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59F6B4C-5A73-4C03-AE81-9D05A3E7489A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1A0A9BDB-AA4A-4470-BAFB-31896BBB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162800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329FBE6-0C04-4572-BF19-707D0A2BA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Enter the subunit task names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27C321-A4B8-4A08-BB77-345BD1C69E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1143000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/>
              <a:t>Type in the name of the subunit task in the “Task Name” field</a:t>
            </a:r>
          </a:p>
          <a:p>
            <a:r>
              <a:rPr lang="en-US" altLang="en-US" dirty="0"/>
              <a:t>Subunits are “indented” with the right arrow on the task bar</a:t>
            </a:r>
          </a:p>
          <a:p>
            <a:r>
              <a:rPr lang="en-US" altLang="en-US" dirty="0"/>
              <a:t>When subunits are so “indented” the major unit will become bold and the Gantt chart bar will change shape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3193F1-0AAE-45D8-8641-1073A945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9A4BA7-E189-4AD8-93A8-37533C57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32402F-F144-47D0-9AA2-8E8C453D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701E4C7-AF65-471E-9C01-151034204496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5F445C95-4D4D-42E1-BAED-64104976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781800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53B05A3-B187-4D12-A569-2DCEDD92B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Complete entering WBS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F42B95D-857F-46ED-9FF7-CFB12B173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00175"/>
            <a:ext cx="7772400" cy="6096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Process of inserting rows, typing in the task name and indenting the subunit continues until all tasks in the WBS are entered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31EEDA-31AF-47C8-BC8A-099E0327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A0EC7A-544C-4318-810C-E62B336F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CB8E9-0143-484D-91E1-A7EDEDD2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59B81E9-542D-4899-883D-7C5212720AD4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0FABF78D-5D92-426C-9CBE-E8B492B6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6294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3699A61-DA74-49C1-9B19-16D79937D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Display the WBS code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F210A94-26DB-4262-BD4B-5A6DF84FF7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Select the “Information” column, right click and choose “Hide Column”.</a:t>
            </a:r>
          </a:p>
          <a:p>
            <a:r>
              <a:rPr lang="en-US" altLang="en-US" dirty="0"/>
              <a:t>Next select the “Task Name” column and from the “Insert” menu select “Column”.  The following pop-up will appear.</a:t>
            </a:r>
          </a:p>
          <a:p>
            <a:r>
              <a:rPr lang="en-US" altLang="en-US" dirty="0"/>
              <a:t>Choose “WBS” as the “Field name”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BDE2B3-29E5-4C82-BAF6-7147CA3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BDEBF7-236E-42E2-8601-257F1101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18AB54-10AC-4BAF-B163-29C442E0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B898664-FE68-4A67-8A35-A0806BC991B4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6C2C1A01-1D60-4E86-845F-715F04C4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064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0627B26-57AD-4B37-9F69-AD3B9F19E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52400"/>
            <a:ext cx="6424706" cy="1219200"/>
          </a:xfrm>
        </p:spPr>
        <p:txBody>
          <a:bodyPr>
            <a:normAutofit/>
          </a:bodyPr>
          <a:lstStyle/>
          <a:p>
            <a:r>
              <a:rPr lang="en-US" altLang="en-US"/>
              <a:t>Showing the WBS code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61728CC-957F-4F0B-9FDE-6FAE252EF2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The correct WBS code number will now be displayed for all tasks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3827F5-C873-4854-A2E1-55758121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E5202-5AE7-4000-9783-8697C9CB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 MS Project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AFCB35-136D-458B-82E3-D512FC8F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8231A49-F49B-49D2-B443-28610902FCB3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56FE4F36-6EE2-49F0-BEC9-B75E4455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324600" cy="40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AC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LaAC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aAC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AC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Settings\Guzik\Application Data\Microsoft\Templates\LaACES.pot</Template>
  <TotalTime>76</TotalTime>
  <Words>773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LaACES</vt:lpstr>
      <vt:lpstr>MS Project Example</vt:lpstr>
      <vt:lpstr>New Project Screen</vt:lpstr>
      <vt:lpstr>Basic Project Information</vt:lpstr>
      <vt:lpstr>Enter the major tasks</vt:lpstr>
      <vt:lpstr>Insert Rows</vt:lpstr>
      <vt:lpstr>Enter the subunit task names</vt:lpstr>
      <vt:lpstr>Complete entering WBS</vt:lpstr>
      <vt:lpstr>Display the WBS code</vt:lpstr>
      <vt:lpstr>Showing the WBS code</vt:lpstr>
      <vt:lpstr>Task bars</vt:lpstr>
      <vt:lpstr>Distinguishing different levels</vt:lpstr>
      <vt:lpstr>Results after task bar change</vt:lpstr>
      <vt:lpstr>Set the task durations</vt:lpstr>
      <vt:lpstr>Set the task predecessors</vt:lpstr>
      <vt:lpstr>Enter all predecessors</vt:lpstr>
      <vt:lpstr>Set the timescale of the chart</vt:lpstr>
      <vt:lpstr>After timescale change</vt:lpstr>
      <vt:lpstr>Make an image for documents</vt:lpstr>
      <vt:lpstr>Final version of project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Project Example</dc:title>
  <dc:creator>T. Gregory Guzik</dc:creator>
  <cp:lastModifiedBy>Aaron P Ryan</cp:lastModifiedBy>
  <cp:revision>7</cp:revision>
  <dcterms:created xsi:type="dcterms:W3CDTF">2004-07-27T03:34:13Z</dcterms:created>
  <dcterms:modified xsi:type="dcterms:W3CDTF">2022-02-02T14:41:14Z</dcterms:modified>
</cp:coreProperties>
</file>