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18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59" r:id="rId14"/>
    <p:sldId id="270" r:id="rId15"/>
    <p:sldId id="268" r:id="rId16"/>
    <p:sldId id="26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848F3F-8A2C-47E9-B16A-25E99D3882E4}" v="1" dt="2020-08-20T22:30:16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63944DE-82D0-4DF9-958E-2D836ABE4A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7AD2246-2FFD-4ABB-A968-05A3F661472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F77984E-BB7E-4B20-BC2A-394D9FF3FD2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65D1B69-D1BE-4C16-BD6A-12EE406FD3E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FEB9D54-B15D-4F27-9C40-3B480F9383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656F687-059D-4438-BB9A-7D3E70844A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4766364-8E79-4BEC-AE3F-572358F4B9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B627D-997E-4CAB-B215-F0F83CE53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1A3AA-CDD8-4BCB-B37A-74F691C5F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346D3-8AD5-4DC0-BCD9-F367F44BB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8EDB4-8D30-4046-A352-7CD3D144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686C-A07F-4470-B5B5-55E3FE63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F0337-14FD-4912-B366-080FE438B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5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8F39F-25A8-448F-87FD-A19114701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A439C-E838-4860-8B73-B02269F21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01318-9063-4BD9-8E47-A1CCE8697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11305-87BE-416D-882E-170456FCD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56582-EDAB-4540-AB58-5F7B0D359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1BD44-44FE-4F2E-95B6-FAE3E9D1F1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14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25E0D9-E0FE-4E9D-BDC2-8EC3BB8ED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9E3B8A-1D70-4D5E-80DC-C75119794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A9580-FCFA-433C-AC58-09FD40F8A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CC369-4492-477F-9E72-B7AD7AB26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09690-F11D-4C74-93B9-C8F08739C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33251-DD2C-4512-B8D6-ADDC5266A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24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FA00A-478D-4EE5-8D61-2DD8E8985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09CBD-A44B-42B1-B137-8D6510779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A1420-DA99-44E0-B07C-155251B06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26A0D-36F2-4F22-AB00-5E05EA411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C905-2890-4CD3-81DE-BCEB1A7A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5D1D8-E87A-49EF-B1D8-EC4C41EEB3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705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1ACE8-A25A-42E4-BB09-FDF788FB9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DD503-ADC6-4DCF-A2A2-A76161780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C0121-9EEB-4DFC-B214-667629620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5F2DB-CE7F-4A41-97F6-21BA3B6C8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86D85-1DB2-49D6-A19A-B894F7C9B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D6224-6970-4EC4-953F-05E52D4674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068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ADF8B-A36E-4810-B9F4-AB7A3EDFB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25758-A504-4A0B-B924-0DD8E19DF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1EE5B-E859-48EC-9312-B139D40CA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AEFA1-4CE6-40CB-85C8-C2C4834B8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CC9B1-FA53-428C-A542-992CBDE1D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866F1-5615-47E0-8660-23B39713CA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30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945A0-66D1-43EE-AC9B-A788E0956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A0B13-36CA-4C45-A74F-9E0F3EF1F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5CD99-E156-4E27-B4EF-BD8EA98BC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24EA0-1453-46C5-A627-440A0653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357-1B22-43A2-9BBA-47437A7FC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2D4E6-AFEE-4573-AF5A-E876E42E0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FF6A8-1BF7-4158-A97C-EB33D3212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471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71CA5-7301-495A-95A9-6451651A9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02B1E-FB68-484F-980D-B67E2464E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C817F-A2AA-4D08-8744-3C1C5486D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7E404D-7577-409C-9134-9CC342D06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0F0FD0-767B-48D3-9E5C-C99B466352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EFAFB0-05E1-46DE-809D-5E72800EB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BC7684-3DDA-4702-A9B4-08D0DA87A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678173-7D8F-407B-8B49-F04FA5CD2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DB54A-68A1-4050-82B0-46213A2D0C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0667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21179-37AC-4539-A5A4-00AD0A279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C84FF4-FD00-4E5D-B59B-86DE8E50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D69A10-A170-4EC9-86E7-8031F3D4E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858EA7-530E-41C6-BE40-8AB11C502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61DF5-3A0D-420D-A53E-0E9BBD42CE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212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4927EC-CA43-418B-956F-1F0DB7C5E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B83ED7-2CF3-41FA-B087-18F8FA56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6ED20-D98C-4819-A50E-0DE2EA7F6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97105-67F1-4391-93B9-37462D853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805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CE8D2-02E7-432F-999D-AD911FC7B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A53ED-23E3-4BA9-9C8C-5397299CF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0D7F0-4163-4D18-B5B8-82E6A8A6B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38A721-D486-4FB5-BEAA-685A9A899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D5068-E011-4911-8677-43109765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698B0-2037-487F-A3B3-77F8A7A65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12DDA-FCF8-44ED-AD4C-55342D4FC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02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FB9D9-F650-400B-9FF3-81242930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6DA5C-1C5B-4A58-8F6F-7CE85FA1B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ABC0C-4F66-4983-BF4F-A3DC1BFE6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1B7D3-99D8-4AFA-948D-0759F312B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2658B-3AB7-45A2-9919-4082F58B6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D74BE-CC44-4753-B7F5-B70E6FC1BB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303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6E88-8519-4446-8FEE-4E2E9E98E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414147-B808-4C7E-8A43-7FBF7F1134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5B25D-B7F3-4977-AE52-DA4C0B881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D12F6-C56F-4E19-9CDC-1D44E6E5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D0AD1-16C1-4150-9885-4EDE88D1D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9F487-CA32-4B56-9923-E152C2D28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21847-56B0-4D76-B167-1AFD9EFD21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480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6874C-9AA2-4826-8B0B-53D56BC7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D354C-A9C3-4AE5-BC5D-F874E0086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8769B-8001-4D37-B5EA-D8EB92BFE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BDFD8-037E-4229-85FA-C5123797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A77DA-8500-4C54-B8D4-EAD6B116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C1B57-3E62-4A74-9888-5A97552B4C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8353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359BF9-6BB3-4DDF-BE1F-BCE1500726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4D66E9-05AF-469B-86F4-03E96F699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A4400-C8D0-41A8-B1A2-4F770FE8A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4DF35-2BDE-4491-B1E8-B31FF3A2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925C7-9631-4E41-BE75-02AF019F3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C427C-1389-4AF5-B813-88D0DCC4DC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49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2655-A533-4B1A-AB2A-7C15A8B20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C9477-E684-4D97-9BEA-F35CB73A6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27A06-4FA4-4EE9-BB06-B6F85A918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B3AF9-BC28-4259-9DB7-3DB2751A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DA164-2B9C-441A-BD82-D595E0315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3EFA9-1EEF-42BC-B654-E606FB2FF4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80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92E74-27E8-4D54-BE43-7A508CEE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4855-DC9A-4C52-B6F2-28AB1165A8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576122-D584-47A8-9D91-D32B1E221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F2E9C-3685-4675-A50E-C34038AF9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548A1-8251-4CDD-9FC5-CA6131A0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80D0C-9D4E-4564-936C-08C491DE1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24BD4-19A4-4DC1-9B73-65CD39D81D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2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4C61-0AC9-493E-8A36-29DBC3E44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0E9DD-D765-41A3-BA17-3DBAD5233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B5C4A-22CC-4F8D-8D0B-16A3A8385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93D22D-73B0-4638-B0EB-6912EBE2DA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534268-055F-4A1B-80C1-4A685CF3C6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98BDAA-9229-49D6-976D-D06490701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E067E6-6F6F-4D93-AE3D-31985732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5A1804-24BC-4DEE-91E0-38887A978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5035F-C8F5-4F9B-ABE7-E7EBD8F306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19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5019D-0A16-40D3-BF46-1C5169032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E6C6C2-E959-44E4-8FEA-B67A28211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D145EC-DD13-44C2-B94C-3B065E6BD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76509-9102-4D02-BDD3-A5A6A2578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96DA9-8A4B-466D-968F-DCDF7E6AC0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43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4A4EA2-A8E6-4B7A-A394-14875F800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7F7849-A01B-4795-9950-004005D15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EE17E-1FCF-495B-A710-B756EF0CF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CBB31-44E3-4A81-9385-525710FF89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9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71EA8-9F1D-4505-98C8-61BEBD92B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4AC9E-7983-4613-AB4D-305A910A8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DCB38-8D88-49C8-A0B8-CCB71559D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870E5-836D-4CFD-81FB-A1C43F6A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8E425-EE6D-4C0F-856C-E88800616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71249-2787-4383-B4DB-84F87E0EC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98205-8DBC-4CD1-AB43-24B83FDB2E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88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1525B-D024-4033-9164-3CA3297EF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4D9E90-AC15-43AD-A11A-0CFD4D43F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2EEB2-FE0E-48F7-B4F7-007FAFC8B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142D0-BB5D-4944-A344-AC0B63852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37DD5-E7F8-4873-9A42-1E4FB21F2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0A9B1-A6BB-42CB-AB83-08CE3068F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9F74F-ACC4-40F4-94A0-077CCC23D5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21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F536CA7-5C83-46EF-B770-1597EA6B9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1723"/>
            <a:ext cx="6172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109C7A2-5993-423A-9B2B-F703B8276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F3FAF322-949E-4287-BA20-1739F0377C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325ABAF-BB82-408F-A046-3AD9E29589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8A739D2-E523-4D5F-BD27-4495917720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29FD57-6264-4128-918D-5F1D5AD9D06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05915005-2787-4D3F-AD6C-CE73D8E98F9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15" cy="1371600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D492D5E-FDB1-4384-85B9-9EF27810B30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620" y="0"/>
            <a:ext cx="1497380" cy="1371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0B84EC6-F8FF-42B0-9256-A1EAA7259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34490" y="190500"/>
            <a:ext cx="627502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32A11DD-7381-4C30-A846-3425B5FD8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609FF45-55E2-445A-B2FB-E0392F7B0D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en-US"/>
              <a:t>LSU rev20210131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B17733F-B683-40E2-A50C-52568D852C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L23.02 Drawing a System Diagram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69CBD7-86C8-4B39-903C-B1F946DB7A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9C2F2E-22CD-4CB0-9849-9DF4EC5CE84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B0FDDD7E-28D8-4AE0-84D9-8F63332D12D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915" cy="1371600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78FD19E-C9BD-45FD-9978-333FE9D0CCB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620" y="0"/>
            <a:ext cx="149738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D3D62-6BFA-446E-B613-EE325D74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C27E6-FA50-4C80-8D35-BD1FCDE15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75440-EBF6-44DD-8511-CC32365ED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C78B-E116-45AC-A558-0963C29266A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D0959220-177E-4D12-B317-777F1686CA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 dirty="0"/>
              <a:t>Drawing System Diagrams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45E9DA7-54A9-44BF-B590-71536AEF40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Lecture 23.02</a:t>
            </a:r>
            <a:endParaRPr lang="en-US" alt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3E3A6-5E73-4FCA-ADF7-4CCC8399D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Detailing Subsystems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B30E1-7CBD-4C36-A772-8E162B8B6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Remember from System Design, we will have multiple levels of details for system drawings</a:t>
            </a:r>
          </a:p>
          <a:p>
            <a:r>
              <a:rPr lang="en-US" dirty="0"/>
              <a:t>Each of the previous subsystems would have more detailed drawings</a:t>
            </a:r>
          </a:p>
          <a:p>
            <a:r>
              <a:rPr lang="en-US" dirty="0"/>
              <a:t>As you develop your </a:t>
            </a:r>
            <a:r>
              <a:rPr lang="en-US" dirty="0" err="1"/>
              <a:t>desin</a:t>
            </a:r>
            <a:r>
              <a:rPr lang="en-US" dirty="0"/>
              <a:t> and requirements you should develop more detailed system drawings</a:t>
            </a:r>
          </a:p>
          <a:p>
            <a:r>
              <a:rPr lang="en-US" dirty="0"/>
              <a:t>System drawing help you identify the interfaces and may point out an interface you have missed</a:t>
            </a:r>
          </a:p>
          <a:p>
            <a:r>
              <a:rPr lang="en-US" dirty="0"/>
              <a:t>A good rule of thumb is 3 levels of system diagram in increasing detail</a:t>
            </a:r>
          </a:p>
          <a:p>
            <a:pPr lvl="1"/>
            <a:r>
              <a:rPr lang="en-US" dirty="0"/>
              <a:t>High Level System overview</a:t>
            </a:r>
          </a:p>
          <a:p>
            <a:pPr lvl="1"/>
            <a:r>
              <a:rPr lang="en-US" dirty="0"/>
              <a:t>Subsystem functional version</a:t>
            </a:r>
          </a:p>
          <a:p>
            <a:pPr lvl="1"/>
            <a:r>
              <a:rPr lang="en-US" dirty="0"/>
              <a:t>Refined Subsystem with detailed components and interfaces</a:t>
            </a:r>
          </a:p>
          <a:p>
            <a:r>
              <a:rPr lang="en-US" dirty="0"/>
              <a:t>More complex subsystem will may need additional detailed levels and simpler system may not need as many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E55F5-6285-4EE1-A909-FCA87BAC9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A09C5-3BD9-4767-8005-0EFBE3DEF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3BCF9-0AEF-480E-875B-15991705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74BE-CC44-4753-B7F5-B70E6FC1BB7F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650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CF6CE5D-CDC0-4152-8258-23B9D42CE8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90500"/>
            <a:ext cx="6489700" cy="8636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System Level Drawing Example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2C3818-8887-46DE-A9DC-F7F718C495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LSU rev20210131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CE5AD9-874A-475F-89C3-8BE1E9C43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L23.02 Drawing a System Diagram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7DCE0E-A972-475B-888C-258DAA81C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9C16BD-8A67-41E9-BC28-48B692400F03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66AE5B4C-D696-466F-96CB-BEBE6F24F1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87068"/>
            <a:ext cx="6400800" cy="416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A7D6724-713D-47C0-A37B-F2BB57404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4490" y="190500"/>
            <a:ext cx="6275020" cy="1143000"/>
          </a:xfrm>
        </p:spPr>
        <p:txBody>
          <a:bodyPr/>
          <a:lstStyle/>
          <a:p>
            <a:r>
              <a:rPr lang="en-US" altLang="en-US"/>
              <a:t>Subsystem Level Example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9C298F4-D196-42A6-BF93-61F91249D0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LSU rev20210131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1D508E-317D-4471-9DCA-5E0DFEC31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L23.02 Drawing a System Diagram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E70B19-055F-44E7-8BDA-1EA282694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135F2B-4A19-4547-9322-12526235A97C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36C8808F-B3B1-4495-9887-6384611DAC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44902"/>
            <a:ext cx="7772400" cy="225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90530A5-C5CA-4B87-A2AB-384A8BE45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0050" y="152400"/>
            <a:ext cx="5803900" cy="743744"/>
          </a:xfrm>
        </p:spPr>
        <p:txBody>
          <a:bodyPr/>
          <a:lstStyle/>
          <a:p>
            <a:r>
              <a:rPr lang="en-US" altLang="en-US" sz="3600" dirty="0"/>
              <a:t>Refined Subsystem Example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BB91BC-5087-447F-B429-2E862BEC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LSU rev20210131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F0987C-1786-41EB-B4FC-7FB4D35A5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L23.02 Drawing a System Diagram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A035B0-0AD0-42AB-B0A7-9A252C494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C9699A-0C3A-4648-B091-1909DAF665D9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00AD520C-6212-4999-879A-1C765BFBF3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28673"/>
            <a:ext cx="7772400" cy="348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64BE9-721D-49B5-BC25-C83AC7620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</a:t>
            </a:r>
            <a:r>
              <a:rPr lang="en-US" dirty="0" err="1"/>
              <a:t>Readibility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5BC96-0705-446B-B8F9-C94E5732A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Do not try to squeeze too much information into a single drawing</a:t>
            </a:r>
          </a:p>
          <a:p>
            <a:pPr lvl="1"/>
            <a:r>
              <a:rPr lang="en-US" dirty="0"/>
              <a:t>Give subsystems individual drawings</a:t>
            </a:r>
          </a:p>
          <a:p>
            <a:pPr lvl="1"/>
            <a:r>
              <a:rPr lang="en-US" dirty="0"/>
              <a:t>Can spread interfaces across multiple drawings</a:t>
            </a:r>
          </a:p>
          <a:p>
            <a:pPr lvl="2"/>
            <a:r>
              <a:rPr lang="en-US" dirty="0"/>
              <a:t>Could have multiple versions of the system level diagram for different sets of interfaces</a:t>
            </a:r>
          </a:p>
          <a:p>
            <a:r>
              <a:rPr lang="en-US" dirty="0"/>
              <a:t>Show connections to outside systems</a:t>
            </a:r>
          </a:p>
          <a:p>
            <a:pPr lvl="1"/>
            <a:r>
              <a:rPr lang="en-US" dirty="0"/>
              <a:t>A control signal coming in a sensor subsystem</a:t>
            </a:r>
          </a:p>
          <a:p>
            <a:pPr lvl="1"/>
            <a:r>
              <a:rPr lang="en-US" dirty="0"/>
              <a:t>Do not need to draw the entire control system on the sensor drawing, but would shown in detail where it connected inside the sensor</a:t>
            </a:r>
          </a:p>
          <a:p>
            <a:r>
              <a:rPr lang="en-US" dirty="0"/>
              <a:t>Try to vary line style as well as color and include a legend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1E88A-A87B-4424-BA9F-1F92D8B78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F138B-00FC-4675-955F-1ABA23187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27090-9D8E-429D-95D6-06A335C57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74BE-CC44-4753-B7F5-B70E6FC1BB7F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010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D9D85-9C73-43C3-B1C4-02B5C6D15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222E4-6054-4126-A06A-CC730A6CF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Microsoft Office Suite: Visio works well</a:t>
            </a:r>
          </a:p>
          <a:p>
            <a:r>
              <a:rPr lang="en-US" dirty="0"/>
              <a:t>Google Drawings</a:t>
            </a:r>
          </a:p>
          <a:p>
            <a:r>
              <a:rPr lang="en-US" dirty="0"/>
              <a:t>Draw.io</a:t>
            </a:r>
          </a:p>
          <a:p>
            <a:r>
              <a:rPr lang="en-US" dirty="0"/>
              <a:t>Choose something with predefined blocks and arrow connectors rather than image editing software.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B8408-13A6-474E-80C1-76F94ADED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EF6A7-39A4-41AC-BF4D-4762F1AB1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DBF0E-EA8E-456F-9E67-93B02AAA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74BE-CC44-4753-B7F5-B70E6FC1BB7F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3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DF5F8-8839-4CC7-9D95-2ED11177A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5B682-AA7E-488A-9BC6-88E7B4FC7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4B45D-B2A7-4066-8025-D74E4E115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2993-C426-468B-8691-841D3A7CD9B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34537E14-AE78-4A27-968D-01B4F447A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5900" y="260808"/>
            <a:ext cx="61722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Basic Steps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0523F53-ABFA-46D5-9D0F-0C9CE5A7A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77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Identify all major components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Derived from your project goal, objectives and requirements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Identify all interfaces between components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These are either relationships or real connections between components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Produce your drawing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Components are labeled boxes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Interfaces are arrowed lines keyed to the interface function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Keep your layout as straight forward as possible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0C0FD-49A9-41EE-9F40-586462AA2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3BD61-D947-4DA6-8FDE-FDA67C53E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E6709-3F90-4C73-8656-9ED022ED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89B0-5560-42EA-B3A2-A766156376B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E600A2D7-08D2-43C8-9146-B594932DF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0358" y="381000"/>
            <a:ext cx="61722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Identify Components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FFADBA5-7E24-4C26-8B1C-1F148E7E4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Components are based upon the project goal, objectives, requirements, and level of detail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For example, system level (High Level) diagram our components would be our subsystems: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Requirement: Measure Something -&gt; </a:t>
            </a:r>
            <a:r>
              <a:rPr lang="en-US" altLang="en-US" sz="2000" dirty="0">
                <a:solidFill>
                  <a:schemeClr val="hlink"/>
                </a:solidFill>
              </a:rPr>
              <a:t>Sensor Subsystem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Requirement: Store Data for analysis -&gt; </a:t>
            </a:r>
            <a:r>
              <a:rPr lang="en-US" altLang="en-US" sz="2000" dirty="0">
                <a:solidFill>
                  <a:schemeClr val="hlink"/>
                </a:solidFill>
              </a:rPr>
              <a:t>Data Archive Subsystem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For your payload to operate by itself during flight you need a </a:t>
            </a:r>
            <a:r>
              <a:rPr lang="en-US" altLang="en-US" sz="2000" dirty="0">
                <a:solidFill>
                  <a:schemeClr val="hlink"/>
                </a:solidFill>
              </a:rPr>
              <a:t>Control Subsystem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Requirement: Provide Payload Power -&gt; </a:t>
            </a:r>
            <a:r>
              <a:rPr lang="en-US" altLang="en-US" sz="2000" dirty="0">
                <a:solidFill>
                  <a:schemeClr val="hlink"/>
                </a:solidFill>
              </a:rPr>
              <a:t>Power Subsystem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Requirement: Maintain payload integrity through flight -&gt; </a:t>
            </a:r>
            <a:r>
              <a:rPr lang="en-US" altLang="en-US" sz="2000" dirty="0">
                <a:solidFill>
                  <a:schemeClr val="hlink"/>
                </a:solidFill>
              </a:rPr>
              <a:t>Mechanical Support Subsystem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Requirement: Maintain components within operating temperature -&gt; </a:t>
            </a:r>
            <a:r>
              <a:rPr lang="en-US" altLang="en-US" sz="2000" dirty="0">
                <a:solidFill>
                  <a:schemeClr val="hlink"/>
                </a:solidFill>
              </a:rPr>
              <a:t>Thermal Control Subsystem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Requirement: Control system from the ground -&gt; </a:t>
            </a:r>
            <a:r>
              <a:rPr lang="en-US" altLang="en-US" sz="2000" dirty="0">
                <a:solidFill>
                  <a:schemeClr val="hlink"/>
                </a:solidFill>
              </a:rPr>
              <a:t>Ground Support Subsystem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Different kinds of subsystems may be required based on the goals and objectives of the project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B717CB-E872-45B7-ABFD-ECCD81A5C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rev20210131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93B4AF-14E9-4311-A0B6-4AD5AD703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L23.02 Drawing a System Diagram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7419A5-53ED-44CE-93B3-1002E4A99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73F8-60D9-44F9-B6B2-83520373F2D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79F6874B-5E2E-4859-A398-8A40D1B182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3500" y="294743"/>
            <a:ext cx="64770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Example System Level Drawing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1F1B560-359E-432E-8679-FABB31626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17638"/>
            <a:ext cx="3124200" cy="48307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Each sub-system has its own box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Components are arranged in a way to show their connections to other components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Components do not need to be drawn in their physical arrangement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48ECB93E-5CDA-4E7E-B0A4-3B840D7BA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270" y="1417638"/>
            <a:ext cx="5800725" cy="414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F9EA7-2220-4449-9CCF-5F83B9DDE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42A60-E297-445E-BBD1-AD780E4B4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E8B19-E3FA-4670-AEE5-8DCED261D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EC62-567E-47E5-9CC5-AE45307F4B8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39380E3A-F8D1-4D03-8D36-264FA9215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6578" y="304800"/>
            <a:ext cx="61722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Determine the interfaces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D449E80-E440-4009-8519-80D70AFA9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800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Interfaces are the “connections” between the components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Could be a physical connection (e.g. wire, mechanical)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Could be an electrical signal (e.g. Serial, radio signal)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Could be a relationship / property (e.g. temperature, light)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We do not need to draw every wire (Could use a single line for an SPI interface [4 Wires])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Each type of interface should be represented by a different kind of line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Each interface should be labeled according to its specific characteristics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Arrows on the ends of the line indicate flow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 example: Electrical power is usually 1 way, communications are often bidirectional)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C514B942-4D89-4898-9497-1E9411B64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rev20210131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DAF8A15-9F6E-4464-BF7C-DC225839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L23.02 Drawing a System Diagram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7A43F39-A8EF-4489-8CFB-90515597A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8E912-C262-4F44-8A8C-E12EF4301C8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C0680DA1-0C8B-47B9-9FBF-AA0724A7A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66701"/>
            <a:ext cx="61722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Sample Interface representations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52D6773-5DA4-49B6-AA38-574836C34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3429000" cy="4800600"/>
          </a:xfrm>
        </p:spPr>
        <p:txBody>
          <a:bodyPr/>
          <a:lstStyle/>
          <a:p>
            <a:r>
              <a:rPr lang="en-US" altLang="en-US" sz="2800"/>
              <a:t>Interfaces types</a:t>
            </a:r>
          </a:p>
          <a:p>
            <a:pPr lvl="1"/>
            <a:r>
              <a:rPr lang="en-US" altLang="en-US" sz="2400"/>
              <a:t>Power</a:t>
            </a:r>
          </a:p>
          <a:p>
            <a:pPr lvl="1"/>
            <a:r>
              <a:rPr lang="en-US" altLang="en-US" sz="2400"/>
              <a:t>Data</a:t>
            </a:r>
          </a:p>
          <a:p>
            <a:pPr lvl="1"/>
            <a:r>
              <a:rPr lang="en-US" altLang="en-US" sz="2400"/>
              <a:t>Control</a:t>
            </a:r>
          </a:p>
          <a:p>
            <a:pPr lvl="1"/>
            <a:r>
              <a:rPr lang="en-US" altLang="en-US" sz="2400"/>
              <a:t>Mechanical</a:t>
            </a:r>
          </a:p>
          <a:p>
            <a:pPr lvl="1"/>
            <a:r>
              <a:rPr lang="en-US" altLang="en-US" sz="2400"/>
              <a:t>Thermal</a:t>
            </a:r>
          </a:p>
          <a:p>
            <a:r>
              <a:rPr lang="en-US" altLang="en-US" sz="2800"/>
              <a:t>Interface flow</a:t>
            </a:r>
          </a:p>
          <a:p>
            <a:pPr lvl="1"/>
            <a:r>
              <a:rPr lang="en-US" altLang="en-US" sz="2400"/>
              <a:t>To component</a:t>
            </a:r>
          </a:p>
          <a:p>
            <a:pPr lvl="1"/>
            <a:r>
              <a:rPr lang="en-US" altLang="en-US" sz="2400"/>
              <a:t>From component</a:t>
            </a:r>
          </a:p>
          <a:p>
            <a:pPr lvl="1"/>
            <a:r>
              <a:rPr lang="en-US" altLang="en-US" sz="2400"/>
              <a:t>Bi-directional</a:t>
            </a:r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502FE5F2-1095-42EA-842B-74AB2EF776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057400"/>
            <a:ext cx="3886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52CBDA99-58B5-4249-B758-25D32F2A28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514600"/>
            <a:ext cx="3886200" cy="0"/>
          </a:xfrm>
          <a:prstGeom prst="line">
            <a:avLst/>
          </a:prstGeom>
          <a:noFill/>
          <a:ln w="2032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3134B469-B9BD-4E33-92CD-4498C3E1FB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971800"/>
            <a:ext cx="388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id="{DF84A297-CD63-4D00-8AC3-E57EFA4D1A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3528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937460B6-C92C-408F-8512-9E30182FE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8100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EA2EFB03-D969-444E-8E77-C53CB59324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724400"/>
            <a:ext cx="3886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56E18E78-4F52-439B-8997-58BAD7E825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81600"/>
            <a:ext cx="3886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>
            <a:extLst>
              <a:ext uri="{FF2B5EF4-FFF2-40B4-BE49-F238E27FC236}">
                <a16:creationId xmlns:a16="http://schemas.microsoft.com/office/drawing/2014/main" id="{AECDE8A4-9565-4212-B955-66D4497E7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638800"/>
            <a:ext cx="3886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99597-49F3-426C-92FB-539E77EE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1768A-EE5A-413D-9A1E-25707A9B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E2D63-2B89-4747-8367-FD2ED0BE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54E2-D196-4BE7-9E55-8F3E7720315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58AE5A1B-93DD-4FB3-B569-8C16FC4184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3500" y="298450"/>
            <a:ext cx="64770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Add the interfaces</a:t>
            </a:r>
          </a:p>
        </p:txBody>
      </p:sp>
      <p:pic>
        <p:nvPicPr>
          <p:cNvPr id="15366" name="Picture 6">
            <a:extLst>
              <a:ext uri="{FF2B5EF4-FFF2-40B4-BE49-F238E27FC236}">
                <a16:creationId xmlns:a16="http://schemas.microsoft.com/office/drawing/2014/main" id="{C5957F05-28FC-41DA-B048-76A7A36E2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25" y="1143000"/>
            <a:ext cx="7185025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C9612-A41F-4A87-BB09-F61119ACA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11CC0-C942-47BF-A94A-16B597E60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CE948-F3DD-40C8-9C5D-08DC11330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AEB7-6FD5-4AF4-BBAF-3AF34FE554A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BE91980-B405-4558-9CF9-A2EBDA465F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3500" y="257175"/>
            <a:ext cx="64770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Indicate the interface flow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760DD0AD-0604-4801-8ED3-2AA7BD37D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88" y="1160463"/>
            <a:ext cx="7185025" cy="513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2DC71-3657-42F6-B0E5-2B308C59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LSU rev20210131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A262E-5129-49B1-AA3B-D18DD24A0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L23.02 Drawing a System Diagram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99AA0-5639-473D-839D-9FD2D324B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4A35-FBE2-4A4B-AAAA-7AA6A800BD7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5FE74C4E-02C4-459D-835B-D5748C15F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73050"/>
            <a:ext cx="64770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Add labels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66AFA0BC-13C9-4C7B-AB6C-388075075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25" y="1141413"/>
            <a:ext cx="7221538" cy="513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AC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FF0066"/>
      </a:hlink>
      <a:folHlink>
        <a:srgbClr val="00FF00"/>
      </a:folHlink>
    </a:clrScheme>
    <a:fontScheme name="LaAC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AC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AC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LaAC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FF0066"/>
      </a:hlink>
      <a:folHlink>
        <a:srgbClr val="00FF00"/>
      </a:folHlink>
    </a:clrScheme>
    <a:fontScheme name="LaAC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AC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AC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LaACES</Template>
  <TotalTime>448</TotalTime>
  <Words>715</Words>
  <Application>Microsoft Office PowerPoint</Application>
  <PresentationFormat>On-screen Show (4:3)</PresentationFormat>
  <Paragraphs>122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LaACES</vt:lpstr>
      <vt:lpstr>1_LaACES</vt:lpstr>
      <vt:lpstr>Drawing System Diagrams</vt:lpstr>
      <vt:lpstr>Basic Steps</vt:lpstr>
      <vt:lpstr>Identify Components</vt:lpstr>
      <vt:lpstr>Example System Level Drawing</vt:lpstr>
      <vt:lpstr>Determine the interfaces</vt:lpstr>
      <vt:lpstr>Sample Interface representations</vt:lpstr>
      <vt:lpstr>Add the interfaces</vt:lpstr>
      <vt:lpstr>Indicate the interface flow</vt:lpstr>
      <vt:lpstr>Add labels</vt:lpstr>
      <vt:lpstr>Detailing Subsystems</vt:lpstr>
      <vt:lpstr>System Level Drawing Example</vt:lpstr>
      <vt:lpstr>Subsystem Level Example</vt:lpstr>
      <vt:lpstr>Refined Subsystem Example</vt:lpstr>
      <vt:lpstr>Drawing Readibility</vt:lpstr>
      <vt:lpstr>Drawing Software</vt:lpstr>
    </vt:vector>
  </TitlesOfParts>
  <Company>Louisiana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draw a system diagram</dc:title>
  <dc:creator>T. Gregory Guzik</dc:creator>
  <cp:lastModifiedBy>Aaron P Ryan</cp:lastModifiedBy>
  <cp:revision>11</cp:revision>
  <dcterms:created xsi:type="dcterms:W3CDTF">2007-10-09T21:22:14Z</dcterms:created>
  <dcterms:modified xsi:type="dcterms:W3CDTF">2022-01-26T19:21:18Z</dcterms:modified>
</cp:coreProperties>
</file>